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Five-Stage Innovation Model (Desirable-Feasible-Viable-Scalable-Adaptable)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Transformative Innovation</a:t>
            </a:r>
          </a:p>
          <a:p>
            <a:pPr lvl="0" indent="0" marL="0">
              <a:buNone/>
            </a:pPr>
            <a:r>
              <a:rPr b="1"/>
              <a:t>Definition</a:t>
            </a:r>
            <a:r>
              <a:rPr/>
              <a:t>: Creates new business models, often disruptive</a:t>
            </a:r>
            <a:br/>
            <a:r>
              <a:rPr b="1"/>
              <a:t>Example</a:t>
            </a:r>
            <a:r>
              <a:rPr/>
              <a:t>: Amazon AWS</a:t>
            </a:r>
          </a:p>
          <a:p>
            <a:pPr lvl="0" indent="0" marL="0">
              <a:buNone/>
            </a:pPr>
            <a:r>
              <a:rPr b="1"/>
              <a:t>Required Stages</a:t>
            </a:r>
            <a:r>
              <a:rPr/>
              <a:t>:</a:t>
            </a:r>
          </a:p>
          <a:p>
            <a:pPr lvl="0"/>
            <a:r>
              <a:rPr/>
              <a:t>✅ Desirable (Do developers want cloud infrastructure?)</a:t>
            </a:r>
          </a:p>
          <a:p>
            <a:pPr lvl="0"/>
            <a:r>
              <a:rPr/>
              <a:t>✅ Feasible (Can we productize internal infrastructure?)</a:t>
            </a:r>
          </a:p>
          <a:p>
            <a:pPr lvl="0"/>
            <a:r>
              <a:rPr/>
              <a:t>✅ Viable (Will enterprise customers pay for cloud?)</a:t>
            </a:r>
          </a:p>
          <a:p>
            <a:pPr lvl="0"/>
            <a:r>
              <a:rPr/>
              <a:t>✅ Scalable (Can we handle global demand?)</a:t>
            </a:r>
          </a:p>
          <a:p>
            <a:pPr lvl="0"/>
            <a:r>
              <a:rPr/>
              <a:t>✅ Adaptable (Can we evolve with cloud ecosystem?)</a:t>
            </a:r>
          </a:p>
          <a:p>
            <a:pPr lvl="0" indent="0" marL="0">
              <a:buNone/>
            </a:pPr>
            <a:r>
              <a:rPr b="1"/>
              <a:t>Path</a:t>
            </a:r>
            <a:r>
              <a:rPr/>
              <a:t>: Full five-stage progression + </a:t>
            </a:r>
            <a:r>
              <a:rPr b="1"/>
              <a:t>MULTIPLE LOOPS BACK</a:t>
            </a:r>
          </a:p>
          <a:p>
            <a:pPr lvl="0" indent="0" marL="0">
              <a:buNone/>
            </a:pPr>
            <a:r>
              <a:rPr b="1"/>
              <a:t>Critical</a:t>
            </a:r>
            <a:r>
              <a:rPr/>
              <a:t>: Transformative innovations iterate through stages multiple times as learning emerges. AWS validated "Desirable" with multiple customer segments over time.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Decision Gates Between Stages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Gate 1: Desirable → Feasible</a:t>
            </a:r>
          </a:p>
          <a:p>
            <a:pPr lvl="0" indent="0" marL="0">
              <a:buNone/>
            </a:pPr>
            <a:r>
              <a:rPr b="1"/>
              <a:t>Question</a:t>
            </a:r>
            <a:r>
              <a:rPr/>
              <a:t>: Is customer need compelling enough to justify technical investment?</a:t>
            </a:r>
            <a:br/>
            <a:r>
              <a:rPr b="1"/>
              <a:t>Evidence Required</a:t>
            </a:r>
            <a:r>
              <a:rPr/>
              <a:t>: Customer research, willingness-to-pay signals, competitive gap</a:t>
            </a:r>
            <a:br/>
            <a:r>
              <a:rPr b="1"/>
              <a:t>Kill Criteria</a:t>
            </a:r>
            <a:r>
              <a:rPr/>
              <a:t>: Weak customer demand, saturated market, marginal improvement only</a:t>
            </a:r>
            <a:br/>
            <a:r>
              <a:rPr b="1"/>
              <a:t>Healthy Kill Rate</a:t>
            </a:r>
            <a:r>
              <a:rPr/>
              <a:t>: 50-70%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Gate 2: Feasible → Viable</a:t>
            </a:r>
          </a:p>
          <a:p>
            <a:pPr lvl="0" indent="0" marL="0">
              <a:buNone/>
            </a:pPr>
            <a:r>
              <a:rPr b="1"/>
              <a:t>Question</a:t>
            </a:r>
            <a:r>
              <a:rPr/>
              <a:t>: Is technical solution viable enough to test business model?</a:t>
            </a:r>
            <a:br/>
            <a:r>
              <a:rPr b="1"/>
              <a:t>Evidence Required</a:t>
            </a:r>
            <a:r>
              <a:rPr/>
              <a:t>: Working prototype, acceptable resource requirements, no insurmountable barriers</a:t>
            </a:r>
            <a:br/>
            <a:r>
              <a:rPr b="1"/>
              <a:t>Kill Criteria</a:t>
            </a:r>
            <a:r>
              <a:rPr/>
              <a:t>: Technical dead-end, cost-prohibitive, timeline unacceptable</a:t>
            </a:r>
            <a:br/>
            <a:r>
              <a:rPr b="1"/>
              <a:t>Healthy Kill Rate</a:t>
            </a:r>
            <a:r>
              <a:rPr/>
              <a:t>: 30-40%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Gate 3: Viable → Scalable</a:t>
            </a:r>
          </a:p>
          <a:p>
            <a:pPr lvl="0" indent="0" marL="0">
              <a:buNone/>
            </a:pPr>
            <a:r>
              <a:rPr b="1"/>
              <a:t>Question</a:t>
            </a:r>
            <a:r>
              <a:rPr/>
              <a:t>: Is business model validated enough to scale?</a:t>
            </a:r>
            <a:br/>
            <a:r>
              <a:rPr b="1"/>
              <a:t>Evidence Required</a:t>
            </a:r>
            <a:r>
              <a:rPr/>
              <a:t>: Positive unit economics, product-market fit confirmed, repeatable sales motion</a:t>
            </a:r>
            <a:br/>
            <a:r>
              <a:rPr b="1"/>
              <a:t>Kill Criteria</a:t>
            </a:r>
            <a:r>
              <a:rPr/>
              <a:t>: Poor unit economics, can't achieve acceptable margins, market too small</a:t>
            </a:r>
            <a:br/>
            <a:r>
              <a:rPr b="1"/>
              <a:t>Healthy Kill Rate</a:t>
            </a:r>
            <a:r>
              <a:rPr/>
              <a:t>: 30-50% (pivot or kill)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Gate 4: Scalable → Adaptable</a:t>
            </a:r>
          </a:p>
          <a:p>
            <a:pPr lvl="0" indent="0" marL="0">
              <a:buNone/>
            </a:pPr>
            <a:r>
              <a:rPr b="1"/>
              <a:t>Question</a:t>
            </a:r>
            <a:r>
              <a:rPr/>
              <a:t>: Has scale been achieved to justify platform investment?</a:t>
            </a:r>
            <a:br/>
            <a:r>
              <a:rPr b="1"/>
              <a:t>Evidence Required</a:t>
            </a:r>
            <a:r>
              <a:rPr/>
              <a:t>: Meaningful revenue/user base, operational excellence demonstrated, growth trajectory clear</a:t>
            </a:r>
            <a:br/>
            <a:r>
              <a:rPr b="1"/>
              <a:t>Kill Criteria</a:t>
            </a:r>
            <a:r>
              <a:rPr/>
              <a:t>: Can't achieve sustainable scale, operational complexity unmanageable</a:t>
            </a:r>
            <a:br/>
            <a:r>
              <a:rPr b="1"/>
              <a:t>Healthy Kill Rate</a:t>
            </a:r>
            <a:r>
              <a:rPr/>
              <a:t>: 10-20%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Framework Strengths</a:t>
            </a:r>
          </a:p>
          <a:p>
            <a:pPr lvl="0" indent="-342900" marL="342900">
              <a:buAutoNum type="arabicPeriod"/>
            </a:pPr>
            <a:r>
              <a:rPr b="1"/>
              <a:t>Holistic coverage</a:t>
            </a:r>
            <a:r>
              <a:rPr/>
              <a:t>: Addresses customer, technical, business, operational, and evolutionary dimensions</a:t>
            </a:r>
          </a:p>
          <a:p>
            <a:pPr lvl="0" indent="-342900" marL="342900">
              <a:buAutoNum type="arabicPeriod"/>
            </a:pPr>
            <a:r>
              <a:rPr b="1"/>
              <a:t>Flexibility</a:t>
            </a:r>
            <a:r>
              <a:rPr/>
              <a:t>: Works as sequential stages OR concurrent lenses depending on context</a:t>
            </a:r>
          </a:p>
          <a:p>
            <a:pPr lvl="0" indent="-342900" marL="342900">
              <a:buAutoNum type="arabicPeriod"/>
            </a:pPr>
            <a:r>
              <a:rPr b="1"/>
              <a:t>Integration-friendly</a:t>
            </a:r>
            <a:r>
              <a:rPr/>
              <a:t>: Maps cleanly to Design Thinking, Lean Startup, Agile, Stage-Gate</a:t>
            </a:r>
          </a:p>
          <a:p>
            <a:pPr lvl="0" indent="-342900" marL="342900">
              <a:buAutoNum type="arabicPeriod"/>
            </a:pPr>
            <a:r>
              <a:rPr b="1"/>
              <a:t>Innovation-type aware</a:t>
            </a:r>
            <a:r>
              <a:rPr/>
              <a:t>: Different paths for Efficiency/Sustaining/Transformative innovations</a:t>
            </a:r>
          </a:p>
          <a:p>
            <a:pPr lvl="0" indent="-342900" marL="342900">
              <a:buAutoNum type="arabicPeriod"/>
            </a:pPr>
            <a:r>
              <a:rPr b="1"/>
              <a:t>Platform-era relevant</a:t>
            </a:r>
            <a:r>
              <a:rPr/>
              <a:t>: "Adaptable" stage addresses platform/ecosystem thinking missing from traditional models</a:t>
            </a:r>
          </a:p>
          <a:p>
            <a:pPr lvl="0" indent="-342900" marL="342900">
              <a:buAutoNum type="arabicPeriod"/>
            </a:pPr>
            <a:r>
              <a:rPr b="1"/>
              <a:t>Communication tool</a:t>
            </a:r>
            <a:r>
              <a:rPr/>
              <a:t>: Creates shared language for discussing innovation maturity across organization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Framework Limitations &amp; Gaps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What's Missing</a:t>
            </a:r>
          </a:p>
          <a:p>
            <a:pPr lvl="0" indent="-342900" marL="342900">
              <a:buAutoNum type="arabicPeriod"/>
            </a:pPr>
            <a:r>
              <a:rPr b="1"/>
              <a:t>No portfolio management</a:t>
            </a:r>
            <a:r>
              <a:rPr/>
              <a:t>: Doesn't address how many innovations in each stage or 70/20/10 balance</a:t>
            </a:r>
          </a:p>
          <a:p>
            <a:pPr lvl="0" indent="-342900" marL="342900">
              <a:buAutoNum type="arabicPeriod"/>
            </a:pPr>
            <a:r>
              <a:rPr b="1"/>
              <a:t>No governance structure</a:t>
            </a:r>
            <a:r>
              <a:rPr/>
              <a:t>: Doesn't specify who makes stage progression decisions</a:t>
            </a:r>
          </a:p>
          <a:p>
            <a:pPr lvl="0" indent="-342900" marL="342900">
              <a:buAutoNum type="arabicPeriod"/>
            </a:pPr>
            <a:r>
              <a:rPr b="1"/>
              <a:t>No metrics framework</a:t>
            </a:r>
            <a:r>
              <a:rPr/>
              <a:t>: Lacks input/process/output metrics for measuring stage health</a:t>
            </a:r>
          </a:p>
          <a:p>
            <a:pPr lvl="0" indent="-342900" marL="342900">
              <a:buAutoNum type="arabicPeriod"/>
            </a:pPr>
            <a:r>
              <a:rPr b="1"/>
              <a:t>No explicit kill criteria</a:t>
            </a:r>
            <a:r>
              <a:rPr/>
              <a:t>: Decision points implied but not formalized (addressed above in Decision Gates)</a:t>
            </a:r>
          </a:p>
          <a:p>
            <a:pPr lvl="0" indent="-342900" marL="342900">
              <a:buAutoNum type="arabicPeriod"/>
            </a:pPr>
            <a:r>
              <a:rPr b="1"/>
              <a:t>Linear bias</a:t>
            </a:r>
            <a:r>
              <a:rPr/>
              <a:t>: Often presented as sequential, but transformative innovations require iterative loops</a:t>
            </a:r>
          </a:p>
          <a:p>
            <a:pPr lvl="0" indent="-342900" marL="342900">
              <a:buAutoNum type="arabicPeriod"/>
            </a:pPr>
            <a:r>
              <a:rPr b="1"/>
              <a:t>No strategic theme guidance</a:t>
            </a:r>
            <a:r>
              <a:rPr/>
              <a:t>: Doesn't connect to "Aspire &amp; Choose" (McKinsey's critical elements)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Recommended Enhancements</a:t>
            </a:r>
          </a:p>
          <a:p>
            <a:pPr lvl="0" indent="0" marL="0">
              <a:buNone/>
            </a:pPr>
            <a:r>
              <a:rPr/>
              <a:t>To make this framework enterprise-ready, ADD:</a:t>
            </a:r>
          </a:p>
          <a:p>
            <a:pPr lvl="0" indent="0" marL="0">
              <a:buNone/>
            </a:pPr>
            <a:r>
              <a:rPr b="1"/>
              <a:t>1. Portfolio View</a:t>
            </a:r>
            <a:br/>
            <a:r>
              <a:rPr/>
              <a:t>Map innovations to 70/20/10 horizons:</a:t>
            </a:r>
          </a:p>
          <a:p>
            <a:pPr lvl="0"/>
            <a:r>
              <a:rPr b="1"/>
              <a:t>H1 (Core)</a:t>
            </a:r>
            <a:r>
              <a:rPr/>
              <a:t>: Often enter at Viable or Scalable stage (incremental improvements)</a:t>
            </a:r>
          </a:p>
          <a:p>
            <a:pPr lvl="0"/>
            <a:r>
              <a:rPr b="1"/>
              <a:t>H2 (Adjacent)</a:t>
            </a:r>
            <a:r>
              <a:rPr/>
              <a:t>: Typically start at Desirable, full progression</a:t>
            </a:r>
          </a:p>
          <a:p>
            <a:pPr lvl="0"/>
            <a:r>
              <a:rPr b="1"/>
              <a:t>H3 (Transformative)</a:t>
            </a:r>
            <a:r>
              <a:rPr/>
              <a:t>: Always start at Desirable, expect multiple loops</a:t>
            </a:r>
          </a:p>
          <a:p>
            <a:pPr lvl="0" indent="0" marL="0">
              <a:buNone/>
            </a:pPr>
            <a:r>
              <a:rPr b="1"/>
              <a:t>2. Governance Overlay</a:t>
            </a:r>
          </a:p>
          <a:p>
            <a:pPr lvl="0"/>
            <a:r>
              <a:rPr b="1"/>
              <a:t>Gate Reviews</a:t>
            </a:r>
            <a:r>
              <a:rPr/>
              <a:t>: Formal decision points between stages (Go/Pivot/Kill)</a:t>
            </a:r>
          </a:p>
          <a:p>
            <a:pPr lvl="0"/>
            <a:r>
              <a:rPr b="1"/>
              <a:t>Stage Owners</a:t>
            </a:r>
            <a:r>
              <a:rPr/>
              <a:t>: Clear accountability (Desirable = Product, Feasible = Engineering, Viable = Business, etc.)</a:t>
            </a:r>
          </a:p>
          <a:p>
            <a:pPr lvl="0"/>
            <a:r>
              <a:rPr b="1"/>
              <a:t>Kill Metrics</a:t>
            </a:r>
            <a:r>
              <a:rPr/>
              <a:t>: Healthy kill rates by stage (see Decision Gates above)</a:t>
            </a:r>
          </a:p>
          <a:p>
            <a:pPr lvl="0" indent="0" marL="0">
              <a:buNone/>
            </a:pPr>
            <a:r>
              <a:rPr b="1"/>
              <a:t>3. Metrics Framework</a:t>
            </a:r>
            <a:br/>
            <a:r>
              <a:rPr/>
              <a:t>For each stage, track:</a:t>
            </a:r>
          </a:p>
          <a:p>
            <a:pPr lvl="0"/>
            <a:r>
              <a:rPr b="1"/>
              <a:t>Input metrics</a:t>
            </a:r>
            <a:r>
              <a:rPr/>
              <a:t>: Resources invested in this stage</a:t>
            </a:r>
          </a:p>
          <a:p>
            <a:pPr lvl="0"/>
            <a:r>
              <a:rPr b="1"/>
              <a:t>Process metrics</a:t>
            </a:r>
            <a:r>
              <a:rPr/>
              <a:t>: Cycle time, experiment velocity, learning rate</a:t>
            </a:r>
          </a:p>
          <a:p>
            <a:pPr lvl="0"/>
            <a:r>
              <a:rPr b="1"/>
              <a:t>Output metrics</a:t>
            </a:r>
            <a:r>
              <a:rPr/>
              <a:t>: Stage completion criteria met, validated hypotheses</a:t>
            </a:r>
          </a:p>
          <a:p>
            <a:pPr lvl="0" indent="0" marL="0">
              <a:buNone/>
            </a:pPr>
            <a:r>
              <a:rPr b="1"/>
              <a:t>4. Strategic Alignment</a:t>
            </a:r>
            <a:br/>
            <a:r>
              <a:rPr/>
              <a:t>Filter innovations through strategic themes BEFORE entering Desirable stage:</a:t>
            </a:r>
          </a:p>
          <a:p>
            <a:pPr lvl="0"/>
            <a:r>
              <a:rPr/>
              <a:t>Only pursue innovations aligned to 3-5 strategic themes</a:t>
            </a:r>
          </a:p>
          <a:p>
            <a:pPr lvl="0"/>
            <a:r>
              <a:rPr/>
              <a:t>McKinsey: "Of eight essentials, </a:t>
            </a:r>
            <a:r>
              <a:rPr b="1"/>
              <a:t>aspire</a:t>
            </a:r>
            <a:r>
              <a:rPr/>
              <a:t> and </a:t>
            </a:r>
            <a:r>
              <a:rPr b="1"/>
              <a:t>choose</a:t>
            </a:r>
            <a:r>
              <a:rPr/>
              <a:t> merit particular attention"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Practical Application Guide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When to Use Each Stage</a:t>
            </a:r>
          </a:p>
          <a:p>
            <a:pPr lvl="0" indent="0" marL="0">
              <a:buNone/>
            </a:pPr>
            <a:r>
              <a:rPr b="1"/>
              <a:t>DESIRABLE</a:t>
            </a:r>
            <a:r>
              <a:rPr/>
              <a:t> - Start here for:</a:t>
            </a:r>
          </a:p>
          <a:p>
            <a:pPr lvl="0"/>
            <a:r>
              <a:rPr/>
              <a:t>✓ New products/services for customers</a:t>
            </a:r>
          </a:p>
          <a:p>
            <a:pPr lvl="0"/>
            <a:r>
              <a:rPr/>
              <a:t>✓ Customer experience improvements</a:t>
            </a:r>
          </a:p>
          <a:p>
            <a:pPr lvl="0"/>
            <a:r>
              <a:rPr/>
              <a:t>✓ Any B2C or B2B2C innovation</a:t>
            </a:r>
          </a:p>
          <a:p>
            <a:pPr lvl="0"/>
            <a:r>
              <a:rPr/>
              <a:t>✗ SKIP: Pure internal efficiency plays</a:t>
            </a:r>
          </a:p>
          <a:p>
            <a:pPr lvl="0" indent="0" marL="0">
              <a:buNone/>
            </a:pPr>
            <a:r>
              <a:rPr b="1"/>
              <a:t>FEASIBLE</a:t>
            </a:r>
            <a:r>
              <a:rPr/>
              <a:t> - Validate early for:</a:t>
            </a:r>
          </a:p>
          <a:p>
            <a:pPr lvl="0"/>
            <a:r>
              <a:rPr/>
              <a:t>✓ Breakthrough technology requirements</a:t>
            </a:r>
          </a:p>
          <a:p>
            <a:pPr lvl="0"/>
            <a:r>
              <a:rPr/>
              <a:t>✓ Complex technical integration</a:t>
            </a:r>
          </a:p>
          <a:p>
            <a:pPr lvl="0"/>
            <a:r>
              <a:rPr/>
              <a:t>✓ Resource-constrained environments</a:t>
            </a:r>
          </a:p>
          <a:p>
            <a:pPr lvl="0"/>
            <a:r>
              <a:rPr/>
              <a:t>✗ SKIP: Proven technology applications</a:t>
            </a:r>
          </a:p>
          <a:p>
            <a:pPr lvl="0" indent="0" marL="0">
              <a:buNone/>
            </a:pPr>
            <a:r>
              <a:rPr b="1"/>
              <a:t>VIABLE</a:t>
            </a:r>
            <a:r>
              <a:rPr/>
              <a:t> - Always validate for:</a:t>
            </a:r>
          </a:p>
          <a:p>
            <a:pPr lvl="0"/>
            <a:r>
              <a:rPr/>
              <a:t>✓ Any commercial offering</a:t>
            </a:r>
          </a:p>
          <a:p>
            <a:pPr lvl="0"/>
            <a:r>
              <a:rPr/>
              <a:t>✓ New business models</a:t>
            </a:r>
          </a:p>
          <a:p>
            <a:pPr lvl="0"/>
            <a:r>
              <a:rPr/>
              <a:t>✓ Market expansions</a:t>
            </a:r>
          </a:p>
          <a:p>
            <a:pPr lvl="0"/>
            <a:r>
              <a:rPr/>
              <a:t>✗ NEVER SKIP (even internal innovations need ROI)</a:t>
            </a:r>
          </a:p>
          <a:p>
            <a:pPr lvl="0" indent="0" marL="0">
              <a:buNone/>
            </a:pPr>
            <a:r>
              <a:rPr b="1"/>
              <a:t>SCALABLE</a:t>
            </a:r>
            <a:r>
              <a:rPr/>
              <a:t> - Plan from start for:</a:t>
            </a:r>
          </a:p>
          <a:p>
            <a:pPr lvl="0"/>
            <a:r>
              <a:rPr/>
              <a:t>✓ Mass-market products</a:t>
            </a:r>
          </a:p>
          <a:p>
            <a:pPr lvl="0"/>
            <a:r>
              <a:rPr/>
              <a:t>✓ Platform businesses</a:t>
            </a:r>
          </a:p>
          <a:p>
            <a:pPr lvl="0"/>
            <a:r>
              <a:rPr/>
              <a:t>✓ Geographic expansions</a:t>
            </a:r>
          </a:p>
          <a:p>
            <a:pPr lvl="0"/>
            <a:r>
              <a:rPr/>
              <a:t>✗ SKIP: Niche/boutique offerings by design</a:t>
            </a:r>
          </a:p>
          <a:p>
            <a:pPr lvl="0" indent="0" marL="0">
              <a:buNone/>
            </a:pPr>
            <a:r>
              <a:rPr b="1"/>
              <a:t>ADAPTABLE</a:t>
            </a:r>
            <a:r>
              <a:rPr/>
              <a:t> - Build in from architecture phase for:</a:t>
            </a:r>
          </a:p>
          <a:p>
            <a:pPr lvl="0"/>
            <a:r>
              <a:rPr/>
              <a:t>✓ Software platforms</a:t>
            </a:r>
          </a:p>
          <a:p>
            <a:pPr lvl="0"/>
            <a:r>
              <a:rPr/>
              <a:t>✓ Ecosystem plays</a:t>
            </a:r>
          </a:p>
          <a:p>
            <a:pPr lvl="0"/>
            <a:r>
              <a:rPr/>
              <a:t>✓ Long-term strategic bets</a:t>
            </a:r>
          </a:p>
          <a:p>
            <a:pPr lvl="0"/>
            <a:r>
              <a:rPr/>
              <a:t>✗ SKIP: Limited-lifecycle tactical solutions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Enterprise Integration Recommendations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 Existing Stage-Gate Organizations</a:t>
            </a:r>
          </a:p>
          <a:p>
            <a:pPr lvl="0" indent="0" marL="0">
              <a:buNone/>
            </a:pPr>
            <a:r>
              <a:rPr b="1"/>
              <a:t>SHORT-TERM</a:t>
            </a:r>
            <a:r>
              <a:rPr/>
              <a:t>: Use as </a:t>
            </a:r>
            <a:r>
              <a:rPr b="1"/>
              <a:t>concurrent evaluation lenses</a:t>
            </a:r>
            <a:r>
              <a:rPr/>
              <a:t> during Stage-Gate reviews</a:t>
            </a:r>
          </a:p>
          <a:p>
            <a:pPr lvl="0"/>
            <a:r>
              <a:rPr/>
              <a:t>At each gate, explicitly ask all five questions</a:t>
            </a:r>
          </a:p>
          <a:p>
            <a:pPr lvl="0"/>
            <a:r>
              <a:rPr/>
              <a:t>Don't replace existing governance, ADD these evaluation dimensions</a:t>
            </a:r>
          </a:p>
          <a:p>
            <a:pPr lvl="0"/>
            <a:r>
              <a:rPr/>
              <a:t>Example: "At Gate 2, we confirmed Desirable and Feasible, now validating Viable. However, we foresee Scalable challenges that need early attention."</a:t>
            </a:r>
          </a:p>
          <a:p>
            <a:pPr lvl="0" indent="0" marL="0">
              <a:buNone/>
            </a:pPr>
            <a:r>
              <a:rPr b="1"/>
              <a:t>MEDIUM-TERM</a:t>
            </a:r>
            <a:r>
              <a:rPr/>
              <a:t>: Integrate into </a:t>
            </a:r>
            <a:r>
              <a:rPr b="1"/>
              <a:t>hybrid Stage-Gate framework</a:t>
            </a:r>
          </a:p>
          <a:p>
            <a:pPr lvl="0"/>
            <a:r>
              <a:rPr/>
              <a:t>Map each Stage-Gate phase to primary stage focus (e.g., Phase 1-2 = Desirable, Phase 3 = Feasible + Viable, etc.)</a:t>
            </a:r>
          </a:p>
          <a:p>
            <a:pPr lvl="0"/>
            <a:r>
              <a:rPr/>
              <a:t>Make "Adaptable" stage explicit in post-launch continuous improvement planning</a:t>
            </a:r>
          </a:p>
          <a:p>
            <a:pPr lvl="0"/>
            <a:r>
              <a:rPr/>
              <a:t>Tailor stage requirements by innovation type (Efficiency/Sustaining/Transformative)</a:t>
            </a:r>
          </a:p>
          <a:p>
            <a:pPr lvl="0" indent="0" marL="0">
              <a:buNone/>
            </a:pPr>
            <a:r>
              <a:rPr b="1"/>
              <a:t>LONG-TERM</a:t>
            </a:r>
            <a:r>
              <a:rPr/>
              <a:t>: Adopt as </a:t>
            </a:r>
            <a:r>
              <a:rPr b="1"/>
              <a:t>portfolio communication framework</a:t>
            </a:r>
          </a:p>
          <a:p>
            <a:pPr lvl="0"/>
            <a:r>
              <a:rPr/>
              <a:t>"Our H2 portfolio has 12 innovations: 5 in Desirable stage, 4 in Feasible, 2 in Viable, 1 in Scalable"</a:t>
            </a:r>
          </a:p>
          <a:p>
            <a:pPr lvl="0"/>
            <a:r>
              <a:rPr/>
              <a:t>Creates shared language for discussing innovation maturity across business units</a:t>
            </a:r>
          </a:p>
          <a:p>
            <a:pPr lvl="0"/>
            <a:r>
              <a:rPr/>
              <a:t>Enables pipeline visualization and resource allocation decisions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Real-World Examples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Amazon: Three Innovations, Three Different Paths</a:t>
            </a:r>
          </a:p>
          <a:p>
            <a:pPr lvl="0" indent="0" marL="0">
              <a:buNone/>
            </a:pPr>
            <a:r>
              <a:rPr b="1"/>
              <a:t>Efficiency Innovation - Warehouse Robots</a:t>
            </a:r>
            <a:r>
              <a:rPr/>
              <a:t>:</a:t>
            </a:r>
          </a:p>
          <a:p>
            <a:pPr lvl="0"/>
            <a:r>
              <a:rPr/>
              <a:t>Path: Feasible → Viable → Scalable</a:t>
            </a:r>
          </a:p>
          <a:p>
            <a:pPr lvl="0"/>
            <a:r>
              <a:rPr/>
              <a:t>Skipped: Desirable (internal), Adaptable (point solution)</a:t>
            </a:r>
          </a:p>
          <a:p>
            <a:pPr lvl="0"/>
            <a:r>
              <a:rPr/>
              <a:t>Outcome: Operational cost savings, faster fulfillment</a:t>
            </a:r>
          </a:p>
          <a:p>
            <a:pPr lvl="0" indent="0" marL="0">
              <a:buNone/>
            </a:pPr>
            <a:r>
              <a:rPr b="1"/>
              <a:t>Sustaining Innovation - Kindle</a:t>
            </a:r>
            <a:r>
              <a:rPr/>
              <a:t>:</a:t>
            </a:r>
          </a:p>
          <a:p>
            <a:pPr lvl="0"/>
            <a:r>
              <a:rPr/>
              <a:t>Path: Desirable → Feasible → Viable → Scalable → Adaptable</a:t>
            </a:r>
          </a:p>
          <a:p>
            <a:pPr lvl="0"/>
            <a:r>
              <a:rPr/>
              <a:t>Full progression: Customer demand validated, hardware built, business model proven, mass market reached, evolved with reading habits</a:t>
            </a:r>
          </a:p>
          <a:p>
            <a:pPr lvl="0"/>
            <a:r>
              <a:rPr/>
              <a:t>Outcome: Strengthened e-commerce book business</a:t>
            </a:r>
          </a:p>
          <a:p>
            <a:pPr lvl="0" indent="0" marL="0">
              <a:buNone/>
            </a:pPr>
            <a:r>
              <a:rPr b="1"/>
              <a:t>Transformative Innovation - AWS</a:t>
            </a:r>
            <a:r>
              <a:rPr/>
              <a:t>:</a:t>
            </a:r>
          </a:p>
          <a:p>
            <a:pPr lvl="0"/>
            <a:r>
              <a:rPr/>
              <a:t>Path: Multiple loops through all five stages</a:t>
            </a:r>
          </a:p>
          <a:p>
            <a:pPr lvl="0"/>
            <a:r>
              <a:rPr/>
              <a:t>Validated Desirable with multiple segments (startups, SMBs, enterprises)</a:t>
            </a:r>
          </a:p>
          <a:p>
            <a:pPr lvl="0"/>
            <a:r>
              <a:rPr/>
              <a:t>Continuously adapted platform architecture</a:t>
            </a:r>
          </a:p>
          <a:p>
            <a:pPr lvl="0"/>
            <a:r>
              <a:rPr/>
              <a:t>Outcome: Created entirely new business model, now larger revenue than e-commerce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Case Study: GE Software Transformation</a:t>
            </a:r>
          </a:p>
          <a:p>
            <a:pPr lvl="0" indent="0" marL="0">
              <a:buNone/>
            </a:pPr>
            <a:r>
              <a:rPr b="1"/>
              <a:t>Context</a:t>
            </a:r>
            <a:r>
              <a:rPr/>
              <a:t>: GE moving from physical products → industrial software (parallel to Nokia's hardware → software transition)</a:t>
            </a:r>
          </a:p>
          <a:p>
            <a:pPr lvl="0" indent="0" marL="0">
              <a:buNone/>
            </a:pPr>
            <a:r>
              <a:rPr b="1"/>
              <a:t>Application of Five-Stage Model</a:t>
            </a:r>
            <a:r>
              <a:rPr/>
              <a:t>:</a:t>
            </a:r>
          </a:p>
          <a:p>
            <a:pPr lvl="0" indent="0" marL="0">
              <a:buNone/>
            </a:pPr>
            <a:r>
              <a:rPr b="1"/>
              <a:t>Desirable</a:t>
            </a:r>
            <a:r>
              <a:rPr/>
              <a:t>:</a:t>
            </a:r>
          </a:p>
          <a:p>
            <a:pPr lvl="0"/>
            <a:r>
              <a:rPr/>
              <a:t>Realized industrial software too complex for users</a:t>
            </a:r>
          </a:p>
          <a:p>
            <a:pPr lvl="0"/>
            <a:r>
              <a:rPr/>
              <a:t>Customer journey mapping revealed frustration with overwhelming features</a:t>
            </a:r>
          </a:p>
          <a:p>
            <a:pPr lvl="0"/>
            <a:r>
              <a:rPr/>
              <a:t>Validated need for human-centered design</a:t>
            </a:r>
          </a:p>
          <a:p>
            <a:pPr lvl="0" indent="0" marL="0">
              <a:buNone/>
            </a:pPr>
            <a:r>
              <a:rPr b="1"/>
              <a:t>Feasible</a:t>
            </a:r>
            <a:r>
              <a:rPr/>
              <a:t>:</a:t>
            </a:r>
          </a:p>
          <a:p>
            <a:pPr lvl="0"/>
            <a:r>
              <a:rPr/>
              <a:t>Hired design consultancy (frog design) to formalize practices</a:t>
            </a:r>
          </a:p>
          <a:p>
            <a:pPr lvl="0"/>
            <a:r>
              <a:rPr/>
              <a:t>Built internal design capabilities</a:t>
            </a:r>
          </a:p>
          <a:p>
            <a:pPr lvl="0"/>
            <a:r>
              <a:rPr/>
              <a:t>Proved they could transform manufacturing mindset to software mindset</a:t>
            </a:r>
          </a:p>
          <a:p>
            <a:pPr lvl="0" indent="0" marL="0">
              <a:buNone/>
            </a:pPr>
            <a:r>
              <a:rPr b="1"/>
              <a:t>Viable</a:t>
            </a:r>
            <a:r>
              <a:rPr/>
              <a:t>:</a:t>
            </a:r>
          </a:p>
          <a:p>
            <a:pPr lvl="0"/>
            <a:r>
              <a:rPr/>
              <a:t>Tested new UX with industrial customers</a:t>
            </a:r>
          </a:p>
          <a:p>
            <a:pPr lvl="0"/>
            <a:r>
              <a:rPr/>
              <a:t>Validated that simplified software provided competitive advantage</a:t>
            </a:r>
          </a:p>
          <a:p>
            <a:pPr lvl="0"/>
            <a:r>
              <a:rPr/>
              <a:t>Business case: Better UX = higher adoption = lower support costs</a:t>
            </a:r>
          </a:p>
          <a:p>
            <a:pPr lvl="0" indent="0" marL="0">
              <a:buNone/>
            </a:pPr>
            <a:r>
              <a:rPr b="1"/>
              <a:t>Scalable</a:t>
            </a:r>
            <a:r>
              <a:rPr/>
              <a:t>:</a:t>
            </a:r>
          </a:p>
          <a:p>
            <a:pPr lvl="0"/>
            <a:r>
              <a:rPr/>
              <a:t>"Design at scale" - embedded design thinking across business units</a:t>
            </a:r>
          </a:p>
          <a:p>
            <a:pPr lvl="0"/>
            <a:r>
              <a:rPr/>
              <a:t>Created reusable design systems and patterns</a:t>
            </a:r>
          </a:p>
          <a:p>
            <a:pPr lvl="0"/>
            <a:r>
              <a:rPr/>
              <a:t>Scaled from pilot to enterprise-wide implementation</a:t>
            </a:r>
          </a:p>
          <a:p>
            <a:pPr lvl="0" indent="0" marL="0">
              <a:buNone/>
            </a:pPr>
            <a:r>
              <a:rPr b="1"/>
              <a:t>Adaptable</a:t>
            </a:r>
            <a:r>
              <a:rPr/>
              <a:t>:</a:t>
            </a:r>
          </a:p>
          <a:p>
            <a:pPr lvl="0"/>
            <a:r>
              <a:rPr/>
              <a:t>Cultural transformation: From exhaustive requirements → iterative development</a:t>
            </a:r>
          </a:p>
          <a:p>
            <a:pPr lvl="0"/>
            <a:r>
              <a:rPr/>
              <a:t>Continuous learning mindset: "Teams learn what to do in the process of doing it"</a:t>
            </a:r>
          </a:p>
          <a:p>
            <a:pPr lvl="0"/>
            <a:r>
              <a:rPr/>
              <a:t>Platform thinking: Enable nimble innovation, not just products</a:t>
            </a:r>
          </a:p>
          <a:p>
            <a:pPr lvl="0" indent="0" marL="0">
              <a:buNone/>
            </a:pPr>
            <a:r>
              <a:rPr b="1"/>
              <a:t>Outcome</a:t>
            </a:r>
            <a:r>
              <a:rPr/>
              <a:t>: Successfully navigated hardware → software transition, design thinking became competitive differentiator</a:t>
            </a:r>
          </a:p>
          <a:p>
            <a:pPr lvl="0" indent="0" marL="0">
              <a:buNone/>
            </a:pPr>
            <a:r>
              <a:rPr b="1"/>
              <a:t>Reference</a:t>
            </a:r>
            <a:r>
              <a:rPr/>
              <a:t>: See GE Software case study for full details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Related Frameworks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BCG X Extension</a:t>
            </a:r>
          </a:p>
          <a:p>
            <a:pPr lvl="0" indent="0" marL="0">
              <a:buNone/>
            </a:pPr>
            <a:r>
              <a:rPr/>
              <a:t>BCG X uses </a:t>
            </a:r>
            <a:r>
              <a:rPr b="1"/>
              <a:t>four lenses</a:t>
            </a:r>
            <a:r>
              <a:rPr/>
              <a:t>: Desirability, Viability, Feasibility, + </a:t>
            </a:r>
            <a:r>
              <a:rPr b="1"/>
              <a:t>Strategic Fit</a:t>
            </a:r>
          </a:p>
          <a:p>
            <a:pPr lvl="0" indent="0" marL="0">
              <a:buNone/>
            </a:pPr>
            <a:r>
              <a:rPr b="1"/>
              <a:t>Strategic Fit</a:t>
            </a:r>
            <a:r>
              <a:rPr/>
              <a:t> asks: Does this align with corporate strategy and capabilities?</a:t>
            </a:r>
          </a:p>
          <a:p>
            <a:pPr lvl="0" indent="0" marL="0">
              <a:buNone/>
            </a:pPr>
            <a:r>
              <a:rPr b="1"/>
              <a:t>When to add</a:t>
            </a:r>
            <a:r>
              <a:rPr/>
              <a:t>: Before entering Desirable stage, filter innovations against strategic themes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Think Horizon's 9 Stages of Innovation</a:t>
            </a:r>
          </a:p>
          <a:p>
            <a:pPr lvl="0" indent="0" marL="0">
              <a:buNone/>
            </a:pPr>
            <a:r>
              <a:rPr/>
              <a:t>Incorporates DVF requirements at each of nine innovation stages, creating detailed stage-by-stage evaluation checklist.</a:t>
            </a:r>
          </a:p>
          <a:p>
            <a:pPr lvl="0" indent="0" marL="0">
              <a:buNone/>
            </a:pPr>
            <a:r>
              <a:rPr b="1"/>
              <a:t>When to use</a:t>
            </a:r>
            <a:r>
              <a:rPr/>
              <a:t>: For highly structured innovation processes requiring detailed milestones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Takeaways</a:t>
            </a:r>
          </a:p>
          <a:p>
            <a:pPr lvl="0" indent="-342900" marL="342900">
              <a:buAutoNum type="arabicPeriod"/>
            </a:pPr>
            <a:r>
              <a:rPr b="1"/>
              <a:t>It's real</a:t>
            </a:r>
            <a:r>
              <a:rPr/>
              <a:t>: DVF framework (Desirable, Feasible, Viable) from IDEO is industry-standard; Scalable + Adaptable are valuable practitioner extensions</a:t>
            </a:r>
          </a:p>
          <a:p>
            <a:pPr lvl="0" indent="-342900" marL="342900">
              <a:buAutoNum type="arabicPeriod"/>
            </a:pPr>
            <a:r>
              <a:rPr b="1"/>
              <a:t>It's flexible</a:t>
            </a:r>
            <a:r>
              <a:rPr/>
              <a:t>: Works as sequential stages OR concurrent lenses depending on use case</a:t>
            </a:r>
          </a:p>
          <a:p>
            <a:pPr lvl="0" indent="-342900" marL="342900">
              <a:buAutoNum type="arabicPeriod"/>
            </a:pPr>
            <a:r>
              <a:rPr b="1"/>
              <a:t>It's incomplete</a:t>
            </a:r>
            <a:r>
              <a:rPr/>
              <a:t>: Needs portfolio management, governance, metrics, and strategic alignment overlays (addressed in this document)</a:t>
            </a:r>
          </a:p>
          <a:p>
            <a:pPr lvl="0" indent="-342900" marL="342900">
              <a:buAutoNum type="arabicPeriod"/>
            </a:pPr>
            <a:r>
              <a:rPr b="1"/>
              <a:t>It's valuable</a:t>
            </a:r>
            <a:r>
              <a:rPr/>
              <a:t>: Provides holistic coverage missing from any single framework (Design Thinking, Lean Startup, Agile alone)</a:t>
            </a:r>
          </a:p>
          <a:p>
            <a:pPr lvl="0" indent="-342900" marL="342900">
              <a:buAutoNum type="arabicPeriod"/>
            </a:pPr>
            <a:r>
              <a:rPr b="1"/>
              <a:t>It's complementary</a:t>
            </a:r>
            <a:r>
              <a:rPr/>
              <a:t>: Enhances existing frameworks rather than replacing them</a:t>
            </a:r>
          </a:p>
          <a:p>
            <a:pPr lvl="0" indent="-342900" marL="342900">
              <a:buAutoNum type="arabicPeriod"/>
            </a:pPr>
            <a:r>
              <a:rPr b="1"/>
              <a:t>Best use</a:t>
            </a:r>
            <a:r>
              <a:rPr/>
              <a:t>: Adopt as </a:t>
            </a:r>
            <a:r>
              <a:rPr b="1"/>
              <a:t>evaluation lens framework</a:t>
            </a:r>
            <a:r>
              <a:rPr/>
              <a:t> within existing Stage-Gate governance, ensuring every innovation explicitly addresses all five dimensions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Five-Stage Innovation Model (Desirable → Feasible → Viable → Scalable → Adaptable)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Created</a:t>
            </a:r>
            <a:r>
              <a:rPr/>
              <a:t>: 2025-10-20</a:t>
            </a:r>
            <a:br/>
            <a:r>
              <a:rPr b="1"/>
              <a:t>Type</a:t>
            </a:r>
            <a:r>
              <a:rPr/>
              <a:t>: Innovation Evaluation Framework</a:t>
            </a:r>
            <a:br/>
            <a:r>
              <a:rPr b="1"/>
              <a:t>Origin</a:t>
            </a:r>
            <a:r>
              <a:rPr/>
              <a:t>: IDEO DVF Framework + Practitioner Extensions</a:t>
            </a:r>
            <a:br/>
            <a:r>
              <a:rPr b="1"/>
              <a:t>Related</a:t>
            </a:r>
            <a:r>
              <a:rPr/>
              <a:t>: Innovation Frameworks, Innovation Processes and Governance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 &amp; Further Reading</a:t>
            </a:r>
          </a:p>
          <a:p>
            <a:pPr lvl="0" indent="0" marL="0">
              <a:buNone/>
            </a:pPr>
            <a:r>
              <a:rPr b="1"/>
              <a:t>Academic Foundation</a:t>
            </a:r>
            <a:r>
              <a:rPr/>
              <a:t>:</a:t>
            </a:r>
          </a:p>
          <a:p>
            <a:pPr lvl="0"/>
            <a:r>
              <a:rPr/>
              <a:t>IDEO's Design Thinking methodology (Desirability, Feasibility, Viability)</a:t>
            </a:r>
          </a:p>
          <a:p>
            <a:pPr lvl="0"/>
            <a:r>
              <a:rPr/>
              <a:t>Tim Brown, "Change by Design" (IDEO CEO on design thinking)</a:t>
            </a:r>
          </a:p>
          <a:p>
            <a:pPr lvl="0" indent="0" marL="0">
              <a:buNone/>
            </a:pPr>
            <a:r>
              <a:rPr b="1"/>
              <a:t>Practitioner Resources</a:t>
            </a:r>
            <a:r>
              <a:rPr/>
              <a:t>:</a:t>
            </a:r>
          </a:p>
          <a:p>
            <a:pPr lvl="0"/>
            <a:r>
              <a:rPr/>
              <a:t>"Desirability, Feasibility, Viability: The Sweet Spot for Innovation" (Medium - Innovation Sweet Spot)</a:t>
            </a:r>
          </a:p>
          <a:p>
            <a:pPr lvl="0"/>
            <a:r>
              <a:rPr/>
              <a:t>"Ensuring Desirability, Feasibility and Viability in Innovation" (Think Horizon Consulting)</a:t>
            </a:r>
          </a:p>
          <a:p>
            <a:pPr lvl="0"/>
            <a:r>
              <a:rPr/>
              <a:t>"DVF Framework Explained: Build Better Products" (Product School)</a:t>
            </a:r>
          </a:p>
          <a:p>
            <a:pPr lvl="0"/>
            <a:r>
              <a:rPr/>
              <a:t>"Placing Desirability at Center of Innovation" (BCG X)</a:t>
            </a:r>
          </a:p>
          <a:p>
            <a:pPr lvl="0" indent="0" marL="0">
              <a:buNone/>
            </a:pPr>
            <a:r>
              <a:rPr b="1"/>
              <a:t>Related Vault Resources</a:t>
            </a:r>
            <a:r>
              <a:rPr/>
              <a:t>:</a:t>
            </a:r>
          </a:p>
          <a:p>
            <a:pPr lvl="0"/>
            <a:r>
              <a:rPr/>
              <a:t>Innovation Frameworks - Complete framework comparison (Stage-Gate, Design Thinking, Lean Startup, Agile)</a:t>
            </a:r>
          </a:p>
          <a:p>
            <a:pPr lvl="0"/>
            <a:r>
              <a:rPr/>
              <a:t>Innovation Processes and Governance - 6-phase Stage-Gate model with RACI</a:t>
            </a:r>
          </a:p>
          <a:p>
            <a:pPr lvl="0"/>
            <a:r>
              <a:rPr/>
              <a:t>What type of innovation are you talking about? - Three types of innovation (Efficiency, Sustaining, Transformative)</a:t>
            </a:r>
          </a:p>
          <a:p>
            <a:pPr lvl="0"/>
            <a:r>
              <a:rPr/>
              <a:t>Innovation Best Practices - Do's, don'ts, pitfalls</a:t>
            </a:r>
          </a:p>
          <a:p>
            <a:pPr lvl="0"/>
            <a:r>
              <a:rPr/>
              <a:t>Innovation Metrics and KPIs - Measurement frameworks</a:t>
            </a:r>
          </a:p>
          <a:p>
            <a:pPr lvl="0"/>
            <a:r>
              <a:rPr/>
              <a:t>Nokia Innovation Presentation - Enterprise transformation case studies (GE, IBM, VA)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Last Updated: 2025-10-20</a:t>
            </a:r>
            <a:br/>
            <a:r>
              <a:rPr i="1"/>
              <a:t>Source: Deep thinking analysis + external research + vault integration</a:t>
            </a:r>
          </a:p>
          <a:p>
            <a:pPr lvl="0" indent="0" marL="0">
              <a:buNone/>
            </a:pPr>
            <a:r>
              <a:rPr/>
              <a:t>#innovation #frameworks #desirable #feasible #viable #scalable #adaptable #dvf #ideo #design-thinking #lean-startup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 indent="0" marL="0">
              <a:buNone/>
            </a:pPr>
            <a:r>
              <a:rPr/>
              <a:t>The five-stage innovation model is a practitioner synthesis framework that extends IDEO's validated </a:t>
            </a:r>
            <a:r>
              <a:rPr b="1"/>
              <a:t>DVF framework</a:t>
            </a:r>
            <a:r>
              <a:rPr/>
              <a:t> (Desirable, Feasible, Viable) with operational and evolutionary dimensions. It provides holistic coverage across customer, technical, business, operational, and evolutionary aspects of innovation.</a:t>
            </a:r>
          </a:p>
          <a:p>
            <a:pPr lvl="0" indent="0" marL="0">
              <a:buNone/>
            </a:pPr>
            <a:r>
              <a:rPr b="1"/>
              <a:t>Core Insight</a:t>
            </a:r>
            <a:r>
              <a:rPr/>
              <a:t>: The framework works both as </a:t>
            </a:r>
            <a:r>
              <a:rPr b="1"/>
              <a:t>sequential stages</a:t>
            </a:r>
            <a:r>
              <a:rPr/>
              <a:t> for planning innovation progression AND as </a:t>
            </a:r>
            <a:r>
              <a:rPr b="1"/>
              <a:t>concurrent lenses</a:t>
            </a:r>
            <a:r>
              <a:rPr/>
              <a:t> for evaluating innovation health at any point.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Framework Components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DVF Foundation (IDEO)</a:t>
            </a:r>
          </a:p>
          <a:p>
            <a:pPr lvl="0" indent="0" marL="0">
              <a:buNone/>
            </a:pPr>
            <a:r>
              <a:rPr/>
              <a:t>The innovation "sweet spot" requires all three:</a:t>
            </a:r>
          </a:p>
          <a:p>
            <a:pPr lvl="0" indent="0" marL="0">
              <a:buNone/>
            </a:pPr>
            <a:r>
              <a:rPr b="1"/>
              <a:t>1. Desirable (Human)</a:t>
            </a:r>
          </a:p>
          <a:p>
            <a:pPr lvl="0"/>
            <a:r>
              <a:rPr b="1"/>
              <a:t>Definition</a:t>
            </a:r>
            <a:r>
              <a:rPr/>
              <a:t>: Customers want it, solves real pain or creates meaningful delight</a:t>
            </a:r>
          </a:p>
          <a:p>
            <a:pPr lvl="0"/>
            <a:r>
              <a:rPr b="1"/>
              <a:t>Key Question</a:t>
            </a:r>
            <a:r>
              <a:rPr/>
              <a:t>: Is there a compelling customer need?</a:t>
            </a:r>
          </a:p>
          <a:p>
            <a:pPr lvl="0"/>
            <a:r>
              <a:rPr b="1"/>
              <a:t>Primary Method</a:t>
            </a:r>
            <a:r>
              <a:rPr/>
              <a:t>: Design Thinking (empathy research, journey mapping, value proposition design)</a:t>
            </a:r>
          </a:p>
          <a:p>
            <a:pPr lvl="0"/>
            <a:r>
              <a:rPr b="1"/>
              <a:t>Evidence Required</a:t>
            </a:r>
            <a:r>
              <a:rPr/>
              <a:t>: Customer research, willingness-to-pay signals, emotional resonance</a:t>
            </a:r>
          </a:p>
          <a:p>
            <a:pPr lvl="0"/>
            <a:r>
              <a:rPr b="1"/>
              <a:t>Framework Alignment</a:t>
            </a:r>
            <a:r>
              <a:rPr/>
              <a:t>: Design Thinking primary output</a:t>
            </a:r>
          </a:p>
          <a:p>
            <a:pPr lvl="0" indent="0" marL="0">
              <a:buNone/>
            </a:pPr>
            <a:r>
              <a:rPr b="1"/>
              <a:t>2. Feasible (Technical)</a:t>
            </a:r>
          </a:p>
          <a:p>
            <a:pPr lvl="0"/>
            <a:r>
              <a:rPr b="1"/>
              <a:t>Definition</a:t>
            </a:r>
            <a:r>
              <a:rPr/>
              <a:t>: We can build it with available or accessible technology and resources</a:t>
            </a:r>
          </a:p>
          <a:p>
            <a:pPr lvl="0"/>
            <a:r>
              <a:rPr b="1"/>
              <a:t>Key Question</a:t>
            </a:r>
            <a:r>
              <a:rPr/>
              <a:t>: Can we build it with acceptable resources?</a:t>
            </a:r>
          </a:p>
          <a:p>
            <a:pPr lvl="0"/>
            <a:r>
              <a:rPr b="1"/>
              <a:t>Primary Method</a:t>
            </a:r>
            <a:r>
              <a:rPr/>
              <a:t>: Technical validation, prototyping, architecture design</a:t>
            </a:r>
          </a:p>
          <a:p>
            <a:pPr lvl="0"/>
            <a:r>
              <a:rPr b="1"/>
              <a:t>Evidence Required</a:t>
            </a:r>
            <a:r>
              <a:rPr/>
              <a:t>: Working proof-of-concept, acceptable resource requirements, no insurmountable barriers</a:t>
            </a:r>
          </a:p>
          <a:p>
            <a:pPr lvl="0"/>
            <a:r>
              <a:rPr b="1"/>
              <a:t>Framework Alignment</a:t>
            </a:r>
            <a:r>
              <a:rPr/>
              <a:t>: Technical validation (often implicit in Stage-Gate Phase 3-4, now explicit)</a:t>
            </a:r>
          </a:p>
          <a:p>
            <a:pPr lvl="0" indent="0" marL="0">
              <a:buNone/>
            </a:pPr>
            <a:r>
              <a:rPr b="1"/>
              <a:t>3. Viable (Business)</a:t>
            </a:r>
          </a:p>
          <a:p>
            <a:pPr lvl="0"/>
            <a:r>
              <a:rPr b="1"/>
              <a:t>Definition</a:t>
            </a:r>
            <a:r>
              <a:rPr/>
              <a:t>: Makes economic sense, sustainable business model</a:t>
            </a:r>
          </a:p>
          <a:p>
            <a:pPr lvl="0"/>
            <a:r>
              <a:rPr b="1"/>
              <a:t>Key Question</a:t>
            </a:r>
            <a:r>
              <a:rPr/>
              <a:t>: Does the business model work?</a:t>
            </a:r>
          </a:p>
          <a:p>
            <a:pPr lvl="0"/>
            <a:r>
              <a:rPr b="1"/>
              <a:t>Primary Method</a:t>
            </a:r>
            <a:r>
              <a:rPr/>
              <a:t>: Lean Startup (MVP testing, business model validation, unit economics)</a:t>
            </a:r>
          </a:p>
          <a:p>
            <a:pPr lvl="0"/>
            <a:r>
              <a:rPr b="1"/>
              <a:t>Evidence Required</a:t>
            </a:r>
            <a:r>
              <a:rPr/>
              <a:t>: Positive unit economics, product-market fit confirmed, repeatable sales motion</a:t>
            </a:r>
          </a:p>
          <a:p>
            <a:pPr lvl="0"/>
            <a:r>
              <a:rPr b="1"/>
              <a:t>Framework Alignment</a:t>
            </a:r>
            <a:r>
              <a:rPr/>
              <a:t>: Lean Startup primary output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Extended Dimensions (Practitioner Additions)</a:t>
            </a:r>
          </a:p>
          <a:p>
            <a:pPr lvl="0" indent="0" marL="0">
              <a:buNone/>
            </a:pPr>
            <a:r>
              <a:rPr b="1"/>
              <a:t>4. Scalable (Operational)</a:t>
            </a:r>
          </a:p>
          <a:p>
            <a:pPr lvl="0"/>
            <a:r>
              <a:rPr b="1"/>
              <a:t>Definition</a:t>
            </a:r>
            <a:r>
              <a:rPr/>
              <a:t>: Can grow profitably without breaking operationally</a:t>
            </a:r>
          </a:p>
          <a:p>
            <a:pPr lvl="0"/>
            <a:r>
              <a:rPr b="1"/>
              <a:t>Key Question</a:t>
            </a:r>
            <a:r>
              <a:rPr/>
              <a:t>: Can we scale it profitably?</a:t>
            </a:r>
          </a:p>
          <a:p>
            <a:pPr lvl="0"/>
            <a:r>
              <a:rPr b="1"/>
              <a:t>Primary Method</a:t>
            </a:r>
            <a:r>
              <a:rPr/>
              <a:t>: Agile development, operational excellence, infrastructure planning</a:t>
            </a:r>
          </a:p>
          <a:p>
            <a:pPr lvl="0"/>
            <a:r>
              <a:rPr b="1"/>
              <a:t>Evidence Required</a:t>
            </a:r>
            <a:r>
              <a:rPr/>
              <a:t>: Unit economics maintain at scale, operational complexity manageable, infrastructure ready</a:t>
            </a:r>
          </a:p>
          <a:p>
            <a:pPr lvl="0"/>
            <a:r>
              <a:rPr b="1"/>
              <a:t>Framework Alignment</a:t>
            </a:r>
            <a:r>
              <a:rPr/>
              <a:t>: Agile/Operational Excellence (Stage-Gate Phase 5-6)</a:t>
            </a:r>
          </a:p>
          <a:p>
            <a:pPr lvl="0" indent="0" marL="0">
              <a:buNone/>
            </a:pPr>
            <a:r>
              <a:rPr b="1"/>
              <a:t>5. Adaptable (Evolutionary)</a:t>
            </a:r>
          </a:p>
          <a:p>
            <a:pPr lvl="0"/>
            <a:r>
              <a:rPr b="1"/>
              <a:t>Definition</a:t>
            </a:r>
            <a:r>
              <a:rPr/>
              <a:t>: Can evolve with changing markets, technology, and customer needs</a:t>
            </a:r>
          </a:p>
          <a:p>
            <a:pPr lvl="0"/>
            <a:r>
              <a:rPr b="1"/>
              <a:t>Key Question</a:t>
            </a:r>
            <a:r>
              <a:rPr/>
              <a:t>: Can it evolve continuously?</a:t>
            </a:r>
          </a:p>
          <a:p>
            <a:pPr lvl="0"/>
            <a:r>
              <a:rPr b="1"/>
              <a:t>Primary Method</a:t>
            </a:r>
            <a:r>
              <a:rPr/>
              <a:t>: Platform strategy, ecosystem development, continuous learning systems</a:t>
            </a:r>
          </a:p>
          <a:p>
            <a:pPr lvl="0"/>
            <a:r>
              <a:rPr b="1"/>
              <a:t>Evidence Required</a:t>
            </a:r>
            <a:r>
              <a:rPr/>
              <a:t>: Platform architecture enables iteration, ecosystem strategy in place, learning systems active</a:t>
            </a:r>
          </a:p>
          <a:p>
            <a:pPr lvl="0"/>
            <a:r>
              <a:rPr b="1"/>
              <a:t>Framework Alignment</a:t>
            </a:r>
            <a:r>
              <a:rPr/>
              <a:t>: </a:t>
            </a:r>
            <a:r>
              <a:rPr b="1"/>
              <a:t>NEW dimension</a:t>
            </a:r>
            <a:r>
              <a:rPr/>
              <a:t> - addresses continuous evolution missing from traditional Stage-Gate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Two Ways to Use This Framework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As Sequential Stages (Innovation Progression)</a:t>
            </a:r>
          </a:p>
          <a:p>
            <a:pPr lvl="0" indent="0">
              <a:buNone/>
            </a:pPr>
            <a:r>
              <a:rPr>
                <a:latin typeface="Courier"/>
              </a:rPr>
              <a:t>Discovery → Technical → Business → Growth → Evolution
Desirable → Feasible → Viable → Scalable → Adaptable</a:t>
            </a:r>
          </a:p>
          <a:p>
            <a:pPr lvl="0" indent="0" marL="0">
              <a:buNone/>
            </a:pPr>
            <a:r>
              <a:rPr b="1"/>
              <a:t>When to use</a:t>
            </a:r>
            <a:r>
              <a:rPr/>
              <a:t>: Planning innovation journey, determining current phase, communicating portfolio maturity</a:t>
            </a:r>
          </a:p>
          <a:p>
            <a:pPr lvl="0" indent="0" marL="0">
              <a:buNone/>
            </a:pPr>
            <a:r>
              <a:rPr b="1"/>
              <a:t>Example</a:t>
            </a:r>
            <a:r>
              <a:rPr/>
              <a:t>: "Our new AI platform is in the Viable stage - we've validated customer demand (Desirable) and built working prototypes (Feasible), and now we're testing the business model with pilot customers."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As Concurrent Lenses (Continuous Evaluation)</a:t>
            </a:r>
          </a:p>
          <a:p>
            <a:pPr lvl="0" indent="0" marL="0">
              <a:buNone/>
            </a:pPr>
            <a:r>
              <a:rPr/>
              <a:t>At ANY innovation phase, simultaneously ask all five questions:</a:t>
            </a:r>
          </a:p>
          <a:p>
            <a:pPr lvl="0"/>
            <a:r>
              <a:rPr/>
              <a:t>✓ Is it desirable? (Now? In future?)</a:t>
            </a:r>
          </a:p>
          <a:p>
            <a:pPr lvl="0"/>
            <a:r>
              <a:rPr/>
              <a:t>✓ Is it feasible? (Now? In future?)</a:t>
            </a:r>
          </a:p>
          <a:p>
            <a:pPr lvl="0"/>
            <a:r>
              <a:rPr/>
              <a:t>✓ Is it viable? (Now? In future?)</a:t>
            </a:r>
          </a:p>
          <a:p>
            <a:pPr lvl="0"/>
            <a:r>
              <a:rPr/>
              <a:t>✓ Is it scalable? (Now? In future?)</a:t>
            </a:r>
          </a:p>
          <a:p>
            <a:pPr lvl="0"/>
            <a:r>
              <a:rPr/>
              <a:t>✓ Is it adaptable? (Now? In future?)</a:t>
            </a:r>
          </a:p>
          <a:p>
            <a:pPr lvl="0" indent="0" marL="0">
              <a:buNone/>
            </a:pPr>
            <a:r>
              <a:rPr b="1"/>
              <a:t>When to use</a:t>
            </a:r>
            <a:r>
              <a:rPr/>
              <a:t>: Stage-Gate reviews, go/no-go decisions, pivot assessments, portfolio health checks</a:t>
            </a:r>
          </a:p>
          <a:p>
            <a:pPr lvl="0" indent="0" marL="0">
              <a:buNone/>
            </a:pPr>
            <a:r>
              <a:rPr b="1"/>
              <a:t>Example</a:t>
            </a:r>
            <a:r>
              <a:rPr/>
              <a:t>: At Gate 3 review, explicitly evaluate innovation across all five dimensions, even if it's only in Feasible stage - this surfaces future risks early.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Integration with Established Frameworks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Mapping to Stage-Gate + DT + Lean + Agile Hybrid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0"/>
                <a:gridCol w="850900"/>
                <a:gridCol w="850900"/>
                <a:gridCol w="850900"/>
                <a:gridCol w="850900"/>
                <a:gridCol w="8509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Stage-Gate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Key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Kill Criteria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Desirable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Design Thinking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Phase 1-2 (Discovery, Concept Development)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 there a compelling customer need?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Customer journey maps, value propositions, empathy research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 evidence of customer pain or willingness to change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Feasible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Technical Validation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Phase 3-4 (Business Case, Development)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Can we build it with acceptable resources?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Technical prototypes, architecture plans, resource estimates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Technical barriers insurmountable or cost-prohibitive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Viable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Lean Startup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Phase 3-4 (Business Case, Validation)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Does the business model work?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Validated business model canvas, MVP test results, financial model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Cannot achieve acceptable margins or market size too small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Scalable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Agile + Operations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Phase 5-6 (Testing, Launch &amp; Scale)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Can we grow it profitably?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Scalability plan, operational playbook, growth projections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Unit economics break at scale or operational complexity too high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Adaptable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Platform Strategy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Post-Launch Continuous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Can it evolve with market changes?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Platform roadmap, API strategy, continuous improvement metrics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Locked into obsolete technology or business model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Enhancement to DT → Lean → Agile Sequence</a:t>
            </a:r>
          </a:p>
          <a:p>
            <a:pPr lvl="0" indent="0" marL="0">
              <a:buNone/>
            </a:pPr>
            <a:r>
              <a:rPr/>
              <a:t>The recommended sequence in Innovation Frameworks: </a:t>
            </a:r>
            <a:r>
              <a:rPr b="1"/>
              <a:t>Design Thinking</a:t>
            </a:r>
            <a:r>
              <a:rPr/>
              <a:t> (WHO/WHAT) → </a:t>
            </a:r>
            <a:r>
              <a:rPr b="1"/>
              <a:t>Lean Startup</a:t>
            </a:r>
            <a:r>
              <a:rPr/>
              <a:t> (VALIDATION) → </a:t>
            </a:r>
            <a:r>
              <a:rPr b="1"/>
              <a:t>Agile</a:t>
            </a:r>
            <a:r>
              <a:rPr/>
              <a:t> (BUILD)</a:t>
            </a:r>
          </a:p>
          <a:p>
            <a:pPr lvl="0" indent="0" marL="0">
              <a:buNone/>
            </a:pPr>
            <a:r>
              <a:rPr/>
              <a:t>The five-stage model EXPANDS this:</a:t>
            </a:r>
          </a:p>
          <a:p>
            <a:pPr lvl="0" indent="-342900" marL="342900">
              <a:buAutoNum type="arabicPeriod"/>
            </a:pPr>
            <a:r>
              <a:rPr b="1"/>
              <a:t>Design Thinking</a:t>
            </a:r>
            <a:r>
              <a:rPr/>
              <a:t> → Validates DESIRABLE</a:t>
            </a:r>
          </a:p>
          <a:p>
            <a:pPr lvl="0" indent="-342900" marL="342900">
              <a:buAutoNum type="arabicPeriod"/>
            </a:pPr>
            <a:r>
              <a:rPr b="1"/>
              <a:t>Technical Validation</a:t>
            </a:r>
            <a:r>
              <a:rPr/>
              <a:t> → Validates FEASIBLE (often implicit, now explicit)</a:t>
            </a:r>
          </a:p>
          <a:p>
            <a:pPr lvl="0" indent="-342900" marL="342900">
              <a:buAutoNum type="arabicPeriod"/>
            </a:pPr>
            <a:r>
              <a:rPr b="1"/>
              <a:t>Lean Startup</a:t>
            </a:r>
            <a:r>
              <a:rPr/>
              <a:t> → Validates VIABLE</a:t>
            </a:r>
          </a:p>
          <a:p>
            <a:pPr lvl="0" indent="-342900" marL="342900">
              <a:buAutoNum type="arabicPeriod"/>
            </a:pPr>
            <a:r>
              <a:rPr b="1"/>
              <a:t>Agile + Operations</a:t>
            </a:r>
            <a:r>
              <a:rPr/>
              <a:t> → Achieves SCALABLE</a:t>
            </a:r>
          </a:p>
          <a:p>
            <a:pPr lvl="0" indent="-342900" marL="342900">
              <a:buAutoNum type="arabicPeriod"/>
            </a:pPr>
            <a:r>
              <a:rPr b="1"/>
              <a:t>Platform Strategy</a:t>
            </a:r>
            <a:r>
              <a:rPr/>
              <a:t> → Enables ADAPTABLE (NEW dimension)</a:t>
            </a:r>
          </a:p>
          <a:p>
            <a:pPr lvl="0" indent="0" marL="0">
              <a:buNone/>
            </a:pPr>
            <a:r>
              <a:rPr b="1"/>
              <a:t>Key Enhancement</a:t>
            </a:r>
            <a:r>
              <a:rPr/>
              <a:t>: Makes "Feasible" explicit and adds "Adaptable" for continuous evolution capability.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Innovation Type Determines Required Stages</a:t>
            </a:r>
          </a:p>
          <a:p>
            <a:pPr lvl="0" indent="0" marL="0">
              <a:buNone/>
            </a:pPr>
            <a:r>
              <a:rPr/>
              <a:t>Using three types of innovation (Efficiency, Sustaining, Transformative):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Efficiency Innovation</a:t>
            </a:r>
          </a:p>
          <a:p>
            <a:pPr lvl="0" indent="0" marL="0">
              <a:buNone/>
            </a:pPr>
            <a:r>
              <a:rPr b="1"/>
              <a:t>Definition</a:t>
            </a:r>
            <a:r>
              <a:rPr/>
              <a:t>: Improves operations without changing business model</a:t>
            </a:r>
            <a:br/>
            <a:r>
              <a:rPr b="1"/>
              <a:t>Example</a:t>
            </a:r>
            <a:r>
              <a:rPr/>
              <a:t>: Amazon warehouse robots</a:t>
            </a:r>
          </a:p>
          <a:p>
            <a:pPr lvl="0" indent="0" marL="0">
              <a:buNone/>
            </a:pPr>
            <a:r>
              <a:rPr b="1"/>
              <a:t>Required Stages</a:t>
            </a:r>
            <a:r>
              <a:rPr/>
              <a:t>:</a:t>
            </a:r>
          </a:p>
          <a:p>
            <a:pPr lvl="0"/>
            <a:r>
              <a:rPr/>
              <a:t>❌ SKIP Desirable (internal optimization, no customer-facing need)</a:t>
            </a:r>
          </a:p>
          <a:p>
            <a:pPr lvl="0"/>
            <a:r>
              <a:rPr/>
              <a:t>✅ Feasible (Can we implement this technology?)</a:t>
            </a:r>
          </a:p>
          <a:p>
            <a:pPr lvl="0"/>
            <a:r>
              <a:rPr/>
              <a:t>✅ Viable (Does ROI justify investment?)</a:t>
            </a:r>
          </a:p>
          <a:p>
            <a:pPr lvl="0"/>
            <a:r>
              <a:rPr/>
              <a:t>✅ Scalable (Can we roll out across all warehouses?)</a:t>
            </a:r>
          </a:p>
          <a:p>
            <a:pPr lvl="0"/>
            <a:r>
              <a:rPr/>
              <a:t>❌ SKIP Adaptable (Point solution, not platform)</a:t>
            </a:r>
          </a:p>
          <a:p>
            <a:pPr lvl="0" indent="0" marL="0">
              <a:buNone/>
            </a:pPr>
            <a:r>
              <a:rPr b="1"/>
              <a:t>Path</a:t>
            </a:r>
            <a:r>
              <a:rPr/>
              <a:t>: Feasible → Viable → Scalable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Sustaining Innovation</a:t>
            </a:r>
          </a:p>
          <a:p>
            <a:pPr lvl="0" indent="0" marL="0">
              <a:buNone/>
            </a:pPr>
            <a:r>
              <a:rPr b="1"/>
              <a:t>Definition</a:t>
            </a:r>
            <a:r>
              <a:rPr/>
              <a:t>: Builds on existing business model to strengthen it</a:t>
            </a:r>
            <a:br/>
            <a:r>
              <a:rPr b="1"/>
              <a:t>Example</a:t>
            </a:r>
            <a:r>
              <a:rPr/>
              <a:t>: Amazon Kindle</a:t>
            </a:r>
          </a:p>
          <a:p>
            <a:pPr lvl="0" indent="0" marL="0">
              <a:buNone/>
            </a:pPr>
            <a:r>
              <a:rPr b="1"/>
              <a:t>Required Stages</a:t>
            </a:r>
            <a:r>
              <a:rPr/>
              <a:t>:</a:t>
            </a:r>
          </a:p>
          <a:p>
            <a:pPr lvl="0"/>
            <a:r>
              <a:rPr/>
              <a:t>✅ Desirable (Do customers want e-books?)</a:t>
            </a:r>
          </a:p>
          <a:p>
            <a:pPr lvl="0"/>
            <a:r>
              <a:rPr/>
              <a:t>✅ Feasible (Can we build e-reader hardware?)</a:t>
            </a:r>
          </a:p>
          <a:p>
            <a:pPr lvl="0"/>
            <a:r>
              <a:rPr/>
              <a:t>✅ Viable (Will they pay enough for it?)</a:t>
            </a:r>
          </a:p>
          <a:p>
            <a:pPr lvl="0"/>
            <a:r>
              <a:rPr/>
              <a:t>✅ Scalable (Can we reach mass market?)</a:t>
            </a:r>
          </a:p>
          <a:p>
            <a:pPr lvl="0"/>
            <a:r>
              <a:rPr/>
              <a:t>✅ Adaptable (Can we evolve with reading habits?)</a:t>
            </a:r>
          </a:p>
          <a:p>
            <a:pPr lvl="0" indent="0" marL="0">
              <a:buNone/>
            </a:pPr>
            <a:r>
              <a:rPr b="1"/>
              <a:t>Path</a:t>
            </a:r>
            <a:r>
              <a:rPr/>
              <a:t>: Full five-stage progression (linear)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Five-Stage Innovation Model (Desirable-Feasible-Viable-Scalable-Adaptable)</dc:title>
  <dc:creator/>
  <cp:keywords/>
  <dcterms:created xsi:type="dcterms:W3CDTF">2025-10-21T10:45:23Z</dcterms:created>
  <dcterms:modified xsi:type="dcterms:W3CDTF">2025-10-21T10:45:23Z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