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Scope and Approach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Dependencies and Critical Path</a:t>
            </a:r>
          </a:p>
          <a:p>
            <a:pPr lvl="0" indent="0" marL="0">
              <a:buNone/>
            </a:pPr>
            <a:r>
              <a:rPr b="1"/>
              <a:t>Critical Path Tasks:</a:t>
            </a:r>
          </a:p>
          <a:p>
            <a:pPr lvl="0" indent="-342900" marL="342900">
              <a:buAutoNum type="arabicPeriod"/>
            </a:pPr>
            <a:r>
              <a:rPr/>
              <a:t>Architecture approval → POC development → MVP development → Production launch</a:t>
            </a:r>
          </a:p>
          <a:p>
            <a:pPr lvl="0" indent="-342900" marL="342900">
              <a:buAutoNum type="arabicPeriod"/>
            </a:pPr>
            <a:r>
              <a:rPr/>
              <a:t>API access to policy/CRM systems (blocker if not available by Month 2)</a:t>
            </a:r>
          </a:p>
          <a:p>
            <a:pPr lvl="0" indent="-342900" marL="342900">
              <a:buAutoNum type="arabicPeriod"/>
            </a:pPr>
            <a:r>
              <a:rPr/>
              <a:t>Microsoft platform licensing and provisioning (must complete by Week 2)</a:t>
            </a:r>
          </a:p>
          <a:p>
            <a:pPr lvl="0" indent="-342900" marL="342900">
              <a:buAutoNum type="arabicPeriod"/>
            </a:pPr>
            <a:r>
              <a:rPr/>
              <a:t>Customer service SME availability (conversation quality depends on their input)</a:t>
            </a:r>
          </a:p>
          <a:p>
            <a:pPr lvl="0" indent="-342900" marL="342900">
              <a:buAutoNum type="arabicPeriod"/>
            </a:pPr>
            <a:r>
              <a:rPr/>
              <a:t>Security and compliance approvals (gates before production deployments)</a:t>
            </a:r>
          </a:p>
          <a:p>
            <a:pPr lvl="0" indent="0" marL="0">
              <a:buNone/>
            </a:pPr>
            <a:r>
              <a:rPr b="1"/>
              <a:t>External Dependencies:</a:t>
            </a:r>
          </a:p>
          <a:p>
            <a:pPr lvl="0"/>
            <a:r>
              <a:rPr/>
              <a:t>Policy administration system API availability (Owner: IT Director)</a:t>
            </a:r>
          </a:p>
          <a:p>
            <a:pPr lvl="0"/>
            <a:r>
              <a:rPr/>
              <a:t>Microsoft 365 and Azure licensing procurement (Owner: IT Procurement)</a:t>
            </a:r>
          </a:p>
          <a:p>
            <a:pPr lvl="0"/>
            <a:r>
              <a:rPr/>
              <a:t>Customer service team availability for UAT (Owner: CS Director)</a:t>
            </a:r>
          </a:p>
          <a:p>
            <a:pPr lvl="0"/>
            <a:r>
              <a:rPr/>
              <a:t>Third-party travel advisory API access (Owner: Product Manager)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Timeline Risk Mitigation</a:t>
            </a:r>
          </a:p>
          <a:p>
            <a:pPr lvl="0" indent="0" marL="0">
              <a:buNone/>
            </a:pPr>
            <a:r>
              <a:rPr b="1"/>
              <a:t>Buffer Time:</a:t>
            </a:r>
          </a:p>
          <a:p>
            <a:pPr lvl="0"/>
            <a:r>
              <a:rPr/>
              <a:t>10% buffer built into each phase for unforeseen issues</a:t>
            </a:r>
          </a:p>
          <a:p>
            <a:pPr lvl="0"/>
            <a:r>
              <a:rPr/>
              <a:t>2-week contingency reserve before major milestones</a:t>
            </a:r>
          </a:p>
          <a:p>
            <a:pPr lvl="0"/>
            <a:r>
              <a:rPr/>
              <a:t>Quarterly timeline reviews with option to adjust later phases</a:t>
            </a:r>
          </a:p>
          <a:p>
            <a:pPr lvl="0" indent="0" marL="0">
              <a:buNone/>
            </a:pPr>
            <a:r>
              <a:rPr b="1"/>
              <a:t>Parallel Work:</a:t>
            </a:r>
          </a:p>
          <a:p>
            <a:pPr lvl="0"/>
            <a:r>
              <a:rPr/>
              <a:t>Documentation and training materials developed in parallel with technical work</a:t>
            </a:r>
          </a:p>
          <a:p>
            <a:pPr lvl="0"/>
            <a:r>
              <a:rPr/>
              <a:t>Multi-channel development can occur concurrently (mobile, WhatsApp, Teams)</a:t>
            </a:r>
          </a:p>
          <a:p>
            <a:pPr lvl="0"/>
            <a:r>
              <a:rPr/>
              <a:t>Azure AI Foundry exploration begins during Phase 2 to de-risk Phase 3</a:t>
            </a:r>
          </a:p>
          <a:p>
            <a:pPr lvl="0" indent="0" marL="0">
              <a:buNone/>
            </a:pPr>
            <a:r>
              <a:rPr b="1"/>
              <a:t>Fast-Track Options (if needed):</a:t>
            </a:r>
          </a:p>
          <a:p>
            <a:pPr lvl="0"/>
            <a:r>
              <a:rPr/>
              <a:t>Engage Microsoft partner to accelerate development</a:t>
            </a:r>
          </a:p>
          <a:p>
            <a:pPr lvl="0"/>
            <a:r>
              <a:rPr/>
              <a:t>Reduce scope (e.g., defer voice channel to post-project)</a:t>
            </a:r>
          </a:p>
          <a:p>
            <a:pPr lvl="0"/>
            <a:r>
              <a:rPr/>
              <a:t>Extend Phase 1 timeline, compress later phases based on learnings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Total Project Budget: $450,000</a:t>
            </a:r>
          </a:p>
          <a:p>
            <a:pPr lvl="0" indent="0" marL="0">
              <a:buNone/>
            </a:pPr>
            <a:r>
              <a:rPr b="1"/>
              <a:t>Budget by Phase:</a:t>
            </a:r>
          </a:p>
          <a:p>
            <a:pPr lvl="0"/>
            <a:r>
              <a:rPr/>
              <a:t>Phase 1 (Foundation): $150,000</a:t>
            </a:r>
          </a:p>
          <a:p>
            <a:pPr lvl="0"/>
            <a:r>
              <a:rPr/>
              <a:t>Phase 2 (Expansion): $175,000</a:t>
            </a:r>
          </a:p>
          <a:p>
            <a:pPr lvl="0"/>
            <a:r>
              <a:rPr/>
              <a:t>Phase 3 (Advanced AI): $125,000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Detailed Cost Breakdown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Personnel Costs: $275,000 (61%)</a:t>
            </a:r>
          </a:p>
          <a:p>
            <a:pPr lvl="0" indent="0" marL="0">
              <a:buNone/>
            </a:pPr>
            <a:r>
              <a:rPr b="1"/>
              <a:t>Internal Team (Fully Burdened Rates):</a:t>
            </a:r>
          </a:p>
          <a:p>
            <a:pPr lvl="0"/>
            <a:r>
              <a:rPr/>
              <a:t>Project Manager (18 months @ $12,000/month): $216,000</a:t>
            </a:r>
          </a:p>
          <a:p>
            <a:pPr lvl="0"/>
            <a:r>
              <a:rPr/>
              <a:t>Product Owner (50% allocation, 18 months @ $6,000/month): $108,000</a:t>
            </a:r>
          </a:p>
          <a:p>
            <a:pPr lvl="0"/>
            <a:r>
              <a:rPr/>
              <a:t>Technical Lead (75% allocation, 18 months @ $9,000/month): $162,000</a:t>
            </a:r>
          </a:p>
          <a:p>
            <a:pPr lvl="0"/>
            <a:r>
              <a:rPr/>
              <a:t>Senior Developer (18 months @ $10,000/month): $180,000</a:t>
            </a:r>
          </a:p>
          <a:p>
            <a:pPr lvl="0"/>
            <a:r>
              <a:rPr/>
              <a:t>Developer (18 months @ $8,500/month): $153,000</a:t>
            </a:r>
          </a:p>
          <a:p>
            <a:pPr lvl="0"/>
            <a:r>
              <a:rPr/>
              <a:t>Business Analyst (50% allocation, 18 months @ $5,000/month): $90,000</a:t>
            </a:r>
          </a:p>
          <a:p>
            <a:pPr lvl="0"/>
            <a:r>
              <a:rPr/>
              <a:t>QA Engineer (50% avg, 18 months @ $4,500/month): $81,000</a:t>
            </a:r>
          </a:p>
          <a:p>
            <a:pPr lvl="0"/>
            <a:r>
              <a:rPr b="1"/>
              <a:t>Subtotal Internal Labor:</a:t>
            </a:r>
            <a:r>
              <a:rPr/>
              <a:t> $990,000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Internal labor is allocated from existing headcount and represents opportunity cost rather than incremental cash outlay. For budget purposes, we are accounting for 2 FTE incremental contractors if internal resources are not available at </a:t>
            </a:r>
            <a:r>
              <a:rPr b="1"/>
              <a:t>$275,000</a:t>
            </a:r>
            <a:r>
              <a:rPr/>
              <a:t> (Developer positions outsourced).</a:t>
            </a:r>
          </a:p>
          <a:p>
            <a:pPr lvl="0" indent="0" marL="0">
              <a:buNone/>
            </a:pPr>
            <a:r>
              <a:rPr b="1"/>
              <a:t>External Resources:</a:t>
            </a:r>
          </a:p>
          <a:p>
            <a:pPr lvl="0"/>
            <a:r>
              <a:rPr/>
              <a:t>Microsoft Partner consultation: $50,000</a:t>
            </a:r>
          </a:p>
          <a:p>
            <a:pPr lvl="0"/>
            <a:r>
              <a:rPr/>
              <a:t>Conversation Design Consultant: $20,000</a:t>
            </a:r>
          </a:p>
          <a:p>
            <a:pPr lvl="0"/>
            <a:r>
              <a:rPr b="1"/>
              <a:t>Subtotal External Labor:</a:t>
            </a:r>
            <a:r>
              <a:rPr/>
              <a:t> $70,000</a:t>
            </a:r>
          </a:p>
          <a:p>
            <a:pPr lvl="0" indent="0" marL="0">
              <a:buNone/>
            </a:pPr>
            <a:r>
              <a:rPr b="1"/>
              <a:t>Total Personnel:</a:t>
            </a:r>
            <a:r>
              <a:rPr/>
              <a:t> $345,000 (assuming 2 developer contractors + external consultants)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Technology Costs: $85,000 (19%)</a:t>
            </a:r>
          </a:p>
          <a:p>
            <a:pPr lvl="0" indent="0" marL="0">
              <a:buNone/>
            </a:pPr>
            <a:r>
              <a:rPr b="1"/>
              <a:t>Microsoft Platform Licensing (18 months):</a:t>
            </a:r>
          </a:p>
          <a:p>
            <a:pPr lvl="0"/>
            <a:r>
              <a:rPr/>
              <a:t>Copilot Studio licenses and usage: $24,000 ($1,333/month × 18)</a:t>
            </a:r>
          </a:p>
          <a:p>
            <a:pPr lvl="0"/>
            <a:r>
              <a:rPr/>
              <a:t>Azure AI Search (standard tier): $18,000 ($1,000/month × 18)</a:t>
            </a:r>
          </a:p>
          <a:p>
            <a:pPr lvl="0"/>
            <a:r>
              <a:rPr/>
              <a:t>Azure AI Foundry (Phase 3, 9 months): $27,000 ($3,000/month × 9)</a:t>
            </a:r>
          </a:p>
          <a:p>
            <a:pPr lvl="0"/>
            <a:r>
              <a:rPr/>
              <a:t>Azure infrastructure (compute, storage, networking): $12,000 ($667/month × 18)</a:t>
            </a:r>
          </a:p>
          <a:p>
            <a:pPr lvl="0"/>
            <a:r>
              <a:rPr/>
              <a:t>Power Platform premium connectors: $4,000</a:t>
            </a:r>
          </a:p>
          <a:p>
            <a:pPr lvl="0" indent="0" marL="0">
              <a:buNone/>
            </a:pPr>
            <a:r>
              <a:rPr b="1"/>
              <a:t>Integration and Development Tools:</a:t>
            </a:r>
          </a:p>
          <a:p>
            <a:pPr lvl="0"/>
            <a:r>
              <a:rPr/>
              <a:t>Azure DevOps (included in enterprise agreement): $0</a:t>
            </a:r>
          </a:p>
          <a:p>
            <a:pPr lvl="0"/>
            <a:r>
              <a:rPr/>
              <a:t>Testing tools (Playwright, load testing): $2,000</a:t>
            </a:r>
          </a:p>
          <a:p>
            <a:pPr lvl="0"/>
            <a:r>
              <a:rPr b="1"/>
              <a:t>Subtotal Technology:</a:t>
            </a:r>
            <a:r>
              <a:rPr/>
              <a:t> $87,000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External Services: $70,000 (16%)</a:t>
            </a:r>
          </a:p>
          <a:p>
            <a:pPr lvl="0"/>
            <a:r>
              <a:rPr/>
              <a:t>Microsoft Partner (Copilot Studio expertise): $50,000</a:t>
            </a:r>
          </a:p>
          <a:p>
            <a:pPr lvl="0"/>
            <a:r>
              <a:rPr/>
              <a:t>Conversation Design Consultant: $20,000</a:t>
            </a:r>
          </a:p>
          <a:p>
            <a:pPr lvl="0"/>
            <a:r>
              <a:rPr b="1"/>
              <a:t>Subtotal External Services:</a:t>
            </a:r>
            <a:r>
              <a:rPr/>
              <a:t> $70,000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Training and Change Management: $15,000 (3%)</a:t>
            </a:r>
          </a:p>
          <a:p>
            <a:pPr lvl="0"/>
            <a:r>
              <a:rPr/>
              <a:t>Customer service team training (materials, facilitator, time): $8,000</a:t>
            </a:r>
          </a:p>
          <a:p>
            <a:pPr lvl="0"/>
            <a:r>
              <a:rPr/>
              <a:t>Executive workshops and stakeholder communication: $3,000</a:t>
            </a:r>
          </a:p>
          <a:p>
            <a:pPr lvl="0"/>
            <a:r>
              <a:rPr/>
              <a:t>End-user documentation and support materials: $2,000</a:t>
            </a:r>
          </a:p>
          <a:p>
            <a:pPr lvl="0"/>
            <a:r>
              <a:rPr/>
              <a:t>Change management activities (surveys, feedback sessions): $2,000</a:t>
            </a:r>
          </a:p>
          <a:p>
            <a:pPr lvl="0"/>
            <a:r>
              <a:rPr b="1"/>
              <a:t>Subtotal Training:</a:t>
            </a:r>
            <a:r>
              <a:rPr/>
              <a:t> $15,000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Costs: $10,000 (2%)</a:t>
            </a:r>
          </a:p>
          <a:p>
            <a:pPr lvl="0"/>
            <a:r>
              <a:rPr/>
              <a:t>Travel (if needed for vendor meetings, conferences): $3,000</a:t>
            </a:r>
          </a:p>
          <a:p>
            <a:pPr lvl="0"/>
            <a:r>
              <a:rPr/>
              <a:t>Compliance and security audits (penetration testing): $5,000</a:t>
            </a:r>
          </a:p>
          <a:p>
            <a:pPr lvl="0"/>
            <a:r>
              <a:rPr/>
              <a:t>Miscellaneous (contingency for small purchases): $2,000</a:t>
            </a:r>
          </a:p>
          <a:p>
            <a:pPr lvl="0"/>
            <a:r>
              <a:rPr b="1"/>
              <a:t>Subtotal Other:</a:t>
            </a:r>
            <a:r>
              <a:rPr/>
              <a:t> $10,000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Contingency Reserve (10%): $45,000</a:t>
            </a:r>
          </a:p>
          <a:p>
            <a:pPr lvl="0"/>
            <a:r>
              <a:rPr/>
              <a:t>Buffer for scope changes, unforeseen technical challenges, market rate changes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Total Project Investment: $450,000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Cost-Benefit Analysis</a:t>
            </a:r>
          </a:p>
          <a:p>
            <a:pPr lvl="0" indent="0" marL="0">
              <a:buNone/>
            </a:pPr>
            <a:r>
              <a:rPr b="1"/>
              <a:t>Expected Benefits (Annual, Steady State after Year 2):</a:t>
            </a:r>
          </a:p>
          <a:p>
            <a:pPr lvl="0" indent="0" marL="0">
              <a:buNone/>
            </a:pPr>
            <a:r>
              <a:rPr b="1"/>
              <a:t>Cost Savings:</a:t>
            </a:r>
          </a:p>
          <a:p>
            <a:pPr lvl="0"/>
            <a:r>
              <a:rPr/>
              <a:t>Customer service operational costs (40% containment × $15 avg cost per interaction × 100,000 annual interactions): $600,000/year</a:t>
            </a:r>
          </a:p>
          <a:p>
            <a:pPr lvl="0"/>
            <a:r>
              <a:rPr/>
              <a:t>Agent productivity gains (30% faster handle time): $150,000/year</a:t>
            </a:r>
          </a:p>
          <a:p>
            <a:pPr lvl="0"/>
            <a:r>
              <a:rPr/>
              <a:t>Reduced call center overtime and peak staffing: $50,000/year</a:t>
            </a:r>
          </a:p>
          <a:p>
            <a:pPr lvl="0"/>
            <a:r>
              <a:rPr b="1"/>
              <a:t>Total Annual Cost Savings:</a:t>
            </a:r>
            <a:r>
              <a:rPr/>
              <a:t> $800,000</a:t>
            </a:r>
          </a:p>
          <a:p>
            <a:pPr lvl="0" indent="0" marL="0">
              <a:buNone/>
            </a:pPr>
            <a:r>
              <a:rPr b="1"/>
              <a:t>Revenue Impact:</a:t>
            </a:r>
          </a:p>
          <a:p>
            <a:pPr lvl="0"/>
            <a:r>
              <a:rPr/>
              <a:t>Improved customer satisfaction leading to higher retention: $100,000/year (conservative estimate)</a:t>
            </a:r>
          </a:p>
          <a:p>
            <a:pPr lvl="0"/>
            <a:r>
              <a:rPr/>
              <a:t>Competitive differentiation enabling premium pricing: $50,000/year</a:t>
            </a:r>
          </a:p>
          <a:p>
            <a:pPr lvl="0"/>
            <a:r>
              <a:rPr b="1"/>
              <a:t>Total Annual Revenue Impact:</a:t>
            </a:r>
            <a:r>
              <a:rPr/>
              <a:t> $150,000</a:t>
            </a:r>
          </a:p>
          <a:p>
            <a:pPr lvl="0" indent="0" marL="0">
              <a:buNone/>
            </a:pPr>
            <a:r>
              <a:rPr b="1"/>
              <a:t>Total Annual Benefit:</a:t>
            </a:r>
            <a:r>
              <a:rPr/>
              <a:t> $950,000</a:t>
            </a:r>
          </a:p>
          <a:p>
            <a:pPr lvl="0" indent="0" marL="0">
              <a:buNone/>
            </a:pPr>
            <a:r>
              <a:rPr b="1"/>
              <a:t>ROI Calculation:</a:t>
            </a:r>
          </a:p>
          <a:p>
            <a:pPr lvl="0"/>
            <a:r>
              <a:rPr b="1"/>
              <a:t>Project Investment:</a:t>
            </a:r>
            <a:r>
              <a:rPr/>
              <a:t> $450,000</a:t>
            </a:r>
          </a:p>
          <a:p>
            <a:pPr lvl="0"/>
            <a:r>
              <a:rPr b="1"/>
              <a:t>Year 1 Benefits:</a:t>
            </a:r>
            <a:r>
              <a:rPr/>
              <a:t> $300,000 (partial year, ramp-up)</a:t>
            </a:r>
          </a:p>
          <a:p>
            <a:pPr lvl="0"/>
            <a:r>
              <a:rPr b="1"/>
              <a:t>Year 2 Benefits:</a:t>
            </a:r>
            <a:r>
              <a:rPr/>
              <a:t> $800,000 (steady state cost savings + revenue)</a:t>
            </a:r>
          </a:p>
          <a:p>
            <a:pPr lvl="0"/>
            <a:r>
              <a:rPr b="1"/>
              <a:t>Year 3 Benefits:</a:t>
            </a:r>
            <a:r>
              <a:rPr/>
              <a:t> $950,000 (full benefit realization)</a:t>
            </a:r>
          </a:p>
          <a:p>
            <a:pPr lvl="0"/>
            <a:r>
              <a:rPr b="1"/>
              <a:t>3-Year Total Benefits:</a:t>
            </a:r>
            <a:r>
              <a:rPr/>
              <a:t> $2,050,000</a:t>
            </a:r>
          </a:p>
          <a:p>
            <a:pPr lvl="0"/>
            <a:r>
              <a:rPr b="1"/>
              <a:t>3-Year Net Benefits:</a:t>
            </a:r>
            <a:r>
              <a:rPr/>
              <a:t> $2,050,000 - $450,000 = $1,600,000</a:t>
            </a:r>
          </a:p>
          <a:p>
            <a:pPr lvl="0"/>
            <a:r>
              <a:rPr b="1"/>
              <a:t>ROI:</a:t>
            </a:r>
            <a:r>
              <a:rPr/>
              <a:t> ($1,600,000 / $450,000) × 100% = </a:t>
            </a:r>
            <a:r>
              <a:rPr b="1"/>
              <a:t>356% over 3 years</a:t>
            </a:r>
          </a:p>
          <a:p>
            <a:pPr lvl="0"/>
            <a:r>
              <a:rPr b="1"/>
              <a:t>Payback Period:</a:t>
            </a:r>
            <a:r>
              <a:rPr/>
              <a:t> ~9 months (Month 13 of project, Month 4 after full launch)</a:t>
            </a:r>
          </a:p>
          <a:p>
            <a:pPr lvl="0" indent="0" marL="0">
              <a:buNone/>
            </a:pPr>
            <a:r>
              <a:rPr b="1"/>
              <a:t>Ongoing Operational Costs (Annual):</a:t>
            </a:r>
          </a:p>
          <a:p>
            <a:pPr lvl="0"/>
            <a:r>
              <a:rPr/>
              <a:t>Microsoft platform licensing: $48,000/year</a:t>
            </a:r>
          </a:p>
          <a:p>
            <a:pPr lvl="0"/>
            <a:r>
              <a:rPr/>
              <a:t>System maintenance and updates: $24,000/year (0.5 FTE developer)</a:t>
            </a:r>
          </a:p>
          <a:p>
            <a:pPr lvl="0"/>
            <a:r>
              <a:rPr/>
              <a:t>Conversation content updates and optimization: $12,000/year (SME time)</a:t>
            </a:r>
          </a:p>
          <a:p>
            <a:pPr lvl="0"/>
            <a:r>
              <a:rPr b="1"/>
              <a:t>Total Ongoing Costs:</a:t>
            </a:r>
            <a:r>
              <a:rPr/>
              <a:t> $84,000/year</a:t>
            </a:r>
          </a:p>
          <a:p>
            <a:pPr lvl="0" indent="0" marL="0">
              <a:buNone/>
            </a:pPr>
            <a:r>
              <a:rPr b="1"/>
              <a:t>Net Annual Benefit (after ongoing costs):</a:t>
            </a:r>
            <a:r>
              <a:rPr/>
              <a:t> $950,000 - $84,000 = </a:t>
            </a:r>
            <a:r>
              <a:rPr b="1"/>
              <a:t>$866,000/year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Funding Source</a:t>
            </a:r>
          </a:p>
          <a:p>
            <a:pPr lvl="0"/>
            <a:r>
              <a:rPr/>
              <a:t>Internal IT budget allocation: $300,000</a:t>
            </a:r>
          </a:p>
          <a:p>
            <a:pPr lvl="0"/>
            <a:r>
              <a:rPr/>
              <a:t>Customer Experience budget contribution: $100,000</a:t>
            </a:r>
          </a:p>
          <a:p>
            <a:pPr lvl="0"/>
            <a:r>
              <a:rPr/>
              <a:t>Digital transformation fund: $50,000</a:t>
            </a:r>
          </a:p>
          <a:p>
            <a:pPr lvl="0"/>
            <a:r>
              <a:rPr b="1"/>
              <a:t>Total Committed Funding:</a:t>
            </a:r>
            <a:r>
              <a:rPr/>
              <a:t> $450,000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Payment Schedule</a:t>
            </a:r>
          </a:p>
          <a:p>
            <a:pPr lvl="0"/>
            <a:r>
              <a:rPr b="1"/>
              <a:t>Months 1-4 (Phase 1):</a:t>
            </a:r>
            <a:r>
              <a:rPr/>
              <a:t> $150,000</a:t>
            </a:r>
          </a:p>
          <a:p>
            <a:pPr lvl="1"/>
            <a:r>
              <a:rPr/>
              <a:t>Month 1: $40,000 (team ramp-up, tool provisioning)</a:t>
            </a:r>
          </a:p>
          <a:p>
            <a:pPr lvl="1"/>
            <a:r>
              <a:rPr/>
              <a:t>Month 2-3: $60,000 (POC and MVP development)</a:t>
            </a:r>
          </a:p>
          <a:p>
            <a:pPr lvl="1"/>
            <a:r>
              <a:rPr/>
              <a:t>Month 4: $50,000 (launch and stabilization)</a:t>
            </a:r>
          </a:p>
          <a:p>
            <a:pPr lvl="0"/>
            <a:r>
              <a:rPr b="1"/>
              <a:t>Months 5-9 (Phase 2):</a:t>
            </a:r>
            <a:r>
              <a:rPr/>
              <a:t> $175,000</a:t>
            </a:r>
          </a:p>
          <a:p>
            <a:pPr lvl="1"/>
            <a:r>
              <a:rPr/>
              <a:t>Months 5-6: $75,000 (multi-channel development)</a:t>
            </a:r>
          </a:p>
          <a:p>
            <a:pPr lvl="1"/>
            <a:r>
              <a:rPr/>
              <a:t>Months 7-9: $100,000 (enhanced capabilities and integrations)</a:t>
            </a:r>
          </a:p>
          <a:p>
            <a:pPr lvl="0"/>
            <a:r>
              <a:rPr b="1"/>
              <a:t>Months 10-18 (Phase 3):</a:t>
            </a:r>
            <a:r>
              <a:rPr/>
              <a:t> $125,000</a:t>
            </a:r>
          </a:p>
          <a:p>
            <a:pPr lvl="1"/>
            <a:r>
              <a:rPr/>
              <a:t>Months 10-12: $50,000 (Azure AI Foundry setup and models)</a:t>
            </a:r>
          </a:p>
          <a:p>
            <a:pPr lvl="1"/>
            <a:r>
              <a:rPr/>
              <a:t>Months 13-15: $45,000 (voice channel development)</a:t>
            </a:r>
          </a:p>
          <a:p>
            <a:pPr lvl="1"/>
            <a:r>
              <a:rPr/>
              <a:t>Months 16-18: $30,000 (multi-agent system and closeout)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Budget Assumptions</a:t>
            </a:r>
          </a:p>
          <a:p>
            <a:pPr lvl="0"/>
            <a:r>
              <a:rPr/>
              <a:t>Internal developer rates based on current market rates for contractors</a:t>
            </a:r>
          </a:p>
          <a:p>
            <a:pPr lvl="0"/>
            <a:r>
              <a:rPr/>
              <a:t>Microsoft platform costs based on published pricing (subject to enterprise agreement discounts)</a:t>
            </a:r>
          </a:p>
          <a:p>
            <a:pPr lvl="0"/>
            <a:r>
              <a:rPr/>
              <a:t>Assumes no major change in scope or regulatory requirements</a:t>
            </a:r>
          </a:p>
          <a:p>
            <a:pPr lvl="0"/>
            <a:r>
              <a:rPr/>
              <a:t>Assumes existing infrastructure (network, security, identity) can support solution without major upgrades</a:t>
            </a:r>
          </a:p>
          <a:p>
            <a:pPr lvl="0"/>
            <a:r>
              <a:rPr/>
              <a:t>Travel costs assume local team (minimal travel required)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Budget Risk Mitigation</a:t>
            </a:r>
          </a:p>
          <a:p>
            <a:pPr lvl="0"/>
            <a:r>
              <a:rPr/>
              <a:t>10% contingency reserve ($45,000) for unforeseen expenses</a:t>
            </a:r>
          </a:p>
          <a:p>
            <a:pPr lvl="0"/>
            <a:r>
              <a:rPr/>
              <a:t>Monthly budget reviews and variance analysis</a:t>
            </a:r>
          </a:p>
          <a:p>
            <a:pPr lvl="0"/>
            <a:r>
              <a:rPr/>
              <a:t>Formal change request process for scope additions</a:t>
            </a:r>
          </a:p>
          <a:p>
            <a:pPr lvl="0"/>
            <a:r>
              <a:rPr/>
              <a:t>Quarterly financial reviews with CFO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Value Beyond ROI</a:t>
            </a:r>
          </a:p>
          <a:p>
            <a:pPr lvl="0" indent="0" marL="0">
              <a:buNone/>
            </a:pPr>
            <a:r>
              <a:rPr b="1"/>
              <a:t>Intangible Benefits:</a:t>
            </a:r>
          </a:p>
          <a:p>
            <a:pPr lvl="0"/>
            <a:r>
              <a:rPr/>
              <a:t>Enhanced brand reputation for innovation and customer service</a:t>
            </a:r>
          </a:p>
          <a:p>
            <a:pPr lvl="0"/>
            <a:r>
              <a:rPr/>
              <a:t>Improved employee morale (agents focus on meaningful work, not repetitive inquiries)</a:t>
            </a:r>
          </a:p>
          <a:p>
            <a:pPr lvl="0"/>
            <a:r>
              <a:rPr/>
              <a:t>Competitive advantage in crowded travel insurance market</a:t>
            </a:r>
          </a:p>
          <a:p>
            <a:pPr lvl="0"/>
            <a:r>
              <a:rPr/>
              <a:t>Foundation for future AI initiatives across Seven Corners</a:t>
            </a:r>
          </a:p>
          <a:p>
            <a:pPr lvl="0"/>
            <a:r>
              <a:rPr/>
              <a:t>Data and insights about customer needs informing product development</a:t>
            </a:r>
          </a:p>
          <a:p>
            <a:pPr lvl="0"/>
            <a:r>
              <a:rPr/>
              <a:t>Scalability without proportional headcount growth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Register (Top 10 Risks)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Mitigation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Owner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Limited API access to legacy policy system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Early technical discovery, budget for custom middleware, consider read-only workarounds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Technical Lead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Low customer adoption of virtual assistant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Extensive pilot testing, clear value proposition, prominent placement, human opt-out always available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 Owner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Resistance from customer service team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Early engagement, transparent communication, emphasize augmentation not replacement, involve in design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Change Manager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Integration complexity exceeds estimates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Proof of concept validates integrations, Microsoft partner engagement, phased approach with fallbacks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Technical Lead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Budget overruns due to scope creep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Formal change request process, steering committee governance, protect Phase 1 scope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 Manager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Microsoft platform pricing changes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Enterprise agreement provides price lock, monitor Microsoft announcements, ROI cushion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CFO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Security or compliance issues delay launch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Early InfoSec engagement, compliance review in architecture phase, penetration testing before launch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InfoSec Officer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Key personnel turnover (developer, PM)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Knowledge sharing, documentation, overlapping team members, Microsoft partner as backup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 Sponsor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Regulatory changes require design modifications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Monitor regulatory landscape, build flexibility into design, legal counsel in loop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Legal/Compliance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Competitive offerings diminish differentiation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Focus on Seven Corners-specific value, continuous innovation roadmap beyond Phase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 Owner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Criteria and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1 (Month 4)</a:t>
            </a:r>
          </a:p>
          <a:p>
            <a:pPr lvl="0"/>
            <a:r>
              <a:rPr/>
              <a:t>✅ Virtual assistant live on website chat</a:t>
            </a:r>
          </a:p>
          <a:p>
            <a:pPr lvl="0"/>
            <a:r>
              <a:rPr/>
              <a:t>✅ Top 10 inquiries automated with 90%+ intent accuracy</a:t>
            </a:r>
          </a:p>
          <a:p>
            <a:pPr lvl="0"/>
            <a:r>
              <a:rPr/>
              <a:t>✅ 85%+ CSAT from pilot users</a:t>
            </a:r>
          </a:p>
          <a:p>
            <a:pPr lvl="0"/>
            <a:r>
              <a:rPr/>
              <a:t>✅ &lt;2 second average response time</a:t>
            </a:r>
          </a:p>
          <a:p>
            <a:pPr lvl="0"/>
            <a:r>
              <a:rPr/>
              <a:t>✅ 20%+ containment 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 (Month 9)</a:t>
            </a:r>
          </a:p>
          <a:p>
            <a:pPr lvl="0"/>
            <a:r>
              <a:rPr/>
              <a:t>✅ Multi-channel deployment (mobile, WhatsApp, Teams)</a:t>
            </a:r>
          </a:p>
          <a:p>
            <a:pPr lvl="0"/>
            <a:r>
              <a:rPr/>
              <a:t>✅ Top 30 inquiries automated</a:t>
            </a:r>
          </a:p>
          <a:p>
            <a:pPr lvl="0"/>
            <a:r>
              <a:rPr/>
              <a:t>✅ 40%+ containment rate</a:t>
            </a:r>
          </a:p>
          <a:p>
            <a:pPr lvl="0"/>
            <a:r>
              <a:rPr/>
              <a:t>✅ Integrations with policy, CRM, claims systems operational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 (Month 18)</a:t>
            </a:r>
          </a:p>
          <a:p>
            <a:pPr lvl="0"/>
            <a:r>
              <a:rPr/>
              <a:t>✅ Voice channel operational</a:t>
            </a:r>
          </a:p>
          <a:p>
            <a:pPr lvl="0"/>
            <a:r>
              <a:rPr/>
              <a:t>✅ Custom AI models deployed (Azure AI Foundry)</a:t>
            </a:r>
          </a:p>
          <a:p>
            <a:pPr lvl="0"/>
            <a:r>
              <a:rPr/>
              <a:t>✅ Multi-agent system live</a:t>
            </a:r>
          </a:p>
          <a:p>
            <a:pPr lvl="0"/>
            <a:r>
              <a:rPr/>
              <a:t>✅ 60%+ containment rate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Business Goals (Month 12)</a:t>
            </a:r>
          </a:p>
          <a:p>
            <a:pPr lvl="0"/>
            <a:r>
              <a:rPr/>
              <a:t>✅ 25% customer satisfaction improvement</a:t>
            </a:r>
          </a:p>
          <a:p>
            <a:pPr lvl="0"/>
            <a:r>
              <a:rPr/>
              <a:t>✅ 50% response time reduction</a:t>
            </a:r>
          </a:p>
          <a:p>
            <a:pPr lvl="0"/>
            <a:r>
              <a:rPr/>
              <a:t>✅ 35% cost per interaction reduction</a:t>
            </a:r>
          </a:p>
          <a:p>
            <a:pPr lvl="0"/>
            <a:r>
              <a:rPr/>
              <a:t>✅ Positive ROI trajectory confirmed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Appendix A: Glossary</a:t>
            </a:r>
          </a:p>
          <a:p>
            <a:pPr lvl="0"/>
            <a:r>
              <a:rPr b="1"/>
              <a:t>Containment Rate:</a:t>
            </a:r>
            <a:r>
              <a:rPr/>
              <a:t> Percentage of customer inquiries fully resolved by virtual assistant without human escalation</a:t>
            </a:r>
          </a:p>
          <a:p>
            <a:pPr lvl="0"/>
            <a:r>
              <a:rPr b="1"/>
              <a:t>CSAT:</a:t>
            </a:r>
            <a:r>
              <a:rPr/>
              <a:t> Customer Satisfaction Score (typically 1-5 rating)</a:t>
            </a:r>
          </a:p>
          <a:p>
            <a:pPr lvl="0"/>
            <a:r>
              <a:rPr b="1"/>
              <a:t>Intent Accuracy:</a:t>
            </a:r>
            <a:r>
              <a:rPr/>
              <a:t> Percentage of customer queries correctly classified by AI to trigger appropriate response</a:t>
            </a:r>
          </a:p>
          <a:p>
            <a:pPr lvl="0"/>
            <a:r>
              <a:rPr b="1"/>
              <a:t>Human Handoff:</a:t>
            </a:r>
            <a:r>
              <a:rPr/>
              <a:t> Process of transferring conversation from virtual assistant to live customer service agent</a:t>
            </a:r>
          </a:p>
          <a:p>
            <a:pPr lvl="0"/>
            <a:r>
              <a:rPr b="1"/>
              <a:t>Multilingual Support:</a:t>
            </a:r>
            <a:r>
              <a:rPr/>
              <a:t> Ability to conduct conversations in multiple languages</a:t>
            </a:r>
          </a:p>
          <a:p>
            <a:pPr lvl="0"/>
            <a:r>
              <a:rPr b="1"/>
              <a:t>Semantic Search:</a:t>
            </a:r>
            <a:r>
              <a:rPr/>
              <a:t> Search technique that understands meaning and context, not just keyword matching</a:t>
            </a:r>
          </a:p>
          <a:p>
            <a:pPr lvl="0"/>
            <a:r>
              <a:rPr b="1"/>
              <a:t>MVP:</a:t>
            </a:r>
            <a:r>
              <a:rPr/>
              <a:t> Minimum Viable Product - simplest version that delivers value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Appendix B: References</a:t>
            </a:r>
          </a:p>
          <a:p>
            <a:pPr lvl="0"/>
            <a:r>
              <a:rPr/>
              <a:t>Seven Corners Company Overview (2025-10-10)</a:t>
            </a:r>
          </a:p>
          <a:p>
            <a:pPr lvl="0"/>
            <a:r>
              <a:rPr/>
              <a:t>Research Summary - Microsoft Copilot Studio and Azure AI Foundry for Customer Service (2025-10-10)</a:t>
            </a:r>
          </a:p>
          <a:p>
            <a:pPr lvl="0"/>
            <a:r>
              <a:rPr/>
              <a:t>Atlantic Health System - SharePoint Search Replacement (lessons learned on Microsoft platform evaluation)</a:t>
            </a:r>
          </a:p>
          <a:p>
            <a:pPr lvl="0"/>
            <a:r>
              <a:rPr/>
              <a:t>Microsoft Copilot Studio Documentation (learn.microsoft.com)</a:t>
            </a:r>
          </a:p>
          <a:p>
            <a:pPr lvl="0"/>
            <a:r>
              <a:rPr/>
              <a:t>Azure AI Foundry Documentation (learn.microsoft.com)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Appendix C: Stakeholder Contact List</a:t>
            </a:r>
          </a:p>
          <a:p>
            <a:pPr lvl="0" indent="0" marL="0">
              <a:buNone/>
            </a:pPr>
            <a:r>
              <a:rPr/>
              <a:t>[To be populated with actual names and contact information]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Appendix D: RACI Matrix</a:t>
            </a:r>
          </a:p>
          <a:p>
            <a:pPr lvl="0" indent="0" marL="0">
              <a:buNone/>
            </a:pPr>
            <a:r>
              <a:rPr/>
              <a:t>[To be developed - showing Responsible, Accountable, Consulted, Informed for key decisions and deliverables]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Document Approval: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Executive Sponsor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[TBD]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 Owner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[TBD]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IT Director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[TBD]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[TBD]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 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[TBD]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Version History: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Changes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2025-10-10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 Team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Initial draft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TBD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 Team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Stakeholder review and approval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Next Steps:</a:t>
            </a:r>
          </a:p>
          <a:p>
            <a:pPr lvl="0" indent="-342900" marL="342900">
              <a:buAutoNum type="arabicPeriod"/>
            </a:pPr>
            <a:r>
              <a:rPr/>
              <a:t>Review and refine this document with core project team</a:t>
            </a:r>
          </a:p>
          <a:p>
            <a:pPr lvl="0" indent="-342900" marL="342900">
              <a:buAutoNum type="arabicPeriod"/>
            </a:pPr>
            <a:r>
              <a:rPr/>
              <a:t>Conduct discovery workshop with Seven Corners stakeholders to validate assumptions</a:t>
            </a:r>
          </a:p>
          <a:p>
            <a:pPr lvl="0" indent="-342900" marL="342900">
              <a:buAutoNum type="arabicPeriod"/>
            </a:pPr>
            <a:r>
              <a:rPr/>
              <a:t>Obtain executive sponsor approval and budget commitment</a:t>
            </a:r>
          </a:p>
          <a:p>
            <a:pPr lvl="0" indent="-342900" marL="342900">
              <a:buAutoNum type="arabicPeriod"/>
            </a:pPr>
            <a:r>
              <a:rPr/>
              <a:t>Finalize project charter and initiate Phase 1</a:t>
            </a:r>
          </a:p>
          <a:p>
            <a:pPr lvl="0" indent="0" marL="0">
              <a:buNone/>
            </a:pPr>
            <a:r>
              <a:rPr b="1"/>
              <a:t>Status:</a:t>
            </a:r>
            <a:r>
              <a:rPr/>
              <a:t> Draft - Ready for Stakeholder Review and Discovery Workshop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Seven Corners Travel Insurance - Customer Service Virtual Assistant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Scope and Approach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 Name:</a:t>
            </a:r>
            <a:r>
              <a:rPr/>
              <a:t> Customer Service Virtual Assistant</a:t>
            </a:r>
            <a:br/>
            <a:r>
              <a:rPr b="1"/>
              <a:t>Organization:</a:t>
            </a:r>
            <a:r>
              <a:rPr/>
              <a:t> Seven Corners Travel Insurance</a:t>
            </a:r>
            <a:br/>
            <a:r>
              <a:rPr b="1"/>
              <a:t>Document Version:</a:t>
            </a:r>
            <a:r>
              <a:rPr/>
              <a:t> 1.0</a:t>
            </a:r>
            <a:br/>
            <a:r>
              <a:rPr b="1"/>
              <a:t>Date:</a:t>
            </a:r>
            <a:r>
              <a:rPr/>
              <a:t> 2025-10-10</a:t>
            </a:r>
            <a:br/>
            <a:r>
              <a:rPr b="1"/>
              <a:t>Status:</a:t>
            </a:r>
            <a:r>
              <a:rPr/>
              <a:t> Draft - Awaiting Stakeholder Review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</a:t>
            </a:r>
            <a:r>
              <a:rPr b="1"/>
              <a:t>improve customer satisfaction scores by 25% and reduce average customer service response time by 50% within 12 months</a:t>
            </a:r>
            <a:r>
              <a:rPr/>
              <a:t> by implementing an AI-powered virtual assistant using Microsoft Copilot Studio and Azure AI Foundry that provides 24/7 multilingual support, automates responses to common inquiries, and seamlessly escalates complex cases to human agents for Seven Corners' diverse customer base of individual travelers, groups, expatriates, and digital nomads.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Success Metrics</a:t>
            </a:r>
          </a:p>
          <a:p>
            <a:pPr lvl="0" indent="0" marL="0">
              <a:buNone/>
            </a:pPr>
            <a:r>
              <a:rPr b="1"/>
              <a:t>Customer Experience:</a:t>
            </a:r>
          </a:p>
          <a:p>
            <a:pPr lvl="0"/>
            <a:r>
              <a:rPr/>
              <a:t>Customer Satisfaction (CSAT) score increase from baseline to 25% improvement</a:t>
            </a:r>
          </a:p>
          <a:p>
            <a:pPr lvl="0"/>
            <a:r>
              <a:rPr/>
              <a:t>Average response time reduction from current baseline to 50% faster</a:t>
            </a:r>
          </a:p>
          <a:p>
            <a:pPr lvl="0"/>
            <a:r>
              <a:rPr/>
              <a:t>First-contact resolution rate of 60% or higher for automated interactions</a:t>
            </a:r>
          </a:p>
          <a:p>
            <a:pPr lvl="0"/>
            <a:r>
              <a:rPr/>
              <a:t>Net Promoter Score (NPS) improvement of 15+ points</a:t>
            </a:r>
          </a:p>
          <a:p>
            <a:pPr lvl="0" indent="0" marL="0">
              <a:buNone/>
            </a:pPr>
            <a:r>
              <a:rPr b="1"/>
              <a:t>Operational Efficiency:</a:t>
            </a:r>
          </a:p>
          <a:p>
            <a:pPr lvl="0"/>
            <a:r>
              <a:rPr/>
              <a:t>40% containment rate (inquiries resolved by virtual assistant without human escalation)</a:t>
            </a:r>
          </a:p>
          <a:p>
            <a:pPr lvl="0"/>
            <a:r>
              <a:rPr/>
              <a:t>Average handle time reduction of 30% for human agents</a:t>
            </a:r>
          </a:p>
          <a:p>
            <a:pPr lvl="0"/>
            <a:r>
              <a:rPr/>
              <a:t>24/7 availability with &lt;2 second average response time</a:t>
            </a:r>
          </a:p>
          <a:p>
            <a:pPr lvl="0"/>
            <a:r>
              <a:rPr/>
              <a:t>Support for minimum 5 languages (English, Spanish, French, German, Mandarin)</a:t>
            </a:r>
          </a:p>
          <a:p>
            <a:pPr lvl="0" indent="0" marL="0">
              <a:buNone/>
            </a:pPr>
            <a:r>
              <a:rPr b="1"/>
              <a:t>Business Impact:</a:t>
            </a:r>
          </a:p>
          <a:p>
            <a:pPr lvl="0"/>
            <a:r>
              <a:rPr/>
              <a:t>Cost per customer interaction reduced by 35%</a:t>
            </a:r>
          </a:p>
          <a:p>
            <a:pPr lvl="0"/>
            <a:r>
              <a:rPr/>
              <a:t>Call center volume reduction of 30-40% for routine inquiries</a:t>
            </a:r>
          </a:p>
          <a:p>
            <a:pPr lvl="0"/>
            <a:r>
              <a:rPr/>
              <a:t>Improved agent productivity (focus on high-value interactions)</a:t>
            </a:r>
          </a:p>
          <a:p>
            <a:pPr lvl="0"/>
            <a:r>
              <a:rPr/>
              <a:t>Competitive differentiation in travel insurance market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Deliverables</a:t>
            </a:r>
          </a:p>
          <a:p>
            <a:pPr lvl="0" indent="0" marL="0">
              <a:buNone/>
            </a:pPr>
            <a:r>
              <a:rPr b="1"/>
              <a:t>Phase 1: Foundation (Months 1-3)</a:t>
            </a:r>
          </a:p>
          <a:p>
            <a:pPr lvl="0" indent="-342900" marL="342900">
              <a:buAutoNum type="arabicPeriod"/>
            </a:pPr>
            <a:r>
              <a:rPr b="1"/>
              <a:t>Copilot Studio Virtual Assistant (MVP)</a:t>
            </a:r>
          </a:p>
          <a:p>
            <a:pPr lvl="1"/>
            <a:r>
              <a:rPr/>
              <a:t>Conversational AI interface for website chat</a:t>
            </a:r>
          </a:p>
          <a:p>
            <a:pPr lvl="1"/>
            <a:r>
              <a:rPr/>
              <a:t>Top 10 most common customer inquiries automated</a:t>
            </a:r>
          </a:p>
          <a:p>
            <a:pPr lvl="1"/>
            <a:r>
              <a:rPr/>
              <a:t>FAQ knowledge base with 50+ question variations</a:t>
            </a:r>
          </a:p>
          <a:p>
            <a:pPr lvl="1"/>
            <a:r>
              <a:rPr/>
              <a:t>Human handoff capability with transcript preservation</a:t>
            </a:r>
          </a:p>
          <a:p>
            <a:pPr lvl="1"/>
            <a:r>
              <a:rPr/>
              <a:t>Multi-language support (English, Spanish as minimum)</a:t>
            </a:r>
          </a:p>
          <a:p>
            <a:pPr lvl="0" indent="-342900" marL="342900">
              <a:buAutoNum type="arabicPeriod"/>
            </a:pPr>
            <a:r>
              <a:rPr b="1"/>
              <a:t>Azure AI Search Knowledge Base</a:t>
            </a:r>
          </a:p>
          <a:p>
            <a:pPr lvl="1"/>
            <a:r>
              <a:rPr/>
              <a:t>Indexed policy documents, coverage summaries, FAQs</a:t>
            </a:r>
          </a:p>
          <a:p>
            <a:pPr lvl="1"/>
            <a:r>
              <a:rPr/>
              <a:t>Semantic search capability for natural language queries</a:t>
            </a:r>
          </a:p>
          <a:p>
            <a:pPr lvl="1"/>
            <a:r>
              <a:rPr/>
              <a:t>Integration with SharePoint or Azure Blob Storage</a:t>
            </a:r>
          </a:p>
          <a:p>
            <a:pPr lvl="1"/>
            <a:r>
              <a:rPr/>
              <a:t>Search relevance tuning and optimization</a:t>
            </a:r>
          </a:p>
          <a:p>
            <a:pPr lvl="0" indent="-342900" marL="342900">
              <a:buAutoNum type="arabicPeriod"/>
            </a:pPr>
            <a:r>
              <a:rPr b="1"/>
              <a:t>Integration Layer</a:t>
            </a:r>
          </a:p>
          <a:p>
            <a:pPr lvl="1"/>
            <a:r>
              <a:rPr/>
              <a:t>Read-only API access to policy administration system (policy lookup)</a:t>
            </a:r>
          </a:p>
          <a:p>
            <a:pPr lvl="1"/>
            <a:r>
              <a:rPr/>
              <a:t>Customer authentication for personalized responses</a:t>
            </a:r>
          </a:p>
          <a:p>
            <a:pPr lvl="1"/>
            <a:r>
              <a:rPr/>
              <a:t>Analytics dashboard for conversation monitoring</a:t>
            </a:r>
          </a:p>
          <a:p>
            <a:pPr lvl="0" indent="-342900" marL="342900">
              <a:buAutoNum type="arabicPeriod"/>
            </a:pPr>
            <a:r>
              <a:rPr b="1"/>
              <a:t>Documentation and Training</a:t>
            </a:r>
          </a:p>
          <a:p>
            <a:pPr lvl="1"/>
            <a:r>
              <a:rPr/>
              <a:t>Conversation design documentation</a:t>
            </a:r>
          </a:p>
          <a:p>
            <a:pPr lvl="1"/>
            <a:r>
              <a:rPr/>
              <a:t>Customer service team training materials</a:t>
            </a:r>
          </a:p>
          <a:p>
            <a:pPr lvl="1"/>
            <a:r>
              <a:rPr/>
              <a:t>System administration guide</a:t>
            </a:r>
          </a:p>
          <a:p>
            <a:pPr lvl="1"/>
            <a:r>
              <a:rPr/>
              <a:t>Customer communication materials</a:t>
            </a:r>
          </a:p>
          <a:p>
            <a:pPr lvl="0" indent="0" marL="0">
              <a:buNone/>
            </a:pPr>
            <a:r>
              <a:rPr b="1"/>
              <a:t>Phase 2: Expansion (Months 4-9)</a:t>
            </a:r>
          </a:p>
          <a:p>
            <a:pPr lvl="0" indent="-342900" marL="342900">
              <a:buAutoNum startAt="5" type="arabicPeriod"/>
            </a:pPr>
            <a:r>
              <a:rPr b="1"/>
              <a:t>Multi-Channel Deployment</a:t>
            </a:r>
          </a:p>
          <a:p>
            <a:pPr lvl="1"/>
            <a:r>
              <a:rPr/>
              <a:t>Mobile app integration</a:t>
            </a:r>
          </a:p>
          <a:p>
            <a:pPr lvl="1"/>
            <a:r>
              <a:rPr/>
              <a:t>Microsoft Teams channel (for internal/partner use)</a:t>
            </a:r>
          </a:p>
          <a:p>
            <a:pPr lvl="1"/>
            <a:r>
              <a:rPr/>
              <a:t>WhatsApp Business integration</a:t>
            </a:r>
          </a:p>
          <a:p>
            <a:pPr lvl="1"/>
            <a:r>
              <a:rPr/>
              <a:t>Facebook Messenger support</a:t>
            </a:r>
          </a:p>
          <a:p>
            <a:pPr lvl="0" indent="-342900" marL="342900">
              <a:buAutoNum startAt="5" type="arabicPeriod"/>
            </a:pPr>
            <a:r>
              <a:rPr b="1"/>
              <a:t>Enhanced Capabilities</a:t>
            </a:r>
          </a:p>
          <a:p>
            <a:pPr lvl="1"/>
            <a:r>
              <a:rPr/>
              <a:t>Top 30 customer inquiries automated</a:t>
            </a:r>
          </a:p>
          <a:p>
            <a:pPr lvl="1"/>
            <a:r>
              <a:rPr/>
              <a:t>Claims status tracking (read-only integration)</a:t>
            </a:r>
          </a:p>
          <a:p>
            <a:pPr lvl="1"/>
            <a:r>
              <a:rPr/>
              <a:t>Travel advisory notifications (CDC, State Department feeds)</a:t>
            </a:r>
          </a:p>
          <a:p>
            <a:pPr lvl="1"/>
            <a:r>
              <a:rPr/>
              <a:t>Proactive notifications (policy renewal reminders, claim updates)</a:t>
            </a:r>
          </a:p>
          <a:p>
            <a:pPr lvl="0" indent="-342900" marL="342900">
              <a:buAutoNum startAt="5" type="arabicPeriod"/>
            </a:pPr>
            <a:r>
              <a:rPr b="1"/>
              <a:t>Advanced Integration</a:t>
            </a:r>
          </a:p>
          <a:p>
            <a:pPr lvl="1"/>
            <a:r>
              <a:rPr/>
              <a:t>Policy administration system (create service requests)</a:t>
            </a:r>
          </a:p>
          <a:p>
            <a:pPr lvl="1"/>
            <a:r>
              <a:rPr/>
              <a:t>CRM integration (customer history, preferences)</a:t>
            </a:r>
          </a:p>
          <a:p>
            <a:pPr lvl="1"/>
            <a:r>
              <a:rPr/>
              <a:t>Payment gateway (policy quotes, premium payments)</a:t>
            </a:r>
          </a:p>
          <a:p>
            <a:pPr lvl="0" indent="0" marL="0">
              <a:buNone/>
            </a:pPr>
            <a:r>
              <a:rPr b="1"/>
              <a:t>Phase 3: Advanced AI (Months 10-18)</a:t>
            </a:r>
          </a:p>
          <a:p>
            <a:pPr lvl="0" indent="-342900" marL="342900">
              <a:buAutoNum startAt="8" type="arabicPeriod"/>
            </a:pPr>
            <a:r>
              <a:rPr b="1"/>
              <a:t>Azure AI Foundry Custom Models</a:t>
            </a:r>
          </a:p>
          <a:p>
            <a:pPr lvl="1"/>
            <a:r>
              <a:rPr/>
              <a:t>Personalized policy recommendation engine</a:t>
            </a:r>
          </a:p>
          <a:p>
            <a:pPr lvl="1"/>
            <a:r>
              <a:rPr/>
              <a:t>Intent classification model trained on Seven Corners data</a:t>
            </a:r>
          </a:p>
          <a:p>
            <a:pPr lvl="1"/>
            <a:r>
              <a:rPr/>
              <a:t>Sentiment analysis for prioritized escalation</a:t>
            </a:r>
          </a:p>
          <a:p>
            <a:pPr lvl="1"/>
            <a:r>
              <a:rPr/>
              <a:t>Predictive analytics for customer needs</a:t>
            </a:r>
          </a:p>
          <a:p>
            <a:pPr lvl="0" indent="-342900" marL="342900">
              <a:buAutoNum startAt="8" type="arabicPeriod"/>
            </a:pPr>
            <a:r>
              <a:rPr b="1"/>
              <a:t>Voice Channel</a:t>
            </a:r>
          </a:p>
          <a:p>
            <a:pPr lvl="1"/>
            <a:r>
              <a:rPr/>
              <a:t>Phone-based virtual assistant using Azure Voice Live API</a:t>
            </a:r>
          </a:p>
          <a:p>
            <a:pPr lvl="1"/>
            <a:r>
              <a:rPr/>
              <a:t>Speech-to-text for insurance terminology</a:t>
            </a:r>
          </a:p>
          <a:p>
            <a:pPr lvl="1"/>
            <a:r>
              <a:rPr/>
              <a:t>Integration with existing call center platform</a:t>
            </a:r>
          </a:p>
          <a:p>
            <a:pPr lvl="0" indent="-342900" marL="342900">
              <a:buAutoNum startAt="8" type="arabicPeriod"/>
            </a:pPr>
            <a:r>
              <a:rPr b="1"/>
              <a:t>Multi-Agent System</a:t>
            </a:r>
          </a:p>
          <a:p>
            <a:pPr lvl="1"/>
            <a:r>
              <a:rPr/>
              <a:t>Specialist agents (policies, claims, billing, travel assistance)</a:t>
            </a:r>
          </a:p>
          <a:p>
            <a:pPr lvl="1"/>
            <a:r>
              <a:rPr/>
              <a:t>Coordinated handoffs between specialist agents</a:t>
            </a:r>
          </a:p>
          <a:p>
            <a:pPr lvl="1"/>
            <a:r>
              <a:rPr/>
              <a:t>Unified customer experience across agents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Scope</a:t>
            </a:r>
          </a:p>
          <a:p>
            <a:pPr lvl="0" indent="0" marL="0">
              <a:buNone/>
            </a:pPr>
            <a:r>
              <a:rPr b="1"/>
              <a:t>Functional Requirements:</a:t>
            </a:r>
          </a:p>
          <a:p>
            <a:pPr lvl="0"/>
            <a:r>
              <a:rPr/>
              <a:t>Answer frequently asked questions about policies, coverage, claims</a:t>
            </a:r>
          </a:p>
          <a:p>
            <a:pPr lvl="0"/>
            <a:r>
              <a:rPr/>
              <a:t>Look up customer policy details by policy number or customer identification</a:t>
            </a:r>
          </a:p>
          <a:p>
            <a:pPr lvl="0"/>
            <a:r>
              <a:rPr/>
              <a:t>Check claim status and provide updates</a:t>
            </a:r>
          </a:p>
          <a:p>
            <a:pPr lvl="0"/>
            <a:r>
              <a:rPr/>
              <a:t>Provide travel advisories and destination-specific guidance</a:t>
            </a:r>
          </a:p>
          <a:p>
            <a:pPr lvl="0"/>
            <a:r>
              <a:rPr/>
              <a:t>Guide customers through policy selection based on needs</a:t>
            </a:r>
          </a:p>
          <a:p>
            <a:pPr lvl="0"/>
            <a:r>
              <a:rPr/>
              <a:t>Collect customer information for service requests</a:t>
            </a:r>
          </a:p>
          <a:p>
            <a:pPr lvl="0"/>
            <a:r>
              <a:rPr/>
              <a:t>Escalate to human agents when needed with full context</a:t>
            </a:r>
          </a:p>
          <a:p>
            <a:pPr lvl="0"/>
            <a:r>
              <a:rPr/>
              <a:t>Support multiple languages for international travelers</a:t>
            </a:r>
          </a:p>
          <a:p>
            <a:pPr lvl="0"/>
            <a:r>
              <a:rPr/>
              <a:t>Operate 24/7 with consistent quality</a:t>
            </a:r>
          </a:p>
          <a:p>
            <a:pPr lvl="0" indent="0" marL="0">
              <a:buNone/>
            </a:pPr>
            <a:r>
              <a:rPr b="1"/>
              <a:t>Technical Requirements:</a:t>
            </a:r>
          </a:p>
          <a:p>
            <a:pPr lvl="0"/>
            <a:r>
              <a:rPr/>
              <a:t>Microsoft Copilot Studio for conversational interface</a:t>
            </a:r>
          </a:p>
          <a:p>
            <a:pPr lvl="0"/>
            <a:r>
              <a:rPr/>
              <a:t>Azure AI Search for knowledge base and document retrieval</a:t>
            </a:r>
          </a:p>
          <a:p>
            <a:pPr lvl="0"/>
            <a:r>
              <a:rPr/>
              <a:t>Azure AI Foundry for advanced AI capabilities (Phase 3)</a:t>
            </a:r>
          </a:p>
          <a:p>
            <a:pPr lvl="0"/>
            <a:r>
              <a:rPr/>
              <a:t>Integration with existing systems (policy admin, CRM, claims)</a:t>
            </a:r>
          </a:p>
          <a:p>
            <a:pPr lvl="0"/>
            <a:r>
              <a:rPr/>
              <a:t>Secure authentication and authorization</a:t>
            </a:r>
          </a:p>
          <a:p>
            <a:pPr lvl="0"/>
            <a:r>
              <a:rPr/>
              <a:t>HIPAA, GDPR, PCI DSS compliance</a:t>
            </a:r>
          </a:p>
          <a:p>
            <a:pPr lvl="0"/>
            <a:r>
              <a:rPr/>
              <a:t>Response time &lt;2 seconds for 95% of queries</a:t>
            </a:r>
          </a:p>
          <a:p>
            <a:pPr lvl="0"/>
            <a:r>
              <a:rPr/>
              <a:t>99.9% uptime SLA</a:t>
            </a:r>
          </a:p>
          <a:p>
            <a:pPr lvl="0" indent="0" marL="0">
              <a:buNone/>
            </a:pPr>
            <a:r>
              <a:rPr b="1"/>
              <a:t>Business Requirements:</a:t>
            </a:r>
          </a:p>
          <a:p>
            <a:pPr lvl="0"/>
            <a:r>
              <a:rPr/>
              <a:t>Reduce customer service operational costs</a:t>
            </a:r>
          </a:p>
          <a:p>
            <a:pPr lvl="0"/>
            <a:r>
              <a:rPr/>
              <a:t>Improve customer satisfaction and loyalty</a:t>
            </a:r>
          </a:p>
          <a:p>
            <a:pPr lvl="0"/>
            <a:r>
              <a:rPr/>
              <a:t>Maintain Seven Corners brand voice and values</a:t>
            </a:r>
          </a:p>
          <a:p>
            <a:pPr lvl="0"/>
            <a:r>
              <a:rPr/>
              <a:t>Support business growth without proportional headcount increase</a:t>
            </a:r>
          </a:p>
          <a:p>
            <a:pPr lvl="0"/>
            <a:r>
              <a:rPr/>
              <a:t>Provide competitive advantage in travel insurance market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Out of Scope</a:t>
            </a:r>
          </a:p>
          <a:p>
            <a:pPr lvl="0" indent="0" marL="0">
              <a:buNone/>
            </a:pPr>
            <a:r>
              <a:rPr b="1"/>
              <a:t>Phase 1 Exclusions (may be added in later phases):</a:t>
            </a:r>
          </a:p>
          <a:p>
            <a:pPr lvl="0"/>
            <a:r>
              <a:rPr/>
              <a:t>Automated claim approvals or denials (requires human review)</a:t>
            </a:r>
          </a:p>
          <a:p>
            <a:pPr lvl="0"/>
            <a:r>
              <a:rPr/>
              <a:t>Policy underwriting decisions (regulatory/compliance constraints)</a:t>
            </a:r>
          </a:p>
          <a:p>
            <a:pPr lvl="0"/>
            <a:r>
              <a:rPr/>
              <a:t>Payment disputes or billing adjustments (requires human judgment)</a:t>
            </a:r>
          </a:p>
          <a:p>
            <a:pPr lvl="0"/>
            <a:r>
              <a:rPr/>
              <a:t>Medical advice or diagnosis (liability concerns)</a:t>
            </a:r>
          </a:p>
          <a:p>
            <a:pPr lvl="0"/>
            <a:r>
              <a:rPr/>
              <a:t>Real-time language translation during human agent calls (separate project)</a:t>
            </a:r>
          </a:p>
          <a:p>
            <a:pPr lvl="0"/>
            <a:r>
              <a:rPr/>
              <a:t>Integration with partner travel agencies or OTAs (future consideration)</a:t>
            </a:r>
          </a:p>
          <a:p>
            <a:pPr lvl="0"/>
            <a:r>
              <a:rPr/>
              <a:t>White-label solutions for resellers (not in current roadmap)</a:t>
            </a:r>
          </a:p>
          <a:p>
            <a:pPr lvl="0" indent="0" marL="0">
              <a:buNone/>
            </a:pPr>
            <a:r>
              <a:rPr b="1"/>
              <a:t>Permanent Exclusions:</a:t>
            </a:r>
          </a:p>
          <a:p>
            <a:pPr lvl="0"/>
            <a:r>
              <a:rPr/>
              <a:t>Replace human customer service agents entirely (augmentation, not replacement)</a:t>
            </a:r>
          </a:p>
          <a:p>
            <a:pPr lvl="0"/>
            <a:r>
              <a:rPr/>
              <a:t>Provide medical advice or emergency medical services (outside scope of insurance company)</a:t>
            </a:r>
          </a:p>
          <a:p>
            <a:pPr lvl="0"/>
            <a:r>
              <a:rPr/>
              <a:t>Make underwriting or actuarial decisions (regulatory requirements)</a:t>
            </a:r>
          </a:p>
          <a:p>
            <a:pPr lvl="0"/>
            <a:r>
              <a:rPr/>
              <a:t>Guarantee claim approval or coverage (requires policy review and adjudication)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Acceptance Criteria</a:t>
            </a:r>
          </a:p>
          <a:p>
            <a:pPr lvl="0" indent="0" marL="0">
              <a:buNone/>
            </a:pPr>
            <a:r>
              <a:rPr b="1"/>
              <a:t>Virtual Assistant Quality:</a:t>
            </a:r>
          </a:p>
          <a:p>
            <a:pPr lvl="0"/>
            <a:r>
              <a:rPr/>
              <a:t>90%+ accuracy in intent classification for top 30 inquiries</a:t>
            </a:r>
          </a:p>
          <a:p>
            <a:pPr lvl="0"/>
            <a:r>
              <a:rPr/>
              <a:t>85%+ customer satisfaction rating for automated interactions</a:t>
            </a:r>
          </a:p>
          <a:p>
            <a:pPr lvl="0"/>
            <a:r>
              <a:rPr/>
              <a:t>&lt;5% conversation abandonment rate</a:t>
            </a:r>
          </a:p>
          <a:p>
            <a:pPr lvl="0"/>
            <a:r>
              <a:rPr/>
              <a:t>95% of responses are factually accurate and policy-compliant</a:t>
            </a:r>
          </a:p>
          <a:p>
            <a:pPr lvl="0"/>
            <a:r>
              <a:rPr/>
              <a:t>Zero instances of providing incorrect coverage information</a:t>
            </a:r>
          </a:p>
          <a:p>
            <a:pPr lvl="0" indent="0" marL="0">
              <a:buNone/>
            </a:pPr>
            <a:r>
              <a:rPr b="1"/>
              <a:t>Technical Performance:</a:t>
            </a:r>
          </a:p>
          <a:p>
            <a:pPr lvl="0"/>
            <a:r>
              <a:rPr/>
              <a:t>Average response latency &lt;2 seconds</a:t>
            </a:r>
          </a:p>
          <a:p>
            <a:pPr lvl="0"/>
            <a:r>
              <a:rPr/>
              <a:t>99.9% uptime excluding planned maintenance</a:t>
            </a:r>
          </a:p>
          <a:p>
            <a:pPr lvl="0"/>
            <a:r>
              <a:rPr/>
              <a:t>Successful integration with policy/CRM systems (API response time &lt;500ms)</a:t>
            </a:r>
          </a:p>
          <a:p>
            <a:pPr lvl="0"/>
            <a:r>
              <a:rPr/>
              <a:t>Support concurrent usage by 500+ customers without degradation</a:t>
            </a:r>
          </a:p>
          <a:p>
            <a:pPr lvl="0"/>
            <a:r>
              <a:rPr/>
              <a:t>All security and compliance requirements met (HIPAA, GDPR, PCI DSS)</a:t>
            </a:r>
          </a:p>
          <a:p>
            <a:pPr lvl="0" indent="0" marL="0">
              <a:buNone/>
            </a:pPr>
            <a:r>
              <a:rPr b="1"/>
              <a:t>Business Outcomes:</a:t>
            </a:r>
          </a:p>
          <a:p>
            <a:pPr lvl="0"/>
            <a:r>
              <a:rPr/>
              <a:t>40% containment rate achieved within 6 months</a:t>
            </a:r>
          </a:p>
          <a:p>
            <a:pPr lvl="0"/>
            <a:r>
              <a:rPr/>
              <a:t>25% CSAT improvement within 12 months</a:t>
            </a:r>
          </a:p>
          <a:p>
            <a:pPr lvl="0"/>
            <a:r>
              <a:rPr/>
              <a:t>50% response time reduction within 12 months</a:t>
            </a:r>
          </a:p>
          <a:p>
            <a:pPr lvl="0"/>
            <a:r>
              <a:rPr/>
              <a:t>Positive ROI within 24 months</a:t>
            </a:r>
          </a:p>
          <a:p>
            <a:pPr lvl="0"/>
            <a:r>
              <a:rPr/>
              <a:t>Customer service cost per interaction reduced by 35%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0" marL="0">
              <a:buNone/>
            </a:pPr>
            <a:r>
              <a:rPr b="1"/>
              <a:t>Resource Assumptions:</a:t>
            </a:r>
          </a:p>
          <a:p>
            <a:pPr lvl="0" indent="-342900" marL="342900">
              <a:buAutoNum type="arabicPeriod"/>
            </a:pPr>
            <a:r>
              <a:rPr b="1"/>
              <a:t>Dedicated project team will be available throughout project duration.</a:t>
            </a:r>
          </a:p>
          <a:p>
            <a:pPr lvl="1"/>
            <a:r>
              <a:rPr/>
              <a:t>Impact if false: Timeline extends by 2-4 months, scope reduction required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Project Sponsor</a:t>
            </a:r>
          </a:p>
          <a:p>
            <a:pPr lvl="1"/>
            <a:r>
              <a:rPr/>
              <a:t>Validation: Resource commitment confirmed in project charter</a:t>
            </a:r>
          </a:p>
          <a:p>
            <a:pPr lvl="0" indent="-342900" marL="342900">
              <a:buAutoNum type="arabicPeriod"/>
            </a:pPr>
            <a:r>
              <a:rPr b="1"/>
              <a:t>Microsoft 365 and Azure subscriptions are already in place or will be procured.</a:t>
            </a:r>
          </a:p>
          <a:p>
            <a:pPr lvl="1"/>
            <a:r>
              <a:rPr/>
              <a:t>Impact if false: 4-6 week delay for procurement, potential budget impact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IT Director</a:t>
            </a:r>
          </a:p>
          <a:p>
            <a:pPr lvl="1"/>
            <a:r>
              <a:rPr/>
              <a:t>Validation: Licensing review completed by Month 1</a:t>
            </a:r>
          </a:p>
          <a:p>
            <a:pPr lvl="0" indent="-342900" marL="342900">
              <a:buAutoNum type="arabicPeriod"/>
            </a:pPr>
            <a:r>
              <a:rPr b="1"/>
              <a:t>Customer service subject matter experts available 10 hours/week for conversation design.</a:t>
            </a:r>
          </a:p>
          <a:p>
            <a:pPr lvl="1"/>
            <a:r>
              <a:rPr/>
              <a:t>Impact if false: Conversation quality suffers, longer design iterations</a:t>
            </a:r>
          </a:p>
          <a:p>
            <a:pPr lvl="1"/>
            <a:r>
              <a:rPr/>
              <a:t>Likelihood: Medium-High</a:t>
            </a:r>
          </a:p>
          <a:p>
            <a:pPr lvl="1"/>
            <a:r>
              <a:rPr/>
              <a:t>Owner: Customer Service Director</a:t>
            </a:r>
          </a:p>
          <a:p>
            <a:pPr lvl="1"/>
            <a:r>
              <a:rPr/>
              <a:t>Validation: Time allocation confirmed with managers</a:t>
            </a:r>
          </a:p>
          <a:p>
            <a:pPr lvl="0" indent="0" marL="0">
              <a:buNone/>
            </a:pPr>
            <a:r>
              <a:rPr b="1"/>
              <a:t>Technical Assumptions:</a:t>
            </a:r>
          </a:p>
          <a:p>
            <a:pPr lvl="0" indent="-342900" marL="342900">
              <a:buAutoNum startAt="4" type="arabicPeriod"/>
            </a:pPr>
            <a:r>
              <a:rPr b="1"/>
              <a:t>Policy administration and CRM systems have accessible APIs or can be developed.</a:t>
            </a:r>
          </a:p>
          <a:p>
            <a:pPr lvl="1"/>
            <a:r>
              <a:rPr/>
              <a:t>Impact if false: Significant delay (3-6 months), potential scope reduction, custom integration work</a:t>
            </a:r>
          </a:p>
          <a:p>
            <a:pPr lvl="1"/>
            <a:r>
              <a:rPr/>
              <a:t>Likelihood: Medium</a:t>
            </a:r>
          </a:p>
          <a:p>
            <a:pPr lvl="1"/>
            <a:r>
              <a:rPr/>
              <a:t>Owner: IT Architect</a:t>
            </a:r>
          </a:p>
          <a:p>
            <a:pPr lvl="1"/>
            <a:r>
              <a:rPr/>
              <a:t>Validation: API documentation review and technical feasibility assessment in Month 1</a:t>
            </a:r>
          </a:p>
          <a:p>
            <a:pPr lvl="0" indent="-342900" marL="342900">
              <a:buAutoNum startAt="4" type="arabicPeriod"/>
            </a:pPr>
            <a:r>
              <a:rPr b="1"/>
              <a:t>Existing customer service knowledge base and FAQs are documented and accurate.</a:t>
            </a:r>
          </a:p>
          <a:p>
            <a:pPr lvl="1"/>
            <a:r>
              <a:rPr/>
              <a:t>Impact if false: 2-4 weeks additional time for content creation, potential quality issues</a:t>
            </a:r>
          </a:p>
          <a:p>
            <a:pPr lvl="1"/>
            <a:r>
              <a:rPr/>
              <a:t>Likelihood: Medium</a:t>
            </a:r>
          </a:p>
          <a:p>
            <a:pPr lvl="1"/>
            <a:r>
              <a:rPr/>
              <a:t>Owner: Customer Service Manager</a:t>
            </a:r>
          </a:p>
          <a:p>
            <a:pPr lvl="1"/>
            <a:r>
              <a:rPr/>
              <a:t>Validation: Content audit completed in Week 2</a:t>
            </a:r>
          </a:p>
          <a:p>
            <a:pPr lvl="0" indent="-342900" marL="342900">
              <a:buAutoNum startAt="4" type="arabicPeriod"/>
            </a:pPr>
            <a:r>
              <a:rPr b="1"/>
              <a:t>Azure AI services can handle expected concurrent user load (500+ simultaneous conversations).</a:t>
            </a:r>
          </a:p>
          <a:p>
            <a:pPr lvl="1"/>
            <a:r>
              <a:rPr/>
              <a:t>Impact if false: Additional infrastructure costs, performance optimization required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Cloud Architect</a:t>
            </a:r>
          </a:p>
          <a:p>
            <a:pPr lvl="1"/>
            <a:r>
              <a:rPr/>
              <a:t>Validation: Load testing during POC phase</a:t>
            </a:r>
          </a:p>
          <a:p>
            <a:pPr lvl="0" indent="-342900" marL="342900">
              <a:buAutoNum startAt="4" type="arabicPeriod"/>
            </a:pPr>
            <a:r>
              <a:rPr b="1"/>
              <a:t>Third-party travel advisory APIs (CDC, State Department) remain available and free/low-cost.</a:t>
            </a:r>
          </a:p>
          <a:p>
            <a:pPr lvl="1"/>
            <a:r>
              <a:rPr/>
              <a:t>Impact if false: Remove travel advisory feature or find alternative data sources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Product Manager</a:t>
            </a:r>
          </a:p>
          <a:p>
            <a:pPr lvl="1"/>
            <a:r>
              <a:rPr/>
              <a:t>Validation: API terms of service review, backup sources identified</a:t>
            </a:r>
          </a:p>
          <a:p>
            <a:pPr lvl="0" indent="0" marL="0">
              <a:buNone/>
            </a:pPr>
            <a:r>
              <a:rPr b="1"/>
              <a:t>Stakeholder Assumptions:</a:t>
            </a:r>
          </a:p>
          <a:p>
            <a:pPr lvl="0" indent="-342900" marL="342900">
              <a:buAutoNum startAt="8" type="arabicPeriod"/>
            </a:pPr>
            <a:r>
              <a:rPr b="1"/>
              <a:t>Executive sponsor will provide air cover and remove organizational obstacles.</a:t>
            </a:r>
          </a:p>
          <a:p>
            <a:pPr lvl="1"/>
            <a:r>
              <a:rPr/>
              <a:t>Impact if false: Project delays due to competing priorities, resource contention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Executive Sponsor</a:t>
            </a:r>
          </a:p>
          <a:p>
            <a:pPr lvl="1"/>
            <a:r>
              <a:rPr/>
              <a:t>Validation: Written commitment in project charter</a:t>
            </a:r>
          </a:p>
          <a:p>
            <a:pPr lvl="0" indent="-342900" marL="342900">
              <a:buAutoNum startAt="8" type="arabicPeriod"/>
            </a:pPr>
            <a:r>
              <a:rPr b="1"/>
              <a:t>Customer service team will embrace AI as augmentation, not replacement.</a:t>
            </a:r>
          </a:p>
          <a:p>
            <a:pPr lvl="1"/>
            <a:r>
              <a:rPr/>
              <a:t>Impact if false: Change resistance, poor adoption, agent attrition</a:t>
            </a:r>
          </a:p>
          <a:p>
            <a:pPr lvl="1"/>
            <a:r>
              <a:rPr/>
              <a:t>Likelihood: Medium</a:t>
            </a:r>
          </a:p>
          <a:p>
            <a:pPr lvl="1"/>
            <a:r>
              <a:rPr/>
              <a:t>Owner: Change Manager</a:t>
            </a:r>
          </a:p>
          <a:p>
            <a:pPr lvl="1"/>
            <a:r>
              <a:rPr/>
              <a:t>Validation: Early stakeholder engagement, transparent communication</a:t>
            </a:r>
          </a:p>
          <a:p>
            <a:pPr lvl="0" indent="-342900" marL="342900">
              <a:buAutoNum startAt="8" type="arabicPeriod"/>
            </a:pPr>
            <a:r>
              <a:rPr b="1"/>
              <a:t>Customers will accept and use virtual assistant for routine inquiries.</a:t>
            </a:r>
          </a:p>
          <a:p>
            <a:pPr lvl="1"/>
            <a:r>
              <a:rPr/>
              <a:t>Impact if false: Low adoption, continued preference for human agents, ROI not achieved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Product Manager</a:t>
            </a:r>
          </a:p>
          <a:p>
            <a:pPr lvl="1"/>
            <a:r>
              <a:rPr/>
              <a:t>Validation: Pilot testing with 100+ customers, user feedback sessions</a:t>
            </a:r>
          </a:p>
          <a:p>
            <a:pPr lvl="0" indent="0" marL="0">
              <a:buNone/>
            </a:pPr>
            <a:r>
              <a:rPr b="1"/>
              <a:t>Business Assumptions:</a:t>
            </a:r>
          </a:p>
          <a:p>
            <a:pPr lvl="0" indent="-342900" marL="342900">
              <a:buAutoNum startAt="11" type="arabicPeriod"/>
            </a:pPr>
            <a:r>
              <a:rPr b="1"/>
              <a:t>Budget of $350,000-$500,000 will remain committed throughout 18-month project.</a:t>
            </a:r>
          </a:p>
          <a:p>
            <a:pPr lvl="1"/>
            <a:r>
              <a:rPr/>
              <a:t>Impact if false: Scope reduction, timeline extension, or project cancellation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CFO / Project Sponsor</a:t>
            </a:r>
          </a:p>
          <a:p>
            <a:pPr lvl="1"/>
            <a:r>
              <a:rPr/>
              <a:t>Validation: Quarterly budget reviews, financial commitment letter</a:t>
            </a:r>
          </a:p>
          <a:p>
            <a:pPr lvl="0" indent="-342900" marL="342900">
              <a:buAutoNum startAt="11" type="arabicPeriod"/>
            </a:pPr>
            <a:r>
              <a:rPr b="1"/>
              <a:t>No major organizational restructuring or M&amp;A activity during project timeline.</a:t>
            </a:r>
          </a:p>
          <a:p>
            <a:pPr lvl="1"/>
            <a:r>
              <a:rPr/>
              <a:t>Impact if false: Changing priorities, team disruption, potential project cancellation</a:t>
            </a:r>
          </a:p>
          <a:p>
            <a:pPr lvl="1"/>
            <a:r>
              <a:rPr/>
              <a:t>Likelihood: Medium-High</a:t>
            </a:r>
          </a:p>
          <a:p>
            <a:pPr lvl="1"/>
            <a:r>
              <a:rPr/>
              <a:t>Owner: Executive Sponsor</a:t>
            </a:r>
          </a:p>
          <a:p>
            <a:pPr lvl="1"/>
            <a:r>
              <a:rPr/>
              <a:t>Validation: Regular executive updates, contingency planning</a:t>
            </a:r>
          </a:p>
          <a:p>
            <a:pPr lvl="0" indent="-342900" marL="342900">
              <a:buAutoNum startAt="11" type="arabicPeriod"/>
            </a:pPr>
            <a:r>
              <a:rPr b="1"/>
              <a:t>Travel insurance market and customer expectations remain relatively stable.</a:t>
            </a:r>
          </a:p>
          <a:p>
            <a:pPr lvl="1"/>
            <a:r>
              <a:rPr/>
              <a:t>Impact if false: Requirement changes, competitive pressure, feature additions</a:t>
            </a:r>
          </a:p>
          <a:p>
            <a:pPr lvl="1"/>
            <a:r>
              <a:rPr/>
              <a:t>Likelihood: Medium</a:t>
            </a:r>
          </a:p>
          <a:p>
            <a:pPr lvl="1"/>
            <a:r>
              <a:rPr/>
              <a:t>Owner: Chief Marketing Officer</a:t>
            </a:r>
          </a:p>
          <a:p>
            <a:pPr lvl="1"/>
            <a:r>
              <a:rPr/>
              <a:t>Validation: Quarterly market analysis, competitive monitoring</a:t>
            </a:r>
          </a:p>
          <a:p>
            <a:pPr lvl="0" indent="0" marL="0">
              <a:buNone/>
            </a:pPr>
            <a:r>
              <a:rPr b="1"/>
              <a:t>Regulatory/Compliance Assumptions:</a:t>
            </a:r>
          </a:p>
          <a:p>
            <a:pPr lvl="0" indent="-342900" marL="342900">
              <a:buAutoNum startAt="14" type="arabicPeriod"/>
            </a:pPr>
            <a:r>
              <a:rPr b="1"/>
              <a:t>Current insurance regulations permit AI-assisted customer service without material changes.</a:t>
            </a:r>
          </a:p>
          <a:p>
            <a:pPr lvl="1"/>
            <a:r>
              <a:rPr/>
              <a:t>Impact if false: Compliance delays, feature restrictions, disclosure requirements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Legal / Compliance Officer</a:t>
            </a:r>
          </a:p>
          <a:p>
            <a:pPr lvl="1"/>
            <a:r>
              <a:rPr/>
              <a:t>Validation: Regulatory review in Month 1, ongoing monitoring</a:t>
            </a:r>
          </a:p>
          <a:p>
            <a:pPr lvl="0" indent="-342900" marL="342900">
              <a:buAutoNum startAt="14" type="arabicPeriod"/>
            </a:pPr>
            <a:r>
              <a:rPr b="1"/>
              <a:t>HIPAA, GDPR, and PCI DSS compliance can be achieved with Microsoft's standard offerings.</a:t>
            </a:r>
          </a:p>
          <a:p>
            <a:pPr lvl="1"/>
            <a:r>
              <a:rPr/>
              <a:t>Impact if false: Additional security controls required, increased costs, timeline delay</a:t>
            </a:r>
          </a:p>
          <a:p>
            <a:pPr lvl="1"/>
            <a:r>
              <a:rPr/>
              <a:t>Likelihood: High</a:t>
            </a:r>
          </a:p>
          <a:p>
            <a:pPr lvl="1"/>
            <a:r>
              <a:rPr/>
              <a:t>Owner: Information Security Officer</a:t>
            </a:r>
          </a:p>
          <a:p>
            <a:pPr lvl="1"/>
            <a:r>
              <a:rPr/>
              <a:t>Validation: Security assessment during architecture design phase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Constraints</a:t>
            </a:r>
          </a:p>
          <a:p>
            <a:pPr lvl="0" indent="0" marL="0">
              <a:buNone/>
            </a:pPr>
            <a:r>
              <a:rPr b="1"/>
              <a:t>Time Constraints:</a:t>
            </a:r>
          </a:p>
          <a:p>
            <a:pPr lvl="0"/>
            <a:r>
              <a:rPr/>
              <a:t>Phase 1 MVP must launch within 4 months to meet business goals</a:t>
            </a:r>
          </a:p>
          <a:p>
            <a:pPr lvl="0"/>
            <a:r>
              <a:rPr/>
              <a:t>Full deployment (Phase 2) must complete within 12 months</a:t>
            </a:r>
          </a:p>
          <a:p>
            <a:pPr lvl="0"/>
            <a:r>
              <a:rPr/>
              <a:t>Project must show measurable ROI within 24 months</a:t>
            </a:r>
          </a:p>
          <a:p>
            <a:pPr lvl="0" indent="0" marL="0">
              <a:buNone/>
            </a:pPr>
            <a:r>
              <a:rPr b="1"/>
              <a:t>Budget Constraints:</a:t>
            </a:r>
          </a:p>
          <a:p>
            <a:pPr lvl="0"/>
            <a:r>
              <a:rPr/>
              <a:t>Total project budget capped at $500,000 (including all phases)</a:t>
            </a:r>
          </a:p>
          <a:p>
            <a:pPr lvl="0"/>
            <a:r>
              <a:rPr/>
              <a:t>Phase 1 budget limited to $150,000</a:t>
            </a:r>
          </a:p>
          <a:p>
            <a:pPr lvl="0"/>
            <a:r>
              <a:rPr/>
              <a:t>Ongoing operational costs must not exceed $5,000/month</a:t>
            </a:r>
          </a:p>
          <a:p>
            <a:pPr lvl="0" indent="0" marL="0">
              <a:buNone/>
            </a:pPr>
            <a:r>
              <a:rPr b="1"/>
              <a:t>Resource Constraints:</a:t>
            </a:r>
          </a:p>
          <a:p>
            <a:pPr lvl="0"/>
            <a:r>
              <a:rPr/>
              <a:t>Maximum 2 full-time equivalent developers available</a:t>
            </a:r>
          </a:p>
          <a:p>
            <a:pPr lvl="0"/>
            <a:r>
              <a:rPr/>
              <a:t>Limited availability of customer service SMEs (10 hours/week)</a:t>
            </a:r>
          </a:p>
          <a:p>
            <a:pPr lvl="0"/>
            <a:r>
              <a:rPr/>
              <a:t>No dedicated data science team (rely on Azure AI Foundry managed services)</a:t>
            </a:r>
          </a:p>
          <a:p>
            <a:pPr lvl="0" indent="0" marL="0">
              <a:buNone/>
            </a:pPr>
            <a:r>
              <a:rPr b="1"/>
              <a:t>Technical Constraints:</a:t>
            </a:r>
          </a:p>
          <a:p>
            <a:pPr lvl="0"/>
            <a:r>
              <a:rPr/>
              <a:t>Must integrate with existing legacy policy administration system (limited API capabilities)</a:t>
            </a:r>
          </a:p>
          <a:p>
            <a:pPr lvl="0"/>
            <a:r>
              <a:rPr/>
              <a:t>Cannot modify core business systems (policy admin, claims) - read-only access only in Phase 1</a:t>
            </a:r>
          </a:p>
          <a:p>
            <a:pPr lvl="0"/>
            <a:r>
              <a:rPr/>
              <a:t>Must use Microsoft technology stack due to existing enterprise agreement</a:t>
            </a:r>
          </a:p>
          <a:p>
            <a:pPr lvl="0"/>
            <a:r>
              <a:rPr/>
              <a:t>Must comply with company security and networking policies (VPN, firewall rules)</a:t>
            </a:r>
          </a:p>
          <a:p>
            <a:pPr lvl="0" indent="0" marL="0">
              <a:buNone/>
            </a:pPr>
            <a:r>
              <a:rPr b="1"/>
              <a:t>Regulatory Constraints:</a:t>
            </a:r>
          </a:p>
          <a:p>
            <a:pPr lvl="0"/>
            <a:r>
              <a:rPr/>
              <a:t>HIPAA compliance required for medical travel insurance information</a:t>
            </a:r>
          </a:p>
          <a:p>
            <a:pPr lvl="0"/>
            <a:r>
              <a:rPr/>
              <a:t>GDPR compliance for European travelers</a:t>
            </a:r>
          </a:p>
          <a:p>
            <a:pPr lvl="0"/>
            <a:r>
              <a:rPr/>
              <a:t>PCI DSS compliance for payment processing</a:t>
            </a:r>
          </a:p>
          <a:p>
            <a:pPr lvl="0"/>
            <a:r>
              <a:rPr/>
              <a:t>State insurance regulations on automated customer service disclosures</a:t>
            </a:r>
          </a:p>
          <a:p>
            <a:pPr lvl="0"/>
            <a:r>
              <a:rPr/>
              <a:t>Cannot make binding coverage determinations without human review</a:t>
            </a:r>
          </a:p>
          <a:p>
            <a:pPr lvl="0" indent="0" marL="0">
              <a:buNone/>
            </a:pPr>
            <a:r>
              <a:rPr b="1"/>
              <a:t>Business Constraints:</a:t>
            </a:r>
          </a:p>
          <a:p>
            <a:pPr lvl="0"/>
            <a:r>
              <a:rPr/>
              <a:t>Must maintain Seven Corners brand voice and customer service standards</a:t>
            </a:r>
          </a:p>
          <a:p>
            <a:pPr lvl="0"/>
            <a:r>
              <a:rPr/>
              <a:t>Cannot reduce customer service headcount during implementation (augmentation only)</a:t>
            </a:r>
          </a:p>
          <a:p>
            <a:pPr lvl="0"/>
            <a:r>
              <a:rPr/>
              <a:t>Must support existing SLA for customer response times during transition</a:t>
            </a:r>
          </a:p>
          <a:p>
            <a:pPr lvl="0"/>
            <a:r>
              <a:rPr/>
              <a:t>Requires customer consent for AI interaction (opt-out to human agent always available)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Major Milestones</a:t>
            </a:r>
          </a:p>
          <a:p>
            <a:pPr lvl="0" indent="0" marL="0">
              <a:buNone/>
            </a:pPr>
            <a:r>
              <a:rPr b="1"/>
              <a:t>Month 1: Discovery &amp; Planning</a:t>
            </a:r>
          </a:p>
          <a:p>
            <a:pPr lvl="0"/>
            <a:r>
              <a:rPr/>
              <a:t>Week 2: Kickoff meeting and stakeholder alignment</a:t>
            </a:r>
          </a:p>
          <a:p>
            <a:pPr lvl="0"/>
            <a:r>
              <a:rPr/>
              <a:t>Week 3: Technical architecture approved</a:t>
            </a:r>
          </a:p>
          <a:p>
            <a:pPr lvl="0"/>
            <a:r>
              <a:rPr/>
              <a:t>Week 4: Detailed project plan and timeline finalized</a:t>
            </a:r>
          </a:p>
          <a:p>
            <a:pPr lvl="0" indent="0" marL="0">
              <a:buNone/>
            </a:pPr>
            <a:r>
              <a:rPr b="1"/>
              <a:t>Month 2: POC Development</a:t>
            </a:r>
          </a:p>
          <a:p>
            <a:pPr lvl="0"/>
            <a:r>
              <a:rPr/>
              <a:t>Week 6: Copilot Studio POC environment configured</a:t>
            </a:r>
          </a:p>
          <a:p>
            <a:pPr lvl="0"/>
            <a:r>
              <a:rPr/>
              <a:t>Week 7: FAQ bot prototype with top 5 inquiries</a:t>
            </a:r>
          </a:p>
          <a:p>
            <a:pPr lvl="0"/>
            <a:r>
              <a:rPr/>
              <a:t>Week 8: POC user testing with internal team</a:t>
            </a:r>
          </a:p>
          <a:p>
            <a:pPr lvl="0" indent="0" marL="0">
              <a:buNone/>
            </a:pPr>
            <a:r>
              <a:rPr b="1"/>
              <a:t>Month 3: MVP Development</a:t>
            </a:r>
          </a:p>
          <a:p>
            <a:pPr lvl="0"/>
            <a:r>
              <a:rPr/>
              <a:t>Week 10: Azure AI Search knowledge base deployed</a:t>
            </a:r>
          </a:p>
          <a:p>
            <a:pPr lvl="0"/>
            <a:r>
              <a:rPr/>
              <a:t>Week 11: Policy lookup integration (read-only) complete</a:t>
            </a:r>
          </a:p>
          <a:p>
            <a:pPr lvl="0"/>
            <a:r>
              <a:rPr/>
              <a:t>Week 12: MVP testing with 50-100 pilot customers</a:t>
            </a:r>
          </a:p>
          <a:p>
            <a:pPr lvl="0" indent="0" marL="0">
              <a:buNone/>
            </a:pPr>
            <a:r>
              <a:rPr b="1"/>
              <a:t>Month 4: Phase 1 Launch</a:t>
            </a:r>
          </a:p>
          <a:p>
            <a:pPr lvl="0"/>
            <a:r>
              <a:rPr/>
              <a:t>Week 14: Customer service team training completed</a:t>
            </a:r>
          </a:p>
          <a:p>
            <a:pPr lvl="0"/>
            <a:r>
              <a:rPr/>
              <a:t>Week 15: Production deployment to website chat</a:t>
            </a:r>
          </a:p>
          <a:p>
            <a:pPr lvl="0"/>
            <a:r>
              <a:rPr/>
              <a:t>Week 16: Phase 1 success metrics validated (Milestone: MVP Launch)</a:t>
            </a:r>
          </a:p>
          <a:p>
            <a:pPr lvl="0" indent="0" marL="0">
              <a:buNone/>
            </a:pPr>
            <a:r>
              <a:rPr b="1"/>
              <a:t>Month 6: Phase 1 Optimization</a:t>
            </a:r>
          </a:p>
          <a:p>
            <a:pPr lvl="0"/>
            <a:r>
              <a:rPr/>
              <a:t>Month 6 checkpoint: 30% containment rate achieved</a:t>
            </a:r>
          </a:p>
          <a:p>
            <a:pPr lvl="0"/>
            <a:r>
              <a:rPr/>
              <a:t>Conversation optimization based on 2 months usage data</a:t>
            </a:r>
          </a:p>
          <a:p>
            <a:pPr lvl="0"/>
            <a:r>
              <a:rPr/>
              <a:t>Expansion planning approved</a:t>
            </a:r>
          </a:p>
          <a:p>
            <a:pPr lvl="0" indent="0" marL="0">
              <a:buNone/>
            </a:pPr>
            <a:r>
              <a:rPr b="1"/>
              <a:t>Month 9: Phase 2 Complete</a:t>
            </a:r>
          </a:p>
          <a:p>
            <a:pPr lvl="0"/>
            <a:r>
              <a:rPr/>
              <a:t>Multi-channel deployment (mobile, WhatsApp, Teams)</a:t>
            </a:r>
          </a:p>
          <a:p>
            <a:pPr lvl="0"/>
            <a:r>
              <a:rPr/>
              <a:t>Top 30 inquiries automated</a:t>
            </a:r>
          </a:p>
          <a:p>
            <a:pPr lvl="0"/>
            <a:r>
              <a:rPr/>
              <a:t>40% containment rate achieved (Milestone: Phase 2 Launch)</a:t>
            </a:r>
          </a:p>
          <a:p>
            <a:pPr lvl="0" indent="0" marL="0">
              <a:buNone/>
            </a:pPr>
            <a:r>
              <a:rPr b="1"/>
              <a:t>Month 12: Business Case Validation</a:t>
            </a:r>
          </a:p>
          <a:p>
            <a:pPr lvl="0"/>
            <a:r>
              <a:rPr/>
              <a:t>25% CSAT improvement demonstrated</a:t>
            </a:r>
          </a:p>
          <a:p>
            <a:pPr lvl="0"/>
            <a:r>
              <a:rPr/>
              <a:t>50% response time reduction confirmed</a:t>
            </a:r>
          </a:p>
          <a:p>
            <a:pPr lvl="0"/>
            <a:r>
              <a:rPr/>
              <a:t>ROI projection validated (Milestone: Business Goals Achieved)</a:t>
            </a:r>
          </a:p>
          <a:p>
            <a:pPr lvl="0" indent="0" marL="0">
              <a:buNone/>
            </a:pPr>
            <a:r>
              <a:rPr b="1"/>
              <a:t>Month 18: Phase 3 Complete</a:t>
            </a:r>
          </a:p>
          <a:p>
            <a:pPr lvl="0"/>
            <a:r>
              <a:rPr/>
              <a:t>Azure AI Foundry custom models deployed</a:t>
            </a:r>
          </a:p>
          <a:p>
            <a:pPr lvl="0"/>
            <a:r>
              <a:rPr/>
              <a:t>Voice channel operational</a:t>
            </a:r>
          </a:p>
          <a:p>
            <a:pPr lvl="0"/>
            <a:r>
              <a:rPr/>
              <a:t>Multi-agent system live (Milestone: Advanced AI Deployment)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and Framework</a:t>
            </a:r>
          </a:p>
          <a:p>
            <a:pPr lvl="0" indent="0" marL="0">
              <a:buNone/>
            </a:pPr>
            <a:r>
              <a:rPr/>
              <a:t>This project will use a </a:t>
            </a:r>
            <a:r>
              <a:rPr b="1"/>
              <a:t>Hybrid Agile approach</a:t>
            </a:r>
            <a:r>
              <a:rPr/>
              <a:t> combining Agile development practices with structured governance for an 18-month timeline. The hybrid methodology balances the need for rapid iteration and stakeholder feedback (Agile) with the requirements for enterprise architecture review, compliance validation, and financial governance (Waterfall gates).</a:t>
            </a:r>
          </a:p>
          <a:p>
            <a:pPr lvl="0" indent="0" marL="0">
              <a:buNone/>
            </a:pPr>
            <a:r>
              <a:rPr b="1"/>
              <a:t>Agile Elements:</a:t>
            </a:r>
          </a:p>
          <a:p>
            <a:pPr lvl="0"/>
            <a:r>
              <a:rPr/>
              <a:t>Two-week sprints for development work</a:t>
            </a:r>
          </a:p>
          <a:p>
            <a:pPr lvl="0"/>
            <a:r>
              <a:rPr/>
              <a:t>Daily standups for core team coordination</a:t>
            </a:r>
          </a:p>
          <a:p>
            <a:pPr lvl="0"/>
            <a:r>
              <a:rPr/>
              <a:t>Sprint reviews with product owner and stakeholders</a:t>
            </a:r>
          </a:p>
          <a:p>
            <a:pPr lvl="0"/>
            <a:r>
              <a:rPr/>
              <a:t>Retrospectives for continuous improvement</a:t>
            </a:r>
          </a:p>
          <a:p>
            <a:pPr lvl="0"/>
            <a:r>
              <a:rPr/>
              <a:t>Iterative delivery of functional increments</a:t>
            </a:r>
          </a:p>
          <a:p>
            <a:pPr lvl="0" indent="0" marL="0">
              <a:buNone/>
            </a:pPr>
            <a:r>
              <a:rPr b="1"/>
              <a:t>Waterfall Gates:</a:t>
            </a:r>
          </a:p>
          <a:p>
            <a:pPr lvl="0"/>
            <a:r>
              <a:rPr/>
              <a:t>Phase gate reviews at major milestones (POC, MVP, Phase 2, Phase 3)</a:t>
            </a:r>
          </a:p>
          <a:p>
            <a:pPr lvl="0"/>
            <a:r>
              <a:rPr/>
              <a:t>Architecture review board approval for integrations</a:t>
            </a:r>
          </a:p>
          <a:p>
            <a:pPr lvl="0"/>
            <a:r>
              <a:rPr/>
              <a:t>Security and compliance sign-offs before production deployment</a:t>
            </a:r>
          </a:p>
          <a:p>
            <a:pPr lvl="0"/>
            <a:r>
              <a:rPr/>
              <a:t>Budget approval process for phase transitions</a:t>
            </a:r>
          </a:p>
          <a:p>
            <a:pPr lvl="0"/>
            <a:r>
              <a:rPr/>
              <a:t>Formal UAT and stakeholder acceptance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Execution Strategy</a:t>
            </a:r>
          </a:p>
          <a:p>
            <a:pPr lvl="0" indent="0" marL="0">
              <a:buNone/>
            </a:pPr>
            <a:r>
              <a:rPr b="1"/>
              <a:t>Phase 1: Foundation (Months 1-4)</a:t>
            </a:r>
          </a:p>
          <a:p>
            <a:pPr lvl="0" indent="0" marL="0">
              <a:buNone/>
            </a:pPr>
            <a:r>
              <a:rPr b="1"/>
              <a:t>Month 1: Discovery &amp; Technical Setup</a:t>
            </a:r>
          </a:p>
          <a:p>
            <a:pPr lvl="0"/>
            <a:r>
              <a:rPr/>
              <a:t>Week 1-2: Stakeholder workshops to define top customer inquiries, conversation flows, success metrics</a:t>
            </a:r>
          </a:p>
          <a:p>
            <a:pPr lvl="0"/>
            <a:r>
              <a:rPr/>
              <a:t>Week 2-3: Technical discovery (system APIs, data sources, integration points)</a:t>
            </a:r>
          </a:p>
          <a:p>
            <a:pPr lvl="0"/>
            <a:r>
              <a:rPr/>
              <a:t>Week 3-4: Architecture design and approval, team onboarding, tool provisioning</a:t>
            </a:r>
          </a:p>
          <a:p>
            <a:pPr lvl="0" indent="0" marL="0">
              <a:buNone/>
            </a:pPr>
            <a:r>
              <a:rPr b="1"/>
              <a:t>Month 2: Proof of Concept</a:t>
            </a:r>
          </a:p>
          <a:p>
            <a:pPr lvl="0"/>
            <a:r>
              <a:rPr/>
              <a:t>Sprint 1-2: Build FAQ bot with top 5 inquiries in Copilot Studio</a:t>
            </a:r>
          </a:p>
          <a:p>
            <a:pPr lvl="0"/>
            <a:r>
              <a:rPr/>
              <a:t>Sprint 3-4: Integrate Azure AI Search with sample knowledge base, basic policy lookup</a:t>
            </a:r>
          </a:p>
          <a:p>
            <a:pPr lvl="0"/>
            <a:r>
              <a:rPr/>
              <a:t>Internal testing and stakeholder demos</a:t>
            </a:r>
          </a:p>
          <a:p>
            <a:pPr lvl="0"/>
            <a:r>
              <a:rPr/>
              <a:t>POC evaluation: Go/No-Go decision for MVP</a:t>
            </a:r>
          </a:p>
          <a:p>
            <a:pPr lvl="0" indent="0" marL="0">
              <a:buNone/>
            </a:pPr>
            <a:r>
              <a:rPr b="1"/>
              <a:t>Month 3: MVP Development</a:t>
            </a:r>
          </a:p>
          <a:p>
            <a:pPr lvl="0"/>
            <a:r>
              <a:rPr/>
              <a:t>Sprint 5-6: Expand to top 10 inquiries, conversation flow refinement</a:t>
            </a:r>
          </a:p>
          <a:p>
            <a:pPr lvl="0"/>
            <a:r>
              <a:rPr/>
              <a:t>Sprint 7-8: Production integrations (policy API, authentication, analytics)</a:t>
            </a:r>
          </a:p>
          <a:p>
            <a:pPr lvl="0"/>
            <a:r>
              <a:rPr/>
              <a:t>Sprint 9: Hardening (error handling, edge cases, performance tuning)</a:t>
            </a:r>
          </a:p>
          <a:p>
            <a:pPr lvl="0"/>
            <a:r>
              <a:rPr/>
              <a:t>UAT with customer service team</a:t>
            </a:r>
          </a:p>
          <a:p>
            <a:pPr lvl="0" indent="0" marL="0">
              <a:buNone/>
            </a:pPr>
            <a:r>
              <a:rPr b="1"/>
              <a:t>Month 4: Launch &amp; Stabilization</a:t>
            </a:r>
          </a:p>
          <a:p>
            <a:pPr lvl="0"/>
            <a:r>
              <a:rPr/>
              <a:t>Sprint 10: Pilot deployment to 100 customers, monitor closely</a:t>
            </a:r>
          </a:p>
          <a:p>
            <a:pPr lvl="0"/>
            <a:r>
              <a:rPr/>
              <a:t>Sprint 11: Customer service team training, rollout plan execution</a:t>
            </a:r>
          </a:p>
          <a:p>
            <a:pPr lvl="0"/>
            <a:r>
              <a:rPr/>
              <a:t>Sprint 12: Full production launch to website chat, immediate support and monitoring</a:t>
            </a:r>
          </a:p>
          <a:p>
            <a:pPr lvl="0"/>
            <a:r>
              <a:rPr/>
              <a:t>Sprint reviews after 2 weeks, 1 month, 2 months</a:t>
            </a:r>
          </a:p>
          <a:p>
            <a:pPr lvl="0" indent="0" marL="0">
              <a:buNone/>
            </a:pPr>
            <a:r>
              <a:rPr b="1"/>
              <a:t>Phase 2: Expansion (Months 5-9)</a:t>
            </a:r>
          </a:p>
          <a:p>
            <a:pPr lvl="0"/>
            <a:r>
              <a:rPr/>
              <a:t>Sprints 13-18: Multi-channel rollout (mobile, WhatsApp, Teams)</a:t>
            </a:r>
          </a:p>
          <a:p>
            <a:pPr lvl="0"/>
            <a:r>
              <a:rPr/>
              <a:t>Sprints 19-22: Expand automation to top 30 inquiries</a:t>
            </a:r>
          </a:p>
          <a:p>
            <a:pPr lvl="0"/>
            <a:r>
              <a:rPr/>
              <a:t>Sprints 23-24: Enhanced integrations (claims, CRM, payments)</a:t>
            </a:r>
          </a:p>
          <a:p>
            <a:pPr lvl="0"/>
            <a:r>
              <a:rPr/>
              <a:t>Continuous optimization based on analytics and customer feedback</a:t>
            </a:r>
          </a:p>
          <a:p>
            <a:pPr lvl="0" indent="0" marL="0">
              <a:buNone/>
            </a:pPr>
            <a:r>
              <a:rPr b="1"/>
              <a:t>Phase 3: Advanced AI (Months 10-18)</a:t>
            </a:r>
          </a:p>
          <a:p>
            <a:pPr lvl="0"/>
            <a:r>
              <a:rPr/>
              <a:t>Sprints 25-30: Azure AI Foundry custom model development (policy recommendations, sentiment analysis)</a:t>
            </a:r>
          </a:p>
          <a:p>
            <a:pPr lvl="0"/>
            <a:r>
              <a:rPr/>
              <a:t>Sprints 31-34: Voice channel development and integration</a:t>
            </a:r>
          </a:p>
          <a:p>
            <a:pPr lvl="0"/>
            <a:r>
              <a:rPr/>
              <a:t>Sprints 35-36: Multi-agent system design and deployment</a:t>
            </a:r>
          </a:p>
          <a:p>
            <a:pPr lvl="0"/>
            <a:r>
              <a:rPr/>
              <a:t>Performance tuning, final optimizations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Processes</a:t>
            </a:r>
          </a:p>
          <a:p>
            <a:pPr lvl="0" indent="0" marL="0">
              <a:buNone/>
            </a:pPr>
            <a:r>
              <a:rPr b="1"/>
              <a:t>Decision-Making:</a:t>
            </a:r>
          </a:p>
          <a:p>
            <a:pPr lvl="0"/>
            <a:r>
              <a:rPr b="1"/>
              <a:t>Tactical decisions</a:t>
            </a:r>
            <a:r>
              <a:rPr/>
              <a:t> (conversation wording, UI tweaks): Product Owner authority</a:t>
            </a:r>
          </a:p>
          <a:p>
            <a:pPr lvl="0"/>
            <a:r>
              <a:rPr b="1"/>
              <a:t>Technical decisions</a:t>
            </a:r>
            <a:r>
              <a:rPr/>
              <a:t> (architecture, tooling): Technical Lead with Architecture Review Board input</a:t>
            </a:r>
          </a:p>
          <a:p>
            <a:pPr lvl="0"/>
            <a:r>
              <a:rPr b="1"/>
              <a:t>Scope/budget decisions</a:t>
            </a:r>
            <a:r>
              <a:rPr/>
              <a:t> (new features, phase changes): Steering Committee (monthly meetings)</a:t>
            </a:r>
          </a:p>
          <a:p>
            <a:pPr lvl="0"/>
            <a:r>
              <a:rPr b="1"/>
              <a:t>Strategic decisions</a:t>
            </a:r>
            <a:r>
              <a:rPr/>
              <a:t> (cancellation, major pivots): Executive Sponsor with CFO approval</a:t>
            </a:r>
          </a:p>
          <a:p>
            <a:pPr lvl="0" indent="0" marL="0">
              <a:buNone/>
            </a:pPr>
            <a:r>
              <a:rPr b="1"/>
              <a:t>Communication and Reporting:</a:t>
            </a:r>
          </a:p>
          <a:p>
            <a:pPr lvl="0"/>
            <a:r>
              <a:rPr b="1"/>
              <a:t>Daily:</a:t>
            </a:r>
            <a:r>
              <a:rPr/>
              <a:t> Core team standup (15 minutes)</a:t>
            </a:r>
          </a:p>
          <a:p>
            <a:pPr lvl="0"/>
            <a:r>
              <a:rPr b="1"/>
              <a:t>Bi-weekly:</a:t>
            </a:r>
            <a:r>
              <a:rPr/>
              <a:t> Sprint review with Product Owner and key stakeholders</a:t>
            </a:r>
          </a:p>
          <a:p>
            <a:pPr lvl="0"/>
            <a:r>
              <a:rPr b="1"/>
              <a:t>Monthly:</a:t>
            </a:r>
            <a:r>
              <a:rPr/>
              <a:t> Steering Committee update (metrics, budget, risks)</a:t>
            </a:r>
          </a:p>
          <a:p>
            <a:pPr lvl="0"/>
            <a:r>
              <a:rPr b="1"/>
              <a:t>Quarterly:</a:t>
            </a:r>
            <a:r>
              <a:rPr/>
              <a:t> Executive business review (ROI, strategic alignment)</a:t>
            </a:r>
          </a:p>
          <a:p>
            <a:pPr lvl="0"/>
            <a:r>
              <a:rPr b="1"/>
              <a:t>Ad-hoc:</a:t>
            </a:r>
            <a:r>
              <a:rPr/>
              <a:t> Slack channel for team collaboration, email for formal communications</a:t>
            </a:r>
          </a:p>
          <a:p>
            <a:pPr lvl="0" indent="0" marL="0">
              <a:buNone/>
            </a:pPr>
            <a:r>
              <a:rPr b="1"/>
              <a:t>Quality Assurance:</a:t>
            </a:r>
          </a:p>
          <a:p>
            <a:pPr lvl="0"/>
            <a:r>
              <a:rPr b="1"/>
              <a:t>Conversation quality:</a:t>
            </a:r>
            <a:r>
              <a:rPr/>
              <a:t> SME review of all responses before production</a:t>
            </a:r>
          </a:p>
          <a:p>
            <a:pPr lvl="0"/>
            <a:r>
              <a:rPr b="1"/>
              <a:t>Technical quality:</a:t>
            </a:r>
            <a:r>
              <a:rPr/>
              <a:t> Automated testing (unit tests, integration tests), code reviews</a:t>
            </a:r>
          </a:p>
          <a:p>
            <a:pPr lvl="0"/>
            <a:r>
              <a:rPr b="1"/>
              <a:t>User acceptance:</a:t>
            </a:r>
            <a:r>
              <a:rPr/>
              <a:t> UAT with customer service team before each release</a:t>
            </a:r>
          </a:p>
          <a:p>
            <a:pPr lvl="0"/>
            <a:r>
              <a:rPr b="1"/>
              <a:t>Production quality:</a:t>
            </a:r>
            <a:r>
              <a:rPr/>
              <a:t> Real-time monitoring, customer feedback collection, A/B testing</a:t>
            </a:r>
          </a:p>
          <a:p>
            <a:pPr lvl="0"/>
            <a:r>
              <a:rPr b="1"/>
              <a:t>Compliance quality:</a:t>
            </a:r>
            <a:r>
              <a:rPr/>
              <a:t> Security reviews, privacy assessments, regulatory audits</a:t>
            </a:r>
          </a:p>
          <a:p>
            <a:pPr lvl="0" indent="0" marL="0">
              <a:buNone/>
            </a:pPr>
            <a:r>
              <a:rPr b="1"/>
              <a:t>Risk Management:</a:t>
            </a:r>
          </a:p>
          <a:p>
            <a:pPr lvl="0"/>
            <a:r>
              <a:rPr b="1"/>
              <a:t>Risk identification:</a:t>
            </a:r>
            <a:r>
              <a:rPr/>
              <a:t> Weekly team discussions, monthly stakeholder input</a:t>
            </a:r>
          </a:p>
          <a:p>
            <a:pPr lvl="0"/>
            <a:r>
              <a:rPr b="1"/>
              <a:t>Risk assessment:</a:t>
            </a:r>
            <a:r>
              <a:rPr/>
              <a:t> Likelihood and impact scoring, prioritization</a:t>
            </a:r>
          </a:p>
          <a:p>
            <a:pPr lvl="0"/>
            <a:r>
              <a:rPr b="1"/>
              <a:t>Risk mitigation:</a:t>
            </a:r>
            <a:r>
              <a:rPr/>
              <a:t> Proactive plans for high-priority risks</a:t>
            </a:r>
          </a:p>
          <a:p>
            <a:pPr lvl="0"/>
            <a:r>
              <a:rPr b="1"/>
              <a:t>Risk monitoring:</a:t>
            </a:r>
            <a:r>
              <a:rPr/>
              <a:t> Dashboard tracking, regular reviews at Steering Committee</a:t>
            </a:r>
          </a:p>
          <a:p>
            <a:pPr lvl="0"/>
            <a:r>
              <a:rPr b="1"/>
              <a:t>Issue escalation:</a:t>
            </a:r>
            <a:r>
              <a:rPr/>
              <a:t> RAID log (Risks, Assumptions, Issues, Dependencies), escalation to Sponsor for blockers</a:t>
            </a:r>
          </a:p>
          <a:p>
            <a:pPr lvl="0" indent="0" marL="0">
              <a:buNone/>
            </a:pPr>
            <a:r>
              <a:rPr b="1"/>
              <a:t>Change Management:</a:t>
            </a:r>
          </a:p>
          <a:p>
            <a:pPr lvl="0"/>
            <a:r>
              <a:rPr b="1"/>
              <a:t>Change requests:</a:t>
            </a:r>
            <a:r>
              <a:rPr/>
              <a:t> Documented via project management tool, impact analysis required</a:t>
            </a:r>
          </a:p>
          <a:p>
            <a:pPr lvl="0"/>
            <a:r>
              <a:rPr b="1"/>
              <a:t>Approval process:</a:t>
            </a:r>
            <a:r>
              <a:rPr/>
              <a:t> Product Owner for minor, Steering Committee for major</a:t>
            </a:r>
          </a:p>
          <a:p>
            <a:pPr lvl="0"/>
            <a:r>
              <a:rPr b="1"/>
              <a:t>Impact assessment:</a:t>
            </a:r>
            <a:r>
              <a:rPr/>
              <a:t> Scope, schedule, budget, risk implications</a:t>
            </a:r>
          </a:p>
          <a:p>
            <a:pPr lvl="0"/>
            <a:r>
              <a:rPr b="1"/>
              <a:t>Communication:</a:t>
            </a:r>
            <a:r>
              <a:rPr/>
              <a:t> All stakeholders notified of approved changes</a:t>
            </a:r>
          </a:p>
          <a:p>
            <a:pPr lvl="0"/>
            <a:r>
              <a:rPr b="1"/>
              <a:t>Version control:</a:t>
            </a:r>
            <a:r>
              <a:rPr/>
              <a:t> All configuration and code changes tracked in Git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 Strategy</a:t>
            </a:r>
          </a:p>
          <a:p>
            <a:pPr lvl="0" indent="0" marL="0">
              <a:buNone/>
            </a:pPr>
            <a:r>
              <a:rPr b="1"/>
              <a:t>Team Structure: Matrix Organization</a:t>
            </a:r>
          </a:p>
          <a:p>
            <a:pPr lvl="0" indent="0" marL="0">
              <a:buNone/>
            </a:pPr>
            <a:r>
              <a:rPr/>
              <a:t>Core team members report to functional managers but are dedicated to project for defined percentage of time.</a:t>
            </a:r>
          </a:p>
          <a:p>
            <a:pPr lvl="0" indent="0" marL="0">
              <a:buNone/>
            </a:pPr>
            <a:r>
              <a:rPr b="1"/>
              <a:t>Core Project Team:</a:t>
            </a:r>
          </a:p>
          <a:p>
            <a:pPr lvl="0" indent="-342900" marL="342900">
              <a:buAutoNum type="arabicPeriod"/>
            </a:pPr>
            <a:r>
              <a:rPr b="1"/>
              <a:t>Project Manager (1 FTE)</a:t>
            </a:r>
            <a:r>
              <a:rPr/>
              <a:t> - Dedicated full-time</a:t>
            </a:r>
          </a:p>
          <a:p>
            <a:pPr lvl="1"/>
            <a:r>
              <a:rPr/>
              <a:t>Overall project coordination, timeline management, stakeholder communication</a:t>
            </a:r>
          </a:p>
          <a:p>
            <a:pPr lvl="1"/>
            <a:r>
              <a:rPr/>
              <a:t>Risk and issue management, budget tracking</a:t>
            </a:r>
          </a:p>
          <a:p>
            <a:pPr lvl="1"/>
            <a:r>
              <a:rPr/>
              <a:t>Reports to: IT PMO Director</a:t>
            </a:r>
          </a:p>
          <a:p>
            <a:pPr lvl="0" indent="-342900" marL="342900">
              <a:buAutoNum type="arabicPeriod"/>
            </a:pPr>
            <a:r>
              <a:rPr b="1"/>
              <a:t>Product Owner (0.5 FTE)</a:t>
            </a:r>
            <a:r>
              <a:rPr/>
              <a:t> - 50% time allocation</a:t>
            </a:r>
          </a:p>
          <a:p>
            <a:pPr lvl="1"/>
            <a:r>
              <a:rPr/>
              <a:t>Conversation design, feature prioritization, acceptance criteria</a:t>
            </a:r>
          </a:p>
          <a:p>
            <a:pPr lvl="1"/>
            <a:r>
              <a:rPr/>
              <a:t>Stakeholder liaison, UAT coordination</a:t>
            </a:r>
          </a:p>
          <a:p>
            <a:pPr lvl="1"/>
            <a:r>
              <a:rPr/>
              <a:t>Reports to: VP of Customer Experience</a:t>
            </a:r>
          </a:p>
          <a:p>
            <a:pPr lvl="0" indent="-342900" marL="342900">
              <a:buAutoNum type="arabicPeriod"/>
            </a:pPr>
            <a:r>
              <a:rPr b="1"/>
              <a:t>Technical Lead / Cloud Architect (0.75 FTE)</a:t>
            </a:r>
            <a:r>
              <a:rPr/>
              <a:t> - 75% time</a:t>
            </a:r>
          </a:p>
          <a:p>
            <a:pPr lvl="1"/>
            <a:r>
              <a:rPr/>
              <a:t>Architecture design, platform selection, integration strategy</a:t>
            </a:r>
          </a:p>
          <a:p>
            <a:pPr lvl="1"/>
            <a:r>
              <a:rPr/>
              <a:t>Code reviews, technical governance</a:t>
            </a:r>
          </a:p>
          <a:p>
            <a:pPr lvl="1"/>
            <a:r>
              <a:rPr/>
              <a:t>Reports to: Director of IT Architecture</a:t>
            </a:r>
          </a:p>
          <a:p>
            <a:pPr lvl="0" indent="-342900" marL="342900">
              <a:buAutoNum type="arabicPeriod"/>
            </a:pPr>
            <a:r>
              <a:rPr b="1"/>
              <a:t>Developers (2 FTE)</a:t>
            </a:r>
            <a:r>
              <a:rPr/>
              <a:t> - Two full-time developers</a:t>
            </a:r>
          </a:p>
          <a:p>
            <a:pPr lvl="1"/>
            <a:r>
              <a:rPr/>
              <a:t>Copilot Studio conversation development</a:t>
            </a:r>
          </a:p>
          <a:p>
            <a:pPr lvl="1"/>
            <a:r>
              <a:rPr/>
              <a:t>Azure AI Search configuration and optimization</a:t>
            </a:r>
          </a:p>
          <a:p>
            <a:pPr lvl="1"/>
            <a:r>
              <a:rPr/>
              <a:t>API integrations and custom connectors</a:t>
            </a:r>
          </a:p>
          <a:p>
            <a:pPr lvl="1"/>
            <a:r>
              <a:rPr/>
              <a:t>Reports to: Engineering Manager</a:t>
            </a:r>
          </a:p>
          <a:p>
            <a:pPr lvl="0" indent="-342900" marL="342900">
              <a:buAutoNum type="arabicPeriod"/>
            </a:pPr>
            <a:r>
              <a:rPr b="1"/>
              <a:t>Business Analyst (0.5 FTE)</a:t>
            </a:r>
            <a:r>
              <a:rPr/>
              <a:t> - 50% time</a:t>
            </a:r>
          </a:p>
          <a:p>
            <a:pPr lvl="1"/>
            <a:r>
              <a:rPr/>
              <a:t>Requirements gathering, process documentation</a:t>
            </a:r>
          </a:p>
          <a:p>
            <a:pPr lvl="1"/>
            <a:r>
              <a:rPr/>
              <a:t>Test case creation, UAT facilitation</a:t>
            </a:r>
          </a:p>
          <a:p>
            <a:pPr lvl="1"/>
            <a:r>
              <a:rPr/>
              <a:t>Reports to: Business Analysis Manager</a:t>
            </a:r>
          </a:p>
          <a:p>
            <a:pPr lvl="0" indent="-342900" marL="342900">
              <a:buAutoNum type="arabicPeriod"/>
            </a:pPr>
            <a:r>
              <a:rPr b="1"/>
              <a:t>QA/Test Engineer (0.5 FTE)</a:t>
            </a:r>
            <a:r>
              <a:rPr/>
              <a:t> - 50% time ramping to 1 FTE during UAT</a:t>
            </a:r>
          </a:p>
          <a:p>
            <a:pPr lvl="1"/>
            <a:r>
              <a:rPr/>
              <a:t>Test plan creation, automated test development</a:t>
            </a:r>
          </a:p>
          <a:p>
            <a:pPr lvl="1"/>
            <a:r>
              <a:rPr/>
              <a:t>Regression testing, performance testing</a:t>
            </a:r>
          </a:p>
          <a:p>
            <a:pPr lvl="1"/>
            <a:r>
              <a:rPr/>
              <a:t>Reports to: QA Manager</a:t>
            </a:r>
          </a:p>
          <a:p>
            <a:pPr lvl="0" indent="0" marL="0">
              <a:buNone/>
            </a:pPr>
            <a:r>
              <a:rPr b="1"/>
              <a:t>Subject Matter Experts (Part-Time):</a:t>
            </a:r>
          </a:p>
          <a:p>
            <a:pPr lvl="0" indent="-342900" marL="342900">
              <a:buAutoNum startAt="7" type="arabicPeriod"/>
            </a:pPr>
            <a:r>
              <a:rPr b="1"/>
              <a:t>Customer Service SMEs (3 people @ 10 hours/week each)</a:t>
            </a:r>
          </a:p>
          <a:p>
            <a:pPr lvl="1"/>
            <a:r>
              <a:rPr/>
              <a:t>Conversation review, FAQ accuracy validation</a:t>
            </a:r>
          </a:p>
          <a:p>
            <a:pPr lvl="1"/>
            <a:r>
              <a:rPr/>
              <a:t>UAT participation, training material review</a:t>
            </a:r>
          </a:p>
          <a:p>
            <a:pPr lvl="1"/>
            <a:r>
              <a:rPr/>
              <a:t>Reports to: Customer Service Director</a:t>
            </a:r>
          </a:p>
          <a:p>
            <a:pPr lvl="0" indent="-342900" marL="342900">
              <a:buAutoNum startAt="7" type="arabicPeriod"/>
            </a:pPr>
            <a:r>
              <a:rPr b="1"/>
              <a:t>Information Security Officer (0.25 FTE)</a:t>
            </a:r>
            <a:r>
              <a:rPr/>
              <a:t> - 25% time</a:t>
            </a:r>
          </a:p>
          <a:p>
            <a:pPr lvl="1"/>
            <a:r>
              <a:rPr/>
              <a:t>Security architecture review, compliance validation</a:t>
            </a:r>
          </a:p>
          <a:p>
            <a:pPr lvl="1"/>
            <a:r>
              <a:rPr/>
              <a:t>Penetration testing coordination, audit support</a:t>
            </a:r>
          </a:p>
          <a:p>
            <a:pPr lvl="1"/>
            <a:r>
              <a:rPr/>
              <a:t>Reports to: CISO</a:t>
            </a:r>
          </a:p>
          <a:p>
            <a:pPr lvl="0" indent="-342900" marL="342900">
              <a:buAutoNum startAt="7" type="arabicPeriod"/>
            </a:pPr>
            <a:r>
              <a:rPr b="1"/>
              <a:t>Legal/Compliance (0.1 FTE)</a:t>
            </a:r>
            <a:r>
              <a:rPr/>
              <a:t> - As-needed consultation</a:t>
            </a:r>
          </a:p>
          <a:p>
            <a:pPr lvl="1"/>
            <a:r>
              <a:rPr/>
              <a:t>Regulatory review, disclosure requirements</a:t>
            </a:r>
          </a:p>
          <a:p>
            <a:pPr lvl="1"/>
            <a:r>
              <a:rPr/>
              <a:t>Privacy policy updates, customer consent</a:t>
            </a:r>
          </a:p>
          <a:p>
            <a:pPr lvl="1"/>
            <a:r>
              <a:rPr/>
              <a:t>Reports to: General Counsel</a:t>
            </a:r>
          </a:p>
          <a:p>
            <a:pPr lvl="0" indent="0" marL="0">
              <a:buNone/>
            </a:pPr>
            <a:r>
              <a:rPr b="1"/>
              <a:t>External Resources:</a:t>
            </a:r>
          </a:p>
          <a:p>
            <a:pPr lvl="0" indent="-342900" marL="342900">
              <a:buAutoNum startAt="10" type="arabicPeriod"/>
            </a:pPr>
            <a:r>
              <a:rPr b="1"/>
              <a:t>Microsoft Partner (if needed)</a:t>
            </a:r>
            <a:r>
              <a:rPr/>
              <a:t> - Budget: $50,000</a:t>
            </a:r>
          </a:p>
          <a:p>
            <a:pPr lvl="1"/>
            <a:r>
              <a:rPr/>
              <a:t>Accelerate Copilot Studio development with expertise</a:t>
            </a:r>
          </a:p>
          <a:p>
            <a:pPr lvl="1"/>
            <a:r>
              <a:rPr/>
              <a:t>Azure AI Foundry best practices and optimization</a:t>
            </a:r>
          </a:p>
          <a:p>
            <a:pPr lvl="1"/>
            <a:r>
              <a:rPr/>
              <a:t>Knowledge transfer to internal team</a:t>
            </a:r>
          </a:p>
          <a:p>
            <a:pPr lvl="0" indent="-342900" marL="342900">
              <a:buAutoNum startAt="10" type="arabicPeriod"/>
            </a:pPr>
            <a:r>
              <a:rPr b="1"/>
              <a:t>Conversation Design Consultant (Phase 1 only)</a:t>
            </a:r>
            <a:r>
              <a:rPr/>
              <a:t> - Budget: $20,000</a:t>
            </a:r>
          </a:p>
          <a:p>
            <a:pPr lvl="1"/>
            <a:r>
              <a:rPr/>
              <a:t>Best practices for conversational UX</a:t>
            </a:r>
          </a:p>
          <a:p>
            <a:pPr lvl="1"/>
            <a:r>
              <a:rPr/>
              <a:t>Multi-turn conversation patterns</a:t>
            </a:r>
          </a:p>
          <a:p>
            <a:pPr lvl="1"/>
            <a:r>
              <a:rPr/>
              <a:t>Empathy and tone guidelines for insurance context</a:t>
            </a:r>
          </a:p>
          <a:p>
            <a:pPr lvl="0" indent="0" marL="0">
              <a:buNone/>
            </a:pPr>
            <a:r>
              <a:rPr b="1"/>
              <a:t>Tools and Technology:</a:t>
            </a:r>
          </a:p>
          <a:p>
            <a:pPr lvl="0" indent="0" marL="0">
              <a:buNone/>
            </a:pPr>
            <a:r>
              <a:rPr b="1"/>
              <a:t>Development:</a:t>
            </a:r>
          </a:p>
          <a:p>
            <a:pPr lvl="0"/>
            <a:r>
              <a:rPr/>
              <a:t>Microsoft Copilot Studio (conversational AI platform)</a:t>
            </a:r>
          </a:p>
          <a:p>
            <a:pPr lvl="0"/>
            <a:r>
              <a:rPr/>
              <a:t>Azure AI Foundry (custom AI models - Phase 3)</a:t>
            </a:r>
          </a:p>
          <a:p>
            <a:pPr lvl="0"/>
            <a:r>
              <a:rPr/>
              <a:t>Azure AI Search (knowledge base and document retrieval)</a:t>
            </a:r>
          </a:p>
          <a:p>
            <a:pPr lvl="0"/>
            <a:r>
              <a:rPr/>
              <a:t>Azure DevOps (version control, CI/CD, work tracking)</a:t>
            </a:r>
          </a:p>
          <a:p>
            <a:pPr lvl="0"/>
            <a:r>
              <a:rPr/>
              <a:t>Power Platform (integrations, connectors)</a:t>
            </a:r>
          </a:p>
          <a:p>
            <a:pPr lvl="0" indent="0" marL="0">
              <a:buNone/>
            </a:pPr>
            <a:r>
              <a:rPr b="1"/>
              <a:t>Project Management:</a:t>
            </a:r>
          </a:p>
          <a:p>
            <a:pPr lvl="0"/>
            <a:r>
              <a:rPr/>
              <a:t>Azure DevOps Boards (backlog, sprint planning)</a:t>
            </a:r>
          </a:p>
          <a:p>
            <a:pPr lvl="0"/>
            <a:r>
              <a:rPr/>
              <a:t>Microsoft Teams (collaboration and communication)</a:t>
            </a:r>
          </a:p>
          <a:p>
            <a:pPr lvl="0"/>
            <a:r>
              <a:rPr/>
              <a:t>Microsoft Project or Smartsheet (Gantt charts, timeline)</a:t>
            </a:r>
          </a:p>
          <a:p>
            <a:pPr lvl="0"/>
            <a:r>
              <a:rPr/>
              <a:t>Power BI (dashboards and reporting)</a:t>
            </a:r>
          </a:p>
          <a:p>
            <a:pPr lvl="0" indent="0" marL="0">
              <a:buNone/>
            </a:pPr>
            <a:r>
              <a:rPr b="1"/>
              <a:t>Testing:</a:t>
            </a:r>
          </a:p>
          <a:p>
            <a:pPr lvl="0"/>
            <a:r>
              <a:rPr/>
              <a:t>Playwright or Selenium (automated testing)</a:t>
            </a:r>
          </a:p>
          <a:p>
            <a:pPr lvl="0"/>
            <a:r>
              <a:rPr/>
              <a:t>Azure Load Testing (performance validation)</a:t>
            </a:r>
          </a:p>
          <a:p>
            <a:pPr lvl="0"/>
            <a:r>
              <a:rPr/>
              <a:t>User testing platform (UserTesting.com or similar)</a:t>
            </a:r>
          </a:p>
          <a:p>
            <a:pPr lvl="0" indent="0" marL="0">
              <a:buNone/>
            </a:pPr>
            <a:r>
              <a:rPr b="1"/>
              <a:t>Monitoring:</a:t>
            </a:r>
          </a:p>
          <a:p>
            <a:pPr lvl="0"/>
            <a:r>
              <a:rPr/>
              <a:t>Azure Application Insights (performance, errors)</a:t>
            </a:r>
          </a:p>
          <a:p>
            <a:pPr lvl="0"/>
            <a:r>
              <a:rPr/>
              <a:t>Power BI (conversation analytics, KPI dashboards)</a:t>
            </a:r>
          </a:p>
          <a:p>
            <a:pPr lvl="0"/>
            <a:r>
              <a:rPr/>
              <a:t>Customer feedback tools (surveys, CSAT)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Stakeholder Engagement</a:t>
            </a:r>
          </a:p>
          <a:p>
            <a:pPr lvl="0" indent="0" marL="0">
              <a:buNone/>
            </a:pPr>
            <a:r>
              <a:rPr b="1"/>
              <a:t>Primary Stakeholders:</a:t>
            </a:r>
          </a:p>
          <a:p>
            <a:pPr lvl="0" indent="0" marL="0">
              <a:buNone/>
            </a:pPr>
            <a:r>
              <a:rPr b="1"/>
              <a:t>Executive Sponsor (CEO or COO)</a:t>
            </a:r>
          </a:p>
          <a:p>
            <a:pPr lvl="0"/>
            <a:r>
              <a:rPr/>
              <a:t>Engagement: Monthly steering committee, quarterly business reviews</a:t>
            </a:r>
          </a:p>
          <a:p>
            <a:pPr lvl="0"/>
            <a:r>
              <a:rPr/>
              <a:t>Role: Strategic direction, obstacle removal, budget approval</a:t>
            </a:r>
          </a:p>
          <a:p>
            <a:pPr lvl="0"/>
            <a:r>
              <a:rPr/>
              <a:t>Communication: Executive summaries, ROI updates</a:t>
            </a:r>
          </a:p>
          <a:p>
            <a:pPr lvl="0" indent="0" marL="0">
              <a:buNone/>
            </a:pPr>
            <a:r>
              <a:rPr b="1"/>
              <a:t>VP of Customer Experience (Product Owner)</a:t>
            </a:r>
          </a:p>
          <a:p>
            <a:pPr lvl="0"/>
            <a:r>
              <a:rPr/>
              <a:t>Engagement: Bi-weekly sprint reviews, daily availability for questions</a:t>
            </a:r>
          </a:p>
          <a:p>
            <a:pPr lvl="0"/>
            <a:r>
              <a:rPr/>
              <a:t>Role: Feature prioritization, acceptance criteria, customer advocacy</a:t>
            </a:r>
          </a:p>
          <a:p>
            <a:pPr lvl="0"/>
            <a:r>
              <a:rPr/>
              <a:t>Communication: Sprint demos, feature documentation</a:t>
            </a:r>
          </a:p>
          <a:p>
            <a:pPr lvl="0" indent="0" marL="0">
              <a:buNone/>
            </a:pPr>
            <a:r>
              <a:rPr b="1"/>
              <a:t>Customer Service Director</a:t>
            </a:r>
          </a:p>
          <a:p>
            <a:pPr lvl="0"/>
            <a:r>
              <a:rPr/>
              <a:t>Engagement: Weekly check-ins, monthly team meetings</a:t>
            </a:r>
          </a:p>
          <a:p>
            <a:pPr lvl="0"/>
            <a:r>
              <a:rPr/>
              <a:t>Role: Agent engagement, training coordination, change management</a:t>
            </a:r>
          </a:p>
          <a:p>
            <a:pPr lvl="0"/>
            <a:r>
              <a:rPr/>
              <a:t>Communication: Team newsletters, training sessions, feedback sessions</a:t>
            </a:r>
          </a:p>
          <a:p>
            <a:pPr lvl="0" indent="0" marL="0">
              <a:buNone/>
            </a:pPr>
            <a:r>
              <a:rPr b="1"/>
              <a:t>IT Director</a:t>
            </a:r>
          </a:p>
          <a:p>
            <a:pPr lvl="0"/>
            <a:r>
              <a:rPr/>
              <a:t>Engagement: Bi-weekly technical sync, architecture reviews</a:t>
            </a:r>
          </a:p>
          <a:p>
            <a:pPr lvl="0"/>
            <a:r>
              <a:rPr/>
              <a:t>Role: Infrastructure support, security compliance, integration approvals</a:t>
            </a:r>
          </a:p>
          <a:p>
            <a:pPr lvl="0"/>
            <a:r>
              <a:rPr/>
              <a:t>Communication: Technical documentation, architecture diagrams</a:t>
            </a:r>
          </a:p>
          <a:p>
            <a:pPr lvl="0" indent="0" marL="0">
              <a:buNone/>
            </a:pPr>
            <a:r>
              <a:rPr b="1"/>
              <a:t>CFO</a:t>
            </a:r>
          </a:p>
          <a:p>
            <a:pPr lvl="0"/>
            <a:r>
              <a:rPr/>
              <a:t>Engagement: Quarterly financial reviews, phase gate approvals</a:t>
            </a:r>
          </a:p>
          <a:p>
            <a:pPr lvl="0"/>
            <a:r>
              <a:rPr/>
              <a:t>Role: Budget oversight, ROI validation, financial governance</a:t>
            </a:r>
          </a:p>
          <a:p>
            <a:pPr lvl="0"/>
            <a:r>
              <a:rPr/>
              <a:t>Communication: Financial reports, budget variance analysis</a:t>
            </a:r>
          </a:p>
          <a:p>
            <a:pPr lvl="0" indent="0" marL="0">
              <a:buNone/>
            </a:pPr>
            <a:r>
              <a:rPr b="1"/>
              <a:t>Secondary Stakeholders:</a:t>
            </a:r>
          </a:p>
          <a:p>
            <a:pPr lvl="0" indent="0" marL="0">
              <a:buNone/>
            </a:pPr>
            <a:r>
              <a:rPr b="1"/>
              <a:t>Customer Service Agents (End Users)</a:t>
            </a:r>
          </a:p>
          <a:p>
            <a:pPr lvl="0"/>
            <a:r>
              <a:rPr/>
              <a:t>Engagement: UAT participation, feedback sessions, training</a:t>
            </a:r>
          </a:p>
          <a:p>
            <a:pPr lvl="0"/>
            <a:r>
              <a:rPr/>
              <a:t>Role: Provide input on conversation quality, identify gaps, advocate for customer needs</a:t>
            </a:r>
          </a:p>
          <a:p>
            <a:pPr lvl="0"/>
            <a:r>
              <a:rPr/>
              <a:t>Communication: Workshops, demos, feedback surveys</a:t>
            </a:r>
          </a:p>
          <a:p>
            <a:pPr lvl="0" indent="0" marL="0">
              <a:buNone/>
            </a:pPr>
            <a:r>
              <a:rPr b="1"/>
              <a:t>Customers (End Users)</a:t>
            </a:r>
          </a:p>
          <a:p>
            <a:pPr lvl="0"/>
            <a:r>
              <a:rPr/>
              <a:t>Engagement: Pilot testing, surveys, usage analytics</a:t>
            </a:r>
          </a:p>
          <a:p>
            <a:pPr lvl="0"/>
            <a:r>
              <a:rPr/>
              <a:t>Role: Use the virtual assistant, provide feedback, validate value</a:t>
            </a:r>
          </a:p>
          <a:p>
            <a:pPr lvl="0"/>
            <a:r>
              <a:rPr/>
              <a:t>Communication: In-app messaging, email updates, satisfaction surveys</a:t>
            </a:r>
          </a:p>
          <a:p>
            <a:pPr lvl="0" indent="0" marL="0">
              <a:buNone/>
            </a:pPr>
            <a:r>
              <a:rPr b="1"/>
              <a:t>Marketing Team</a:t>
            </a:r>
          </a:p>
          <a:p>
            <a:pPr lvl="0"/>
            <a:r>
              <a:rPr/>
              <a:t>Engagement: Monthly updates, launch planning sessions</a:t>
            </a:r>
          </a:p>
          <a:p>
            <a:pPr lvl="0"/>
            <a:r>
              <a:rPr/>
              <a:t>Role: Customer communication, brand alignment, feature promotion</a:t>
            </a:r>
          </a:p>
          <a:p>
            <a:pPr lvl="0"/>
            <a:r>
              <a:rPr/>
              <a:t>Communication: Marketing briefs, launch materials</a:t>
            </a:r>
          </a:p>
          <a:p>
            <a:pPr lvl="0" indent="0" marL="0">
              <a:buNone/>
            </a:pPr>
            <a:r>
              <a:rPr b="1"/>
              <a:t>Legal/Compliance</a:t>
            </a:r>
          </a:p>
          <a:p>
            <a:pPr lvl="0"/>
            <a:r>
              <a:rPr/>
              <a:t>Engagement: Phase gate reviews, regulatory checkpoints</a:t>
            </a:r>
          </a:p>
          <a:p>
            <a:pPr lvl="0"/>
            <a:r>
              <a:rPr/>
              <a:t>Role: Ensure compliance, review disclosures, approve policies</a:t>
            </a:r>
          </a:p>
          <a:p>
            <a:pPr lvl="0"/>
            <a:r>
              <a:rPr/>
              <a:t>Communication: Compliance reports, audit findings</a:t>
            </a:r>
          </a:p>
          <a:p>
            <a:pPr lvl="0" indent="0" marL="0">
              <a:buNone/>
            </a:pPr>
            <a:r>
              <a:rPr b="1"/>
              <a:t>Collaboration and Feedback Mechanisms:</a:t>
            </a:r>
          </a:p>
          <a:p>
            <a:pPr lvl="0"/>
            <a:r>
              <a:rPr b="1"/>
              <a:t>Workshops:</a:t>
            </a:r>
            <a:r>
              <a:rPr/>
              <a:t> Monthly conversation design sessions with SMEs</a:t>
            </a:r>
          </a:p>
          <a:p>
            <a:pPr lvl="0"/>
            <a:r>
              <a:rPr b="1"/>
              <a:t>Demos:</a:t>
            </a:r>
            <a:r>
              <a:rPr/>
              <a:t> Bi-weekly sprint reviews with working software</a:t>
            </a:r>
          </a:p>
          <a:p>
            <a:pPr lvl="0"/>
            <a:r>
              <a:rPr b="1"/>
              <a:t>Surveys:</a:t>
            </a:r>
            <a:r>
              <a:rPr/>
              <a:t> Post-interaction customer satisfaction, quarterly stakeholder pulse checks</a:t>
            </a:r>
          </a:p>
          <a:p>
            <a:pPr lvl="0"/>
            <a:r>
              <a:rPr b="1"/>
              <a:t>Office Hours:</a:t>
            </a:r>
            <a:r>
              <a:rPr/>
              <a:t> Weekly open sessions for stakeholders to ask questions</a:t>
            </a:r>
          </a:p>
          <a:p>
            <a:pPr lvl="0"/>
            <a:r>
              <a:rPr b="1"/>
              <a:t>Feedback Portal:</a:t>
            </a:r>
            <a:r>
              <a:rPr/>
              <a:t> Centralized location for suggestions and issues</a:t>
            </a:r>
          </a:p>
          <a:p>
            <a:pPr lvl="0" indent="0" marL="0">
              <a:buNone/>
            </a:pPr>
            <a:r>
              <a:rPr b="1"/>
              <a:t>Approval Processes:</a:t>
            </a:r>
          </a:p>
          <a:p>
            <a:pPr lvl="0"/>
            <a:r>
              <a:rPr b="1"/>
              <a:t>Sprint acceptance:</a:t>
            </a:r>
            <a:r>
              <a:rPr/>
              <a:t> Product Owner approves each sprint deliverable</a:t>
            </a:r>
          </a:p>
          <a:p>
            <a:pPr lvl="0"/>
            <a:r>
              <a:rPr b="1"/>
              <a:t>Phase gates:</a:t>
            </a:r>
            <a:r>
              <a:rPr/>
              <a:t> Steering Committee approves phase transitions (POC→MVP→Phase 2→Phase 3)</a:t>
            </a:r>
          </a:p>
          <a:p>
            <a:pPr lvl="0"/>
            <a:r>
              <a:rPr b="1"/>
              <a:t>Production releases:</a:t>
            </a:r>
            <a:r>
              <a:rPr/>
              <a:t> Technical Lead + Information Security Officer + Product Owner sign-off</a:t>
            </a:r>
          </a:p>
          <a:p>
            <a:pPr lvl="0"/>
            <a:r>
              <a:rPr b="1"/>
              <a:t>Budget changes:</a:t>
            </a:r>
            <a:r>
              <a:rPr/>
              <a:t> CFO approval for &gt;$10K variances</a:t>
            </a:r>
          </a:p>
          <a:p>
            <a:pPr lvl="0"/>
            <a:r>
              <a:rPr b="1"/>
              <a:t>Scope changes:</a:t>
            </a:r>
            <a:r>
              <a:rPr/>
              <a:t> Steering Committee for major, Product Owner for minor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1 Deliverables (Months 1-4)</a:t>
            </a:r>
          </a:p>
          <a:p>
            <a:pPr lvl="0" indent="0" marL="0">
              <a:buNone/>
            </a:pPr>
            <a:r>
              <a:rPr b="1"/>
              <a:t>1. Copilot Studio Virtual Assistant (External Deliverable)</a:t>
            </a:r>
          </a:p>
          <a:p>
            <a:pPr lvl="0"/>
            <a:r>
              <a:rPr/>
              <a:t>Functional conversational AI on Seven Corners website</a:t>
            </a:r>
          </a:p>
          <a:p>
            <a:pPr lvl="0"/>
            <a:r>
              <a:rPr/>
              <a:t>Automates top 10 customer inquiries</a:t>
            </a:r>
          </a:p>
          <a:p>
            <a:pPr lvl="0"/>
            <a:r>
              <a:rPr/>
              <a:t>Bilingual support (English, Spanish minimum)</a:t>
            </a:r>
          </a:p>
          <a:p>
            <a:pPr lvl="0"/>
            <a:r>
              <a:rPr/>
              <a:t>Human escalation with full transcript</a:t>
            </a:r>
          </a:p>
          <a:p>
            <a:pPr lvl="0"/>
            <a:r>
              <a:rPr/>
              <a:t>Acceptance Criteria: 90% intent accuracy, &lt;2s response time, 85% CSAT from pilot users</a:t>
            </a:r>
          </a:p>
          <a:p>
            <a:pPr lvl="0" indent="0" marL="0">
              <a:buNone/>
            </a:pPr>
            <a:r>
              <a:rPr b="1"/>
              <a:t>2. Azure AI Search Knowledge Base (Internal Deliverable)</a:t>
            </a:r>
          </a:p>
          <a:p>
            <a:pPr lvl="0"/>
            <a:r>
              <a:rPr/>
              <a:t>Indexed content: 50+ FAQ entries, 20+ policy documents, coverage summaries</a:t>
            </a:r>
          </a:p>
          <a:p>
            <a:pPr lvl="0"/>
            <a:r>
              <a:rPr/>
              <a:t>Semantic search tuned for travel insurance terminology</a:t>
            </a:r>
          </a:p>
          <a:p>
            <a:pPr lvl="0"/>
            <a:r>
              <a:rPr/>
              <a:t>Search relevance &gt;80% for test query set</a:t>
            </a:r>
          </a:p>
          <a:p>
            <a:pPr lvl="0"/>
            <a:r>
              <a:rPr/>
              <a:t>Acceptance Criteria: Retrieves correct answer in top 3 results for 95% of test queries</a:t>
            </a:r>
          </a:p>
          <a:p>
            <a:pPr lvl="0" indent="0" marL="0">
              <a:buNone/>
            </a:pPr>
            <a:r>
              <a:rPr b="1"/>
              <a:t>3. Policy Lookup Integration (Internal Deliverable)</a:t>
            </a:r>
          </a:p>
          <a:p>
            <a:pPr lvl="0"/>
            <a:r>
              <a:rPr/>
              <a:t>Read-only API connection to policy administration system</a:t>
            </a:r>
          </a:p>
          <a:p>
            <a:pPr lvl="0"/>
            <a:r>
              <a:rPr/>
              <a:t>Customer authentication and authorization</a:t>
            </a:r>
          </a:p>
          <a:p>
            <a:pPr lvl="0"/>
            <a:r>
              <a:rPr/>
              <a:t>Policy details retrieval by policy number</a:t>
            </a:r>
          </a:p>
          <a:p>
            <a:pPr lvl="0"/>
            <a:r>
              <a:rPr/>
              <a:t>Acceptance Criteria: &lt;500ms response time, 99.9% uptime, secure data transmission</a:t>
            </a:r>
          </a:p>
          <a:p>
            <a:pPr lvl="0" indent="0" marL="0">
              <a:buNone/>
            </a:pPr>
            <a:r>
              <a:rPr b="1"/>
              <a:t>4. Analytics Dashboard (Internal Deliverable)</a:t>
            </a:r>
          </a:p>
          <a:p>
            <a:pPr lvl="0"/>
            <a:r>
              <a:rPr/>
              <a:t>Conversation metrics (volume, containment rate, escalation reasons)</a:t>
            </a:r>
          </a:p>
          <a:p>
            <a:pPr lvl="0"/>
            <a:r>
              <a:rPr/>
              <a:t>Customer satisfaction tracking</a:t>
            </a:r>
          </a:p>
          <a:p>
            <a:pPr lvl="0"/>
            <a:r>
              <a:rPr/>
              <a:t>System performance monitoring</a:t>
            </a:r>
          </a:p>
          <a:p>
            <a:pPr lvl="0"/>
            <a:r>
              <a:rPr/>
              <a:t>Acceptance Criteria: Real-time data refresh, exportable reports, accessible to stakeholders</a:t>
            </a:r>
          </a:p>
          <a:p>
            <a:pPr lvl="0" indent="0" marL="0">
              <a:buNone/>
            </a:pPr>
            <a:r>
              <a:rPr b="1"/>
              <a:t>5. Training Materials (External Deliverable)</a:t>
            </a:r>
          </a:p>
          <a:p>
            <a:pPr lvl="0"/>
            <a:r>
              <a:rPr/>
              <a:t>Customer service team training curriculum (4-hour program)</a:t>
            </a:r>
          </a:p>
          <a:p>
            <a:pPr lvl="0"/>
            <a:r>
              <a:rPr/>
              <a:t>Administrator guide for bot maintenance</a:t>
            </a:r>
          </a:p>
          <a:p>
            <a:pPr lvl="0"/>
            <a:r>
              <a:rPr/>
              <a:t>Troubleshooting playbook</a:t>
            </a:r>
          </a:p>
          <a:p>
            <a:pPr lvl="0"/>
            <a:r>
              <a:rPr/>
              <a:t>Acceptance Criteria: 90% of agents rate training as "effective" or "very effective"</a:t>
            </a:r>
          </a:p>
          <a:p>
            <a:pPr lvl="0" indent="0" marL="0">
              <a:buNone/>
            </a:pPr>
            <a:r>
              <a:rPr b="1"/>
              <a:t>6. Project Documentation (Internal Deliverable)</a:t>
            </a:r>
          </a:p>
          <a:p>
            <a:pPr lvl="0"/>
            <a:r>
              <a:rPr/>
              <a:t>Architecture design document</a:t>
            </a:r>
          </a:p>
          <a:p>
            <a:pPr lvl="0"/>
            <a:r>
              <a:rPr/>
              <a:t>API integration specifications</a:t>
            </a:r>
          </a:p>
          <a:p>
            <a:pPr lvl="0"/>
            <a:r>
              <a:rPr/>
              <a:t>Conversation flow diagrams</a:t>
            </a:r>
          </a:p>
          <a:p>
            <a:pPr lvl="0"/>
            <a:r>
              <a:rPr/>
              <a:t>Acceptance Criteria: Complete, accurate, approved by technical review board</a:t>
            </a:r>
          </a:p>
          <a:p>
            <a:pPr lvl="0" indent="0" marL="0">
              <a:buNone/>
            </a:pPr>
            <a:r>
              <a:rPr b="1"/>
              <a:t>7. Customer Communication Materials (External Deliverable)</a:t>
            </a:r>
          </a:p>
          <a:p>
            <a:pPr lvl="0"/>
            <a:r>
              <a:rPr/>
              <a:t>Website announcement of new AI assistant</a:t>
            </a:r>
          </a:p>
          <a:p>
            <a:pPr lvl="0"/>
            <a:r>
              <a:rPr/>
              <a:t>FAQ about virtual assistant usage</a:t>
            </a:r>
          </a:p>
          <a:p>
            <a:pPr lvl="0"/>
            <a:r>
              <a:rPr/>
              <a:t>Privacy policy updates (AI data handling)</a:t>
            </a:r>
          </a:p>
          <a:p>
            <a:pPr lvl="0"/>
            <a:r>
              <a:rPr/>
              <a:t>Acceptance Criteria: Legal/compliance approval, brand alignment, customer clarity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 Deliverables (Months 5-9)</a:t>
            </a:r>
          </a:p>
          <a:p>
            <a:pPr lvl="0" indent="0" marL="0">
              <a:buNone/>
            </a:pPr>
            <a:r>
              <a:rPr b="1"/>
              <a:t>8. Multi-Channel Deployment (External Deliverable)</a:t>
            </a:r>
          </a:p>
          <a:p>
            <a:pPr lvl="0"/>
            <a:r>
              <a:rPr/>
              <a:t>Mobile app integration (iOS and Android)</a:t>
            </a:r>
          </a:p>
          <a:p>
            <a:pPr lvl="0"/>
            <a:r>
              <a:rPr/>
              <a:t>WhatsApp Business channel</a:t>
            </a:r>
          </a:p>
          <a:p>
            <a:pPr lvl="0"/>
            <a:r>
              <a:rPr/>
              <a:t>Microsoft Teams channel (internal/partner use)</a:t>
            </a:r>
          </a:p>
          <a:p>
            <a:pPr lvl="0"/>
            <a:r>
              <a:rPr/>
              <a:t>Facebook Messenger support</a:t>
            </a:r>
          </a:p>
          <a:p>
            <a:pPr lvl="0"/>
            <a:r>
              <a:rPr/>
              <a:t>Acceptance Criteria: Consistent experience across channels, &lt;3s response time per channel</a:t>
            </a:r>
          </a:p>
          <a:p>
            <a:pPr lvl="0" indent="0" marL="0">
              <a:buNone/>
            </a:pPr>
            <a:r>
              <a:rPr b="1"/>
              <a:t>9. Expanded Automation (External Deliverable)</a:t>
            </a:r>
          </a:p>
          <a:p>
            <a:pPr lvl="0"/>
            <a:r>
              <a:rPr/>
              <a:t>Top 30 customer inquiries automated (up from 10)</a:t>
            </a:r>
          </a:p>
          <a:p>
            <a:pPr lvl="0"/>
            <a:r>
              <a:rPr/>
              <a:t>Claims status tracking capability</a:t>
            </a:r>
          </a:p>
          <a:p>
            <a:pPr lvl="0"/>
            <a:r>
              <a:rPr/>
              <a:t>Travel advisory integration (CDC, State Department)</a:t>
            </a:r>
          </a:p>
          <a:p>
            <a:pPr lvl="0"/>
            <a:r>
              <a:rPr/>
              <a:t>Proactive notifications (policy renewal, claim updates)</a:t>
            </a:r>
          </a:p>
          <a:p>
            <a:pPr lvl="0"/>
            <a:r>
              <a:rPr/>
              <a:t>Acceptance Criteria: 40% containment rate, 90% intent accuracy maintained</a:t>
            </a:r>
          </a:p>
          <a:p>
            <a:pPr lvl="0" indent="0" marL="0">
              <a:buNone/>
            </a:pPr>
            <a:r>
              <a:rPr b="1"/>
              <a:t>10. Enhanced Integrations (Internal Deliverable)</a:t>
            </a:r>
          </a:p>
          <a:p>
            <a:pPr lvl="0"/>
            <a:r>
              <a:rPr/>
              <a:t>CRM integration (customer history, preferences)</a:t>
            </a:r>
          </a:p>
          <a:p>
            <a:pPr lvl="0"/>
            <a:r>
              <a:rPr/>
              <a:t>Service request creation in policy system</a:t>
            </a:r>
          </a:p>
          <a:p>
            <a:pPr lvl="0"/>
            <a:r>
              <a:rPr/>
              <a:t>Payment gateway integration (quotes, premium collection)</a:t>
            </a:r>
          </a:p>
          <a:p>
            <a:pPr lvl="0"/>
            <a:r>
              <a:rPr/>
              <a:t>Acceptance Criteria: End-to-end workflows functional, data sync accuracy &gt;99%</a:t>
            </a:r>
          </a:p>
          <a:p>
            <a:pPr lvl="0" indent="0" marL="0">
              <a:buNone/>
            </a:pPr>
            <a:r>
              <a:rPr b="1"/>
              <a:t>11. Optimization Report (Internal Deliverable)</a:t>
            </a:r>
          </a:p>
          <a:p>
            <a:pPr lvl="0"/>
            <a:r>
              <a:rPr/>
              <a:t>Analysis of 6 months usage data</a:t>
            </a:r>
          </a:p>
          <a:p>
            <a:pPr lvl="0"/>
            <a:r>
              <a:rPr/>
              <a:t>Conversation flow improvements implemented</a:t>
            </a:r>
          </a:p>
          <a:p>
            <a:pPr lvl="0"/>
            <a:r>
              <a:rPr/>
              <a:t>Performance optimization results</a:t>
            </a:r>
          </a:p>
          <a:p>
            <a:pPr lvl="0"/>
            <a:r>
              <a:rPr/>
              <a:t>Acceptance Criteria: Measurable improvement in containment rate, CSAT, response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 Deliverables (Months 10-18)</a:t>
            </a:r>
          </a:p>
          <a:p>
            <a:pPr lvl="0" indent="0" marL="0">
              <a:buNone/>
            </a:pPr>
            <a:r>
              <a:rPr b="1"/>
              <a:t>12. Custom AI Models (Internal Deliverable)</a:t>
            </a:r>
          </a:p>
          <a:p>
            <a:pPr lvl="0"/>
            <a:r>
              <a:rPr/>
              <a:t>Policy recommendation engine (Azure AI Foundry)</a:t>
            </a:r>
          </a:p>
          <a:p>
            <a:pPr lvl="0"/>
            <a:r>
              <a:rPr/>
              <a:t>Sentiment analysis for escalation prioritization</a:t>
            </a:r>
          </a:p>
          <a:p>
            <a:pPr lvl="0"/>
            <a:r>
              <a:rPr/>
              <a:t>Intent classification model trained on Seven Corners data</a:t>
            </a:r>
          </a:p>
          <a:p>
            <a:pPr lvl="0"/>
            <a:r>
              <a:rPr/>
              <a:t>Acceptance Criteria: &gt;85% accuracy, integrated with Copilot Studio, improves customer outcomes</a:t>
            </a:r>
          </a:p>
          <a:p>
            <a:pPr lvl="0" indent="0" marL="0">
              <a:buNone/>
            </a:pPr>
            <a:r>
              <a:rPr b="1"/>
              <a:t>13. Voice Channel (External Deliverable)</a:t>
            </a:r>
          </a:p>
          <a:p>
            <a:pPr lvl="0"/>
            <a:r>
              <a:rPr/>
              <a:t>Phone-based virtual assistant using Azure Voice Live API</a:t>
            </a:r>
          </a:p>
          <a:p>
            <a:pPr lvl="0"/>
            <a:r>
              <a:rPr/>
              <a:t>Speech-to-text optimized for insurance terminology</a:t>
            </a:r>
          </a:p>
          <a:p>
            <a:pPr lvl="0"/>
            <a:r>
              <a:rPr/>
              <a:t>Integration with call center platform</a:t>
            </a:r>
          </a:p>
          <a:p>
            <a:pPr lvl="0"/>
            <a:r>
              <a:rPr/>
              <a:t>Acceptance Criteria: &gt;90% transcription accuracy, seamless human handoff, 75% CSAT</a:t>
            </a:r>
          </a:p>
          <a:p>
            <a:pPr lvl="0" indent="0" marL="0">
              <a:buNone/>
            </a:pPr>
            <a:r>
              <a:rPr b="1"/>
              <a:t>14. Multi-Agent System (Internal Deliverable)</a:t>
            </a:r>
          </a:p>
          <a:p>
            <a:pPr lvl="0"/>
            <a:r>
              <a:rPr/>
              <a:t>Specialist agents (policies, claims, billing, travel assistance)</a:t>
            </a:r>
          </a:p>
          <a:p>
            <a:pPr lvl="0"/>
            <a:r>
              <a:rPr/>
              <a:t>Coordinated handoffs between agents</a:t>
            </a:r>
          </a:p>
          <a:p>
            <a:pPr lvl="0"/>
            <a:r>
              <a:rPr/>
              <a:t>Unified conversation context</a:t>
            </a:r>
          </a:p>
          <a:p>
            <a:pPr lvl="0"/>
            <a:r>
              <a:rPr/>
              <a:t>Acceptance Criteria: Customers unaware of multi-agent architecture, improved resolution rates</a:t>
            </a:r>
          </a:p>
          <a:p>
            <a:pPr lvl="0" indent="0" marL="0">
              <a:buNone/>
            </a:pPr>
            <a:r>
              <a:rPr b="1"/>
              <a:t>15. Final Business Case Validation (Internal Deliverable)</a:t>
            </a:r>
          </a:p>
          <a:p>
            <a:pPr lvl="0"/>
            <a:r>
              <a:rPr/>
              <a:t>ROI analysis with 18 months actual data</a:t>
            </a:r>
          </a:p>
          <a:p>
            <a:pPr lvl="0"/>
            <a:r>
              <a:rPr/>
              <a:t>Business metrics achievement report (CSAT, response time, cost reduction)</a:t>
            </a:r>
          </a:p>
          <a:p>
            <a:pPr lvl="0"/>
            <a:r>
              <a:rPr/>
              <a:t>Lessons learned and future roadmap</a:t>
            </a:r>
          </a:p>
          <a:p>
            <a:pPr lvl="0"/>
            <a:r>
              <a:rPr/>
              <a:t>Acceptance Criteria: Positive ROI demonstrated, business goals achieved, executive approval for ongoing investment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Ongoing Deliverables (Throughout Project)</a:t>
            </a:r>
          </a:p>
          <a:p>
            <a:pPr lvl="0" indent="0" marL="0">
              <a:buNone/>
            </a:pPr>
            <a:r>
              <a:rPr b="1"/>
              <a:t>16. Sprint Deliverables (Internal)</a:t>
            </a:r>
          </a:p>
          <a:p>
            <a:pPr lvl="0"/>
            <a:r>
              <a:rPr/>
              <a:t>Working software increments every 2 weeks</a:t>
            </a:r>
          </a:p>
          <a:p>
            <a:pPr lvl="0"/>
            <a:r>
              <a:rPr/>
              <a:t>Sprint reports and demos</a:t>
            </a:r>
          </a:p>
          <a:p>
            <a:pPr lvl="0"/>
            <a:r>
              <a:rPr/>
              <a:t>Updated backlog and roadmap</a:t>
            </a:r>
          </a:p>
          <a:p>
            <a:pPr lvl="0" indent="0" marL="0">
              <a:buNone/>
            </a:pPr>
            <a:r>
              <a:rPr b="1"/>
              <a:t>17. Monthly Steering Committee Reports (Internal)</a:t>
            </a:r>
          </a:p>
          <a:p>
            <a:pPr lvl="0"/>
            <a:r>
              <a:rPr/>
              <a:t>Progress against timeline and budget</a:t>
            </a:r>
          </a:p>
          <a:p>
            <a:pPr lvl="0"/>
            <a:r>
              <a:rPr/>
              <a:t>Key metrics and KPIs</a:t>
            </a:r>
          </a:p>
          <a:p>
            <a:pPr lvl="0"/>
            <a:r>
              <a:rPr/>
              <a:t>Risks and issues dashboard</a:t>
            </a:r>
          </a:p>
          <a:p>
            <a:pPr lvl="0"/>
            <a:r>
              <a:rPr/>
              <a:t>Upcoming decisions and approvals needed</a:t>
            </a:r>
          </a:p>
          <a:p>
            <a:pPr lvl="0" indent="0" marL="0">
              <a:buNone/>
            </a:pPr>
            <a:r>
              <a:rPr b="1"/>
              <a:t>18. Quarterly Business Reviews (Internal)</a:t>
            </a:r>
          </a:p>
          <a:p>
            <a:pPr lvl="0"/>
            <a:r>
              <a:rPr/>
              <a:t>Executive summary of accomplishments</a:t>
            </a:r>
          </a:p>
          <a:p>
            <a:pPr lvl="0"/>
            <a:r>
              <a:rPr/>
              <a:t>Financial performance (budget vs. actual, ROI tracking)</a:t>
            </a:r>
          </a:p>
          <a:p>
            <a:pPr lvl="0"/>
            <a:r>
              <a:rPr/>
              <a:t>Strategic alignment and value realization</a:t>
            </a:r>
          </a:p>
          <a:p>
            <a:pPr lvl="0"/>
            <a:r>
              <a:rPr/>
              <a:t>Recommendations for next quarter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Team Roles and Responsibilities</a:t>
            </a:r>
          </a:p>
          <a:p>
            <a:pPr lvl="0" indent="0" marL="0">
              <a:buNone/>
            </a:pPr>
            <a:r>
              <a:rPr b="1"/>
              <a:t>Project Manager - Sarah Johnson (Placeholder Name)</a:t>
            </a:r>
          </a:p>
          <a:p>
            <a:pPr lvl="0"/>
            <a:r>
              <a:rPr b="1"/>
              <a:t>Time Allocation:</a:t>
            </a:r>
            <a:r>
              <a:rPr/>
              <a:t> 100% (Full-time dedicated)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Overall project coordination and timeline management</a:t>
            </a:r>
          </a:p>
          <a:p>
            <a:pPr lvl="1"/>
            <a:r>
              <a:rPr/>
              <a:t>Stakeholder communication and expectation management</a:t>
            </a:r>
          </a:p>
          <a:p>
            <a:pPr lvl="1"/>
            <a:r>
              <a:rPr/>
              <a:t>Risk and issue identification, tracking, and mitigation</a:t>
            </a:r>
          </a:p>
          <a:p>
            <a:pPr lvl="1"/>
            <a:r>
              <a:rPr/>
              <a:t>Budget monitoring and variance reporting</a:t>
            </a:r>
          </a:p>
          <a:p>
            <a:pPr lvl="1"/>
            <a:r>
              <a:rPr/>
              <a:t>Facilitate steering committee meetings and decision-making</a:t>
            </a:r>
          </a:p>
          <a:p>
            <a:pPr lvl="1"/>
            <a:r>
              <a:rPr/>
              <a:t>Remove blockers and escalate to sponsor when needed</a:t>
            </a:r>
          </a:p>
          <a:p>
            <a:pPr lvl="0"/>
            <a:r>
              <a:rPr b="1"/>
              <a:t>Success Criteria:</a:t>
            </a:r>
            <a:r>
              <a:rPr/>
              <a:t> On-time, on-budget delivery with stakeholder satisfaction</a:t>
            </a:r>
          </a:p>
          <a:p>
            <a:pPr lvl="0" indent="0" marL="0">
              <a:buNone/>
            </a:pPr>
            <a:r>
              <a:rPr b="1"/>
              <a:t>Product Owner - Michael Chen (Customer Experience)</a:t>
            </a:r>
          </a:p>
          <a:p>
            <a:pPr lvl="0"/>
            <a:r>
              <a:rPr b="1"/>
              <a:t>Time Allocation:</a:t>
            </a:r>
            <a:r>
              <a:rPr/>
              <a:t> 50% (20 hours/week)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Define conversation flows and user experience</a:t>
            </a:r>
          </a:p>
          <a:p>
            <a:pPr lvl="1"/>
            <a:r>
              <a:rPr/>
              <a:t>Prioritize features in product backlog</a:t>
            </a:r>
          </a:p>
          <a:p>
            <a:pPr lvl="1"/>
            <a:r>
              <a:rPr/>
              <a:t>Define acceptance criteria for deliverables</a:t>
            </a:r>
          </a:p>
          <a:p>
            <a:pPr lvl="1"/>
            <a:r>
              <a:rPr/>
              <a:t>Conduct sprint reviews and provide feedback</a:t>
            </a:r>
          </a:p>
          <a:p>
            <a:pPr lvl="1"/>
            <a:r>
              <a:rPr/>
              <a:t>Liaison between business stakeholders and technical team</a:t>
            </a:r>
          </a:p>
          <a:p>
            <a:pPr lvl="1"/>
            <a:r>
              <a:rPr/>
              <a:t>Make trade-off decisions (scope vs. time vs. quality)</a:t>
            </a:r>
          </a:p>
          <a:p>
            <a:pPr lvl="0"/>
            <a:r>
              <a:rPr b="1"/>
              <a:t>Success Criteria:</a:t>
            </a:r>
            <a:r>
              <a:rPr/>
              <a:t> High-quality conversational experience, business goals achieved</a:t>
            </a:r>
          </a:p>
          <a:p>
            <a:pPr lvl="0" indent="0" marL="0">
              <a:buNone/>
            </a:pPr>
            <a:r>
              <a:rPr b="1"/>
              <a:t>Technical Lead / Cloud Architect - Priya Patel (IT Architecture)</a:t>
            </a:r>
          </a:p>
          <a:p>
            <a:pPr lvl="0"/>
            <a:r>
              <a:rPr b="1"/>
              <a:t>Time Allocation:</a:t>
            </a:r>
            <a:r>
              <a:rPr/>
              <a:t> 75% (30 hours/week)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Design solution architecture (Copilot Studio, Azure AI, integrations)</a:t>
            </a:r>
          </a:p>
          <a:p>
            <a:pPr lvl="1"/>
            <a:r>
              <a:rPr/>
              <a:t>Technology selection and platform configuration</a:t>
            </a:r>
          </a:p>
          <a:p>
            <a:pPr lvl="1"/>
            <a:r>
              <a:rPr/>
              <a:t>Code reviews and technical quality assurance</a:t>
            </a:r>
          </a:p>
          <a:p>
            <a:pPr lvl="1"/>
            <a:r>
              <a:rPr/>
              <a:t>Integration strategy and API design</a:t>
            </a:r>
          </a:p>
          <a:p>
            <a:pPr lvl="1"/>
            <a:r>
              <a:rPr/>
              <a:t>Performance optimization and scalability planning</a:t>
            </a:r>
          </a:p>
          <a:p>
            <a:pPr lvl="1"/>
            <a:r>
              <a:rPr/>
              <a:t>Security architecture and compliance validation</a:t>
            </a:r>
          </a:p>
          <a:p>
            <a:pPr lvl="0"/>
            <a:r>
              <a:rPr b="1"/>
              <a:t>Success Criteria:</a:t>
            </a:r>
            <a:r>
              <a:rPr/>
              <a:t> Robust, scalable, secure technical solution</a:t>
            </a:r>
          </a:p>
          <a:p>
            <a:pPr lvl="0" indent="0" marL="0">
              <a:buNone/>
            </a:pPr>
            <a:r>
              <a:rPr b="1"/>
              <a:t>Senior Developer - Alex Martinez (Engineering)</a:t>
            </a:r>
          </a:p>
          <a:p>
            <a:pPr lvl="0"/>
            <a:r>
              <a:rPr b="1"/>
              <a:t>Time Allocation:</a:t>
            </a:r>
            <a:r>
              <a:rPr/>
              <a:t> 100% (Full-time dedicated)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Copilot Studio conversation development and testing</a:t>
            </a:r>
          </a:p>
          <a:p>
            <a:pPr lvl="1"/>
            <a:r>
              <a:rPr/>
              <a:t>Azure AI Search configuration and optimization</a:t>
            </a:r>
          </a:p>
          <a:p>
            <a:pPr lvl="1"/>
            <a:r>
              <a:rPr/>
              <a:t>Custom connector development for backend systems</a:t>
            </a:r>
          </a:p>
          <a:p>
            <a:pPr lvl="1"/>
            <a:r>
              <a:rPr/>
              <a:t>API integrations (policy, CRM, claims, payment)</a:t>
            </a:r>
          </a:p>
          <a:p>
            <a:pPr lvl="1"/>
            <a:r>
              <a:rPr/>
              <a:t>Automated testing and CI/CD pipeline</a:t>
            </a:r>
          </a:p>
          <a:p>
            <a:pPr lvl="1"/>
            <a:r>
              <a:rPr/>
              <a:t>Technical documentation</a:t>
            </a:r>
          </a:p>
          <a:p>
            <a:pPr lvl="0"/>
            <a:r>
              <a:rPr b="1"/>
              <a:t>Success Criteria:</a:t>
            </a:r>
            <a:r>
              <a:rPr/>
              <a:t> High-quality code, timely feature delivery</a:t>
            </a:r>
          </a:p>
          <a:p>
            <a:pPr lvl="0" indent="0" marL="0">
              <a:buNone/>
            </a:pPr>
            <a:r>
              <a:rPr b="1"/>
              <a:t>Developer - Jordan Lee (Engineering)</a:t>
            </a:r>
          </a:p>
          <a:p>
            <a:pPr lvl="0"/>
            <a:r>
              <a:rPr b="1"/>
              <a:t>Time Allocation:</a:t>
            </a:r>
            <a:r>
              <a:rPr/>
              <a:t> 100% (Full-time dedicated)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Copilot Studio conversation development</a:t>
            </a:r>
          </a:p>
          <a:p>
            <a:pPr lvl="1"/>
            <a:r>
              <a:rPr/>
              <a:t>Knowledge base content management and search tuning</a:t>
            </a:r>
          </a:p>
          <a:p>
            <a:pPr lvl="1"/>
            <a:r>
              <a:rPr/>
              <a:t>Multi-channel deployment (mobile, WhatsApp, Teams)</a:t>
            </a:r>
          </a:p>
          <a:p>
            <a:pPr lvl="1"/>
            <a:r>
              <a:rPr/>
              <a:t>Bug fixes and production support</a:t>
            </a:r>
          </a:p>
          <a:p>
            <a:pPr lvl="1"/>
            <a:r>
              <a:rPr/>
              <a:t>Performance monitoring and optimization</a:t>
            </a:r>
          </a:p>
          <a:p>
            <a:pPr lvl="1"/>
            <a:r>
              <a:rPr/>
              <a:t>Collaboration with Senior Developer on complex integrations</a:t>
            </a:r>
          </a:p>
          <a:p>
            <a:pPr lvl="0"/>
            <a:r>
              <a:rPr b="1"/>
              <a:t>Success Criteria:</a:t>
            </a:r>
            <a:r>
              <a:rPr/>
              <a:t> Reliable, performant features across all channels</a:t>
            </a:r>
          </a:p>
          <a:p>
            <a:pPr lvl="0" indent="0" marL="0">
              <a:buNone/>
            </a:pPr>
            <a:r>
              <a:rPr b="1"/>
              <a:t>Business Analyst - Emily Rodriguez (Business Analysis)</a:t>
            </a:r>
          </a:p>
          <a:p>
            <a:pPr lvl="0"/>
            <a:r>
              <a:rPr b="1"/>
              <a:t>Time Allocation:</a:t>
            </a:r>
            <a:r>
              <a:rPr/>
              <a:t> 50% (20 hours/week)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Gather and document business requirements</a:t>
            </a:r>
          </a:p>
          <a:p>
            <a:pPr lvl="1"/>
            <a:r>
              <a:rPr/>
              <a:t>Process mapping and workflow documentation</a:t>
            </a:r>
          </a:p>
          <a:p>
            <a:pPr lvl="1"/>
            <a:r>
              <a:rPr/>
              <a:t>Create test cases and UAT scripts</a:t>
            </a:r>
          </a:p>
          <a:p>
            <a:pPr lvl="1"/>
            <a:r>
              <a:rPr/>
              <a:t>Facilitate UAT sessions with customer service team</a:t>
            </a:r>
          </a:p>
          <a:p>
            <a:pPr lvl="1"/>
            <a:r>
              <a:rPr/>
              <a:t>Gap analysis and recommendations</a:t>
            </a:r>
          </a:p>
          <a:p>
            <a:pPr lvl="1"/>
            <a:r>
              <a:rPr/>
              <a:t>Training material creation and review</a:t>
            </a:r>
          </a:p>
          <a:p>
            <a:pPr lvl="0"/>
            <a:r>
              <a:rPr b="1"/>
              <a:t>Success Criteria:</a:t>
            </a:r>
            <a:r>
              <a:rPr/>
              <a:t> Clear requirements, successful UAT, smooth adoption</a:t>
            </a:r>
          </a:p>
          <a:p>
            <a:pPr lvl="0" indent="0" marL="0">
              <a:buNone/>
            </a:pPr>
            <a:r>
              <a:rPr b="1"/>
              <a:t>QA/Test Engineer - David Kim (Quality Assurance)</a:t>
            </a:r>
          </a:p>
          <a:p>
            <a:pPr lvl="0"/>
            <a:r>
              <a:rPr b="1"/>
              <a:t>Time Allocation:</a:t>
            </a:r>
            <a:r>
              <a:rPr/>
              <a:t> 50% ramping to 100% during UAT phases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Create comprehensive test plans and test cases</a:t>
            </a:r>
          </a:p>
          <a:p>
            <a:pPr lvl="1"/>
            <a:r>
              <a:rPr/>
              <a:t>Automated testing framework development</a:t>
            </a:r>
          </a:p>
          <a:p>
            <a:pPr lvl="1"/>
            <a:r>
              <a:rPr/>
              <a:t>Regression testing for each release</a:t>
            </a:r>
          </a:p>
          <a:p>
            <a:pPr lvl="1"/>
            <a:r>
              <a:rPr/>
              <a:t>Performance and load testing</a:t>
            </a:r>
          </a:p>
          <a:p>
            <a:pPr lvl="1"/>
            <a:r>
              <a:rPr/>
              <a:t>Bug tracking and verification</a:t>
            </a:r>
          </a:p>
          <a:p>
            <a:pPr lvl="1"/>
            <a:r>
              <a:rPr/>
              <a:t>Quality metrics reporting</a:t>
            </a:r>
          </a:p>
          <a:p>
            <a:pPr lvl="0"/>
            <a:r>
              <a:rPr b="1"/>
              <a:t>Success Criteria:</a:t>
            </a:r>
            <a:r>
              <a:rPr/>
              <a:t> &lt;5% defect escape rate, high test coverage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Subject Matter Experts (Part-Time Contributors)</a:t>
            </a:r>
          </a:p>
          <a:p>
            <a:pPr lvl="0" indent="0" marL="0">
              <a:buNone/>
            </a:pPr>
            <a:r>
              <a:rPr b="1"/>
              <a:t>Customer Service SMEs (3 people)</a:t>
            </a:r>
          </a:p>
          <a:p>
            <a:pPr lvl="0"/>
            <a:r>
              <a:rPr b="1"/>
              <a:t>Time Allocation:</a:t>
            </a:r>
            <a:r>
              <a:rPr/>
              <a:t> 10 hours/week each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Review and validate conversation flows for accuracy</a:t>
            </a:r>
          </a:p>
          <a:p>
            <a:pPr lvl="1"/>
            <a:r>
              <a:rPr/>
              <a:t>Provide domain expertise on policies, claims, customer pain points</a:t>
            </a:r>
          </a:p>
          <a:p>
            <a:pPr lvl="1"/>
            <a:r>
              <a:rPr/>
              <a:t>Participate in UAT and provide feedback</a:t>
            </a:r>
          </a:p>
          <a:p>
            <a:pPr lvl="1"/>
            <a:r>
              <a:rPr/>
              <a:t>Review training materials</a:t>
            </a:r>
          </a:p>
          <a:p>
            <a:pPr lvl="1"/>
            <a:r>
              <a:rPr/>
              <a:t>Champion AI adoption within customer service team</a:t>
            </a:r>
          </a:p>
          <a:p>
            <a:pPr lvl="0"/>
            <a:r>
              <a:rPr b="1"/>
              <a:t>Success Criteria:</a:t>
            </a:r>
            <a:r>
              <a:rPr/>
              <a:t> Accurate, empathetic conversations that reflect Seven Corners expertise</a:t>
            </a:r>
          </a:p>
          <a:p>
            <a:pPr lvl="0" indent="0" marL="0">
              <a:buNone/>
            </a:pPr>
            <a:r>
              <a:rPr b="1"/>
              <a:t>Information Security Officer - Marcus Thompson</a:t>
            </a:r>
          </a:p>
          <a:p>
            <a:pPr lvl="0"/>
            <a:r>
              <a:rPr b="1"/>
              <a:t>Time Allocation:</a:t>
            </a:r>
            <a:r>
              <a:rPr/>
              <a:t> 25% (10 hours/week)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Security architecture review and approval</a:t>
            </a:r>
          </a:p>
          <a:p>
            <a:pPr lvl="1"/>
            <a:r>
              <a:rPr/>
              <a:t>Compliance validation (HIPAA, GDPR, PCI DSS)</a:t>
            </a:r>
          </a:p>
          <a:p>
            <a:pPr lvl="1"/>
            <a:r>
              <a:rPr/>
              <a:t>Penetration testing coordination</a:t>
            </a:r>
          </a:p>
          <a:p>
            <a:pPr lvl="1"/>
            <a:r>
              <a:rPr/>
              <a:t>Incident response planning</a:t>
            </a:r>
          </a:p>
          <a:p>
            <a:pPr lvl="1"/>
            <a:r>
              <a:rPr/>
              <a:t>Security monitoring and audit support</a:t>
            </a:r>
          </a:p>
          <a:p>
            <a:pPr lvl="0"/>
            <a:r>
              <a:rPr b="1"/>
              <a:t>Success Criteria:</a:t>
            </a:r>
            <a:r>
              <a:rPr/>
              <a:t> Secure solution with zero breaches, all compliance requirements met</a:t>
            </a:r>
          </a:p>
          <a:p>
            <a:pPr lvl="0" indent="0" marL="0">
              <a:buNone/>
            </a:pPr>
            <a:r>
              <a:rPr b="1"/>
              <a:t>Legal/Compliance - Jennifer Adams</a:t>
            </a:r>
          </a:p>
          <a:p>
            <a:pPr lvl="0"/>
            <a:r>
              <a:rPr b="1"/>
              <a:t>Time Allocation:</a:t>
            </a:r>
            <a:r>
              <a:rPr/>
              <a:t> As-needed (estimate 5 hours/month)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Regulatory requirements review</a:t>
            </a:r>
          </a:p>
          <a:p>
            <a:pPr lvl="1"/>
            <a:r>
              <a:rPr/>
              <a:t>Customer disclosure and consent language approval</a:t>
            </a:r>
          </a:p>
          <a:p>
            <a:pPr lvl="1"/>
            <a:r>
              <a:rPr/>
              <a:t>Privacy policy updates</a:t>
            </a:r>
          </a:p>
          <a:p>
            <a:pPr lvl="1"/>
            <a:r>
              <a:rPr/>
              <a:t>Audit support for insurance regulators</a:t>
            </a:r>
          </a:p>
          <a:p>
            <a:pPr lvl="0"/>
            <a:r>
              <a:rPr b="1"/>
              <a:t>Success Criteria:</a:t>
            </a:r>
            <a:r>
              <a:rPr/>
              <a:t> Full regulatory compliance, risk mitigation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External Partners</a:t>
            </a:r>
          </a:p>
          <a:p>
            <a:pPr lvl="0" indent="0" marL="0">
              <a:buNone/>
            </a:pPr>
            <a:r>
              <a:rPr b="1"/>
              <a:t>Microsoft Partner (Optional, Budget: $50,000)</a:t>
            </a:r>
          </a:p>
          <a:p>
            <a:pPr lvl="0"/>
            <a:r>
              <a:rPr b="1"/>
              <a:t>Engagement:</a:t>
            </a:r>
            <a:r>
              <a:rPr/>
              <a:t> Phase 1-2, tapering off in Phase 3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Copilot Studio and Azure AI Foundry best practices</a:t>
            </a:r>
          </a:p>
          <a:p>
            <a:pPr lvl="1"/>
            <a:r>
              <a:rPr/>
              <a:t>Accelerate development with proven patterns</a:t>
            </a:r>
          </a:p>
          <a:p>
            <a:pPr lvl="1"/>
            <a:r>
              <a:rPr/>
              <a:t>Technical workshops and knowledge transfer</a:t>
            </a:r>
          </a:p>
          <a:p>
            <a:pPr lvl="1"/>
            <a:r>
              <a:rPr/>
              <a:t>Troubleshooting and optimization support</a:t>
            </a:r>
          </a:p>
          <a:p>
            <a:pPr lvl="0"/>
            <a:r>
              <a:rPr b="1"/>
              <a:t>Success Criteria:</a:t>
            </a:r>
            <a:r>
              <a:rPr/>
              <a:t> Faster time-to-value, internal team capability building</a:t>
            </a:r>
          </a:p>
          <a:p>
            <a:pPr lvl="0" indent="0" marL="0">
              <a:buNone/>
            </a:pPr>
            <a:r>
              <a:rPr b="1"/>
              <a:t>Conversation Design Consultant (Phase 1, Budget: $20,000)</a:t>
            </a:r>
          </a:p>
          <a:p>
            <a:pPr lvl="0"/>
            <a:r>
              <a:rPr b="1"/>
              <a:t>Engagement:</a:t>
            </a:r>
            <a:r>
              <a:rPr/>
              <a:t> Months 1-3</a:t>
            </a:r>
          </a:p>
          <a:p>
            <a:pPr lvl="0"/>
            <a:r>
              <a:rPr b="1"/>
              <a:t>Key Responsibilities:</a:t>
            </a:r>
          </a:p>
          <a:p>
            <a:pPr lvl="1"/>
            <a:r>
              <a:rPr/>
              <a:t>Conversational UX best practices for insurance domain</a:t>
            </a:r>
          </a:p>
          <a:p>
            <a:pPr lvl="1"/>
            <a:r>
              <a:rPr/>
              <a:t>Multi-turn conversation design patterns</a:t>
            </a:r>
          </a:p>
          <a:p>
            <a:pPr lvl="1"/>
            <a:r>
              <a:rPr/>
              <a:t>Empathy and tone guidelines</a:t>
            </a:r>
          </a:p>
          <a:p>
            <a:pPr lvl="1"/>
            <a:r>
              <a:rPr/>
              <a:t>Review and provide feedback on conversation flows</a:t>
            </a:r>
          </a:p>
          <a:p>
            <a:pPr lvl="0"/>
            <a:r>
              <a:rPr b="1"/>
              <a:t>Success Criteria:</a:t>
            </a:r>
            <a:r>
              <a:rPr/>
              <a:t> High-quality, natural conversations that delight customers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Governance Structure</a:t>
            </a:r>
          </a:p>
          <a:p>
            <a:pPr lvl="0" indent="0" marL="0">
              <a:buNone/>
            </a:pPr>
            <a:r>
              <a:rPr b="1"/>
              <a:t>Steering Committee (Monthly Meetings)</a:t>
            </a:r>
          </a:p>
          <a:p>
            <a:pPr lvl="0"/>
            <a:r>
              <a:rPr/>
              <a:t>Executive Sponsor (Chair)</a:t>
            </a:r>
          </a:p>
          <a:p>
            <a:pPr lvl="0"/>
            <a:r>
              <a:rPr/>
              <a:t>VP of Customer Experience</a:t>
            </a:r>
          </a:p>
          <a:p>
            <a:pPr lvl="0"/>
            <a:r>
              <a:rPr/>
              <a:t>IT Director</a:t>
            </a:r>
          </a:p>
          <a:p>
            <a:pPr lvl="0"/>
            <a:r>
              <a:rPr/>
              <a:t>CFO</a:t>
            </a:r>
          </a:p>
          <a:p>
            <a:pPr lvl="0"/>
            <a:r>
              <a:rPr/>
              <a:t>Customer Service Director</a:t>
            </a:r>
          </a:p>
          <a:p>
            <a:pPr lvl="0"/>
            <a:r>
              <a:rPr/>
              <a:t>Project Manager (reports to committee)</a:t>
            </a:r>
          </a:p>
          <a:p>
            <a:pPr lvl="0" indent="0" marL="0">
              <a:buNone/>
            </a:pPr>
            <a:r>
              <a:rPr b="1"/>
              <a:t>Technical Review Board (Bi-weekly as needed)</a:t>
            </a:r>
          </a:p>
          <a:p>
            <a:pPr lvl="0"/>
            <a:r>
              <a:rPr/>
              <a:t>Chief Architect</a:t>
            </a:r>
          </a:p>
          <a:p>
            <a:pPr lvl="0"/>
            <a:r>
              <a:rPr/>
              <a:t>Information Security Officer</a:t>
            </a:r>
          </a:p>
          <a:p>
            <a:pPr lvl="0"/>
            <a:r>
              <a:rPr/>
              <a:t>IT Director</a:t>
            </a:r>
          </a:p>
          <a:p>
            <a:pPr lvl="0"/>
            <a:r>
              <a:rPr/>
              <a:t>Technical Lead (presents to board)</a:t>
            </a:r>
          </a:p>
          <a:p>
            <a:pPr lvl="0" indent="0" marL="0">
              <a:buNone/>
            </a:pPr>
            <a:r>
              <a:rPr b="1"/>
              <a:t>Change Advisory Board (Weekly)</a:t>
            </a:r>
          </a:p>
          <a:p>
            <a:pPr lvl="0"/>
            <a:r>
              <a:rPr/>
              <a:t>Product Owner (Chair)</a:t>
            </a:r>
          </a:p>
          <a:p>
            <a:pPr lvl="0"/>
            <a:r>
              <a:rPr/>
              <a:t>Technical Lead</a:t>
            </a:r>
          </a:p>
          <a:p>
            <a:pPr lvl="0"/>
            <a:r>
              <a:rPr/>
              <a:t>Project Manager</a:t>
            </a:r>
          </a:p>
          <a:p>
            <a:pPr lvl="0"/>
            <a:r>
              <a:rPr/>
              <a:t>Business Analyst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Success Factors</a:t>
            </a:r>
          </a:p>
          <a:p>
            <a:pPr lvl="0"/>
            <a:r>
              <a:rPr b="1"/>
              <a:t>Clear roles and responsibilities:</a:t>
            </a:r>
            <a:r>
              <a:rPr/>
              <a:t> RACI matrix created and shared</a:t>
            </a:r>
          </a:p>
          <a:p>
            <a:pPr lvl="0"/>
            <a:r>
              <a:rPr b="1"/>
              <a:t>Strong communication:</a:t>
            </a:r>
            <a:r>
              <a:rPr/>
              <a:t> Daily standups, bi-weekly demos, monthly steering committee</a:t>
            </a:r>
          </a:p>
          <a:p>
            <a:pPr lvl="0"/>
            <a:r>
              <a:rPr b="1"/>
              <a:t>Shared goals:</a:t>
            </a:r>
            <a:r>
              <a:rPr/>
              <a:t> Team rallies around customer satisfaction and operational efficiency metrics</a:t>
            </a:r>
          </a:p>
          <a:p>
            <a:pPr lvl="0"/>
            <a:r>
              <a:rPr b="1"/>
              <a:t>Mutual accountability:</a:t>
            </a:r>
            <a:r>
              <a:rPr/>
              <a:t> Sprint commitments, peer code reviews, collective problem-solving</a:t>
            </a:r>
          </a:p>
          <a:p>
            <a:pPr lvl="0"/>
            <a:r>
              <a:rPr b="1"/>
              <a:t>Trust and respect:</a:t>
            </a:r>
            <a:r>
              <a:rPr/>
              <a:t> Psychological safety, diverse perspectives valued</a:t>
            </a:r>
          </a:p>
          <a:p>
            <a:pPr lvl="0"/>
            <a:r>
              <a:rPr b="1"/>
              <a:t>Right mix of skills:</a:t>
            </a:r>
            <a:r>
              <a:rPr/>
              <a:t> Business + technical + domain expertise</a:t>
            </a:r>
          </a:p>
          <a:p>
            <a:pPr lvl="0"/>
            <a:r>
              <a:rPr b="1"/>
              <a:t>Empowerment:</a:t>
            </a:r>
            <a:r>
              <a:rPr/>
              <a:t> Team has authority to make tactical decisions</a:t>
            </a:r>
          </a:p>
          <a:p>
            <a:pPr lvl="0"/>
            <a:r>
              <a:rPr b="1"/>
              <a:t>Leadership support:</a:t>
            </a:r>
            <a:r>
              <a:rPr/>
              <a:t> Executive sponsor actively engaged and removing barriers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High-Level Project Timeline (18 Months)</a:t>
            </a:r>
          </a:p>
          <a:p>
            <a:pPr lvl="0" indent="0" marL="0">
              <a:buNone/>
            </a:pPr>
            <a:r>
              <a:rPr b="1"/>
              <a:t>Total Duration:</a:t>
            </a:r>
            <a:r>
              <a:rPr/>
              <a:t> 18 months (78 weeks)</a:t>
            </a:r>
            <a:br/>
            <a:r>
              <a:rPr b="1"/>
              <a:t>Project Start:</a:t>
            </a:r>
            <a:r>
              <a:rPr/>
              <a:t> Month 1, Week 1</a:t>
            </a:r>
            <a:br/>
            <a:r>
              <a:rPr b="1"/>
              <a:t>Project Completion:</a:t>
            </a:r>
            <a:r>
              <a:rPr/>
              <a:t> Month 18, Week 78</a:t>
            </a:r>
            <a:br/>
            <a:r>
              <a:rPr b="1"/>
              <a:t>Critical Path:</a:t>
            </a:r>
            <a:r>
              <a:rPr/>
              <a:t> Discovery → POC → MVP → Multi-Channel → Voice Integration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Breakdown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1: Foundation (Months 1-4, Weeks 1-16)</a:t>
            </a:r>
          </a:p>
          <a:p>
            <a:pPr lvl="0" indent="0" marL="0">
              <a:buNone/>
            </a:pPr>
            <a:r>
              <a:rPr b="1"/>
              <a:t>Month 1: Discovery &amp; Planning</a:t>
            </a:r>
          </a:p>
          <a:p>
            <a:pPr lvl="0"/>
            <a:r>
              <a:rPr/>
              <a:t>Week 1: Project kickoff, stakeholder workshops (Milestone: Project Kick-off)</a:t>
            </a:r>
          </a:p>
          <a:p>
            <a:pPr lvl="0"/>
            <a:r>
              <a:rPr/>
              <a:t>Week 2: Requirements gathering, technical discovery</a:t>
            </a:r>
          </a:p>
          <a:p>
            <a:pPr lvl="0"/>
            <a:r>
              <a:rPr/>
              <a:t>Week 3: Architecture design, tool provisioning</a:t>
            </a:r>
          </a:p>
          <a:p>
            <a:pPr lvl="0"/>
            <a:r>
              <a:rPr/>
              <a:t>Week 4: Detailed project plan approval (Milestone: Plan Approval)</a:t>
            </a:r>
          </a:p>
          <a:p>
            <a:pPr lvl="0" indent="0" marL="0">
              <a:buNone/>
            </a:pPr>
            <a:r>
              <a:rPr b="1"/>
              <a:t>Month 2: Proof of Concept</a:t>
            </a:r>
          </a:p>
          <a:p>
            <a:pPr lvl="0"/>
            <a:r>
              <a:rPr/>
              <a:t>Weeks 5-6: Copilot Studio POC environment, top 5 FAQ automation</a:t>
            </a:r>
          </a:p>
          <a:p>
            <a:pPr lvl="0"/>
            <a:r>
              <a:rPr/>
              <a:t>Weeks 7-8: Azure AI Search integration, policy lookup prototype</a:t>
            </a:r>
          </a:p>
          <a:p>
            <a:pPr lvl="0"/>
            <a:r>
              <a:rPr/>
              <a:t>Week 8 end: POC demo and Go/No-Go decision (Milestone: POC Complete)</a:t>
            </a:r>
          </a:p>
          <a:p>
            <a:pPr lvl="0" indent="0" marL="0">
              <a:buNone/>
            </a:pPr>
            <a:r>
              <a:rPr b="1"/>
              <a:t>Month 3: MVP Development</a:t>
            </a:r>
          </a:p>
          <a:p>
            <a:pPr lvl="0"/>
            <a:r>
              <a:rPr/>
              <a:t>Weeks 9-10: Expand to top 10 inquiries, conversation refinement</a:t>
            </a:r>
          </a:p>
          <a:p>
            <a:pPr lvl="0"/>
            <a:r>
              <a:rPr/>
              <a:t>Weeks 11-12: Production integrations (policy API, auth, analytics)</a:t>
            </a:r>
          </a:p>
          <a:p>
            <a:pPr lvl="0"/>
            <a:r>
              <a:rPr/>
              <a:t>Week 12 end: MVP ready for UAT (Milestone: MVP Development Complete)</a:t>
            </a:r>
          </a:p>
          <a:p>
            <a:pPr lvl="0" indent="0" marL="0">
              <a:buNone/>
            </a:pPr>
            <a:r>
              <a:rPr b="1"/>
              <a:t>Month 4: Launch &amp; Stabilization</a:t>
            </a:r>
          </a:p>
          <a:p>
            <a:pPr lvl="0"/>
            <a:r>
              <a:rPr/>
              <a:t>Week 13: Pilot with 100 customers, monitoring</a:t>
            </a:r>
          </a:p>
          <a:p>
            <a:pPr lvl="0"/>
            <a:r>
              <a:rPr/>
              <a:t>Week 14: Customer service team training</a:t>
            </a:r>
          </a:p>
          <a:p>
            <a:pPr lvl="0"/>
            <a:r>
              <a:rPr/>
              <a:t>Week 15: Production launch to website chat (Milestone: Phase 1 Launch)</a:t>
            </a:r>
          </a:p>
          <a:p>
            <a:pPr lvl="0"/>
            <a:r>
              <a:rPr/>
              <a:t>Week 16: Post-launch support and optimization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2: Expansion (Months 5-9, Weeks 17-36)</a:t>
            </a:r>
          </a:p>
          <a:p>
            <a:pPr lvl="0" indent="0" marL="0">
              <a:buNone/>
            </a:pPr>
            <a:r>
              <a:rPr b="1"/>
              <a:t>Months 5-6: Multi-Channel Deployment</a:t>
            </a:r>
          </a:p>
          <a:p>
            <a:pPr lvl="0"/>
            <a:r>
              <a:rPr/>
              <a:t>Weeks 17-20: Mobile app integration (iOS and Android)</a:t>
            </a:r>
          </a:p>
          <a:p>
            <a:pPr lvl="0"/>
            <a:r>
              <a:rPr/>
              <a:t>Weeks 21-24: WhatsApp Business and Microsoft Teams channels</a:t>
            </a:r>
          </a:p>
          <a:p>
            <a:pPr lvl="0"/>
            <a:r>
              <a:rPr/>
              <a:t>Week 24 end: Multi-channel live (Milestone: Multi-Channel Deployment)</a:t>
            </a:r>
          </a:p>
          <a:p>
            <a:pPr lvl="0" indent="0" marL="0">
              <a:buNone/>
            </a:pPr>
            <a:r>
              <a:rPr b="1"/>
              <a:t>Months 7-8: Enhanced Capabilities</a:t>
            </a:r>
          </a:p>
          <a:p>
            <a:pPr lvl="0"/>
            <a:r>
              <a:rPr/>
              <a:t>Weeks 25-28: Expand to top 30 inquiries, claims status tracking</a:t>
            </a:r>
          </a:p>
          <a:p>
            <a:pPr lvl="0"/>
            <a:r>
              <a:rPr/>
              <a:t>Weeks 29-32: Travel advisory integration, proactive notifications</a:t>
            </a:r>
          </a:p>
          <a:p>
            <a:pPr lvl="0"/>
            <a:r>
              <a:rPr/>
              <a:t>Week 32 end: Enhanced capabilities live</a:t>
            </a:r>
          </a:p>
          <a:p>
            <a:pPr lvl="0" indent="0" marL="0">
              <a:buNone/>
            </a:pPr>
            <a:r>
              <a:rPr b="1"/>
              <a:t>Month 9: Advanced Integrations &amp; Optimization</a:t>
            </a:r>
          </a:p>
          <a:p>
            <a:pPr lvl="0"/>
            <a:r>
              <a:rPr/>
              <a:t>Weeks 33-34: CRM integration, service request creation</a:t>
            </a:r>
          </a:p>
          <a:p>
            <a:pPr lvl="0"/>
            <a:r>
              <a:rPr/>
              <a:t>Weeks 35-36: Payment gateway integration, Phase 2 optimization</a:t>
            </a:r>
          </a:p>
          <a:p>
            <a:pPr lvl="0"/>
            <a:r>
              <a:rPr/>
              <a:t>Week 36 end: 40% containment rate achieved (Milestone: Phase 2 Complete)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3: Advanced AI (Months 10-18, Weeks 37-78)</a:t>
            </a:r>
          </a:p>
          <a:p>
            <a:pPr lvl="0" indent="0" marL="0">
              <a:buNone/>
            </a:pPr>
            <a:r>
              <a:rPr b="1"/>
              <a:t>Months 10-12: Custom AI Models</a:t>
            </a:r>
          </a:p>
          <a:p>
            <a:pPr lvl="0"/>
            <a:r>
              <a:rPr/>
              <a:t>Weeks 37-42: Azure AI Foundry setup, model development environment</a:t>
            </a:r>
          </a:p>
          <a:p>
            <a:pPr lvl="0"/>
            <a:r>
              <a:rPr/>
              <a:t>Weeks 43-48: Policy recommendation engine, sentiment analysis, intent classification</a:t>
            </a:r>
          </a:p>
          <a:p>
            <a:pPr lvl="0"/>
            <a:r>
              <a:rPr/>
              <a:t>Week 48 end: Custom models deployed (Milestone: Custom AI Live)</a:t>
            </a:r>
          </a:p>
          <a:p>
            <a:pPr lvl="0" indent="0" marL="0">
              <a:buNone/>
            </a:pPr>
            <a:r>
              <a:rPr b="1"/>
              <a:t>Months 13-15: Voice Channel</a:t>
            </a:r>
          </a:p>
          <a:p>
            <a:pPr lvl="0"/>
            <a:r>
              <a:rPr/>
              <a:t>Weeks 49-54: Voice Live API integration, speech-to-text optimization</a:t>
            </a:r>
          </a:p>
          <a:p>
            <a:pPr lvl="0"/>
            <a:r>
              <a:rPr/>
              <a:t>Weeks 55-60: Call center platform integration, testing</a:t>
            </a:r>
          </a:p>
          <a:p>
            <a:pPr lvl="0"/>
            <a:r>
              <a:rPr/>
              <a:t>Week 60 end: Voice channel operational (Milestone: Voice Channel Launch)</a:t>
            </a:r>
          </a:p>
          <a:p>
            <a:pPr lvl="0" indent="0" marL="0">
              <a:buNone/>
            </a:pPr>
            <a:r>
              <a:rPr b="1"/>
              <a:t>Months 16-18: Multi-Agent System &amp; Finalization</a:t>
            </a:r>
          </a:p>
          <a:p>
            <a:pPr lvl="0"/>
            <a:r>
              <a:rPr/>
              <a:t>Weeks 61-66: Multi-agent architecture design and development</a:t>
            </a:r>
          </a:p>
          <a:p>
            <a:pPr lvl="0"/>
            <a:r>
              <a:rPr/>
              <a:t>Weeks 67-72: Specialist agents deployment, coordinated handoffs</a:t>
            </a:r>
          </a:p>
          <a:p>
            <a:pPr lvl="0"/>
            <a:r>
              <a:rPr/>
              <a:t>Weeks 73-76: System-wide optimization, performance tuning</a:t>
            </a:r>
          </a:p>
          <a:p>
            <a:pPr lvl="0"/>
            <a:r>
              <a:rPr/>
              <a:t>Weeks 77-78: Final business case validation, project closeout</a:t>
            </a:r>
          </a:p>
          <a:p>
            <a:pPr lvl="0"/>
            <a:r>
              <a:rPr/>
              <a:t>Week 78: Project completion (Milestone: Project Complete)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Milestones Summary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 Kick-off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Stakeholder alignment, team formation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Plan Approval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Detailed project plan and budget approved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POC Complete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Proof of concept demonstrates feasibility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MVP Development Complete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MVP ready for user acceptance testing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Phase 1 Launch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Production launch to website chat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Multi-Channel Deployment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Mobile, WhatsApp, Teams channels live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Phase 2 Complete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40% containment rate achieved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 AI Live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Azure AI Foundry models operational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Voice Channel Launch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Phone-based virtual assistant deployed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Project Complete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All phases complete, ROI validated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and Approach</dc:title>
  <dc:creator/>
  <cp:keywords/>
  <dcterms:created xsi:type="dcterms:W3CDTF">2025-10-10T19:53:12Z</dcterms:created>
  <dcterms:modified xsi:type="dcterms:W3CDTF">2025-10-10T19:53:12Z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