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65" r:id="rId5"/>
    <p:sldId id="257" r:id="rId6"/>
    <p:sldId id="260" r:id="rId7"/>
    <p:sldId id="261" r:id="rId8"/>
    <p:sldId id="262" r:id="rId9"/>
    <p:sldId id="263" r:id="rId10"/>
    <p:sldId id="264" r:id="rId1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6" userDrawn="1">
          <p15:clr>
            <a:srgbClr val="A4A3A4"/>
          </p15:clr>
        </p15:guide>
        <p15:guide id="2" orient="horz" pos="553" userDrawn="1">
          <p15:clr>
            <a:srgbClr val="A4A3A4"/>
          </p15:clr>
        </p15:guide>
        <p15:guide id="3" orient="horz" pos="1800" userDrawn="1">
          <p15:clr>
            <a:srgbClr val="A4A3A4"/>
          </p15:clr>
        </p15:guide>
        <p15:guide id="4" orient="horz" pos="2934" userDrawn="1">
          <p15:clr>
            <a:srgbClr val="A4A3A4"/>
          </p15:clr>
        </p15:guide>
        <p15:guide id="5" pos="2940" userDrawn="1">
          <p15:clr>
            <a:srgbClr val="A4A3A4"/>
          </p15:clr>
        </p15:guide>
        <p15:guide id="6" pos="2832" userDrawn="1">
          <p15:clr>
            <a:srgbClr val="A4A3A4"/>
          </p15:clr>
        </p15:guide>
        <p15:guide id="7" pos="5538" userDrawn="1">
          <p15:clr>
            <a:srgbClr val="A4A3A4"/>
          </p15:clr>
        </p15:guide>
        <p15:guide id="8" pos="2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7"/>
    <a:srgbClr val="7FD5F3"/>
    <a:srgbClr val="BFEAF9"/>
    <a:srgbClr val="1179BF"/>
    <a:srgbClr val="81BCDF"/>
    <a:srgbClr val="004D7A"/>
    <a:srgbClr val="7FA5BC"/>
    <a:srgbClr val="DD0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p:cViewPr varScale="1">
        <p:scale>
          <a:sx n="83" d="100"/>
          <a:sy n="83" d="100"/>
        </p:scale>
        <p:origin x="824" y="52"/>
      </p:cViewPr>
      <p:guideLst>
        <p:guide orient="horz" pos="1686"/>
        <p:guide orient="horz" pos="553"/>
        <p:guide orient="horz" pos="1800"/>
        <p:guide orient="horz" pos="2934"/>
        <p:guide pos="2940"/>
        <p:guide pos="2832"/>
        <p:guide pos="5538"/>
        <p:guide pos="23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00"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581487-DED7-4908-9A01-0A45EDCB1D6C}" type="datetimeFigureOut">
              <a:rPr lang="de-DE" sz="1000" smtClean="0"/>
              <a:t>03.07.2023</a:t>
            </a:fld>
            <a:endParaRPr lang="de-DE" sz="100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0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42A22D-1E89-46D3-A8B1-76349A9A3E3A}" type="slidenum">
              <a:rPr lang="de-DE" sz="1000" smtClean="0"/>
              <a:t>‹#›</a:t>
            </a:fld>
            <a:endParaRPr lang="de-DE" sz="10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60363" y="360363"/>
            <a:ext cx="6119812" cy="3443287"/>
          </a:xfrm>
          <a:prstGeom prst="rect">
            <a:avLst/>
          </a:prstGeom>
          <a:noFill/>
          <a:ln w="12700">
            <a:solidFill>
              <a:schemeClr val="tx1"/>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60000" y="3960000"/>
            <a:ext cx="6120000" cy="48600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3884613" y="8887522"/>
            <a:ext cx="2971800" cy="252000"/>
          </a:xfrm>
          <a:prstGeom prst="rect">
            <a:avLst/>
          </a:prstGeom>
        </p:spPr>
        <p:txBody>
          <a:bodyPr vert="horz" lIns="91440" tIns="45720" rIns="91440" bIns="45720" rtlCol="0" anchor="b"/>
          <a:lstStyle>
            <a:lvl1pPr algn="r">
              <a:defRPr sz="10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D61B4C21-2AF8-4513-9A88-12DEBB551087}" type="slidenum">
              <a:rPr lang="de-DE" smtClean="0"/>
              <a:t>1</a:t>
            </a:fld>
            <a:endParaRPr lang="de-DE"/>
          </a:p>
        </p:txBody>
      </p:sp>
      <p:sp>
        <p:nvSpPr>
          <p:cNvPr id="10" name="Folienbildplatzhalter 9"/>
          <p:cNvSpPr>
            <a:spLocks noGrp="1" noRot="1" noChangeAspect="1"/>
          </p:cNvSpPr>
          <p:nvPr>
            <p:ph type="sldImg"/>
          </p:nvPr>
        </p:nvSpPr>
        <p:spPr>
          <a:xfrm>
            <a:off x="360363" y="360363"/>
            <a:ext cx="6119812" cy="3443287"/>
          </a:xfrm>
        </p:spPr>
      </p:sp>
      <p:sp>
        <p:nvSpPr>
          <p:cNvPr id="11" name="Notizenplatzhalter 10"/>
          <p:cNvSpPr>
            <a:spLocks noGrp="1"/>
          </p:cNvSpPr>
          <p:nvPr>
            <p:ph type="body" idx="1"/>
          </p:nvPr>
        </p:nvSpPr>
        <p:spPr/>
        <p:txBody>
          <a:bodyPr/>
          <a:lstStyle/>
          <a:p>
            <a:endParaRPr lang="de-DE"/>
          </a:p>
        </p:txBody>
      </p:sp>
    </p:spTree>
    <p:extLst>
      <p:ext uri="{BB962C8B-B14F-4D97-AF65-F5344CB8AC3E}">
        <p14:creationId xmlns:p14="http://schemas.microsoft.com/office/powerpoint/2010/main" val="3471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ctrTitle"/>
          </p:nvPr>
        </p:nvSpPr>
        <p:spPr>
          <a:xfrm>
            <a:off x="359999" y="1484884"/>
            <a:ext cx="8424000" cy="1057982"/>
          </a:xfrm>
        </p:spPr>
        <p:txBody>
          <a:bodyPr/>
          <a:lstStyle>
            <a:lvl1pPr>
              <a:defRPr sz="36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0" y="0"/>
            <a:ext cx="3600" cy="3599"/>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5" name="Fußzeilenplatzhalter 4"/>
          <p:cNvSpPr>
            <a:spLocks noGrp="1"/>
          </p:cNvSpPr>
          <p:nvPr>
            <p:ph type="ftr" sz="quarter" idx="11"/>
          </p:nvPr>
        </p:nvSpPr>
        <p:spPr>
          <a:xfrm>
            <a:off x="359999" y="2729931"/>
            <a:ext cx="8424000" cy="252000"/>
          </a:xfrm>
        </p:spPr>
        <p:txBody>
          <a:bodyPr/>
          <a:lstStyle>
            <a:lvl1pPr>
              <a:defRPr sz="1200">
                <a:solidFill>
                  <a:schemeClr val="bg1"/>
                </a:solidFill>
              </a:defRPr>
            </a:lvl1pPr>
          </a:lstStyle>
          <a:p>
            <a:endParaRPr lang="de-DE"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998" y="438150"/>
            <a:ext cx="864000" cy="864000"/>
          </a:xfrm>
          <a:prstGeom prst="rect">
            <a:avLst/>
          </a:prstGeom>
        </p:spPr>
      </p:pic>
    </p:spTree>
    <p:extLst>
      <p:ext uri="{BB962C8B-B14F-4D97-AF65-F5344CB8AC3E}">
        <p14:creationId xmlns:p14="http://schemas.microsoft.com/office/powerpoint/2010/main" val="4218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8" name="Bildplatzhalter 7"/>
          <p:cNvSpPr>
            <a:spLocks noGrp="1"/>
          </p:cNvSpPr>
          <p:nvPr>
            <p:ph type="pic" sz="quarter" idx="12"/>
          </p:nvPr>
        </p:nvSpPr>
        <p:spPr>
          <a:xfrm>
            <a:off x="0" y="864002"/>
            <a:ext cx="914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duct OnePager">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4122737" cy="988702"/>
          </a:xfrm>
        </p:spPr>
        <p:txBody>
          <a:bodyPr/>
          <a:lstStyle>
            <a:lvl1pPr>
              <a:defRPr>
                <a:solidFill>
                  <a:schemeClr val="accent4"/>
                </a:solidFill>
              </a:defRPr>
            </a:lvl1pPr>
          </a:lstStyle>
          <a:p>
            <a:r>
              <a:rPr lang="en-US"/>
              <a:t>Click to edit Master title style</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accent4"/>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bg1"/>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7" name="Inhaltsplatzhalter 3">
            <a:extLst>
              <a:ext uri="{FF2B5EF4-FFF2-40B4-BE49-F238E27FC236}">
                <a16:creationId xmlns:a16="http://schemas.microsoft.com/office/drawing/2014/main" id="{DB9CCFB0-B14E-4462-8275-F6BA2DFA2D3E}"/>
              </a:ext>
            </a:extLst>
          </p:cNvPr>
          <p:cNvSpPr>
            <a:spLocks noGrp="1"/>
          </p:cNvSpPr>
          <p:nvPr>
            <p:ph idx="13"/>
          </p:nvPr>
        </p:nvSpPr>
        <p:spPr>
          <a:xfrm>
            <a:off x="4661096" y="143956"/>
            <a:ext cx="4122000" cy="4500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113210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pter slide">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2" name="Gruppieren 1"/>
          <p:cNvGrpSpPr/>
          <p:nvPr/>
        </p:nvGrpSpPr>
        <p:grpSpPr>
          <a:xfrm>
            <a:off x="360002" y="4722301"/>
            <a:ext cx="8424000" cy="366353"/>
            <a:chOff x="360001" y="4722299"/>
            <a:chExt cx="8424000" cy="366353"/>
          </a:xfrm>
        </p:grpSpPr>
        <p:sp>
          <p:nvSpPr>
            <p:cNvPr id="14"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5" name="Gerade Verbindung 14"/>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23"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
        <p:nvSpPr>
          <p:cNvPr id="24" name="Textplatzhalter 13"/>
          <p:cNvSpPr>
            <a:spLocks noGrp="1"/>
          </p:cNvSpPr>
          <p:nvPr>
            <p:ph type="body" sz="quarter" idx="12"/>
          </p:nvPr>
        </p:nvSpPr>
        <p:spPr>
          <a:xfrm>
            <a:off x="360002" y="324642"/>
            <a:ext cx="1279615" cy="1057982"/>
          </a:xfrm>
        </p:spPr>
        <p:txBody>
          <a:bodyPr wrap="none" lIns="0" tIns="0" rIns="0" bIns="0">
            <a:noAutofit/>
          </a:bodyPr>
          <a:lstStyle>
            <a:lvl1pPr>
              <a:defRPr lang="de-DE" sz="7200" b="1" kern="0" dirty="0">
                <a:solidFill>
                  <a:schemeClr val="tx2"/>
                </a:solidFill>
              </a:defRPr>
            </a:lvl1pPr>
          </a:lstStyle>
          <a:p>
            <a:pPr lvl="0"/>
            <a:r>
              <a:rPr lang="en-US"/>
              <a:t>Click to edit Master text styles</a:t>
            </a:r>
          </a:p>
        </p:txBody>
      </p:sp>
      <p:sp>
        <p:nvSpPr>
          <p:cNvPr id="25" name="Textplatzhalter 12"/>
          <p:cNvSpPr>
            <a:spLocks noGrp="1"/>
          </p:cNvSpPr>
          <p:nvPr>
            <p:ph type="body" sz="quarter" idx="13"/>
          </p:nvPr>
        </p:nvSpPr>
        <p:spPr>
          <a:xfrm>
            <a:off x="359999" y="1338593"/>
            <a:ext cx="8424000" cy="461665"/>
          </a:xfrm>
          <a:noFill/>
        </p:spPr>
        <p:txBody>
          <a:bodyPr wrap="square" lIns="0" tIns="0" rIns="0" bIns="0" rtlCol="0">
            <a:noAutofit/>
          </a:bodyPr>
          <a:lstStyle>
            <a:lvl1pPr>
              <a:defRPr lang="de-DE" sz="3000" b="1" kern="1200" dirty="0">
                <a:solidFill>
                  <a:schemeClr val="bg1"/>
                </a:solidFill>
                <a:latin typeface="Tahoma" charset="0"/>
                <a:ea typeface="Tahoma" charset="0"/>
                <a:cs typeface="Tahoma" charset="0"/>
              </a:defRPr>
            </a:lvl1pPr>
          </a:lstStyle>
          <a:p>
            <a:pPr lvl="0">
              <a:spcBef>
                <a:spcPct val="0"/>
              </a:spcBef>
            </a:pPr>
            <a:r>
              <a:rPr lang="en-US"/>
              <a:t>Click to edit Master text styles</a:t>
            </a:r>
          </a:p>
        </p:txBody>
      </p:sp>
      <p:sp>
        <p:nvSpPr>
          <p:cNvPr id="13" name="Textfeld 12"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349646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and Closing slid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18" name="Textplatzhalter 12"/>
          <p:cNvSpPr>
            <a:spLocks noGrp="1"/>
          </p:cNvSpPr>
          <p:nvPr>
            <p:ph type="body" sz="quarter" idx="12"/>
          </p:nvPr>
        </p:nvSpPr>
        <p:spPr>
          <a:xfrm>
            <a:off x="360001" y="438150"/>
            <a:ext cx="6706589" cy="1057982"/>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en-US"/>
              <a:t>Click to edit Master text styles</a:t>
            </a:r>
          </a:p>
        </p:txBody>
      </p:sp>
      <p:sp>
        <p:nvSpPr>
          <p:cNvPr id="1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14"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grpSp>
        <p:nvGrpSpPr>
          <p:cNvPr id="16" name="Gruppieren 15"/>
          <p:cNvGrpSpPr/>
          <p:nvPr userDrawn="1"/>
        </p:nvGrpSpPr>
        <p:grpSpPr>
          <a:xfrm>
            <a:off x="360002" y="4722301"/>
            <a:ext cx="8424000" cy="366353"/>
            <a:chOff x="360001" y="4722299"/>
            <a:chExt cx="8424000" cy="366353"/>
          </a:xfrm>
        </p:grpSpPr>
        <p:sp>
          <p:nvSpPr>
            <p:cNvPr id="1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20" name="Gerade Verbindung 1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1" name="Textfeld 10"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849517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8" name="Gruppieren 7"/>
          <p:cNvGrpSpPr/>
          <p:nvPr userDrawn="1"/>
        </p:nvGrpSpPr>
        <p:grpSpPr>
          <a:xfrm>
            <a:off x="360002" y="4722301"/>
            <a:ext cx="8424000" cy="366353"/>
            <a:chOff x="360001" y="4722299"/>
            <a:chExt cx="8424000" cy="366353"/>
          </a:xfrm>
        </p:grpSpPr>
        <p:sp>
          <p:nvSpPr>
            <p:cNvPr id="9"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0" name="Gerade Verbindung 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415626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spTree>
      <p:nvGrpSpPr>
        <p:cNvPr id="1" name=""/>
        <p:cNvGrpSpPr/>
        <p:nvPr/>
      </p:nvGrpSpPr>
      <p:grpSpPr>
        <a:xfrm>
          <a:off x="0" y="0"/>
          <a:ext cx="0" cy="0"/>
          <a:chOff x="0" y="0"/>
          <a:chExt cx="0" cy="0"/>
        </a:xfrm>
      </p:grpSpPr>
      <p:sp>
        <p:nvSpPr>
          <p:cNvPr id="6" name="Rechteck 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7" name="Gruppieren 6"/>
          <p:cNvGrpSpPr/>
          <p:nvPr userDrawn="1"/>
        </p:nvGrpSpPr>
        <p:grpSpPr>
          <a:xfrm>
            <a:off x="360002" y="4722301"/>
            <a:ext cx="8424000" cy="366353"/>
            <a:chOff x="360001" y="4722299"/>
            <a:chExt cx="8424000" cy="366353"/>
          </a:xfrm>
        </p:grpSpPr>
        <p:sp>
          <p:nvSpPr>
            <p:cNvPr id="8"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9" name="Gerade Verbindung 8"/>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058361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blue)">
    <p:spTree>
      <p:nvGrpSpPr>
        <p:cNvPr id="1" name=""/>
        <p:cNvGrpSpPr/>
        <p:nvPr/>
      </p:nvGrpSpPr>
      <p:grpSpPr>
        <a:xfrm>
          <a:off x="0" y="0"/>
          <a:ext cx="0" cy="0"/>
          <a:chOff x="0" y="0"/>
          <a:chExt cx="0" cy="0"/>
        </a:xfrm>
      </p:grpSpPr>
      <p:sp>
        <p:nvSpPr>
          <p:cNvPr id="5" name="Rechteck 4"/>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6" name="Gruppieren 5"/>
          <p:cNvGrpSpPr/>
          <p:nvPr userDrawn="1"/>
        </p:nvGrpSpPr>
        <p:grpSpPr>
          <a:xfrm>
            <a:off x="360002" y="4722301"/>
            <a:ext cx="8424000" cy="366353"/>
            <a:chOff x="360001" y="4722299"/>
            <a:chExt cx="8424000" cy="366353"/>
          </a:xfrm>
        </p:grpSpPr>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8"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411299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II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784261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5E3D64A-3A09-41C8-A3A4-91CCF15BEED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25751EED-6898-4C4C-8A3D-F4336D3AF0C8}"/>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EECED83C-AD55-4FC0-A229-F1B295606742}"/>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4BE1FAAA-6F6F-4D28-A4E3-E47532F20FF8}"/>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0BD19E2C-C0B6-46BC-A9A3-38C3644992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508260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ntent with Pictur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F8F4CD7-C19E-4BE9-9767-DBDB6073F4F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4104D776-5902-4241-AB7D-91C75C6904F9}"/>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824F4A33-6BDB-4E6D-BF78-6687C033CEC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2EF6002E-B749-4141-A0C7-7613296C8B0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122BE00F-EA87-4573-B0B1-056A78D7B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113810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F484220-BB4A-4B3C-93FB-4F87435A1FB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3F9D652B-6629-4C62-9442-04ECA0BE95A5}"/>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F00E673A-B66C-48A0-B356-7A83243FBF2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9A2A519E-DACD-4122-A760-9F374B8B98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F26A5605-7DA8-49BC-93D0-FE57A110DD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729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5" y="864002"/>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with four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B274DCC-0F14-4867-ADEB-F7738D13C862}"/>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6" name="Gruppieren 15">
            <a:extLst>
              <a:ext uri="{FF2B5EF4-FFF2-40B4-BE49-F238E27FC236}">
                <a16:creationId xmlns:a16="http://schemas.microsoft.com/office/drawing/2014/main" id="{63865197-382F-47E2-853A-CB850DF71CF0}"/>
              </a:ext>
            </a:extLst>
          </p:cNvPr>
          <p:cNvGrpSpPr/>
          <p:nvPr userDrawn="1"/>
        </p:nvGrpSpPr>
        <p:grpSpPr>
          <a:xfrm>
            <a:off x="360002" y="4722301"/>
            <a:ext cx="8424000" cy="366353"/>
            <a:chOff x="360001" y="4722299"/>
            <a:chExt cx="8424000" cy="366353"/>
          </a:xfrm>
        </p:grpSpPr>
        <p:sp>
          <p:nvSpPr>
            <p:cNvPr id="17" name="Text Box 10">
              <a:extLst>
                <a:ext uri="{FF2B5EF4-FFF2-40B4-BE49-F238E27FC236}">
                  <a16:creationId xmlns:a16="http://schemas.microsoft.com/office/drawing/2014/main" id="{7E71EFED-7D75-44F8-B256-215C26BCAE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8" name="Gerade Verbindung 7">
              <a:extLst>
                <a:ext uri="{FF2B5EF4-FFF2-40B4-BE49-F238E27FC236}">
                  <a16:creationId xmlns:a16="http://schemas.microsoft.com/office/drawing/2014/main" id="{579EE350-38FC-42EC-AEE0-5B48EBF63D3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9" name="Grafik 18">
              <a:extLst>
                <a:ext uri="{FF2B5EF4-FFF2-40B4-BE49-F238E27FC236}">
                  <a16:creationId xmlns:a16="http://schemas.microsoft.com/office/drawing/2014/main" id="{37599789-2673-40F8-8C0B-D36580AB9B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089568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ntent with two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C31A0983-F2CB-4E35-A255-D2870F296B98}"/>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61C22901-48DF-4352-A02E-EC0165A82424}"/>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2D533022-5D00-4D79-837E-F07A93F2E88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61B05584-8BF7-4A44-9CFD-2DD03BC230F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87934BD3-FB56-43F0-92F0-58370BE21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625682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cture with Key Messag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F03B3FAF-30A7-4AD0-9601-E818DC84BD7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38E0AE35-0F63-4735-BF52-E446F4531140}"/>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CF4EE2F8-A69F-4561-B9C5-6EACBE507AC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65A238EF-BFD2-470F-B4F4-FBD601D1532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46F3264B-7416-4B3D-90DD-4AFEB41FDA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Textmasterformat bearbeiten</a:t>
            </a:r>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807649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roduct OnePager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4122737" cy="988702"/>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143957"/>
            <a:ext cx="4122000" cy="4500045"/>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accent4"/>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Tree>
    <p:extLst>
      <p:ext uri="{BB962C8B-B14F-4D97-AF65-F5344CB8AC3E}">
        <p14:creationId xmlns:p14="http://schemas.microsoft.com/office/powerpoint/2010/main" val="97445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2"/>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3" y="863999"/>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864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84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4000" cy="108000"/>
          </a:xfrm>
        </p:spPr>
        <p:txBody>
          <a:bodyPr/>
          <a:lstStyle/>
          <a:p>
            <a:pPr>
              <a:lnSpc>
                <a:spcPts val="800"/>
              </a:lnSpc>
            </a:pPr>
            <a:endParaRPr lang="de-DE">
              <a:solidFill>
                <a:srgbClr val="000000"/>
              </a:solidFill>
            </a:endParaRPr>
          </a:p>
        </p:txBody>
      </p:sp>
      <p:sp>
        <p:nvSpPr>
          <p:cNvPr id="6"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3" name="Gerade Verbindung 8"/>
          <p:cNvCxnSpPr/>
          <p:nvPr userDrawn="1"/>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6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3234" cy="108000"/>
          </a:xfrm>
        </p:spPr>
        <p:txBody>
          <a:bodyPr/>
          <a:lstStyle/>
          <a:p>
            <a:pPr>
              <a:lnSpc>
                <a:spcPts val="800"/>
              </a:lnSpc>
            </a:pPr>
            <a:endParaRPr lang="de-DE">
              <a:solidFill>
                <a:srgbClr val="000000"/>
              </a:solidFill>
            </a:endParaRPr>
          </a:p>
        </p:txBody>
      </p:sp>
      <p:sp>
        <p:nvSpPr>
          <p:cNvPr id="5"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0" name="Gerade Verbindung 9"/>
          <p:cNvCxnSpPr/>
          <p:nvPr/>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0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Textplatzhalter 1"/>
          <p:cNvSpPr>
            <a:spLocks noGrp="1"/>
          </p:cNvSpPr>
          <p:nvPr>
            <p:ph type="body" sz="quarter" idx="12"/>
          </p:nvPr>
        </p:nvSpPr>
        <p:spPr>
          <a:xfrm>
            <a:off x="360001"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44879"/>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44879"/>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44879"/>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6"/>
            <a:ext cx="8424001" cy="593817"/>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864002"/>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90653"/>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90653"/>
            <a:ext cx="180000" cy="108000"/>
          </a:xfrm>
          <a:prstGeom prst="rect">
            <a:avLst/>
          </a:prstGeom>
        </p:spPr>
        <p:txBody>
          <a:bodyPr vert="horz" lIns="0" tIns="0" rIns="0" bIns="0" rtlCol="0" anchor="ctr"/>
          <a:lstStyle>
            <a:lvl1pPr algn="r">
              <a:defRPr sz="600" b="1">
                <a:solidFill>
                  <a:schemeClr val="accent4"/>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000000"/>
                </a:solidFill>
              </a:rPr>
              <a:t>© ZF Friedrichshafen AG</a:t>
            </a:r>
          </a:p>
        </p:txBody>
      </p:sp>
      <p:cxnSp>
        <p:nvCxnSpPr>
          <p:cNvPr id="8" name="Gerade Verbindung 7"/>
          <p:cNvCxnSpPr/>
          <p:nvPr userDrawn="1"/>
        </p:nvCxnSpPr>
        <p:spPr>
          <a:xfrm>
            <a:off x="360002" y="4722301"/>
            <a:ext cx="8424000"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C0EC9A7-0F78-4BCD-A456-48B3D296E354}"/>
              </a:ext>
            </a:extLst>
          </p:cNvPr>
          <p:cNvPicPr>
            <a:picLocks noChangeAspect="1"/>
          </p:cNvPicPr>
          <p:nvPr userDrawn="1"/>
        </p:nvPicPr>
        <p:blipFill>
          <a:blip r:embed="rId35" cstate="hqprint">
            <a:extLst>
              <a:ext uri="{28A0092B-C50C-407E-A947-70E740481C1C}">
                <a14:useLocalDpi xmlns:a14="http://schemas.microsoft.com/office/drawing/2010/main"/>
              </a:ext>
            </a:extLst>
          </a:blip>
          <a:stretch>
            <a:fillRect/>
          </a:stretch>
        </p:blipFill>
        <p:spPr>
          <a:xfrm>
            <a:off x="360001" y="4800652"/>
            <a:ext cx="288000" cy="287911"/>
          </a:xfrm>
          <a:prstGeom prst="rect">
            <a:avLst/>
          </a:prstGeom>
        </p:spPr>
      </p:pic>
      <p:sp>
        <p:nvSpPr>
          <p:cNvPr id="4" name="MSIPCMContentMarking" descr="{&quot;HashCode&quot;:-1285620964,&quot;Placement&quot;:&quot;Header&quot;,&quot;Top&quot;:0.0,&quot;Left&quot;:666.5907,&quot;SlideWidth&quot;:720,&quot;SlideHeight&quot;:405}">
            <a:extLst>
              <a:ext uri="{FF2B5EF4-FFF2-40B4-BE49-F238E27FC236}">
                <a16:creationId xmlns:a16="http://schemas.microsoft.com/office/drawing/2014/main" id="{559AE541-0CB0-8D49-E84B-469836097108}"/>
              </a:ext>
            </a:extLst>
          </p:cNvPr>
          <p:cNvSpPr txBox="1"/>
          <p:nvPr userDrawn="1"/>
        </p:nvSpPr>
        <p:spPr>
          <a:xfrm>
            <a:off x="8465702" y="0"/>
            <a:ext cx="678298" cy="262344"/>
          </a:xfrm>
          <a:prstGeom prst="rect">
            <a:avLst/>
          </a:prstGeom>
          <a:noFill/>
        </p:spPr>
        <p:txBody>
          <a:bodyPr vert="horz" wrap="square" lIns="0" tIns="0" rIns="0" bIns="0" rtlCol="0" anchor="ctr" anchorCtr="1">
            <a:spAutoFit/>
          </a:bodyPr>
          <a:lstStyle/>
          <a:p>
            <a:pPr marL="0" marR="0" indent="0" algn="r" defTabSz="914400" eaLnBrk="1" fontAlgn="base" latinLnBrk="0" hangingPunct="1">
              <a:lnSpc>
                <a:spcPct val="100000"/>
              </a:lnSpc>
              <a:spcBef>
                <a:spcPts val="0"/>
              </a:spcBef>
              <a:spcAft>
                <a:spcPct val="0"/>
              </a:spcAft>
              <a:buClrTx/>
              <a:buSzTx/>
              <a:buFontTx/>
              <a:buNone/>
              <a:tabLst/>
            </a:pPr>
            <a:r>
              <a:rPr kumimoji="0" lang="en-US" sz="1000" b="0" i="0" u="none" strike="noStrike" kern="0" cap="none" spc="0" normalizeH="0" baseline="0" noProof="0">
                <a:ln>
                  <a:noFill/>
                </a:ln>
                <a:solidFill>
                  <a:srgbClr val="000000"/>
                </a:solidFill>
                <a:effectLst/>
                <a:uLnTx/>
                <a:uFillTx/>
                <a:latin typeface="Calibri" panose="020F0502020204030204" pitchFamily="34" charset="0"/>
              </a:rPr>
              <a:t>Internal</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ndParaRPr>
          </a:p>
        </p:txBody>
      </p:sp>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 id="2147483677" r:id="rId4"/>
    <p:sldLayoutId id="2147483678" r:id="rId5"/>
    <p:sldLayoutId id="2147483679" r:id="rId6"/>
    <p:sldLayoutId id="2147483680" r:id="rId7"/>
    <p:sldLayoutId id="2147483681" r:id="rId8"/>
    <p:sldLayoutId id="2147483682" r:id="rId9"/>
    <p:sldLayoutId id="2147483683" r:id="rId10"/>
    <p:sldLayoutId id="2147483654" r:id="rId11"/>
    <p:sldLayoutId id="2147483655" r:id="rId12"/>
    <p:sldLayoutId id="2147483693" r:id="rId13"/>
    <p:sldLayoutId id="2147483694" r:id="rId14"/>
    <p:sldLayoutId id="2147483695" r:id="rId15"/>
    <p:sldLayoutId id="2147483696" r:id="rId16"/>
    <p:sldLayoutId id="2147483698" r:id="rId17"/>
    <p:sldLayoutId id="2147483699" r:id="rId18"/>
    <p:sldLayoutId id="2147483700" r:id="rId19"/>
    <p:sldLayoutId id="2147483710" r:id="rId20"/>
    <p:sldLayoutId id="2147483684" r:id="rId21"/>
    <p:sldLayoutId id="2147483685" r:id="rId22"/>
    <p:sldLayoutId id="2147483688" r:id="rId23"/>
    <p:sldLayoutId id="2147483689" r:id="rId24"/>
    <p:sldLayoutId id="2147483690" r:id="rId25"/>
    <p:sldLayoutId id="2147483701" r:id="rId26"/>
    <p:sldLayoutId id="2147483702" r:id="rId27"/>
    <p:sldLayoutId id="2147483703" r:id="rId28"/>
    <p:sldLayoutId id="2147483704" r:id="rId29"/>
    <p:sldLayoutId id="2147483705" r:id="rId30"/>
    <p:sldLayoutId id="2147483706" r:id="rId31"/>
    <p:sldLayoutId id="2147483708" r:id="rId32"/>
    <p:sldLayoutId id="2147483709" r:id="rId33"/>
  </p:sldLayoutIdLst>
  <p:hf hd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216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box">
            <a:extLst>
              <a:ext uri="{FF2B5EF4-FFF2-40B4-BE49-F238E27FC236}">
                <a16:creationId xmlns:a16="http://schemas.microsoft.com/office/drawing/2014/main" id="{3670E780-576D-448A-BB6A-FBA9734E16F9}"/>
              </a:ext>
            </a:extLst>
          </p:cNvPr>
          <p:cNvSpPr>
            <a:spLocks noGrp="1"/>
          </p:cNvSpPr>
          <p:nvPr>
            <p:ph type="ctrTitle"/>
          </p:nvPr>
        </p:nvSpPr>
        <p:spPr/>
        <p:txBody>
          <a:bodyPr/>
          <a:lstStyle/>
          <a:p>
            <a:r>
              <a:rPr lang="de-DE" dirty="0"/>
              <a:t>Phase-1 : </a:t>
            </a:r>
            <a:r>
              <a:rPr lang="de-DE" dirty="0" err="1"/>
              <a:t>OpenAI</a:t>
            </a:r>
            <a:r>
              <a:rPr lang="de-DE" dirty="0"/>
              <a:t> ChatGPT </a:t>
            </a:r>
            <a:r>
              <a:rPr lang="de-DE" dirty="0" err="1"/>
              <a:t>Context</a:t>
            </a:r>
            <a:r>
              <a:rPr lang="de-DE" dirty="0"/>
              <a:t> Evaluation in </a:t>
            </a:r>
            <a:r>
              <a:rPr lang="de-DE" dirty="0" err="1"/>
              <a:t>Local</a:t>
            </a:r>
            <a:r>
              <a:rPr lang="de-DE" dirty="0"/>
              <a:t> </a:t>
            </a:r>
            <a:r>
              <a:rPr lang="de-DE" dirty="0" err="1"/>
              <a:t>using</a:t>
            </a:r>
            <a:r>
              <a:rPr lang="de-DE" dirty="0"/>
              <a:t> personal API Key</a:t>
            </a:r>
          </a:p>
        </p:txBody>
      </p:sp>
      <p:sp>
        <p:nvSpPr>
          <p:cNvPr id="14" name="Untertitel 13">
            <a:extLst>
              <a:ext uri="{FF2B5EF4-FFF2-40B4-BE49-F238E27FC236}">
                <a16:creationId xmlns:a16="http://schemas.microsoft.com/office/drawing/2014/main" id="{F3DE9295-6870-42C9-84A9-52041E7BE664}"/>
              </a:ext>
            </a:extLst>
          </p:cNvPr>
          <p:cNvSpPr>
            <a:spLocks noGrp="1"/>
          </p:cNvSpPr>
          <p:nvPr>
            <p:ph type="subTitle" idx="1"/>
          </p:nvPr>
        </p:nvSpPr>
        <p:spPr/>
        <p:txBody>
          <a:bodyPr/>
          <a:lstStyle/>
          <a:p>
            <a:endParaRPr lang="de-DE"/>
          </a:p>
        </p:txBody>
      </p:sp>
      <p:sp>
        <p:nvSpPr>
          <p:cNvPr id="6" name="Fußzeilenplatzhalter 5"/>
          <p:cNvSpPr>
            <a:spLocks noGrp="1"/>
          </p:cNvSpPr>
          <p:nvPr>
            <p:ph type="ftr" sz="quarter" idx="11"/>
          </p:nvPr>
        </p:nvSpPr>
        <p:spPr>
          <a:xfrm>
            <a:off x="359999" y="3490647"/>
            <a:ext cx="8424000" cy="252000"/>
          </a:xfrm>
        </p:spPr>
        <p:txBody>
          <a:bodyPr/>
          <a:lstStyle/>
          <a:p>
            <a:r>
              <a:rPr lang="de-DE" dirty="0"/>
              <a:t>Model: </a:t>
            </a:r>
            <a:r>
              <a:rPr lang="en-US" b="0" dirty="0">
                <a:solidFill>
                  <a:srgbClr val="CE9178"/>
                </a:solidFill>
                <a:effectLst/>
                <a:latin typeface="Consolas" panose="020B0609020204030204" pitchFamily="49" charset="0"/>
              </a:rPr>
              <a:t>gpt-3.5-turbo</a:t>
            </a:r>
            <a:endParaRPr lang="en-US" b="0" dirty="0">
              <a:solidFill>
                <a:srgbClr val="CCCCCC"/>
              </a:solidFill>
              <a:effectLst/>
              <a:latin typeface="Consolas" panose="020B0609020204030204" pitchFamily="49" charset="0"/>
            </a:endParaRPr>
          </a:p>
        </p:txBody>
      </p:sp>
      <p:sp>
        <p:nvSpPr>
          <p:cNvPr id="2" name="Fußzeilenplatzhalter 5">
            <a:extLst>
              <a:ext uri="{FF2B5EF4-FFF2-40B4-BE49-F238E27FC236}">
                <a16:creationId xmlns:a16="http://schemas.microsoft.com/office/drawing/2014/main" id="{36AFF941-A325-B713-745B-B8C1F7CCBD65}"/>
              </a:ext>
            </a:extLst>
          </p:cNvPr>
          <p:cNvSpPr txBox="1">
            <a:spLocks/>
          </p:cNvSpPr>
          <p:nvPr/>
        </p:nvSpPr>
        <p:spPr>
          <a:xfrm>
            <a:off x="358719" y="4396079"/>
            <a:ext cx="8424000" cy="252000"/>
          </a:xfrm>
          <a:prstGeom prst="rect">
            <a:avLst/>
          </a:prstGeom>
        </p:spPr>
        <p:txBody>
          <a:bodyPr vert="horz" lIns="0" tIns="0" rIns="0" bIns="0" rtlCol="0" anchor="ctr"/>
          <a:lstStyle>
            <a:defPPr>
              <a:defRPr lang="de-DE"/>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 Innovation | FIXY5</a:t>
            </a:r>
            <a:endParaRPr lang="en-US"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139469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20FA-7A5E-B3F8-7CBB-267A490BFCD5}"/>
              </a:ext>
            </a:extLst>
          </p:cNvPr>
          <p:cNvSpPr>
            <a:spLocks noGrp="1"/>
          </p:cNvSpPr>
          <p:nvPr>
            <p:ph type="title"/>
          </p:nvPr>
        </p:nvSpPr>
        <p:spPr/>
        <p:txBody>
          <a:bodyPr/>
          <a:lstStyle/>
          <a:p>
            <a:r>
              <a:rPr lang="en-US" dirty="0"/>
              <a:t>Sales/Marketing Use Case Context</a:t>
            </a:r>
          </a:p>
        </p:txBody>
      </p:sp>
      <p:sp>
        <p:nvSpPr>
          <p:cNvPr id="4" name="Footer Placeholder 3">
            <a:extLst>
              <a:ext uri="{FF2B5EF4-FFF2-40B4-BE49-F238E27FC236}">
                <a16:creationId xmlns:a16="http://schemas.microsoft.com/office/drawing/2014/main" id="{9A1F9D35-D464-1982-6A73-57B1CE1491B9}"/>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24E9EB03-FC58-CCBB-6615-794F33988479}"/>
              </a:ext>
            </a:extLst>
          </p:cNvPr>
          <p:cNvSpPr>
            <a:spLocks noGrp="1"/>
          </p:cNvSpPr>
          <p:nvPr>
            <p:ph type="sldNum" sz="quarter" idx="12"/>
          </p:nvPr>
        </p:nvSpPr>
        <p:spPr/>
        <p:txBody>
          <a:bodyPr/>
          <a:lstStyle/>
          <a:p>
            <a:fld id="{AE839375-43AA-4A5D-B991-4343C4570BCB}" type="slidenum">
              <a:rPr lang="de-DE" smtClean="0"/>
              <a:t>2</a:t>
            </a:fld>
            <a:endParaRPr lang="de-DE"/>
          </a:p>
        </p:txBody>
      </p:sp>
      <p:graphicFrame>
        <p:nvGraphicFramePr>
          <p:cNvPr id="13" name="Table 13">
            <a:extLst>
              <a:ext uri="{FF2B5EF4-FFF2-40B4-BE49-F238E27FC236}">
                <a16:creationId xmlns:a16="http://schemas.microsoft.com/office/drawing/2014/main" id="{368038E1-AFFE-B0C7-D8EE-4B9FC0B8AE0F}"/>
              </a:ext>
            </a:extLst>
          </p:cNvPr>
          <p:cNvGraphicFramePr>
            <a:graphicFrameLocks noGrp="1"/>
          </p:cNvGraphicFramePr>
          <p:nvPr>
            <p:ph idx="1"/>
            <p:extLst>
              <p:ext uri="{D42A27DB-BD31-4B8C-83A1-F6EECF244321}">
                <p14:modId xmlns:p14="http://schemas.microsoft.com/office/powerpoint/2010/main" val="4213725691"/>
              </p:ext>
            </p:extLst>
          </p:nvPr>
        </p:nvGraphicFramePr>
        <p:xfrm>
          <a:off x="361149" y="776087"/>
          <a:ext cx="8483174" cy="3840480"/>
        </p:xfrm>
        <a:graphic>
          <a:graphicData uri="http://schemas.openxmlformats.org/drawingml/2006/table">
            <a:tbl>
              <a:tblPr firstRow="1" bandRow="1"/>
              <a:tblGrid>
                <a:gridCol w="822192">
                  <a:extLst>
                    <a:ext uri="{9D8B030D-6E8A-4147-A177-3AD203B41FA5}">
                      <a16:colId xmlns:a16="http://schemas.microsoft.com/office/drawing/2014/main" val="517734385"/>
                    </a:ext>
                  </a:extLst>
                </a:gridCol>
                <a:gridCol w="2343630">
                  <a:extLst>
                    <a:ext uri="{9D8B030D-6E8A-4147-A177-3AD203B41FA5}">
                      <a16:colId xmlns:a16="http://schemas.microsoft.com/office/drawing/2014/main" val="929411073"/>
                    </a:ext>
                  </a:extLst>
                </a:gridCol>
                <a:gridCol w="2528047">
                  <a:extLst>
                    <a:ext uri="{9D8B030D-6E8A-4147-A177-3AD203B41FA5}">
                      <a16:colId xmlns:a16="http://schemas.microsoft.com/office/drawing/2014/main" val="3401953620"/>
                    </a:ext>
                  </a:extLst>
                </a:gridCol>
                <a:gridCol w="2789305">
                  <a:extLst>
                    <a:ext uri="{9D8B030D-6E8A-4147-A177-3AD203B41FA5}">
                      <a16:colId xmlns:a16="http://schemas.microsoft.com/office/drawing/2014/main" val="2374527965"/>
                    </a:ext>
                  </a:extLst>
                </a:gridCol>
              </a:tblGrid>
              <a:tr h="420795">
                <a:tc>
                  <a:txBody>
                    <a:bodyPr/>
                    <a:lstStyle/>
                    <a:p>
                      <a:endParaRPr lang="en-US" sz="1200"/>
                    </a:p>
                  </a:txBody>
                  <a:tcPr/>
                </a:tc>
                <a:tc>
                  <a:txBody>
                    <a:bodyPr/>
                    <a:lstStyle/>
                    <a:p>
                      <a:pPr algn="ctr"/>
                      <a:r>
                        <a:rPr lang="en-US" sz="1200" dirty="0"/>
                        <a:t>Context-1</a:t>
                      </a:r>
                    </a:p>
                  </a:txBody>
                  <a:tcPr/>
                </a:tc>
                <a:tc>
                  <a:txBody>
                    <a:bodyPr/>
                    <a:lstStyle/>
                    <a:p>
                      <a:pPr algn="ctr"/>
                      <a:r>
                        <a:rPr lang="en-US" sz="1200" dirty="0"/>
                        <a:t>Context-2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Context-3</a:t>
                      </a:r>
                    </a:p>
                    <a:p>
                      <a:pPr algn="ctr"/>
                      <a:endParaRPr lang="en-US" sz="1200" dirty="0"/>
                    </a:p>
                  </a:txBody>
                  <a:tcPr/>
                </a:tc>
                <a:extLst>
                  <a:ext uri="{0D108BD9-81ED-4DB2-BD59-A6C34878D82A}">
                    <a16:rowId xmlns:a16="http://schemas.microsoft.com/office/drawing/2014/main" val="2979947433"/>
                  </a:ext>
                </a:extLst>
              </a:tr>
              <a:tr h="2463314">
                <a:tc>
                  <a:txBody>
                    <a:bodyPr/>
                    <a:lstStyle/>
                    <a:p>
                      <a:endParaRPr lang="en-US" sz="1200" dirty="0"/>
                    </a:p>
                  </a:txBody>
                  <a:tcPr/>
                </a:tc>
                <a:tc>
                  <a:txBody>
                    <a:bodyPr/>
                    <a:lstStyle/>
                    <a:p>
                      <a:r>
                        <a:rPr lang="en-US" sz="1200" dirty="0"/>
                        <a:t>company ab is a 100 year old and annual revenue is 45 </a:t>
                      </a:r>
                      <a:r>
                        <a:rPr lang="en-US" sz="1200" dirty="0" err="1"/>
                        <a:t>usd</a:t>
                      </a:r>
                      <a:r>
                        <a:rPr lang="en-US" sz="1200" dirty="0"/>
                        <a:t> billion and having 100 major customers.</a:t>
                      </a:r>
                    </a:p>
                    <a:p>
                      <a:r>
                        <a:rPr lang="en-US" sz="1200" dirty="0"/>
                        <a:t>company </a:t>
                      </a:r>
                      <a:r>
                        <a:rPr lang="en-US" sz="1200" dirty="0" err="1"/>
                        <a:t>xy</a:t>
                      </a:r>
                      <a:r>
                        <a:rPr lang="en-US" sz="1200" dirty="0"/>
                        <a:t> buying 1 </a:t>
                      </a:r>
                      <a:r>
                        <a:rPr lang="en-US" sz="1200" dirty="0" err="1"/>
                        <a:t>usd</a:t>
                      </a:r>
                      <a:r>
                        <a:rPr lang="en-US" sz="1200" dirty="0"/>
                        <a:t> billion child parts from company ab since last 5 years and every year child parts price increasing by 8% since </a:t>
                      </a:r>
                      <a:r>
                        <a:rPr lang="en-US" sz="1200" dirty="0" err="1"/>
                        <a:t>start.company</a:t>
                      </a:r>
                      <a:r>
                        <a:rPr lang="en-US" sz="1200" dirty="0"/>
                        <a:t> </a:t>
                      </a:r>
                      <a:r>
                        <a:rPr lang="en-US" sz="1200" dirty="0" err="1"/>
                        <a:t>xy</a:t>
                      </a:r>
                      <a:r>
                        <a:rPr lang="en-US" sz="1200" dirty="0"/>
                        <a:t> buying same child parts from other </a:t>
                      </a:r>
                      <a:r>
                        <a:rPr lang="en-US" sz="1200" dirty="0" err="1"/>
                        <a:t>compmay</a:t>
                      </a:r>
                      <a:r>
                        <a:rPr lang="en-US" sz="1200" dirty="0"/>
                        <a:t> also.</a:t>
                      </a:r>
                    </a:p>
                    <a:p>
                      <a:r>
                        <a:rPr lang="en-US" sz="1200" dirty="0"/>
                        <a:t>Now company </a:t>
                      </a:r>
                      <a:r>
                        <a:rPr lang="en-US" sz="1200" dirty="0" err="1"/>
                        <a:t>xy</a:t>
                      </a:r>
                      <a:r>
                        <a:rPr lang="en-US" sz="1200" dirty="0"/>
                        <a:t> is in financial crisis so can't buy child parts from company ab of current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ABE7"/>
                          </a:solidFill>
                        </a:rPr>
                        <a:t>Changes in context: company </a:t>
                      </a:r>
                      <a:r>
                        <a:rPr lang="en-US" sz="1200" dirty="0" err="1">
                          <a:solidFill>
                            <a:srgbClr val="00ABE7"/>
                          </a:solidFill>
                        </a:rPr>
                        <a:t>xy</a:t>
                      </a:r>
                      <a:r>
                        <a:rPr lang="en-US" sz="1200" dirty="0">
                          <a:solidFill>
                            <a:srgbClr val="00ABE7"/>
                          </a:solidFill>
                        </a:rPr>
                        <a:t> buying product since 5 years.</a:t>
                      </a:r>
                    </a:p>
                  </a:txBody>
                  <a:tcPr/>
                </a:tc>
                <a:tc>
                  <a:txBody>
                    <a:bodyPr/>
                    <a:lstStyle/>
                    <a:p>
                      <a:r>
                        <a:rPr lang="en-US" sz="1200" dirty="0"/>
                        <a:t>company ab is a 100 year old and annual revenue is 45 </a:t>
                      </a:r>
                      <a:r>
                        <a:rPr lang="en-US" sz="1200" dirty="0" err="1"/>
                        <a:t>usd</a:t>
                      </a:r>
                      <a:r>
                        <a:rPr lang="en-US" sz="1200" dirty="0"/>
                        <a:t> billion and having 100 major customers.</a:t>
                      </a:r>
                    </a:p>
                    <a:p>
                      <a:r>
                        <a:rPr lang="en-US" sz="1200" dirty="0"/>
                        <a:t>company </a:t>
                      </a:r>
                      <a:r>
                        <a:rPr lang="en-US" sz="1200" dirty="0" err="1"/>
                        <a:t>xy</a:t>
                      </a:r>
                      <a:r>
                        <a:rPr lang="en-US" sz="1200" dirty="0"/>
                        <a:t> buying 1 </a:t>
                      </a:r>
                      <a:r>
                        <a:rPr lang="en-US" sz="1200" dirty="0" err="1"/>
                        <a:t>usd</a:t>
                      </a:r>
                      <a:r>
                        <a:rPr lang="en-US" sz="1200" dirty="0"/>
                        <a:t> billion child parts from company ab since last 6 months and every year child parts price increasing by 8% since </a:t>
                      </a:r>
                      <a:r>
                        <a:rPr lang="en-US" sz="1200" dirty="0" err="1"/>
                        <a:t>start.company</a:t>
                      </a:r>
                      <a:r>
                        <a:rPr lang="en-US" sz="1200" dirty="0"/>
                        <a:t> </a:t>
                      </a:r>
                      <a:r>
                        <a:rPr lang="en-US" sz="1200" dirty="0" err="1"/>
                        <a:t>xy</a:t>
                      </a:r>
                      <a:r>
                        <a:rPr lang="en-US" sz="1200" dirty="0"/>
                        <a:t> buying same child parts from other </a:t>
                      </a:r>
                      <a:r>
                        <a:rPr lang="en-US" sz="1200" dirty="0" err="1"/>
                        <a:t>compmay</a:t>
                      </a:r>
                      <a:r>
                        <a:rPr lang="en-US" sz="1200" dirty="0"/>
                        <a:t> also.</a:t>
                      </a:r>
                    </a:p>
                    <a:p>
                      <a:r>
                        <a:rPr lang="en-US" sz="1200" dirty="0"/>
                        <a:t>Now company </a:t>
                      </a:r>
                      <a:r>
                        <a:rPr lang="en-US" sz="1200" dirty="0" err="1"/>
                        <a:t>xy</a:t>
                      </a:r>
                      <a:r>
                        <a:rPr lang="en-US" sz="1200" dirty="0"/>
                        <a:t> is in financial crisis so can't buy child parts from company ab of current price.</a:t>
                      </a:r>
                    </a:p>
                    <a:p>
                      <a:endParaRPr lang="en-US" sz="1200" dirty="0"/>
                    </a:p>
                    <a:p>
                      <a:r>
                        <a:rPr lang="en-US" sz="1200" dirty="0">
                          <a:solidFill>
                            <a:srgbClr val="00ABE7"/>
                          </a:solidFill>
                        </a:rPr>
                        <a:t>Changes in context: company </a:t>
                      </a:r>
                      <a:r>
                        <a:rPr lang="en-US" sz="1200" dirty="0" err="1">
                          <a:solidFill>
                            <a:srgbClr val="00ABE7"/>
                          </a:solidFill>
                        </a:rPr>
                        <a:t>xy</a:t>
                      </a:r>
                      <a:r>
                        <a:rPr lang="en-US" sz="1200" dirty="0">
                          <a:solidFill>
                            <a:srgbClr val="00ABE7"/>
                          </a:solidFill>
                        </a:rPr>
                        <a:t> buying product since 6 months.</a:t>
                      </a:r>
                    </a:p>
                  </a:txBody>
                  <a:tcPr/>
                </a:tc>
                <a:tc>
                  <a:txBody>
                    <a:bodyPr/>
                    <a:lstStyle/>
                    <a:p>
                      <a:r>
                        <a:rPr lang="en-US" sz="1200" kern="1200" dirty="0">
                          <a:solidFill>
                            <a:schemeClr val="tx1"/>
                          </a:solidFill>
                          <a:latin typeface="+mn-lt"/>
                          <a:ea typeface="+mn-ea"/>
                          <a:cs typeface="+mn-cs"/>
                        </a:rPr>
                        <a:t>company ab is a 100 year old and annual revenue is 5 </a:t>
                      </a:r>
                      <a:r>
                        <a:rPr lang="en-US" sz="1200" kern="1200" dirty="0" err="1">
                          <a:solidFill>
                            <a:schemeClr val="tx1"/>
                          </a:solidFill>
                          <a:latin typeface="+mn-lt"/>
                          <a:ea typeface="+mn-ea"/>
                          <a:cs typeface="+mn-cs"/>
                        </a:rPr>
                        <a:t>usd</a:t>
                      </a:r>
                      <a:r>
                        <a:rPr lang="en-US" sz="1200" kern="1200" dirty="0">
                          <a:solidFill>
                            <a:schemeClr val="tx1"/>
                          </a:solidFill>
                          <a:latin typeface="+mn-lt"/>
                          <a:ea typeface="+mn-ea"/>
                          <a:cs typeface="+mn-cs"/>
                        </a:rPr>
                        <a:t> billion and having 100 major customers.</a:t>
                      </a:r>
                    </a:p>
                    <a:p>
                      <a:r>
                        <a:rPr lang="en-US" sz="1200" kern="1200" dirty="0">
                          <a:solidFill>
                            <a:schemeClr val="tx1"/>
                          </a:solidFill>
                          <a:latin typeface="+mn-lt"/>
                          <a:ea typeface="+mn-ea"/>
                          <a:cs typeface="+mn-cs"/>
                        </a:rPr>
                        <a:t>company </a:t>
                      </a:r>
                      <a:r>
                        <a:rPr lang="en-US" sz="1200" kern="1200" dirty="0" err="1">
                          <a:solidFill>
                            <a:schemeClr val="tx1"/>
                          </a:solidFill>
                          <a:latin typeface="+mn-lt"/>
                          <a:ea typeface="+mn-ea"/>
                          <a:cs typeface="+mn-cs"/>
                        </a:rPr>
                        <a:t>xy</a:t>
                      </a:r>
                      <a:r>
                        <a:rPr lang="en-US" sz="1200" kern="1200" dirty="0">
                          <a:solidFill>
                            <a:schemeClr val="tx1"/>
                          </a:solidFill>
                          <a:latin typeface="+mn-lt"/>
                          <a:ea typeface="+mn-ea"/>
                          <a:cs typeface="+mn-cs"/>
                        </a:rPr>
                        <a:t> buying 1 </a:t>
                      </a:r>
                      <a:r>
                        <a:rPr lang="en-US" sz="1200" kern="1200" dirty="0" err="1">
                          <a:solidFill>
                            <a:schemeClr val="tx1"/>
                          </a:solidFill>
                          <a:latin typeface="+mn-lt"/>
                          <a:ea typeface="+mn-ea"/>
                          <a:cs typeface="+mn-cs"/>
                        </a:rPr>
                        <a:t>usd</a:t>
                      </a:r>
                      <a:r>
                        <a:rPr lang="en-US" sz="1200" kern="1200" dirty="0">
                          <a:solidFill>
                            <a:schemeClr val="tx1"/>
                          </a:solidFill>
                          <a:latin typeface="+mn-lt"/>
                          <a:ea typeface="+mn-ea"/>
                          <a:cs typeface="+mn-cs"/>
                        </a:rPr>
                        <a:t> billion child parts from company ab since last 5 years and every year child parts price increasing by 8% since </a:t>
                      </a:r>
                      <a:r>
                        <a:rPr lang="en-US" sz="1200" kern="1200" dirty="0" err="1">
                          <a:solidFill>
                            <a:schemeClr val="tx1"/>
                          </a:solidFill>
                          <a:latin typeface="+mn-lt"/>
                          <a:ea typeface="+mn-ea"/>
                          <a:cs typeface="+mn-cs"/>
                        </a:rPr>
                        <a:t>start.company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xy</a:t>
                      </a:r>
                      <a:r>
                        <a:rPr lang="en-US" sz="1200" kern="1200" dirty="0">
                          <a:solidFill>
                            <a:schemeClr val="tx1"/>
                          </a:solidFill>
                          <a:latin typeface="+mn-lt"/>
                          <a:ea typeface="+mn-ea"/>
                          <a:cs typeface="+mn-cs"/>
                        </a:rPr>
                        <a:t> buying same child parts from other </a:t>
                      </a:r>
                      <a:r>
                        <a:rPr lang="en-US" sz="1200" kern="1200" dirty="0" err="1">
                          <a:solidFill>
                            <a:schemeClr val="tx1"/>
                          </a:solidFill>
                          <a:latin typeface="+mn-lt"/>
                          <a:ea typeface="+mn-ea"/>
                          <a:cs typeface="+mn-cs"/>
                        </a:rPr>
                        <a:t>compmay</a:t>
                      </a:r>
                      <a:r>
                        <a:rPr lang="en-US" sz="1200" kern="1200" dirty="0">
                          <a:solidFill>
                            <a:schemeClr val="tx1"/>
                          </a:solidFill>
                          <a:latin typeface="+mn-lt"/>
                          <a:ea typeface="+mn-ea"/>
                          <a:cs typeface="+mn-cs"/>
                        </a:rPr>
                        <a:t> also.</a:t>
                      </a:r>
                    </a:p>
                    <a:p>
                      <a:r>
                        <a:rPr lang="en-US" sz="1200" kern="1200" dirty="0">
                          <a:solidFill>
                            <a:schemeClr val="tx1"/>
                          </a:solidFill>
                          <a:latin typeface="+mn-lt"/>
                          <a:ea typeface="+mn-ea"/>
                          <a:cs typeface="+mn-cs"/>
                        </a:rPr>
                        <a:t>Now company </a:t>
                      </a:r>
                      <a:r>
                        <a:rPr lang="en-US" sz="1200" kern="1200" dirty="0" err="1">
                          <a:solidFill>
                            <a:schemeClr val="tx1"/>
                          </a:solidFill>
                          <a:latin typeface="+mn-lt"/>
                          <a:ea typeface="+mn-ea"/>
                          <a:cs typeface="+mn-cs"/>
                        </a:rPr>
                        <a:t>xy</a:t>
                      </a:r>
                      <a:r>
                        <a:rPr lang="en-US" sz="1200" kern="1200" dirty="0">
                          <a:solidFill>
                            <a:schemeClr val="tx1"/>
                          </a:solidFill>
                          <a:latin typeface="+mn-lt"/>
                          <a:ea typeface="+mn-ea"/>
                          <a:cs typeface="+mn-cs"/>
                        </a:rPr>
                        <a:t> is in financial crisis so can't buy child parts from company ab of current price.</a:t>
                      </a:r>
                    </a:p>
                    <a:p>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ABE7"/>
                          </a:solidFill>
                        </a:rPr>
                        <a:t>Changes in context: company ab revenue from 45 to 5 </a:t>
                      </a:r>
                      <a:r>
                        <a:rPr lang="en-US" sz="1200" dirty="0" err="1">
                          <a:solidFill>
                            <a:srgbClr val="00ABE7"/>
                          </a:solidFill>
                        </a:rPr>
                        <a:t>usd</a:t>
                      </a:r>
                      <a:r>
                        <a:rPr lang="en-US" sz="1200" dirty="0">
                          <a:solidFill>
                            <a:srgbClr val="00ABE7"/>
                          </a:solidFill>
                        </a:rPr>
                        <a:t> </a:t>
                      </a:r>
                      <a:r>
                        <a:rPr lang="en-US" sz="1200" dirty="0" err="1">
                          <a:solidFill>
                            <a:srgbClr val="00ABE7"/>
                          </a:solidFill>
                        </a:rPr>
                        <a:t>billion.s</a:t>
                      </a:r>
                      <a:endParaRPr lang="en-US" sz="1200" dirty="0">
                        <a:solidFill>
                          <a:srgbClr val="00ABE7"/>
                        </a:solidFill>
                      </a:endParaRPr>
                    </a:p>
                  </a:txBody>
                  <a:tcPr/>
                </a:tc>
                <a:extLst>
                  <a:ext uri="{0D108BD9-81ED-4DB2-BD59-A6C34878D82A}">
                    <a16:rowId xmlns:a16="http://schemas.microsoft.com/office/drawing/2014/main" val="2857700512"/>
                  </a:ext>
                </a:extLst>
              </a:tr>
            </a:tbl>
          </a:graphicData>
        </a:graphic>
      </p:graphicFrame>
    </p:spTree>
    <p:extLst>
      <p:ext uri="{BB962C8B-B14F-4D97-AF65-F5344CB8AC3E}">
        <p14:creationId xmlns:p14="http://schemas.microsoft.com/office/powerpoint/2010/main" val="378864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20FA-7A5E-B3F8-7CBB-267A490BFCD5}"/>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9A1F9D35-D464-1982-6A73-57B1CE1491B9}"/>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24E9EB03-FC58-CCBB-6615-794F33988479}"/>
              </a:ext>
            </a:extLst>
          </p:cNvPr>
          <p:cNvSpPr>
            <a:spLocks noGrp="1"/>
          </p:cNvSpPr>
          <p:nvPr>
            <p:ph type="sldNum" sz="quarter" idx="12"/>
          </p:nvPr>
        </p:nvSpPr>
        <p:spPr/>
        <p:txBody>
          <a:bodyPr/>
          <a:lstStyle/>
          <a:p>
            <a:fld id="{AE839375-43AA-4A5D-B991-4343C4570BCB}" type="slidenum">
              <a:rPr lang="de-DE" smtClean="0"/>
              <a:t>3</a:t>
            </a:fld>
            <a:endParaRPr lang="de-DE"/>
          </a:p>
        </p:txBody>
      </p:sp>
      <p:graphicFrame>
        <p:nvGraphicFramePr>
          <p:cNvPr id="13" name="Table 13">
            <a:extLst>
              <a:ext uri="{FF2B5EF4-FFF2-40B4-BE49-F238E27FC236}">
                <a16:creationId xmlns:a16="http://schemas.microsoft.com/office/drawing/2014/main" id="{368038E1-AFFE-B0C7-D8EE-4B9FC0B8AE0F}"/>
              </a:ext>
            </a:extLst>
          </p:cNvPr>
          <p:cNvGraphicFramePr>
            <a:graphicFrameLocks noGrp="1"/>
          </p:cNvGraphicFramePr>
          <p:nvPr>
            <p:ph idx="1"/>
            <p:extLst>
              <p:ext uri="{D42A27DB-BD31-4B8C-83A1-F6EECF244321}">
                <p14:modId xmlns:p14="http://schemas.microsoft.com/office/powerpoint/2010/main" val="641130327"/>
              </p:ext>
            </p:extLst>
          </p:nvPr>
        </p:nvGraphicFramePr>
        <p:xfrm>
          <a:off x="361149" y="776087"/>
          <a:ext cx="8483174" cy="1988918"/>
        </p:xfrm>
        <a:graphic>
          <a:graphicData uri="http://schemas.openxmlformats.org/drawingml/2006/table">
            <a:tbl>
              <a:tblPr firstRow="1" bandRow="1"/>
              <a:tblGrid>
                <a:gridCol w="822192">
                  <a:extLst>
                    <a:ext uri="{9D8B030D-6E8A-4147-A177-3AD203B41FA5}">
                      <a16:colId xmlns:a16="http://schemas.microsoft.com/office/drawing/2014/main" val="517734385"/>
                    </a:ext>
                  </a:extLst>
                </a:gridCol>
                <a:gridCol w="2343630">
                  <a:extLst>
                    <a:ext uri="{9D8B030D-6E8A-4147-A177-3AD203B41FA5}">
                      <a16:colId xmlns:a16="http://schemas.microsoft.com/office/drawing/2014/main" val="929411073"/>
                    </a:ext>
                  </a:extLst>
                </a:gridCol>
                <a:gridCol w="2528047">
                  <a:extLst>
                    <a:ext uri="{9D8B030D-6E8A-4147-A177-3AD203B41FA5}">
                      <a16:colId xmlns:a16="http://schemas.microsoft.com/office/drawing/2014/main" val="3401953620"/>
                    </a:ext>
                  </a:extLst>
                </a:gridCol>
                <a:gridCol w="2789305">
                  <a:extLst>
                    <a:ext uri="{9D8B030D-6E8A-4147-A177-3AD203B41FA5}">
                      <a16:colId xmlns:a16="http://schemas.microsoft.com/office/drawing/2014/main" val="2374527965"/>
                    </a:ext>
                  </a:extLst>
                </a:gridCol>
              </a:tblGrid>
              <a:tr h="420795">
                <a:tc>
                  <a:txBody>
                    <a:bodyPr/>
                    <a:lstStyle/>
                    <a:p>
                      <a:endParaRPr lang="en-US" sz="1200"/>
                    </a:p>
                  </a:txBody>
                  <a:tcPr/>
                </a:tc>
                <a:tc>
                  <a:txBody>
                    <a:bodyPr/>
                    <a:lstStyle/>
                    <a:p>
                      <a:pPr algn="ctr"/>
                      <a:r>
                        <a:rPr lang="en-US" sz="1200" dirty="0"/>
                        <a:t>Context-1</a:t>
                      </a:r>
                    </a:p>
                  </a:txBody>
                  <a:tcPr/>
                </a:tc>
                <a:tc>
                  <a:txBody>
                    <a:bodyPr/>
                    <a:lstStyle/>
                    <a:p>
                      <a:pPr algn="ctr"/>
                      <a:r>
                        <a:rPr lang="en-US" sz="1200" dirty="0"/>
                        <a:t>Context-2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Context-3</a:t>
                      </a:r>
                    </a:p>
                    <a:p>
                      <a:pPr algn="ctr"/>
                      <a:endParaRPr lang="en-US" sz="1200" dirty="0"/>
                    </a:p>
                  </a:txBody>
                  <a:tcPr/>
                </a:tc>
                <a:extLst>
                  <a:ext uri="{0D108BD9-81ED-4DB2-BD59-A6C34878D82A}">
                    <a16:rowId xmlns:a16="http://schemas.microsoft.com/office/drawing/2014/main" val="2979947433"/>
                  </a:ext>
                </a:extLst>
              </a:tr>
              <a:tr h="1531718">
                <a:tc>
                  <a:txBody>
                    <a:bodyPr/>
                    <a:lstStyle/>
                    <a:p>
                      <a:r>
                        <a:rPr lang="en-US" sz="1200" dirty="0"/>
                        <a:t>Question</a:t>
                      </a:r>
                    </a:p>
                  </a:txBody>
                  <a:tcPr/>
                </a:tc>
                <a:tc>
                  <a:txBody>
                    <a:bodyPr/>
                    <a:lstStyle/>
                    <a:p>
                      <a:r>
                        <a:rPr lang="en-US" sz="1200" dirty="0">
                          <a:solidFill>
                            <a:srgbClr val="92D050"/>
                          </a:solidFill>
                        </a:rPr>
                        <a:t>what need to do company ab for </a:t>
                      </a:r>
                      <a:r>
                        <a:rPr lang="en-US" sz="1200" dirty="0" err="1">
                          <a:solidFill>
                            <a:srgbClr val="92D050"/>
                          </a:solidFill>
                        </a:rPr>
                        <a:t>xy</a:t>
                      </a:r>
                      <a:r>
                        <a:rPr lang="en-US" sz="1200" dirty="0">
                          <a:solidFill>
                            <a:srgbClr val="92D050"/>
                          </a:solidFill>
                        </a:rPr>
                        <a:t>?</a:t>
                      </a:r>
                      <a:endParaRPr kumimoji="0" lang="en-US" sz="1200" b="0" i="0" u="none" strike="noStrike" kern="1200" cap="none" normalizeH="0" baseline="0" dirty="0">
                        <a:ln>
                          <a:noFill/>
                        </a:ln>
                        <a:solidFill>
                          <a:schemeClr val="tx1"/>
                        </a:solidFill>
                        <a:effectLst/>
                        <a:latin typeface="+mn-lt"/>
                        <a:ea typeface="+mn-ea"/>
                        <a:cs typeface="Arial" panose="020B0604020202020204" pitchFamily="34" charset="0"/>
                      </a:endParaRPr>
                    </a:p>
                  </a:txBody>
                  <a:tcPr/>
                </a:tc>
                <a:tc>
                  <a:txBody>
                    <a:bodyPr/>
                    <a:lstStyle/>
                    <a:p>
                      <a:r>
                        <a:rPr lang="en-US" sz="1200" dirty="0">
                          <a:solidFill>
                            <a:srgbClr val="92D050"/>
                          </a:solidFill>
                        </a:rPr>
                        <a:t>what need to do company ab for </a:t>
                      </a:r>
                      <a:r>
                        <a:rPr lang="en-US" sz="1200" dirty="0" err="1">
                          <a:solidFill>
                            <a:srgbClr val="92D050"/>
                          </a:solidFill>
                        </a:rPr>
                        <a:t>xy</a:t>
                      </a:r>
                      <a:r>
                        <a:rPr lang="en-US" sz="1200" dirty="0">
                          <a:solidFill>
                            <a:srgbClr val="92D050"/>
                          </a:solidFill>
                        </a:rPr>
                        <a:t>?</a:t>
                      </a:r>
                      <a:endParaRPr lang="en-US" sz="1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2D050"/>
                          </a:solidFill>
                        </a:rPr>
                        <a:t>what need to do company ab for </a:t>
                      </a:r>
                      <a:r>
                        <a:rPr lang="en-US" sz="1200" dirty="0" err="1">
                          <a:solidFill>
                            <a:srgbClr val="92D050"/>
                          </a:solidFill>
                        </a:rPr>
                        <a:t>xy</a:t>
                      </a:r>
                      <a:r>
                        <a:rPr lang="en-US" sz="1200" dirty="0">
                          <a:solidFill>
                            <a:srgbClr val="92D050"/>
                          </a:solidFill>
                        </a:rPr>
                        <a:t>?</a:t>
                      </a:r>
                      <a:endParaRPr lang="en-US" sz="1200" b="0" dirty="0">
                        <a:solidFill>
                          <a:schemeClr val="tx1"/>
                        </a:solidFill>
                        <a:latin typeface="+mn-lt"/>
                        <a:cs typeface="Arial" panose="020B0604020202020204" pitchFamily="34" charset="0"/>
                      </a:endParaRPr>
                    </a:p>
                    <a:p>
                      <a:endParaRPr lang="en-US" sz="1200" b="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123485123"/>
                  </a:ext>
                </a:extLst>
              </a:tr>
            </a:tbl>
          </a:graphicData>
        </a:graphic>
      </p:graphicFrame>
    </p:spTree>
    <p:extLst>
      <p:ext uri="{BB962C8B-B14F-4D97-AF65-F5344CB8AC3E}">
        <p14:creationId xmlns:p14="http://schemas.microsoft.com/office/powerpoint/2010/main" val="303271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20FA-7A5E-B3F8-7CBB-267A490BFCD5}"/>
              </a:ext>
            </a:extLst>
          </p:cNvPr>
          <p:cNvSpPr>
            <a:spLocks noGrp="1"/>
          </p:cNvSpPr>
          <p:nvPr>
            <p:ph type="title"/>
          </p:nvPr>
        </p:nvSpPr>
        <p:spPr>
          <a:xfrm>
            <a:off x="360364" y="128588"/>
            <a:ext cx="8424001" cy="593817"/>
          </a:xfrm>
        </p:spPr>
        <p:txBody>
          <a:bodyPr/>
          <a:lstStyle/>
          <a:p>
            <a:endParaRPr lang="en-US" dirty="0"/>
          </a:p>
        </p:txBody>
      </p:sp>
      <p:sp>
        <p:nvSpPr>
          <p:cNvPr id="4" name="Footer Placeholder 3">
            <a:extLst>
              <a:ext uri="{FF2B5EF4-FFF2-40B4-BE49-F238E27FC236}">
                <a16:creationId xmlns:a16="http://schemas.microsoft.com/office/drawing/2014/main" id="{9A1F9D35-D464-1982-6A73-57B1CE1491B9}"/>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24E9EB03-FC58-CCBB-6615-794F33988479}"/>
              </a:ext>
            </a:extLst>
          </p:cNvPr>
          <p:cNvSpPr>
            <a:spLocks noGrp="1"/>
          </p:cNvSpPr>
          <p:nvPr>
            <p:ph type="sldNum" sz="quarter" idx="12"/>
          </p:nvPr>
        </p:nvSpPr>
        <p:spPr/>
        <p:txBody>
          <a:bodyPr/>
          <a:lstStyle/>
          <a:p>
            <a:fld id="{AE839375-43AA-4A5D-B991-4343C4570BCB}" type="slidenum">
              <a:rPr lang="de-DE" smtClean="0"/>
              <a:t>4</a:t>
            </a:fld>
            <a:endParaRPr lang="de-DE"/>
          </a:p>
        </p:txBody>
      </p:sp>
      <p:graphicFrame>
        <p:nvGraphicFramePr>
          <p:cNvPr id="13" name="Table 13">
            <a:extLst>
              <a:ext uri="{FF2B5EF4-FFF2-40B4-BE49-F238E27FC236}">
                <a16:creationId xmlns:a16="http://schemas.microsoft.com/office/drawing/2014/main" id="{368038E1-AFFE-B0C7-D8EE-4B9FC0B8AE0F}"/>
              </a:ext>
            </a:extLst>
          </p:cNvPr>
          <p:cNvGraphicFramePr>
            <a:graphicFrameLocks noGrp="1"/>
          </p:cNvGraphicFramePr>
          <p:nvPr>
            <p:ph idx="1"/>
            <p:extLst>
              <p:ext uri="{D42A27DB-BD31-4B8C-83A1-F6EECF244321}">
                <p14:modId xmlns:p14="http://schemas.microsoft.com/office/powerpoint/2010/main" val="3778594507"/>
              </p:ext>
            </p:extLst>
          </p:nvPr>
        </p:nvGraphicFramePr>
        <p:xfrm>
          <a:off x="361149" y="776087"/>
          <a:ext cx="8483174" cy="2926080"/>
        </p:xfrm>
        <a:graphic>
          <a:graphicData uri="http://schemas.openxmlformats.org/drawingml/2006/table">
            <a:tbl>
              <a:tblPr firstRow="1" bandRow="1"/>
              <a:tblGrid>
                <a:gridCol w="822192">
                  <a:extLst>
                    <a:ext uri="{9D8B030D-6E8A-4147-A177-3AD203B41FA5}">
                      <a16:colId xmlns:a16="http://schemas.microsoft.com/office/drawing/2014/main" val="517734385"/>
                    </a:ext>
                  </a:extLst>
                </a:gridCol>
                <a:gridCol w="2343630">
                  <a:extLst>
                    <a:ext uri="{9D8B030D-6E8A-4147-A177-3AD203B41FA5}">
                      <a16:colId xmlns:a16="http://schemas.microsoft.com/office/drawing/2014/main" val="929411073"/>
                    </a:ext>
                  </a:extLst>
                </a:gridCol>
                <a:gridCol w="2528047">
                  <a:extLst>
                    <a:ext uri="{9D8B030D-6E8A-4147-A177-3AD203B41FA5}">
                      <a16:colId xmlns:a16="http://schemas.microsoft.com/office/drawing/2014/main" val="3401953620"/>
                    </a:ext>
                  </a:extLst>
                </a:gridCol>
                <a:gridCol w="2789305">
                  <a:extLst>
                    <a:ext uri="{9D8B030D-6E8A-4147-A177-3AD203B41FA5}">
                      <a16:colId xmlns:a16="http://schemas.microsoft.com/office/drawing/2014/main" val="2374527965"/>
                    </a:ext>
                  </a:extLst>
                </a:gridCol>
              </a:tblGrid>
              <a:tr h="420795">
                <a:tc>
                  <a:txBody>
                    <a:bodyPr/>
                    <a:lstStyle/>
                    <a:p>
                      <a:endParaRPr lang="en-US" sz="1200"/>
                    </a:p>
                  </a:txBody>
                  <a:tcPr/>
                </a:tc>
                <a:tc>
                  <a:txBody>
                    <a:bodyPr/>
                    <a:lstStyle/>
                    <a:p>
                      <a:pPr algn="ctr"/>
                      <a:r>
                        <a:rPr lang="en-US" sz="1200" dirty="0"/>
                        <a:t>Context-1</a:t>
                      </a:r>
                    </a:p>
                  </a:txBody>
                  <a:tcPr/>
                </a:tc>
                <a:tc>
                  <a:txBody>
                    <a:bodyPr/>
                    <a:lstStyle/>
                    <a:p>
                      <a:pPr algn="ctr"/>
                      <a:r>
                        <a:rPr lang="en-US" sz="1200" dirty="0"/>
                        <a:t>Context-2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Context-3</a:t>
                      </a:r>
                    </a:p>
                    <a:p>
                      <a:pPr algn="ctr"/>
                      <a:endParaRPr lang="en-US" sz="1200" dirty="0"/>
                    </a:p>
                  </a:txBody>
                  <a:tcPr/>
                </a:tc>
                <a:extLst>
                  <a:ext uri="{0D108BD9-81ED-4DB2-BD59-A6C34878D82A}">
                    <a16:rowId xmlns:a16="http://schemas.microsoft.com/office/drawing/2014/main" val="2979947433"/>
                  </a:ext>
                </a:extLst>
              </a:tr>
              <a:tr h="1531718">
                <a:tc>
                  <a:txBody>
                    <a:bodyPr/>
                    <a:lstStyle/>
                    <a:p>
                      <a:r>
                        <a:rPr lang="en-US" sz="1200" dirty="0"/>
                        <a:t>Answer</a:t>
                      </a:r>
                    </a:p>
                  </a:txBody>
                  <a:tcPr/>
                </a:tc>
                <a:tc>
                  <a:txBody>
                    <a:bodyPr/>
                    <a:lstStyle/>
                    <a:p>
                      <a:r>
                        <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rPr>
                        <a:t>Company AB can consider the following options to help Company XY during their financial crisis:</a:t>
                      </a:r>
                    </a:p>
                    <a:p>
                      <a:endPar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endParaRPr>
                    </a:p>
                    <a:p>
                      <a:r>
                        <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rPr>
                        <a:t>1. Negotiate on the price: Company AB can negotiate with Company XY to reduce the price of the child parts to a level which is affordable for Company XY. This could be done by offering a discount or by reducing the profit margin.</a:t>
                      </a:r>
                      <a:endParaRPr kumimoji="0" lang="en-US" sz="1200" b="0" i="0" u="none" strike="noStrike" kern="1200" cap="none" normalizeH="0" baseline="0" dirty="0">
                        <a:ln>
                          <a:noFill/>
                        </a:ln>
                        <a:solidFill>
                          <a:schemeClr val="tx1"/>
                        </a:solidFill>
                        <a:effectLst/>
                        <a:latin typeface="+mn-lt"/>
                        <a:ea typeface="+mn-ea"/>
                        <a:cs typeface="Arial" panose="020B0604020202020204" pitchFamily="34" charset="0"/>
                      </a:endParaRPr>
                    </a:p>
                  </a:txBody>
                  <a:tcPr/>
                </a:tc>
                <a:tc>
                  <a:txBody>
                    <a:bodyPr/>
                    <a:lstStyle/>
                    <a:p>
                      <a:r>
                        <a:rPr kumimoji="0" lang="en-US" altLang="en-US" sz="1200" b="0" i="0" u="none" strike="noStrike" cap="none" normalizeH="0" baseline="0" dirty="0">
                          <a:ln>
                            <a:noFill/>
                          </a:ln>
                          <a:solidFill>
                            <a:schemeClr val="tx1"/>
                          </a:solidFill>
                          <a:effectLst/>
                          <a:latin typeface="+mn-lt"/>
                          <a:cs typeface="Arial" panose="020B0604020202020204" pitchFamily="34" charset="0"/>
                        </a:rPr>
                        <a:t>Company AB has several options to help XY in this situation:</a:t>
                      </a:r>
                    </a:p>
                    <a:p>
                      <a:endParaRPr kumimoji="0" lang="en-US" altLang="en-US" sz="1200" b="0" i="0" u="none" strike="noStrike" cap="none" normalizeH="0" baseline="0" dirty="0">
                        <a:ln>
                          <a:noFill/>
                        </a:ln>
                        <a:solidFill>
                          <a:schemeClr val="tx1"/>
                        </a:solidFill>
                        <a:effectLst/>
                        <a:latin typeface="+mn-lt"/>
                        <a:cs typeface="Arial" panose="020B0604020202020204" pitchFamily="34" charset="0"/>
                      </a:endParaRPr>
                    </a:p>
                    <a:p>
                      <a:r>
                        <a:rPr kumimoji="0" lang="en-US" altLang="en-US" sz="1200" b="0" i="0" u="none" strike="noStrike" cap="none" normalizeH="0" baseline="0" dirty="0">
                          <a:ln>
                            <a:noFill/>
                          </a:ln>
                          <a:solidFill>
                            <a:schemeClr val="tx1"/>
                          </a:solidFill>
                          <a:effectLst/>
                          <a:latin typeface="+mn-lt"/>
                          <a:cs typeface="Arial" panose="020B0604020202020204" pitchFamily="34" charset="0"/>
                        </a:rPr>
                        <a:t>1. Negotiate a lower price: Company AB can negotiate with XY to lower the price of the child parts to a point where XY can continue to buy from them. This can be a temporary solution until XY can get back on its feet.</a:t>
                      </a:r>
                      <a:endParaRPr lang="en-US" sz="1200" b="0" dirty="0">
                        <a:solidFill>
                          <a:schemeClr val="tx1"/>
                        </a:solidFill>
                        <a:latin typeface="+mn-lt"/>
                        <a:cs typeface="Arial" panose="020B0604020202020204" pitchFamily="34" charset="0"/>
                      </a:endParaRPr>
                    </a:p>
                    <a:p>
                      <a:endParaRPr lang="en-US" sz="1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Company AB could consider offering some flexibility to Company XY to help them overcome their financial crisis and continue to do business together. Here are some potential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normalizeH="0" baseline="0" dirty="0">
                        <a:ln>
                          <a:noFill/>
                        </a:ln>
                        <a:solidFill>
                          <a:schemeClr val="tx1"/>
                        </a:solidFill>
                        <a:effectLst/>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1. Price negotiation: Company AB could consider negotiating on the price of the child parts, perhaps offering a discount or reduced prices for the short-term to help Company XY overcome their financial issues.</a:t>
                      </a:r>
                    </a:p>
                  </a:txBody>
                  <a:tcPr/>
                </a:tc>
                <a:extLst>
                  <a:ext uri="{0D108BD9-81ED-4DB2-BD59-A6C34878D82A}">
                    <a16:rowId xmlns:a16="http://schemas.microsoft.com/office/drawing/2014/main" val="123485123"/>
                  </a:ext>
                </a:extLst>
              </a:tr>
            </a:tbl>
          </a:graphicData>
        </a:graphic>
      </p:graphicFrame>
    </p:spTree>
    <p:extLst>
      <p:ext uri="{BB962C8B-B14F-4D97-AF65-F5344CB8AC3E}">
        <p14:creationId xmlns:p14="http://schemas.microsoft.com/office/powerpoint/2010/main" val="92758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20FA-7A5E-B3F8-7CBB-267A490BFCD5}"/>
              </a:ext>
            </a:extLst>
          </p:cNvPr>
          <p:cNvSpPr>
            <a:spLocks noGrp="1"/>
          </p:cNvSpPr>
          <p:nvPr>
            <p:ph type="title"/>
          </p:nvPr>
        </p:nvSpPr>
        <p:spPr>
          <a:xfrm>
            <a:off x="360364" y="128588"/>
            <a:ext cx="8424001" cy="593817"/>
          </a:xfrm>
        </p:spPr>
        <p:txBody>
          <a:bodyPr/>
          <a:lstStyle/>
          <a:p>
            <a:endParaRPr lang="en-US" dirty="0"/>
          </a:p>
        </p:txBody>
      </p:sp>
      <p:sp>
        <p:nvSpPr>
          <p:cNvPr id="4" name="Footer Placeholder 3">
            <a:extLst>
              <a:ext uri="{FF2B5EF4-FFF2-40B4-BE49-F238E27FC236}">
                <a16:creationId xmlns:a16="http://schemas.microsoft.com/office/drawing/2014/main" id="{9A1F9D35-D464-1982-6A73-57B1CE1491B9}"/>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24E9EB03-FC58-CCBB-6615-794F33988479}"/>
              </a:ext>
            </a:extLst>
          </p:cNvPr>
          <p:cNvSpPr>
            <a:spLocks noGrp="1"/>
          </p:cNvSpPr>
          <p:nvPr>
            <p:ph type="sldNum" sz="quarter" idx="12"/>
          </p:nvPr>
        </p:nvSpPr>
        <p:spPr/>
        <p:txBody>
          <a:bodyPr/>
          <a:lstStyle/>
          <a:p>
            <a:fld id="{AE839375-43AA-4A5D-B991-4343C4570BCB}" type="slidenum">
              <a:rPr lang="de-DE" smtClean="0"/>
              <a:t>5</a:t>
            </a:fld>
            <a:endParaRPr lang="de-DE"/>
          </a:p>
        </p:txBody>
      </p:sp>
      <p:graphicFrame>
        <p:nvGraphicFramePr>
          <p:cNvPr id="13" name="Table 13">
            <a:extLst>
              <a:ext uri="{FF2B5EF4-FFF2-40B4-BE49-F238E27FC236}">
                <a16:creationId xmlns:a16="http://schemas.microsoft.com/office/drawing/2014/main" id="{368038E1-AFFE-B0C7-D8EE-4B9FC0B8AE0F}"/>
              </a:ext>
            </a:extLst>
          </p:cNvPr>
          <p:cNvGraphicFramePr>
            <a:graphicFrameLocks noGrp="1"/>
          </p:cNvGraphicFramePr>
          <p:nvPr>
            <p:ph idx="1"/>
            <p:extLst>
              <p:ext uri="{D42A27DB-BD31-4B8C-83A1-F6EECF244321}">
                <p14:modId xmlns:p14="http://schemas.microsoft.com/office/powerpoint/2010/main" val="1033434470"/>
              </p:ext>
            </p:extLst>
          </p:nvPr>
        </p:nvGraphicFramePr>
        <p:xfrm>
          <a:off x="361149" y="776087"/>
          <a:ext cx="8483174" cy="2377440"/>
        </p:xfrm>
        <a:graphic>
          <a:graphicData uri="http://schemas.openxmlformats.org/drawingml/2006/table">
            <a:tbl>
              <a:tblPr firstRow="1" bandRow="1"/>
              <a:tblGrid>
                <a:gridCol w="822192">
                  <a:extLst>
                    <a:ext uri="{9D8B030D-6E8A-4147-A177-3AD203B41FA5}">
                      <a16:colId xmlns:a16="http://schemas.microsoft.com/office/drawing/2014/main" val="517734385"/>
                    </a:ext>
                  </a:extLst>
                </a:gridCol>
                <a:gridCol w="2343630">
                  <a:extLst>
                    <a:ext uri="{9D8B030D-6E8A-4147-A177-3AD203B41FA5}">
                      <a16:colId xmlns:a16="http://schemas.microsoft.com/office/drawing/2014/main" val="929411073"/>
                    </a:ext>
                  </a:extLst>
                </a:gridCol>
                <a:gridCol w="2528047">
                  <a:extLst>
                    <a:ext uri="{9D8B030D-6E8A-4147-A177-3AD203B41FA5}">
                      <a16:colId xmlns:a16="http://schemas.microsoft.com/office/drawing/2014/main" val="3401953620"/>
                    </a:ext>
                  </a:extLst>
                </a:gridCol>
                <a:gridCol w="2789305">
                  <a:extLst>
                    <a:ext uri="{9D8B030D-6E8A-4147-A177-3AD203B41FA5}">
                      <a16:colId xmlns:a16="http://schemas.microsoft.com/office/drawing/2014/main" val="2374527965"/>
                    </a:ext>
                  </a:extLst>
                </a:gridCol>
              </a:tblGrid>
              <a:tr h="420795">
                <a:tc>
                  <a:txBody>
                    <a:bodyPr/>
                    <a:lstStyle/>
                    <a:p>
                      <a:endParaRPr lang="en-US" sz="1200"/>
                    </a:p>
                  </a:txBody>
                  <a:tcPr/>
                </a:tc>
                <a:tc>
                  <a:txBody>
                    <a:bodyPr/>
                    <a:lstStyle/>
                    <a:p>
                      <a:pPr algn="ctr"/>
                      <a:r>
                        <a:rPr lang="en-US" sz="1200" dirty="0"/>
                        <a:t>Context-1</a:t>
                      </a:r>
                    </a:p>
                  </a:txBody>
                  <a:tcPr/>
                </a:tc>
                <a:tc>
                  <a:txBody>
                    <a:bodyPr/>
                    <a:lstStyle/>
                    <a:p>
                      <a:pPr algn="ctr"/>
                      <a:r>
                        <a:rPr lang="en-US" sz="1200" dirty="0"/>
                        <a:t>Context-2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Context-3</a:t>
                      </a:r>
                    </a:p>
                    <a:p>
                      <a:pPr algn="ctr"/>
                      <a:endParaRPr lang="en-US" sz="1200" dirty="0"/>
                    </a:p>
                  </a:txBody>
                  <a:tcPr/>
                </a:tc>
                <a:extLst>
                  <a:ext uri="{0D108BD9-81ED-4DB2-BD59-A6C34878D82A}">
                    <a16:rowId xmlns:a16="http://schemas.microsoft.com/office/drawing/2014/main" val="2979947433"/>
                  </a:ext>
                </a:extLst>
              </a:tr>
              <a:tr h="1531718">
                <a:tc>
                  <a:txBody>
                    <a:bodyPr/>
                    <a:lstStyle/>
                    <a:p>
                      <a:r>
                        <a:rPr lang="en-US" sz="1200" dirty="0"/>
                        <a:t>Answer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rPr>
                        <a:t>2. Offer a payment plan: Company AB can offer a payment plan to Company XY where they can pay the amount due in installments over a period of time. This could help ease the financial burden on Company XY and allow them to continue buying child parts from Company AB.</a:t>
                      </a:r>
                    </a:p>
                  </a:txBody>
                  <a:tcPr/>
                </a:tc>
                <a:tc>
                  <a:txBody>
                    <a:bodyPr/>
                    <a:lstStyle/>
                    <a:p>
                      <a:r>
                        <a:rPr kumimoji="0" lang="en-US" altLang="en-US" sz="1200" b="0" i="0" u="none" strike="noStrike" cap="none" normalizeH="0" baseline="0" dirty="0">
                          <a:ln>
                            <a:noFill/>
                          </a:ln>
                          <a:solidFill>
                            <a:schemeClr val="tx1"/>
                          </a:solidFill>
                          <a:effectLst/>
                          <a:latin typeface="+mn-lt"/>
                          <a:cs typeface="Arial" panose="020B0604020202020204" pitchFamily="34" charset="0"/>
                        </a:rPr>
                        <a:t>2. Offer flexible payment terms: Company AB can offer flexible payment terms to XY, such as a longer payment period or reduced down payment, to ease the financial burden on XY.</a:t>
                      </a:r>
                    </a:p>
                    <a:p>
                      <a:endParaRPr lang="en-US" sz="1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dirty="0">
                          <a:ln>
                            <a:noFill/>
                          </a:ln>
                          <a:solidFill>
                            <a:schemeClr val="tx1"/>
                          </a:solidFill>
                          <a:effectLst/>
                          <a:latin typeface="+mn-lt"/>
                          <a:ea typeface="+mn-ea"/>
                          <a:cs typeface="Arial" panose="020B0604020202020204" pitchFamily="34" charset="0"/>
                        </a:rPr>
                        <a:t>2. Payment terms: Company AB could offer more flexible payment terms, such as extending the payment due date or offering a payment plan to help Company XY manage their cash flow</a:t>
                      </a:r>
                    </a:p>
                  </a:txBody>
                  <a:tcPr/>
                </a:tc>
                <a:extLst>
                  <a:ext uri="{0D108BD9-81ED-4DB2-BD59-A6C34878D82A}">
                    <a16:rowId xmlns:a16="http://schemas.microsoft.com/office/drawing/2014/main" val="123485123"/>
                  </a:ext>
                </a:extLst>
              </a:tr>
            </a:tbl>
          </a:graphicData>
        </a:graphic>
      </p:graphicFrame>
    </p:spTree>
    <p:extLst>
      <p:ext uri="{BB962C8B-B14F-4D97-AF65-F5344CB8AC3E}">
        <p14:creationId xmlns:p14="http://schemas.microsoft.com/office/powerpoint/2010/main" val="201005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20FA-7A5E-B3F8-7CBB-267A490BFCD5}"/>
              </a:ext>
            </a:extLst>
          </p:cNvPr>
          <p:cNvSpPr>
            <a:spLocks noGrp="1"/>
          </p:cNvSpPr>
          <p:nvPr>
            <p:ph type="title"/>
          </p:nvPr>
        </p:nvSpPr>
        <p:spPr>
          <a:xfrm>
            <a:off x="360364" y="128588"/>
            <a:ext cx="8424001" cy="593817"/>
          </a:xfrm>
        </p:spPr>
        <p:txBody>
          <a:bodyPr/>
          <a:lstStyle/>
          <a:p>
            <a:endParaRPr lang="en-US" dirty="0"/>
          </a:p>
        </p:txBody>
      </p:sp>
      <p:sp>
        <p:nvSpPr>
          <p:cNvPr id="4" name="Footer Placeholder 3">
            <a:extLst>
              <a:ext uri="{FF2B5EF4-FFF2-40B4-BE49-F238E27FC236}">
                <a16:creationId xmlns:a16="http://schemas.microsoft.com/office/drawing/2014/main" id="{9A1F9D35-D464-1982-6A73-57B1CE1491B9}"/>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24E9EB03-FC58-CCBB-6615-794F33988479}"/>
              </a:ext>
            </a:extLst>
          </p:cNvPr>
          <p:cNvSpPr>
            <a:spLocks noGrp="1"/>
          </p:cNvSpPr>
          <p:nvPr>
            <p:ph type="sldNum" sz="quarter" idx="12"/>
          </p:nvPr>
        </p:nvSpPr>
        <p:spPr/>
        <p:txBody>
          <a:bodyPr/>
          <a:lstStyle/>
          <a:p>
            <a:fld id="{AE839375-43AA-4A5D-B991-4343C4570BCB}" type="slidenum">
              <a:rPr lang="de-DE" smtClean="0"/>
              <a:t>6</a:t>
            </a:fld>
            <a:endParaRPr lang="de-DE"/>
          </a:p>
        </p:txBody>
      </p:sp>
      <p:graphicFrame>
        <p:nvGraphicFramePr>
          <p:cNvPr id="13" name="Table 13">
            <a:extLst>
              <a:ext uri="{FF2B5EF4-FFF2-40B4-BE49-F238E27FC236}">
                <a16:creationId xmlns:a16="http://schemas.microsoft.com/office/drawing/2014/main" id="{368038E1-AFFE-B0C7-D8EE-4B9FC0B8AE0F}"/>
              </a:ext>
            </a:extLst>
          </p:cNvPr>
          <p:cNvGraphicFramePr>
            <a:graphicFrameLocks noGrp="1"/>
          </p:cNvGraphicFramePr>
          <p:nvPr>
            <p:ph idx="1"/>
            <p:extLst>
              <p:ext uri="{D42A27DB-BD31-4B8C-83A1-F6EECF244321}">
                <p14:modId xmlns:p14="http://schemas.microsoft.com/office/powerpoint/2010/main" val="1771088829"/>
              </p:ext>
            </p:extLst>
          </p:nvPr>
        </p:nvGraphicFramePr>
        <p:xfrm>
          <a:off x="361149" y="776087"/>
          <a:ext cx="8483174" cy="2743200"/>
        </p:xfrm>
        <a:graphic>
          <a:graphicData uri="http://schemas.openxmlformats.org/drawingml/2006/table">
            <a:tbl>
              <a:tblPr firstRow="1" bandRow="1"/>
              <a:tblGrid>
                <a:gridCol w="822192">
                  <a:extLst>
                    <a:ext uri="{9D8B030D-6E8A-4147-A177-3AD203B41FA5}">
                      <a16:colId xmlns:a16="http://schemas.microsoft.com/office/drawing/2014/main" val="517734385"/>
                    </a:ext>
                  </a:extLst>
                </a:gridCol>
                <a:gridCol w="2343630">
                  <a:extLst>
                    <a:ext uri="{9D8B030D-6E8A-4147-A177-3AD203B41FA5}">
                      <a16:colId xmlns:a16="http://schemas.microsoft.com/office/drawing/2014/main" val="929411073"/>
                    </a:ext>
                  </a:extLst>
                </a:gridCol>
                <a:gridCol w="2528047">
                  <a:extLst>
                    <a:ext uri="{9D8B030D-6E8A-4147-A177-3AD203B41FA5}">
                      <a16:colId xmlns:a16="http://schemas.microsoft.com/office/drawing/2014/main" val="3401953620"/>
                    </a:ext>
                  </a:extLst>
                </a:gridCol>
                <a:gridCol w="2789305">
                  <a:extLst>
                    <a:ext uri="{9D8B030D-6E8A-4147-A177-3AD203B41FA5}">
                      <a16:colId xmlns:a16="http://schemas.microsoft.com/office/drawing/2014/main" val="2374527965"/>
                    </a:ext>
                  </a:extLst>
                </a:gridCol>
              </a:tblGrid>
              <a:tr h="420795">
                <a:tc>
                  <a:txBody>
                    <a:bodyPr/>
                    <a:lstStyle/>
                    <a:p>
                      <a:endParaRPr lang="en-US" sz="1200"/>
                    </a:p>
                  </a:txBody>
                  <a:tcPr/>
                </a:tc>
                <a:tc>
                  <a:txBody>
                    <a:bodyPr/>
                    <a:lstStyle/>
                    <a:p>
                      <a:pPr algn="ctr"/>
                      <a:r>
                        <a:rPr lang="en-US" sz="1200" dirty="0"/>
                        <a:t>Context-1</a:t>
                      </a:r>
                    </a:p>
                  </a:txBody>
                  <a:tcPr/>
                </a:tc>
                <a:tc>
                  <a:txBody>
                    <a:bodyPr/>
                    <a:lstStyle/>
                    <a:p>
                      <a:pPr algn="ctr"/>
                      <a:r>
                        <a:rPr lang="en-US" sz="1200" dirty="0"/>
                        <a:t>Context-2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Context-3</a:t>
                      </a:r>
                    </a:p>
                    <a:p>
                      <a:pPr algn="ctr"/>
                      <a:endParaRPr lang="en-US" sz="1200" dirty="0"/>
                    </a:p>
                  </a:txBody>
                  <a:tcPr/>
                </a:tc>
                <a:extLst>
                  <a:ext uri="{0D108BD9-81ED-4DB2-BD59-A6C34878D82A}">
                    <a16:rowId xmlns:a16="http://schemas.microsoft.com/office/drawing/2014/main" val="2979947433"/>
                  </a:ext>
                </a:extLst>
              </a:tr>
              <a:tr h="1531718">
                <a:tc>
                  <a:txBody>
                    <a:bodyPr/>
                    <a:lstStyle/>
                    <a:p>
                      <a:r>
                        <a:rPr lang="en-US" sz="1200" dirty="0"/>
                        <a:t>Answer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rPr>
                        <a:t>3. Provide a credit line: Company AB can provide a credit line to Company XY, which would allow them to continue buying the child parts even if they are unable to pay for them upfront. This credit line can be based on the creditworthiness of Company XY and can be agreed upon through a legal agreement.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mn-lt"/>
                          <a:cs typeface="Arial" panose="020B0604020202020204" pitchFamily="34" charset="0"/>
                        </a:rPr>
                        <a:t>3. Offer alternative products: Company AB can offer XY alternative products that are cheaper or more suitable for their needs, while still maintaining the same quality and performance.</a:t>
                      </a:r>
                    </a:p>
                    <a:p>
                      <a:endParaRPr lang="en-US" sz="1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dirty="0">
                          <a:ln>
                            <a:noFill/>
                          </a:ln>
                          <a:solidFill>
                            <a:schemeClr val="tx1"/>
                          </a:solidFill>
                          <a:effectLst/>
                          <a:highlight>
                            <a:srgbClr val="FFFF00"/>
                          </a:highlight>
                          <a:latin typeface="+mn-lt"/>
                          <a:ea typeface="+mn-ea"/>
                          <a:cs typeface="Arial" panose="020B0604020202020204" pitchFamily="34" charset="0"/>
                        </a:rPr>
                        <a:t>3. Joint problem-solving: Company AB could work together with Company XY to find a mutually beneficial solution, such as finding new cost-saving measures or exploring alternative suppliers to reduce the overall cost of the child parts.</a:t>
                      </a:r>
                    </a:p>
                  </a:txBody>
                  <a:tcPr/>
                </a:tc>
                <a:extLst>
                  <a:ext uri="{0D108BD9-81ED-4DB2-BD59-A6C34878D82A}">
                    <a16:rowId xmlns:a16="http://schemas.microsoft.com/office/drawing/2014/main" val="123485123"/>
                  </a:ext>
                </a:extLst>
              </a:tr>
            </a:tbl>
          </a:graphicData>
        </a:graphic>
      </p:graphicFrame>
    </p:spTree>
    <p:extLst>
      <p:ext uri="{BB962C8B-B14F-4D97-AF65-F5344CB8AC3E}">
        <p14:creationId xmlns:p14="http://schemas.microsoft.com/office/powerpoint/2010/main" val="287860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20FA-7A5E-B3F8-7CBB-267A490BFCD5}"/>
              </a:ext>
            </a:extLst>
          </p:cNvPr>
          <p:cNvSpPr>
            <a:spLocks noGrp="1"/>
          </p:cNvSpPr>
          <p:nvPr>
            <p:ph type="title"/>
          </p:nvPr>
        </p:nvSpPr>
        <p:spPr>
          <a:xfrm>
            <a:off x="360364" y="128588"/>
            <a:ext cx="8424001" cy="593817"/>
          </a:xfrm>
        </p:spPr>
        <p:txBody>
          <a:bodyPr/>
          <a:lstStyle/>
          <a:p>
            <a:endParaRPr lang="en-US" dirty="0"/>
          </a:p>
        </p:txBody>
      </p:sp>
      <p:sp>
        <p:nvSpPr>
          <p:cNvPr id="4" name="Footer Placeholder 3">
            <a:extLst>
              <a:ext uri="{FF2B5EF4-FFF2-40B4-BE49-F238E27FC236}">
                <a16:creationId xmlns:a16="http://schemas.microsoft.com/office/drawing/2014/main" id="{9A1F9D35-D464-1982-6A73-57B1CE1491B9}"/>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24E9EB03-FC58-CCBB-6615-794F33988479}"/>
              </a:ext>
            </a:extLst>
          </p:cNvPr>
          <p:cNvSpPr>
            <a:spLocks noGrp="1"/>
          </p:cNvSpPr>
          <p:nvPr>
            <p:ph type="sldNum" sz="quarter" idx="12"/>
          </p:nvPr>
        </p:nvSpPr>
        <p:spPr/>
        <p:txBody>
          <a:bodyPr/>
          <a:lstStyle/>
          <a:p>
            <a:fld id="{AE839375-43AA-4A5D-B991-4343C4570BCB}" type="slidenum">
              <a:rPr lang="de-DE" smtClean="0"/>
              <a:t>7</a:t>
            </a:fld>
            <a:endParaRPr lang="de-DE"/>
          </a:p>
        </p:txBody>
      </p:sp>
      <p:graphicFrame>
        <p:nvGraphicFramePr>
          <p:cNvPr id="13" name="Table 13">
            <a:extLst>
              <a:ext uri="{FF2B5EF4-FFF2-40B4-BE49-F238E27FC236}">
                <a16:creationId xmlns:a16="http://schemas.microsoft.com/office/drawing/2014/main" id="{368038E1-AFFE-B0C7-D8EE-4B9FC0B8AE0F}"/>
              </a:ext>
            </a:extLst>
          </p:cNvPr>
          <p:cNvGraphicFramePr>
            <a:graphicFrameLocks noGrp="1"/>
          </p:cNvGraphicFramePr>
          <p:nvPr>
            <p:ph idx="1"/>
            <p:extLst>
              <p:ext uri="{D42A27DB-BD31-4B8C-83A1-F6EECF244321}">
                <p14:modId xmlns:p14="http://schemas.microsoft.com/office/powerpoint/2010/main" val="577215001"/>
              </p:ext>
            </p:extLst>
          </p:nvPr>
        </p:nvGraphicFramePr>
        <p:xfrm>
          <a:off x="361149" y="776087"/>
          <a:ext cx="8483174" cy="3657600"/>
        </p:xfrm>
        <a:graphic>
          <a:graphicData uri="http://schemas.openxmlformats.org/drawingml/2006/table">
            <a:tbl>
              <a:tblPr firstRow="1" bandRow="1"/>
              <a:tblGrid>
                <a:gridCol w="822192">
                  <a:extLst>
                    <a:ext uri="{9D8B030D-6E8A-4147-A177-3AD203B41FA5}">
                      <a16:colId xmlns:a16="http://schemas.microsoft.com/office/drawing/2014/main" val="517734385"/>
                    </a:ext>
                  </a:extLst>
                </a:gridCol>
                <a:gridCol w="2343630">
                  <a:extLst>
                    <a:ext uri="{9D8B030D-6E8A-4147-A177-3AD203B41FA5}">
                      <a16:colId xmlns:a16="http://schemas.microsoft.com/office/drawing/2014/main" val="929411073"/>
                    </a:ext>
                  </a:extLst>
                </a:gridCol>
                <a:gridCol w="2528047">
                  <a:extLst>
                    <a:ext uri="{9D8B030D-6E8A-4147-A177-3AD203B41FA5}">
                      <a16:colId xmlns:a16="http://schemas.microsoft.com/office/drawing/2014/main" val="3401953620"/>
                    </a:ext>
                  </a:extLst>
                </a:gridCol>
                <a:gridCol w="2789305">
                  <a:extLst>
                    <a:ext uri="{9D8B030D-6E8A-4147-A177-3AD203B41FA5}">
                      <a16:colId xmlns:a16="http://schemas.microsoft.com/office/drawing/2014/main" val="2374527965"/>
                    </a:ext>
                  </a:extLst>
                </a:gridCol>
              </a:tblGrid>
              <a:tr h="420795">
                <a:tc>
                  <a:txBody>
                    <a:bodyPr/>
                    <a:lstStyle/>
                    <a:p>
                      <a:endParaRPr lang="en-US" sz="1200"/>
                    </a:p>
                  </a:txBody>
                  <a:tcPr/>
                </a:tc>
                <a:tc>
                  <a:txBody>
                    <a:bodyPr/>
                    <a:lstStyle/>
                    <a:p>
                      <a:pPr algn="ctr"/>
                      <a:r>
                        <a:rPr lang="en-US" sz="1200" dirty="0"/>
                        <a:t>Context-1</a:t>
                      </a:r>
                    </a:p>
                  </a:txBody>
                  <a:tcPr/>
                </a:tc>
                <a:tc>
                  <a:txBody>
                    <a:bodyPr/>
                    <a:lstStyle/>
                    <a:p>
                      <a:pPr algn="ctr"/>
                      <a:r>
                        <a:rPr lang="en-US" sz="1200" dirty="0"/>
                        <a:t>Context-2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Context-3</a:t>
                      </a:r>
                    </a:p>
                    <a:p>
                      <a:pPr algn="ctr"/>
                      <a:endParaRPr lang="en-US" sz="1200" dirty="0"/>
                    </a:p>
                  </a:txBody>
                  <a:tcPr/>
                </a:tc>
                <a:extLst>
                  <a:ext uri="{0D108BD9-81ED-4DB2-BD59-A6C34878D82A}">
                    <a16:rowId xmlns:a16="http://schemas.microsoft.com/office/drawing/2014/main" val="2979947433"/>
                  </a:ext>
                </a:extLst>
              </a:tr>
              <a:tr h="1531718">
                <a:tc>
                  <a:txBody>
                    <a:bodyPr/>
                    <a:lstStyle/>
                    <a:p>
                      <a:r>
                        <a:rPr lang="en-US" sz="1200" dirty="0"/>
                        <a:t>Answer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rPr>
                        <a:t>4. Provide a substitute product: Company AB can provide a substitute product to Company XY that is similar in quality and performance to the child parts that Company XY has been buying. This could help Company XY reduce their costs and continue their operations.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rPr>
                        <a:t>Overall, the solution would depend on the nature of the relationship between the two companies and the willingness of Company AB to offer assistance to Company XY."</a:t>
                      </a:r>
                      <a:endParaRPr kumimoji="0" lang="en-US" sz="1200" b="0" i="0" u="none" strike="noStrike" kern="1200" cap="none" normalizeH="0" baseline="0" dirty="0">
                        <a:ln>
                          <a:noFill/>
                        </a:ln>
                        <a:solidFill>
                          <a:schemeClr val="tx1"/>
                        </a:solidFill>
                        <a:effectLst/>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normalizeH="0" baseline="0" dirty="0">
                        <a:ln>
                          <a:noFill/>
                        </a:ln>
                        <a:solidFill>
                          <a:schemeClr val="tx1"/>
                        </a:solidFill>
                        <a:effectLst/>
                        <a:latin typeface="+mn-lt"/>
                        <a:ea typeface="+mn-ea"/>
                        <a:cs typeface="Arial" panose="020B0604020202020204" pitchFamily="34" charset="0"/>
                      </a:endParaRPr>
                    </a:p>
                  </a:txBody>
                  <a:tcPr/>
                </a:tc>
                <a:tc>
                  <a:txBody>
                    <a:bodyPr/>
                    <a:lstStyle/>
                    <a:p>
                      <a:r>
                        <a:rPr kumimoji="0" lang="en-US" altLang="en-US" sz="1200" b="0" i="0" u="none" strike="noStrike" cap="none" normalizeH="0" baseline="0" dirty="0">
                          <a:ln>
                            <a:noFill/>
                          </a:ln>
                          <a:solidFill>
                            <a:schemeClr val="tx1"/>
                          </a:solidFill>
                          <a:effectLst/>
                          <a:highlight>
                            <a:srgbClr val="FFFF00"/>
                          </a:highlight>
                          <a:latin typeface="+mn-lt"/>
                          <a:cs typeface="Arial" panose="020B0604020202020204" pitchFamily="34" charset="0"/>
                        </a:rPr>
                        <a:t>4. </a:t>
                      </a:r>
                      <a:r>
                        <a:rPr kumimoji="0" lang="en-US" sz="1200" b="0" i="0" u="none" strike="noStrike" kern="1200" cap="none" normalizeH="0" baseline="0" dirty="0">
                          <a:ln>
                            <a:noFill/>
                          </a:ln>
                          <a:solidFill>
                            <a:schemeClr val="tx1"/>
                          </a:solidFill>
                          <a:effectLst/>
                          <a:highlight>
                            <a:srgbClr val="FFFF00"/>
                          </a:highlight>
                          <a:latin typeface="+mn-lt"/>
                          <a:ea typeface="+mn-ea"/>
                          <a:cs typeface="Arial" panose="020B0604020202020204" pitchFamily="34" charset="0"/>
                        </a:rPr>
                        <a:t>Seek out new customers: Company AB could look for new customers to offset the loss of revenue from Company XY. This would require marketing and sales efforts to identify potential customers and close deals.</a:t>
                      </a:r>
                      <a:endParaRPr kumimoji="0" lang="en-US" altLang="en-US" sz="1200" b="0" i="0" u="none" strike="noStrike" kern="1200" cap="none" normalizeH="0" baseline="0" dirty="0">
                        <a:ln>
                          <a:noFill/>
                        </a:ln>
                        <a:solidFill>
                          <a:schemeClr val="tx1"/>
                        </a:solidFill>
                        <a:effectLst/>
                        <a:highlight>
                          <a:srgbClr val="FFFF00"/>
                        </a:highlight>
                        <a:latin typeface="+mn-lt"/>
                        <a:ea typeface="+mn-ea"/>
                        <a:cs typeface="Arial" panose="020B0604020202020204" pitchFamily="34" charset="0"/>
                      </a:endParaRPr>
                    </a:p>
                    <a:p>
                      <a:endParaRPr kumimoji="0" lang="en-US" altLang="en-US" sz="1200" b="0" i="0" u="none" strike="noStrike" cap="none" normalizeH="0" baseline="0" dirty="0">
                        <a:ln>
                          <a:noFill/>
                        </a:ln>
                        <a:solidFill>
                          <a:schemeClr val="tx1"/>
                        </a:solidFill>
                        <a:effectLst/>
                        <a:highlight>
                          <a:srgbClr val="FFFF00"/>
                        </a:highlight>
                        <a:latin typeface="+mn-lt"/>
                        <a:cs typeface="Arial" panose="020B0604020202020204" pitchFamily="34" charset="0"/>
                      </a:endParaRPr>
                    </a:p>
                    <a:p>
                      <a:r>
                        <a:rPr kumimoji="0" lang="en-US" altLang="en-US" sz="1200" b="0" i="0" u="none" strike="noStrike" cap="none" normalizeH="0" baseline="0" dirty="0">
                          <a:ln>
                            <a:noFill/>
                          </a:ln>
                          <a:solidFill>
                            <a:schemeClr val="tx1"/>
                          </a:solidFill>
                          <a:effectLst/>
                          <a:highlight>
                            <a:srgbClr val="FFFF00"/>
                          </a:highlight>
                          <a:latin typeface="+mn-lt"/>
                          <a:cs typeface="Arial" panose="020B0604020202020204" pitchFamily="34" charset="0"/>
                        </a:rPr>
                        <a:t>Ultimately, the goal for Company AB is to find a solution that benefits both parties and maintains the long-standing relationship between the two companies."</a:t>
                      </a:r>
                      <a:endParaRPr lang="en-US" sz="1200" b="0" dirty="0">
                        <a:solidFill>
                          <a:schemeClr val="tx1"/>
                        </a:solidFill>
                        <a:highlight>
                          <a:srgbClr val="FFFF00"/>
                        </a:highlight>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latin typeface="+mn-lt"/>
                        <a:cs typeface="Arial" panose="020B0604020202020204" pitchFamily="34" charset="0"/>
                      </a:endParaRPr>
                    </a:p>
                    <a:p>
                      <a:endParaRPr lang="en-US" sz="1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normalizeH="0" baseline="0" dirty="0">
                          <a:ln>
                            <a:noFill/>
                          </a:ln>
                          <a:solidFill>
                            <a:schemeClr val="tx1"/>
                          </a:solidFill>
                          <a:effectLst/>
                          <a:highlight>
                            <a:srgbClr val="FFFF00"/>
                          </a:highlight>
                          <a:latin typeface="+mn-lt"/>
                          <a:ea typeface="+mn-ea"/>
                          <a:cs typeface="Arial" panose="020B0604020202020204" pitchFamily="34" charset="0"/>
                        </a:rPr>
                        <a:t>Ultimately, the goal of Company AB should be to maintain a positive and beneficial relationship with Company XY, while still ensuring that their own business interests are protected. By working together and finding creative solutions, both companies can overcome the current financial challenges and continue to do business in the long-term</a:t>
                      </a:r>
                    </a:p>
                  </a:txBody>
                  <a:tcPr/>
                </a:tc>
                <a:extLst>
                  <a:ext uri="{0D108BD9-81ED-4DB2-BD59-A6C34878D82A}">
                    <a16:rowId xmlns:a16="http://schemas.microsoft.com/office/drawing/2014/main" val="123485123"/>
                  </a:ext>
                </a:extLst>
              </a:tr>
            </a:tbl>
          </a:graphicData>
        </a:graphic>
      </p:graphicFrame>
    </p:spTree>
    <p:extLst>
      <p:ext uri="{BB962C8B-B14F-4D97-AF65-F5344CB8AC3E}">
        <p14:creationId xmlns:p14="http://schemas.microsoft.com/office/powerpoint/2010/main" val="1233701680"/>
      </p:ext>
    </p:extLst>
  </p:cSld>
  <p:clrMapOvr>
    <a:masterClrMapping/>
  </p:clrMapOvr>
</p:sld>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50%">
      <a:srgbClr val="7FD5F3"/>
    </a:custClr>
    <a:custClr name="ZF Cyan 25%">
      <a:srgbClr val="BFEAF9"/>
    </a:custClr>
    <a:custClr>
      <a:srgbClr val="FFFFFF"/>
    </a:custClr>
    <a:custClr name="ZF Blue 100%">
      <a:srgbClr val="1179BF"/>
    </a:custClr>
    <a:custClr name="ZF Blue 50%">
      <a:srgbClr val="81BCDF"/>
    </a:custClr>
    <a:custClr>
      <a:srgbClr val="FFFFFF"/>
    </a:custClr>
    <a:custClr name="Middle Blue 100%">
      <a:srgbClr val="004D7A"/>
    </a:custClr>
    <a:custClr name="Middle Blue 50%">
      <a:srgbClr val="7FA5BC"/>
    </a:custClr>
    <a:custClr>
      <a:srgbClr val="FFFFFF"/>
    </a:custClr>
    <a:custClr name="Black 100%">
      <a:srgbClr val="000000"/>
    </a:custClr>
    <a:custClr name="Black 50%">
      <a:srgbClr val="7F7F7F"/>
    </a:custClr>
    <a:custClr name="Black 25%">
      <a:srgbClr val="BFBFBF"/>
    </a:custClr>
    <a:custClr>
      <a:srgbClr val="FFFFFF"/>
    </a:custClr>
    <a:custClr name="1. Step color gradient">
      <a:srgbClr val="1179BF"/>
    </a:custClr>
    <a:custClr name="2. Step color gradient">
      <a:srgbClr val="004D7A"/>
    </a:custClr>
    <a:custClr name="3. Step color gradient">
      <a:srgbClr val="001024"/>
    </a:custClr>
    <a:custClr>
      <a:srgbClr val="FFFFFF"/>
    </a:custClr>
    <a:custClr name="ZF Red - Only highlight color">
      <a:srgbClr val="DD0C29"/>
    </a:custClr>
  </a:custClrLst>
  <a:extLst>
    <a:ext uri="{05A4C25C-085E-4340-85A3-A5531E510DB2}">
      <thm15:themeFamily xmlns:thm15="http://schemas.microsoft.com/office/thememl/2012/main" name="master_zf.potx" id="{27FC02A3-3CC2-4411-86F6-B339DEDD2E07}" vid="{BBEEC987-2F6D-4DE3-928C-2140DBAFC1C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459D92636BE74F9A0967E31BF83723" ma:contentTypeVersion="0" ma:contentTypeDescription="Create a new document." ma:contentTypeScope="" ma:versionID="a597bd8ece27149dea77ec601c5b4af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53A466-1E01-461A-9588-273F9517B813}">
  <ds:schemaRefs>
    <ds:schemaRef ds:uri="http://schemas.microsoft.com/sharepoint/v3/contenttype/forms"/>
  </ds:schemaRefs>
</ds:datastoreItem>
</file>

<file path=customXml/itemProps2.xml><?xml version="1.0" encoding="utf-8"?>
<ds:datastoreItem xmlns:ds="http://schemas.openxmlformats.org/officeDocument/2006/customXml" ds:itemID="{FE63EC75-F569-48D3-B84C-89ADD954AD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0200472-FD54-40B5-A287-7C98290612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999</Words>
  <Application>Microsoft Office PowerPoint</Application>
  <PresentationFormat>On-screen Show (16:9)</PresentationFormat>
  <Paragraphs>73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Consolas</vt:lpstr>
      <vt:lpstr>Tahoma</vt:lpstr>
      <vt:lpstr>ZF AG</vt:lpstr>
      <vt:lpstr>Phase-1 : OpenAI ChatGPT Context Evaluation in Local using personal API Key</vt:lpstr>
      <vt:lpstr>Sales/Marketing Use Case Context</vt:lpstr>
      <vt:lpstr>PowerPoint Presentation</vt:lpstr>
      <vt:lpstr>PowerPoint Presentation</vt:lpstr>
      <vt:lpstr>PowerPoint Presentation</vt:lpstr>
      <vt:lpstr>PowerPoint Presentation</vt:lpstr>
      <vt:lpstr>PowerPoint Presentation</vt:lpstr>
    </vt:vector>
  </TitlesOfParts>
  <Company>ZF India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 Shrikrishna PUN FIXY5</dc:creator>
  <cp:lastModifiedBy>Das Shrikrishna PUN FIXY5</cp:lastModifiedBy>
  <cp:revision>42</cp:revision>
  <dcterms:created xsi:type="dcterms:W3CDTF">2023-06-27T09:32:22Z</dcterms:created>
  <dcterms:modified xsi:type="dcterms:W3CDTF">2023-07-03T10:50:31Z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0x010100B4459D92636BE74F9A0967E31BF83723</vt:lpwstr>
  </property>
  <property fmtid="{D5CDD505-2E9C-101B-9397-08002B2CF9AE}" pid="3" name="MSIP_Label_134277c1-31d4-4dba-9248-3ba93a3f3112_Enabled">
    <vt:lpwstr>true</vt:lpwstr>
  </property>
  <property fmtid="{D5CDD505-2E9C-101B-9397-08002B2CF9AE}" pid="4" name="MSIP_Label_134277c1-31d4-4dba-9248-3ba93a3f3112_SetDate">
    <vt:lpwstr>2023-07-03T10:50:30Z</vt:lpwstr>
  </property>
  <property fmtid="{D5CDD505-2E9C-101B-9397-08002B2CF9AE}" pid="5" name="MSIP_Label_134277c1-31d4-4dba-9248-3ba93a3f3112_Method">
    <vt:lpwstr>Privileged</vt:lpwstr>
  </property>
  <property fmtid="{D5CDD505-2E9C-101B-9397-08002B2CF9AE}" pid="6" name="MSIP_Label_134277c1-31d4-4dba-9248-3ba93a3f3112_Name">
    <vt:lpwstr>Internal sub1</vt:lpwstr>
  </property>
  <property fmtid="{D5CDD505-2E9C-101B-9397-08002B2CF9AE}" pid="7" name="MSIP_Label_134277c1-31d4-4dba-9248-3ba93a3f3112_SiteId">
    <vt:lpwstr>eb70b763-b6d7-4486-8555-8831709a784e</vt:lpwstr>
  </property>
  <property fmtid="{D5CDD505-2E9C-101B-9397-08002B2CF9AE}" pid="8" name="MSIP_Label_134277c1-31d4-4dba-9248-3ba93a3f3112_ActionId">
    <vt:lpwstr>59e1c744-5721-4905-9796-b6178915f9a0</vt:lpwstr>
  </property>
  <property fmtid="{D5CDD505-2E9C-101B-9397-08002B2CF9AE}" pid="9" name="MSIP_Label_134277c1-31d4-4dba-9248-3ba93a3f3112_ContentBits">
    <vt:lpwstr>1</vt:lpwstr>
  </property>
</Properties>
</file>