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6" r:id="rId2"/>
    <p:sldId id="269" r:id="rId3"/>
    <p:sldId id="263" r:id="rId4"/>
    <p:sldId id="257" r:id="rId5"/>
    <p:sldId id="258" r:id="rId6"/>
    <p:sldId id="259" r:id="rId7"/>
    <p:sldId id="260" r:id="rId8"/>
    <p:sldId id="261" r:id="rId9"/>
    <p:sldId id="262" r:id="rId10"/>
    <p:sldId id="264" r:id="rId11"/>
    <p:sldId id="266"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nshu Pandey" initials="HP" lastIdx="1" clrIdx="0">
    <p:extLst>
      <p:ext uri="{19B8F6BF-5375-455C-9EA6-DF929625EA0E}">
        <p15:presenceInfo xmlns:p15="http://schemas.microsoft.com/office/powerpoint/2012/main" userId="b781671b947f3e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62" d="100"/>
          <a:sy n="62" d="100"/>
        </p:scale>
        <p:origin x="58"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8-02T23:09:25.610"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BE6105-E34A-41E8-8BC5-1E4B9C6DEAA6}" type="doc">
      <dgm:prSet loTypeId="urn:microsoft.com/office/officeart/2005/8/layout/pyramid2" loCatId="list" qsTypeId="urn:microsoft.com/office/officeart/2005/8/quickstyle/simple1" qsCatId="simple" csTypeId="urn:microsoft.com/office/officeart/2005/8/colors/accent1_2" csCatId="accent1" phldr="1"/>
      <dgm:spPr/>
    </dgm:pt>
    <dgm:pt modelId="{44262BF3-F1BA-4347-886B-2C69DEC5AA95}">
      <dgm:prSet phldrT="[Text]"/>
      <dgm:spPr/>
      <dgm:t>
        <a:bodyPr/>
        <a:lstStyle/>
        <a:p>
          <a:r>
            <a:rPr lang="en-IN" dirty="0"/>
            <a:t>Objective</a:t>
          </a:r>
        </a:p>
      </dgm:t>
    </dgm:pt>
    <dgm:pt modelId="{8628FAC2-C58D-4416-9DD3-3AF5A4BC5417}" type="parTrans" cxnId="{C94D3A48-0492-4CBC-9E59-16FA5E2E762D}">
      <dgm:prSet/>
      <dgm:spPr/>
      <dgm:t>
        <a:bodyPr/>
        <a:lstStyle/>
        <a:p>
          <a:endParaRPr lang="en-IN"/>
        </a:p>
      </dgm:t>
    </dgm:pt>
    <dgm:pt modelId="{F3A03AF8-C110-486C-85F1-F2EECC99BDAA}" type="sibTrans" cxnId="{C94D3A48-0492-4CBC-9E59-16FA5E2E762D}">
      <dgm:prSet/>
      <dgm:spPr/>
      <dgm:t>
        <a:bodyPr/>
        <a:lstStyle/>
        <a:p>
          <a:endParaRPr lang="en-IN"/>
        </a:p>
      </dgm:t>
    </dgm:pt>
    <dgm:pt modelId="{D8A0275A-2250-4F11-9D68-DF5D79EAF61C}">
      <dgm:prSet phldrT="[Text]"/>
      <dgm:spPr/>
      <dgm:t>
        <a:bodyPr/>
        <a:lstStyle/>
        <a:p>
          <a:r>
            <a:rPr lang="en-IN" dirty="0"/>
            <a:t>Summary of analysis</a:t>
          </a:r>
        </a:p>
      </dgm:t>
    </dgm:pt>
    <dgm:pt modelId="{B8A71628-D02F-4E54-AA59-A5639E7CEE73}" type="parTrans" cxnId="{58373364-2761-48E7-AC9F-F89258F07CBE}">
      <dgm:prSet/>
      <dgm:spPr/>
      <dgm:t>
        <a:bodyPr/>
        <a:lstStyle/>
        <a:p>
          <a:endParaRPr lang="en-IN"/>
        </a:p>
      </dgm:t>
    </dgm:pt>
    <dgm:pt modelId="{B652167F-4B4A-499C-A639-EAD342AD97CD}" type="sibTrans" cxnId="{58373364-2761-48E7-AC9F-F89258F07CBE}">
      <dgm:prSet/>
      <dgm:spPr/>
      <dgm:t>
        <a:bodyPr/>
        <a:lstStyle/>
        <a:p>
          <a:endParaRPr lang="en-IN"/>
        </a:p>
      </dgm:t>
    </dgm:pt>
    <dgm:pt modelId="{DC0F0040-F1D5-4103-A5D9-75E76F4622BE}">
      <dgm:prSet phldrT="[Text]"/>
      <dgm:spPr/>
      <dgm:t>
        <a:bodyPr/>
        <a:lstStyle/>
        <a:p>
          <a:r>
            <a:rPr lang="en-IN" dirty="0"/>
            <a:t>Recommendation</a:t>
          </a:r>
        </a:p>
      </dgm:t>
    </dgm:pt>
    <dgm:pt modelId="{F07D18E3-01AC-4092-ADD1-E1F2422B4934}" type="parTrans" cxnId="{95ADEBA2-FA3B-4888-9F92-0D8F3F73E304}">
      <dgm:prSet/>
      <dgm:spPr/>
      <dgm:t>
        <a:bodyPr/>
        <a:lstStyle/>
        <a:p>
          <a:endParaRPr lang="en-IN"/>
        </a:p>
      </dgm:t>
    </dgm:pt>
    <dgm:pt modelId="{9E3118B4-6A39-45DB-8C19-7E62530BE2A0}" type="sibTrans" cxnId="{95ADEBA2-FA3B-4888-9F92-0D8F3F73E304}">
      <dgm:prSet/>
      <dgm:spPr/>
      <dgm:t>
        <a:bodyPr/>
        <a:lstStyle/>
        <a:p>
          <a:endParaRPr lang="en-IN"/>
        </a:p>
      </dgm:t>
    </dgm:pt>
    <dgm:pt modelId="{27C99314-568C-42FA-9403-13AB2196BDD2}">
      <dgm:prSet phldrT="[Text]"/>
      <dgm:spPr/>
      <dgm:t>
        <a:bodyPr/>
        <a:lstStyle/>
        <a:p>
          <a:r>
            <a:rPr lang="en-IN" dirty="0"/>
            <a:t>visualization</a:t>
          </a:r>
        </a:p>
      </dgm:t>
    </dgm:pt>
    <dgm:pt modelId="{15A91E4D-A33A-4C5D-88E8-15AE5E4D664B}" type="parTrans" cxnId="{7F5A7293-DBCD-44CB-B49B-5ADF08769B5C}">
      <dgm:prSet/>
      <dgm:spPr/>
      <dgm:t>
        <a:bodyPr/>
        <a:lstStyle/>
        <a:p>
          <a:endParaRPr lang="en-IN"/>
        </a:p>
      </dgm:t>
    </dgm:pt>
    <dgm:pt modelId="{7FF8F0A9-5948-4FE8-9D9E-D9BBF3BBD21F}" type="sibTrans" cxnId="{7F5A7293-DBCD-44CB-B49B-5ADF08769B5C}">
      <dgm:prSet/>
      <dgm:spPr/>
      <dgm:t>
        <a:bodyPr/>
        <a:lstStyle/>
        <a:p>
          <a:endParaRPr lang="en-IN"/>
        </a:p>
      </dgm:t>
    </dgm:pt>
    <dgm:pt modelId="{F714C6DC-881F-42B6-B525-14001FA99C79}">
      <dgm:prSet phldrT="[Text]"/>
      <dgm:spPr/>
      <dgm:t>
        <a:bodyPr/>
        <a:lstStyle/>
        <a:p>
          <a:r>
            <a:rPr lang="en-IN" dirty="0"/>
            <a:t>appendix</a:t>
          </a:r>
        </a:p>
      </dgm:t>
    </dgm:pt>
    <dgm:pt modelId="{5CA29EF6-1253-47BA-BD20-933CF62BA191}" type="parTrans" cxnId="{0B23552E-2342-49A9-A30F-6573F28B7CE0}">
      <dgm:prSet/>
      <dgm:spPr/>
      <dgm:t>
        <a:bodyPr/>
        <a:lstStyle/>
        <a:p>
          <a:endParaRPr lang="en-IN"/>
        </a:p>
      </dgm:t>
    </dgm:pt>
    <dgm:pt modelId="{FD1731ED-B938-4323-BE47-8F3721AF3B3D}" type="sibTrans" cxnId="{0B23552E-2342-49A9-A30F-6573F28B7CE0}">
      <dgm:prSet/>
      <dgm:spPr/>
      <dgm:t>
        <a:bodyPr/>
        <a:lstStyle/>
        <a:p>
          <a:endParaRPr lang="en-IN"/>
        </a:p>
      </dgm:t>
    </dgm:pt>
    <dgm:pt modelId="{DD20063B-EF11-46DE-82A0-55B624D87CFB}">
      <dgm:prSet phldrT="[Text]"/>
      <dgm:spPr/>
      <dgm:t>
        <a:bodyPr/>
        <a:lstStyle/>
        <a:p>
          <a:r>
            <a:rPr lang="en-IN" dirty="0"/>
            <a:t>Business task</a:t>
          </a:r>
        </a:p>
      </dgm:t>
    </dgm:pt>
    <dgm:pt modelId="{D6C1C2FA-D6BB-4181-B851-D588355D53CF}" type="parTrans" cxnId="{2473CC12-79FF-46E9-B4D6-514E0AFA5EBB}">
      <dgm:prSet/>
      <dgm:spPr/>
      <dgm:t>
        <a:bodyPr/>
        <a:lstStyle/>
        <a:p>
          <a:endParaRPr lang="en-IN"/>
        </a:p>
      </dgm:t>
    </dgm:pt>
    <dgm:pt modelId="{A8E53D6B-3FE3-4176-8701-5D5A2DADBA84}" type="sibTrans" cxnId="{2473CC12-79FF-46E9-B4D6-514E0AFA5EBB}">
      <dgm:prSet/>
      <dgm:spPr/>
      <dgm:t>
        <a:bodyPr/>
        <a:lstStyle/>
        <a:p>
          <a:endParaRPr lang="en-IN"/>
        </a:p>
      </dgm:t>
    </dgm:pt>
    <dgm:pt modelId="{473BC594-9324-4474-8A91-063B950E9672}" type="pres">
      <dgm:prSet presAssocID="{20BE6105-E34A-41E8-8BC5-1E4B9C6DEAA6}" presName="compositeShape" presStyleCnt="0">
        <dgm:presLayoutVars>
          <dgm:dir/>
          <dgm:resizeHandles/>
        </dgm:presLayoutVars>
      </dgm:prSet>
      <dgm:spPr/>
    </dgm:pt>
    <dgm:pt modelId="{C2FCDA3B-5825-4EE5-AA76-34B33E7E8A4B}" type="pres">
      <dgm:prSet presAssocID="{20BE6105-E34A-41E8-8BC5-1E4B9C6DEAA6}" presName="pyramid" presStyleLbl="node1" presStyleIdx="0" presStyleCnt="1"/>
      <dgm:spPr/>
    </dgm:pt>
    <dgm:pt modelId="{34BB863E-EF48-4C7E-9A45-F8B9AD09E368}" type="pres">
      <dgm:prSet presAssocID="{20BE6105-E34A-41E8-8BC5-1E4B9C6DEAA6}" presName="theList" presStyleCnt="0"/>
      <dgm:spPr/>
    </dgm:pt>
    <dgm:pt modelId="{71C02A38-A502-4BE4-AB32-F81E4D2F2BC7}" type="pres">
      <dgm:prSet presAssocID="{44262BF3-F1BA-4347-886B-2C69DEC5AA95}" presName="aNode" presStyleLbl="fgAcc1" presStyleIdx="0" presStyleCnt="6" custScaleX="77470" custScaleY="50814" custLinFactNeighborX="-4797" custLinFactNeighborY="31278">
        <dgm:presLayoutVars>
          <dgm:bulletEnabled val="1"/>
        </dgm:presLayoutVars>
      </dgm:prSet>
      <dgm:spPr/>
    </dgm:pt>
    <dgm:pt modelId="{2FCC9690-299F-419E-893D-29B210A2E7D3}" type="pres">
      <dgm:prSet presAssocID="{44262BF3-F1BA-4347-886B-2C69DEC5AA95}" presName="aSpace" presStyleCnt="0"/>
      <dgm:spPr/>
    </dgm:pt>
    <dgm:pt modelId="{5EC394C4-5A3E-45CA-9F8B-91907384FFCB}" type="pres">
      <dgm:prSet presAssocID="{DD20063B-EF11-46DE-82A0-55B624D87CFB}" presName="aNode" presStyleLbl="fgAcc1" presStyleIdx="1" presStyleCnt="6" custScaleX="77471" custScaleY="65564" custLinFactNeighborX="-5330" custLinFactNeighborY="15114">
        <dgm:presLayoutVars>
          <dgm:bulletEnabled val="1"/>
        </dgm:presLayoutVars>
      </dgm:prSet>
      <dgm:spPr/>
    </dgm:pt>
    <dgm:pt modelId="{735F0128-5849-4F8D-9481-7819A26FAD54}" type="pres">
      <dgm:prSet presAssocID="{DD20063B-EF11-46DE-82A0-55B624D87CFB}" presName="aSpace" presStyleCnt="0"/>
      <dgm:spPr/>
    </dgm:pt>
    <dgm:pt modelId="{F355057F-A128-4C7A-A81C-FAE1350ACF53}" type="pres">
      <dgm:prSet presAssocID="{27C99314-568C-42FA-9403-13AB2196BDD2}" presName="aNode" presStyleLbl="fgAcc1" presStyleIdx="2" presStyleCnt="6" custScaleX="77662" custScaleY="55651" custLinFactNeighborX="-4893" custLinFactNeighborY="12537">
        <dgm:presLayoutVars>
          <dgm:bulletEnabled val="1"/>
        </dgm:presLayoutVars>
      </dgm:prSet>
      <dgm:spPr/>
    </dgm:pt>
    <dgm:pt modelId="{E1946DBB-1C6A-400E-BD1E-8982B1D3926E}" type="pres">
      <dgm:prSet presAssocID="{27C99314-568C-42FA-9403-13AB2196BDD2}" presName="aSpace" presStyleCnt="0"/>
      <dgm:spPr/>
    </dgm:pt>
    <dgm:pt modelId="{22DFEE1A-9C87-469D-923D-38D747DDB28D}" type="pres">
      <dgm:prSet presAssocID="{D8A0275A-2250-4F11-9D68-DF5D79EAF61C}" presName="aNode" presStyleLbl="fgAcc1" presStyleIdx="3" presStyleCnt="6" custScaleX="84270" custScaleY="66817" custLinFactNeighborX="-1066">
        <dgm:presLayoutVars>
          <dgm:bulletEnabled val="1"/>
        </dgm:presLayoutVars>
      </dgm:prSet>
      <dgm:spPr/>
    </dgm:pt>
    <dgm:pt modelId="{8EDA12D1-030C-48E8-A995-AA2C2F0170D3}" type="pres">
      <dgm:prSet presAssocID="{D8A0275A-2250-4F11-9D68-DF5D79EAF61C}" presName="aSpace" presStyleCnt="0"/>
      <dgm:spPr/>
    </dgm:pt>
    <dgm:pt modelId="{C38543D4-50B6-443D-8A20-D3D87AC19F39}" type="pres">
      <dgm:prSet presAssocID="{DC0F0040-F1D5-4103-A5D9-75E76F4622BE}" presName="aNode" presStyleLbl="fgAcc1" presStyleIdx="4" presStyleCnt="6" custScaleX="84401" custScaleY="58362">
        <dgm:presLayoutVars>
          <dgm:bulletEnabled val="1"/>
        </dgm:presLayoutVars>
      </dgm:prSet>
      <dgm:spPr/>
    </dgm:pt>
    <dgm:pt modelId="{906A93D7-8166-4B77-B768-2BA8C25F9F36}" type="pres">
      <dgm:prSet presAssocID="{DC0F0040-F1D5-4103-A5D9-75E76F4622BE}" presName="aSpace" presStyleCnt="0"/>
      <dgm:spPr/>
    </dgm:pt>
    <dgm:pt modelId="{0C403A85-270E-48D5-B871-A3B5F188086A}" type="pres">
      <dgm:prSet presAssocID="{F714C6DC-881F-42B6-B525-14001FA99C79}" presName="aNode" presStyleLbl="fgAcc1" presStyleIdx="5" presStyleCnt="6" custScaleX="85336" custScaleY="63550" custLinFactNeighborX="1236">
        <dgm:presLayoutVars>
          <dgm:bulletEnabled val="1"/>
        </dgm:presLayoutVars>
      </dgm:prSet>
      <dgm:spPr/>
    </dgm:pt>
    <dgm:pt modelId="{3FB6FA20-88F2-46F1-B24B-B857BD6165F9}" type="pres">
      <dgm:prSet presAssocID="{F714C6DC-881F-42B6-B525-14001FA99C79}" presName="aSpace" presStyleCnt="0"/>
      <dgm:spPr/>
    </dgm:pt>
  </dgm:ptLst>
  <dgm:cxnLst>
    <dgm:cxn modelId="{52590C02-CACF-42FC-98F8-50F284928775}" type="presOf" srcId="{20BE6105-E34A-41E8-8BC5-1E4B9C6DEAA6}" destId="{473BC594-9324-4474-8A91-063B950E9672}" srcOrd="0" destOrd="0" presId="urn:microsoft.com/office/officeart/2005/8/layout/pyramid2"/>
    <dgm:cxn modelId="{2473CC12-79FF-46E9-B4D6-514E0AFA5EBB}" srcId="{20BE6105-E34A-41E8-8BC5-1E4B9C6DEAA6}" destId="{DD20063B-EF11-46DE-82A0-55B624D87CFB}" srcOrd="1" destOrd="0" parTransId="{D6C1C2FA-D6BB-4181-B851-D588355D53CF}" sibTransId="{A8E53D6B-3FE3-4176-8701-5D5A2DADBA84}"/>
    <dgm:cxn modelId="{F411CF22-857B-419D-A128-436585284450}" type="presOf" srcId="{DD20063B-EF11-46DE-82A0-55B624D87CFB}" destId="{5EC394C4-5A3E-45CA-9F8B-91907384FFCB}" srcOrd="0" destOrd="0" presId="urn:microsoft.com/office/officeart/2005/8/layout/pyramid2"/>
    <dgm:cxn modelId="{0B23552E-2342-49A9-A30F-6573F28B7CE0}" srcId="{20BE6105-E34A-41E8-8BC5-1E4B9C6DEAA6}" destId="{F714C6DC-881F-42B6-B525-14001FA99C79}" srcOrd="5" destOrd="0" parTransId="{5CA29EF6-1253-47BA-BD20-933CF62BA191}" sibTransId="{FD1731ED-B938-4323-BE47-8F3721AF3B3D}"/>
    <dgm:cxn modelId="{FF07D243-2659-47A8-B982-D8E49515BDE6}" type="presOf" srcId="{F714C6DC-881F-42B6-B525-14001FA99C79}" destId="{0C403A85-270E-48D5-B871-A3B5F188086A}" srcOrd="0" destOrd="0" presId="urn:microsoft.com/office/officeart/2005/8/layout/pyramid2"/>
    <dgm:cxn modelId="{58373364-2761-48E7-AC9F-F89258F07CBE}" srcId="{20BE6105-E34A-41E8-8BC5-1E4B9C6DEAA6}" destId="{D8A0275A-2250-4F11-9D68-DF5D79EAF61C}" srcOrd="3" destOrd="0" parTransId="{B8A71628-D02F-4E54-AA59-A5639E7CEE73}" sibTransId="{B652167F-4B4A-499C-A639-EAD342AD97CD}"/>
    <dgm:cxn modelId="{C94D3A48-0492-4CBC-9E59-16FA5E2E762D}" srcId="{20BE6105-E34A-41E8-8BC5-1E4B9C6DEAA6}" destId="{44262BF3-F1BA-4347-886B-2C69DEC5AA95}" srcOrd="0" destOrd="0" parTransId="{8628FAC2-C58D-4416-9DD3-3AF5A4BC5417}" sibTransId="{F3A03AF8-C110-486C-85F1-F2EECC99BDAA}"/>
    <dgm:cxn modelId="{75CC9450-D459-4FF0-857E-81D84432E4CF}" type="presOf" srcId="{D8A0275A-2250-4F11-9D68-DF5D79EAF61C}" destId="{22DFEE1A-9C87-469D-923D-38D747DDB28D}" srcOrd="0" destOrd="0" presId="urn:microsoft.com/office/officeart/2005/8/layout/pyramid2"/>
    <dgm:cxn modelId="{86DD2187-6992-4D99-B382-C57077F1464D}" type="presOf" srcId="{44262BF3-F1BA-4347-886B-2C69DEC5AA95}" destId="{71C02A38-A502-4BE4-AB32-F81E4D2F2BC7}" srcOrd="0" destOrd="0" presId="urn:microsoft.com/office/officeart/2005/8/layout/pyramid2"/>
    <dgm:cxn modelId="{B920D687-57B2-4853-92A9-915815B57DE3}" type="presOf" srcId="{27C99314-568C-42FA-9403-13AB2196BDD2}" destId="{F355057F-A128-4C7A-A81C-FAE1350ACF53}" srcOrd="0" destOrd="0" presId="urn:microsoft.com/office/officeart/2005/8/layout/pyramid2"/>
    <dgm:cxn modelId="{7F5A7293-DBCD-44CB-B49B-5ADF08769B5C}" srcId="{20BE6105-E34A-41E8-8BC5-1E4B9C6DEAA6}" destId="{27C99314-568C-42FA-9403-13AB2196BDD2}" srcOrd="2" destOrd="0" parTransId="{15A91E4D-A33A-4C5D-88E8-15AE5E4D664B}" sibTransId="{7FF8F0A9-5948-4FE8-9D9E-D9BBF3BBD21F}"/>
    <dgm:cxn modelId="{95ADEBA2-FA3B-4888-9F92-0D8F3F73E304}" srcId="{20BE6105-E34A-41E8-8BC5-1E4B9C6DEAA6}" destId="{DC0F0040-F1D5-4103-A5D9-75E76F4622BE}" srcOrd="4" destOrd="0" parTransId="{F07D18E3-01AC-4092-ADD1-E1F2422B4934}" sibTransId="{9E3118B4-6A39-45DB-8C19-7E62530BE2A0}"/>
    <dgm:cxn modelId="{1A0EFED5-0C7E-42C7-989F-3BCAAA525D13}" type="presOf" srcId="{DC0F0040-F1D5-4103-A5D9-75E76F4622BE}" destId="{C38543D4-50B6-443D-8A20-D3D87AC19F39}" srcOrd="0" destOrd="0" presId="urn:microsoft.com/office/officeart/2005/8/layout/pyramid2"/>
    <dgm:cxn modelId="{D5998F33-CFBF-484E-AE25-DA4965482F13}" type="presParOf" srcId="{473BC594-9324-4474-8A91-063B950E9672}" destId="{C2FCDA3B-5825-4EE5-AA76-34B33E7E8A4B}" srcOrd="0" destOrd="0" presId="urn:microsoft.com/office/officeart/2005/8/layout/pyramid2"/>
    <dgm:cxn modelId="{069C16F4-F391-4B88-9CC8-342FEDD5DB8E}" type="presParOf" srcId="{473BC594-9324-4474-8A91-063B950E9672}" destId="{34BB863E-EF48-4C7E-9A45-F8B9AD09E368}" srcOrd="1" destOrd="0" presId="urn:microsoft.com/office/officeart/2005/8/layout/pyramid2"/>
    <dgm:cxn modelId="{A12AE809-F82B-4647-BF89-9594105F4D61}" type="presParOf" srcId="{34BB863E-EF48-4C7E-9A45-F8B9AD09E368}" destId="{71C02A38-A502-4BE4-AB32-F81E4D2F2BC7}" srcOrd="0" destOrd="0" presId="urn:microsoft.com/office/officeart/2005/8/layout/pyramid2"/>
    <dgm:cxn modelId="{595D0D99-6C26-4DDE-A9E9-B06D707A2C02}" type="presParOf" srcId="{34BB863E-EF48-4C7E-9A45-F8B9AD09E368}" destId="{2FCC9690-299F-419E-893D-29B210A2E7D3}" srcOrd="1" destOrd="0" presId="urn:microsoft.com/office/officeart/2005/8/layout/pyramid2"/>
    <dgm:cxn modelId="{66D2A603-B671-46F4-8B2D-B91D369BFA08}" type="presParOf" srcId="{34BB863E-EF48-4C7E-9A45-F8B9AD09E368}" destId="{5EC394C4-5A3E-45CA-9F8B-91907384FFCB}" srcOrd="2" destOrd="0" presId="urn:microsoft.com/office/officeart/2005/8/layout/pyramid2"/>
    <dgm:cxn modelId="{AB1238D3-F4A6-476B-A877-47BF3F9716EE}" type="presParOf" srcId="{34BB863E-EF48-4C7E-9A45-F8B9AD09E368}" destId="{735F0128-5849-4F8D-9481-7819A26FAD54}" srcOrd="3" destOrd="0" presId="urn:microsoft.com/office/officeart/2005/8/layout/pyramid2"/>
    <dgm:cxn modelId="{E53EF4AF-536E-4F4E-8ACA-4F7E22275345}" type="presParOf" srcId="{34BB863E-EF48-4C7E-9A45-F8B9AD09E368}" destId="{F355057F-A128-4C7A-A81C-FAE1350ACF53}" srcOrd="4" destOrd="0" presId="urn:microsoft.com/office/officeart/2005/8/layout/pyramid2"/>
    <dgm:cxn modelId="{9033DF9E-07DF-4695-9C26-5CC62B4A44B7}" type="presParOf" srcId="{34BB863E-EF48-4C7E-9A45-F8B9AD09E368}" destId="{E1946DBB-1C6A-400E-BD1E-8982B1D3926E}" srcOrd="5" destOrd="0" presId="urn:microsoft.com/office/officeart/2005/8/layout/pyramid2"/>
    <dgm:cxn modelId="{27EC314E-2825-4A2B-9FC8-FC0C5E18D0F6}" type="presParOf" srcId="{34BB863E-EF48-4C7E-9A45-F8B9AD09E368}" destId="{22DFEE1A-9C87-469D-923D-38D747DDB28D}" srcOrd="6" destOrd="0" presId="urn:microsoft.com/office/officeart/2005/8/layout/pyramid2"/>
    <dgm:cxn modelId="{26892995-F78E-42CB-8988-CAE016A47197}" type="presParOf" srcId="{34BB863E-EF48-4C7E-9A45-F8B9AD09E368}" destId="{8EDA12D1-030C-48E8-A995-AA2C2F0170D3}" srcOrd="7" destOrd="0" presId="urn:microsoft.com/office/officeart/2005/8/layout/pyramid2"/>
    <dgm:cxn modelId="{CEEFF762-A6BE-40CD-9B93-541CB4868F74}" type="presParOf" srcId="{34BB863E-EF48-4C7E-9A45-F8B9AD09E368}" destId="{C38543D4-50B6-443D-8A20-D3D87AC19F39}" srcOrd="8" destOrd="0" presId="urn:microsoft.com/office/officeart/2005/8/layout/pyramid2"/>
    <dgm:cxn modelId="{012671BF-6865-46FD-96FA-4207BE5B8ADE}" type="presParOf" srcId="{34BB863E-EF48-4C7E-9A45-F8B9AD09E368}" destId="{906A93D7-8166-4B77-B768-2BA8C25F9F36}" srcOrd="9" destOrd="0" presId="urn:microsoft.com/office/officeart/2005/8/layout/pyramid2"/>
    <dgm:cxn modelId="{6BC4440A-5809-482A-8E2B-DDFBF45A5A40}" type="presParOf" srcId="{34BB863E-EF48-4C7E-9A45-F8B9AD09E368}" destId="{0C403A85-270E-48D5-B871-A3B5F188086A}" srcOrd="10" destOrd="0" presId="urn:microsoft.com/office/officeart/2005/8/layout/pyramid2"/>
    <dgm:cxn modelId="{58AE1FF9-2100-4345-971A-F83EA9745E77}" type="presParOf" srcId="{34BB863E-EF48-4C7E-9A45-F8B9AD09E368}" destId="{3FB6FA20-88F2-46F1-B24B-B857BD6165F9}"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A242B5-516A-4559-A1A7-95480FD3FFA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53993E27-8731-4180-B25D-29752AF55C6F}">
      <dgm:prSet phldrT="[Text]"/>
      <dgm:spPr/>
      <dgm:t>
        <a:bodyPr/>
        <a:lstStyle/>
        <a:p>
          <a:r>
            <a:rPr lang="en-IN" b="1" dirty="0"/>
            <a:t>How do Annual Members and Casual Riders use Cyclistic Bikes differently?</a:t>
          </a:r>
        </a:p>
      </dgm:t>
    </dgm:pt>
    <dgm:pt modelId="{5E132DA1-1FBC-49DC-B17F-7D53280B4DF2}" type="parTrans" cxnId="{7F16D385-26ED-4295-A464-7409D1CCE946}">
      <dgm:prSet/>
      <dgm:spPr/>
      <dgm:t>
        <a:bodyPr/>
        <a:lstStyle/>
        <a:p>
          <a:endParaRPr lang="en-IN"/>
        </a:p>
      </dgm:t>
    </dgm:pt>
    <dgm:pt modelId="{D6158D9D-81F2-4ABC-A5E7-FF1B531543C3}" type="sibTrans" cxnId="{7F16D385-26ED-4295-A464-7409D1CCE946}">
      <dgm:prSet/>
      <dgm:spPr/>
      <dgm:t>
        <a:bodyPr/>
        <a:lstStyle/>
        <a:p>
          <a:endParaRPr lang="en-IN"/>
        </a:p>
      </dgm:t>
    </dgm:pt>
    <dgm:pt modelId="{6FDE390D-0AA7-4AD2-B41F-466684D86706}">
      <dgm:prSet phldrT="[Text]"/>
      <dgm:spPr/>
      <dgm:t>
        <a:bodyPr/>
        <a:lstStyle/>
        <a:p>
          <a:r>
            <a:rPr lang="en-IN" dirty="0"/>
            <a:t>Why would Casual Riders buy Cyclistic annual membership?</a:t>
          </a:r>
        </a:p>
      </dgm:t>
    </dgm:pt>
    <dgm:pt modelId="{ACCB1178-C821-4CFA-B730-54C5FE988BCE}" type="parTrans" cxnId="{3DAFFEA3-AA8F-45EC-8416-F6452DD67DCE}">
      <dgm:prSet/>
      <dgm:spPr/>
      <dgm:t>
        <a:bodyPr/>
        <a:lstStyle/>
        <a:p>
          <a:endParaRPr lang="en-IN"/>
        </a:p>
      </dgm:t>
    </dgm:pt>
    <dgm:pt modelId="{785EE782-7D8F-4E47-9B9D-B0D9D9993B96}" type="sibTrans" cxnId="{3DAFFEA3-AA8F-45EC-8416-F6452DD67DCE}">
      <dgm:prSet/>
      <dgm:spPr/>
      <dgm:t>
        <a:bodyPr/>
        <a:lstStyle/>
        <a:p>
          <a:endParaRPr lang="en-IN"/>
        </a:p>
      </dgm:t>
    </dgm:pt>
    <dgm:pt modelId="{4EE612AD-54C7-4567-BEFD-DDDD2B8E54C6}">
      <dgm:prSet phldrT="[Text]"/>
      <dgm:spPr/>
      <dgm:t>
        <a:bodyPr/>
        <a:lstStyle/>
        <a:p>
          <a:r>
            <a:rPr lang="en-IN" dirty="0"/>
            <a:t>How can Cyclistic use digital media to influence casual riders to become members?</a:t>
          </a:r>
        </a:p>
      </dgm:t>
    </dgm:pt>
    <dgm:pt modelId="{BE271AB3-A458-4E06-8F3B-D89E72F2C8EA}" type="parTrans" cxnId="{8421C44A-F561-450A-B2C6-A599D7DFA304}">
      <dgm:prSet/>
      <dgm:spPr/>
      <dgm:t>
        <a:bodyPr/>
        <a:lstStyle/>
        <a:p>
          <a:endParaRPr lang="en-IN"/>
        </a:p>
      </dgm:t>
    </dgm:pt>
    <dgm:pt modelId="{4CE5D8E8-6937-45AF-9031-4BD912A5A465}" type="sibTrans" cxnId="{8421C44A-F561-450A-B2C6-A599D7DFA304}">
      <dgm:prSet/>
      <dgm:spPr/>
      <dgm:t>
        <a:bodyPr/>
        <a:lstStyle/>
        <a:p>
          <a:endParaRPr lang="en-IN"/>
        </a:p>
      </dgm:t>
    </dgm:pt>
    <dgm:pt modelId="{ED995448-3533-4FAB-81C6-0AF4420F1EEF}" type="pres">
      <dgm:prSet presAssocID="{1FA242B5-516A-4559-A1A7-95480FD3FFAA}" presName="Name0" presStyleCnt="0">
        <dgm:presLayoutVars>
          <dgm:chMax val="7"/>
          <dgm:chPref val="7"/>
          <dgm:dir/>
        </dgm:presLayoutVars>
      </dgm:prSet>
      <dgm:spPr/>
    </dgm:pt>
    <dgm:pt modelId="{F8283F77-09F2-4241-A37D-EB6FDA3DCE54}" type="pres">
      <dgm:prSet presAssocID="{1FA242B5-516A-4559-A1A7-95480FD3FFAA}" presName="Name1" presStyleCnt="0"/>
      <dgm:spPr/>
    </dgm:pt>
    <dgm:pt modelId="{837DE70F-B41E-4413-BAA9-CA1E7DBFD83B}" type="pres">
      <dgm:prSet presAssocID="{1FA242B5-516A-4559-A1A7-95480FD3FFAA}" presName="cycle" presStyleCnt="0"/>
      <dgm:spPr/>
    </dgm:pt>
    <dgm:pt modelId="{F5A48F61-242F-4727-AF63-C2F1C4FAE5F4}" type="pres">
      <dgm:prSet presAssocID="{1FA242B5-516A-4559-A1A7-95480FD3FFAA}" presName="srcNode" presStyleLbl="node1" presStyleIdx="0" presStyleCnt="3"/>
      <dgm:spPr/>
    </dgm:pt>
    <dgm:pt modelId="{F4D559A2-1A51-4F3E-9AD8-3B29B0BCB6E2}" type="pres">
      <dgm:prSet presAssocID="{1FA242B5-516A-4559-A1A7-95480FD3FFAA}" presName="conn" presStyleLbl="parChTrans1D2" presStyleIdx="0" presStyleCnt="1"/>
      <dgm:spPr/>
    </dgm:pt>
    <dgm:pt modelId="{CD3C3B31-6804-4CC8-A5D8-78BEB04FA0C5}" type="pres">
      <dgm:prSet presAssocID="{1FA242B5-516A-4559-A1A7-95480FD3FFAA}" presName="extraNode" presStyleLbl="node1" presStyleIdx="0" presStyleCnt="3"/>
      <dgm:spPr/>
    </dgm:pt>
    <dgm:pt modelId="{1154668D-C9BC-4B83-827E-F5D45EC93672}" type="pres">
      <dgm:prSet presAssocID="{1FA242B5-516A-4559-A1A7-95480FD3FFAA}" presName="dstNode" presStyleLbl="node1" presStyleIdx="0" presStyleCnt="3"/>
      <dgm:spPr/>
    </dgm:pt>
    <dgm:pt modelId="{35D8302B-ED27-4E33-A3D6-65D4AB4DA0A3}" type="pres">
      <dgm:prSet presAssocID="{53993E27-8731-4180-B25D-29752AF55C6F}" presName="text_1" presStyleLbl="node1" presStyleIdx="0" presStyleCnt="3" custScaleX="96287" custScaleY="83452">
        <dgm:presLayoutVars>
          <dgm:bulletEnabled val="1"/>
        </dgm:presLayoutVars>
      </dgm:prSet>
      <dgm:spPr/>
    </dgm:pt>
    <dgm:pt modelId="{DFB74C8D-23E2-4F4D-B6D3-375553625437}" type="pres">
      <dgm:prSet presAssocID="{53993E27-8731-4180-B25D-29752AF55C6F}" presName="accent_1" presStyleCnt="0"/>
      <dgm:spPr/>
    </dgm:pt>
    <dgm:pt modelId="{A8BFEB8B-7557-471E-8F1D-CFAFF0D5C0B4}" type="pres">
      <dgm:prSet presAssocID="{53993E27-8731-4180-B25D-29752AF55C6F}" presName="accentRepeatNode" presStyleLbl="solidFgAcc1" presStyleIdx="0" presStyleCnt="3" custScaleX="59339" custScaleY="61024" custLinFactNeighborY="-729"/>
      <dgm:spPr>
        <a:solidFill>
          <a:schemeClr val="accent6">
            <a:lumMod val="40000"/>
            <a:lumOff val="60000"/>
          </a:schemeClr>
        </a:solidFill>
      </dgm:spPr>
    </dgm:pt>
    <dgm:pt modelId="{1CE66808-948E-4C99-AFBE-3EADDD70CFEF}" type="pres">
      <dgm:prSet presAssocID="{6FDE390D-0AA7-4AD2-B41F-466684D86706}" presName="text_2" presStyleLbl="node1" presStyleIdx="1" presStyleCnt="3" custScaleX="99322" custScaleY="87447" custLinFactNeighborX="-1067" custLinFactNeighborY="-301">
        <dgm:presLayoutVars>
          <dgm:bulletEnabled val="1"/>
        </dgm:presLayoutVars>
      </dgm:prSet>
      <dgm:spPr/>
    </dgm:pt>
    <dgm:pt modelId="{C81DB3AE-0A5E-4A3C-91C7-3A716BEF6CBE}" type="pres">
      <dgm:prSet presAssocID="{6FDE390D-0AA7-4AD2-B41F-466684D86706}" presName="accent_2" presStyleCnt="0"/>
      <dgm:spPr/>
    </dgm:pt>
    <dgm:pt modelId="{9B4BC609-6765-4576-90E6-3AFEBDF3869D}" type="pres">
      <dgm:prSet presAssocID="{6FDE390D-0AA7-4AD2-B41F-466684D86706}" presName="accentRepeatNode" presStyleLbl="solidFgAcc1" presStyleIdx="1" presStyleCnt="3" custScaleX="61424" custScaleY="60040"/>
      <dgm:spPr>
        <a:solidFill>
          <a:schemeClr val="accent6">
            <a:lumMod val="40000"/>
            <a:lumOff val="60000"/>
          </a:schemeClr>
        </a:solidFill>
      </dgm:spPr>
    </dgm:pt>
    <dgm:pt modelId="{7F893AB1-3500-47F1-A7D4-33B77166BA8A}" type="pres">
      <dgm:prSet presAssocID="{4EE612AD-54C7-4567-BEFD-DDDD2B8E54C6}" presName="text_3" presStyleLbl="node1" presStyleIdx="2" presStyleCnt="3" custScaleX="98324" custScaleY="89957">
        <dgm:presLayoutVars>
          <dgm:bulletEnabled val="1"/>
        </dgm:presLayoutVars>
      </dgm:prSet>
      <dgm:spPr/>
    </dgm:pt>
    <dgm:pt modelId="{8D4ED31F-B2F7-4529-830C-05B45662FB8A}" type="pres">
      <dgm:prSet presAssocID="{4EE612AD-54C7-4567-BEFD-DDDD2B8E54C6}" presName="accent_3" presStyleCnt="0"/>
      <dgm:spPr/>
    </dgm:pt>
    <dgm:pt modelId="{EF3C8E3E-2BD3-43CE-9FCB-E6E4B1C03243}" type="pres">
      <dgm:prSet presAssocID="{4EE612AD-54C7-4567-BEFD-DDDD2B8E54C6}" presName="accentRepeatNode" presStyleLbl="solidFgAcc1" presStyleIdx="2" presStyleCnt="3" custScaleX="63642" custScaleY="64794"/>
      <dgm:spPr>
        <a:solidFill>
          <a:schemeClr val="accent6">
            <a:lumMod val="40000"/>
            <a:lumOff val="60000"/>
          </a:schemeClr>
        </a:solidFill>
      </dgm:spPr>
    </dgm:pt>
  </dgm:ptLst>
  <dgm:cxnLst>
    <dgm:cxn modelId="{37ABB73C-1962-412B-A8CD-D94DA9E9D682}" type="presOf" srcId="{4EE612AD-54C7-4567-BEFD-DDDD2B8E54C6}" destId="{7F893AB1-3500-47F1-A7D4-33B77166BA8A}" srcOrd="0" destOrd="0" presId="urn:microsoft.com/office/officeart/2008/layout/VerticalCurvedList"/>
    <dgm:cxn modelId="{8421C44A-F561-450A-B2C6-A599D7DFA304}" srcId="{1FA242B5-516A-4559-A1A7-95480FD3FFAA}" destId="{4EE612AD-54C7-4567-BEFD-DDDD2B8E54C6}" srcOrd="2" destOrd="0" parTransId="{BE271AB3-A458-4E06-8F3B-D89E72F2C8EA}" sibTransId="{4CE5D8E8-6937-45AF-9031-4BD912A5A465}"/>
    <dgm:cxn modelId="{7F16D385-26ED-4295-A464-7409D1CCE946}" srcId="{1FA242B5-516A-4559-A1A7-95480FD3FFAA}" destId="{53993E27-8731-4180-B25D-29752AF55C6F}" srcOrd="0" destOrd="0" parTransId="{5E132DA1-1FBC-49DC-B17F-7D53280B4DF2}" sibTransId="{D6158D9D-81F2-4ABC-A5E7-FF1B531543C3}"/>
    <dgm:cxn modelId="{3DAFFEA3-AA8F-45EC-8416-F6452DD67DCE}" srcId="{1FA242B5-516A-4559-A1A7-95480FD3FFAA}" destId="{6FDE390D-0AA7-4AD2-B41F-466684D86706}" srcOrd="1" destOrd="0" parTransId="{ACCB1178-C821-4CFA-B730-54C5FE988BCE}" sibTransId="{785EE782-7D8F-4E47-9B9D-B0D9D9993B96}"/>
    <dgm:cxn modelId="{2B9F2CA4-B68D-4C92-8784-BC47F686917E}" type="presOf" srcId="{D6158D9D-81F2-4ABC-A5E7-FF1B531543C3}" destId="{F4D559A2-1A51-4F3E-9AD8-3B29B0BCB6E2}" srcOrd="0" destOrd="0" presId="urn:microsoft.com/office/officeart/2008/layout/VerticalCurvedList"/>
    <dgm:cxn modelId="{D78445A5-B15F-424D-8911-368145813BCA}" type="presOf" srcId="{1FA242B5-516A-4559-A1A7-95480FD3FFAA}" destId="{ED995448-3533-4FAB-81C6-0AF4420F1EEF}" srcOrd="0" destOrd="0" presId="urn:microsoft.com/office/officeart/2008/layout/VerticalCurvedList"/>
    <dgm:cxn modelId="{D78A7DF8-48D7-49D9-8E13-F91748FB2F2E}" type="presOf" srcId="{6FDE390D-0AA7-4AD2-B41F-466684D86706}" destId="{1CE66808-948E-4C99-AFBE-3EADDD70CFEF}" srcOrd="0" destOrd="0" presId="urn:microsoft.com/office/officeart/2008/layout/VerticalCurvedList"/>
    <dgm:cxn modelId="{DEFC64F9-F9CA-4B8B-A0C8-BD4C0546CF78}" type="presOf" srcId="{53993E27-8731-4180-B25D-29752AF55C6F}" destId="{35D8302B-ED27-4E33-A3D6-65D4AB4DA0A3}" srcOrd="0" destOrd="0" presId="urn:microsoft.com/office/officeart/2008/layout/VerticalCurvedList"/>
    <dgm:cxn modelId="{00A17844-602D-453D-8E30-A374B74FA086}" type="presParOf" srcId="{ED995448-3533-4FAB-81C6-0AF4420F1EEF}" destId="{F8283F77-09F2-4241-A37D-EB6FDA3DCE54}" srcOrd="0" destOrd="0" presId="urn:microsoft.com/office/officeart/2008/layout/VerticalCurvedList"/>
    <dgm:cxn modelId="{AEE0EFC5-B714-4C65-B96B-9D5F5A0A28A9}" type="presParOf" srcId="{F8283F77-09F2-4241-A37D-EB6FDA3DCE54}" destId="{837DE70F-B41E-4413-BAA9-CA1E7DBFD83B}" srcOrd="0" destOrd="0" presId="urn:microsoft.com/office/officeart/2008/layout/VerticalCurvedList"/>
    <dgm:cxn modelId="{BBFE015C-2F53-462A-9567-19B5884D9D17}" type="presParOf" srcId="{837DE70F-B41E-4413-BAA9-CA1E7DBFD83B}" destId="{F5A48F61-242F-4727-AF63-C2F1C4FAE5F4}" srcOrd="0" destOrd="0" presId="urn:microsoft.com/office/officeart/2008/layout/VerticalCurvedList"/>
    <dgm:cxn modelId="{6225981C-0F3C-43F2-9089-9E83FB8A888F}" type="presParOf" srcId="{837DE70F-B41E-4413-BAA9-CA1E7DBFD83B}" destId="{F4D559A2-1A51-4F3E-9AD8-3B29B0BCB6E2}" srcOrd="1" destOrd="0" presId="urn:microsoft.com/office/officeart/2008/layout/VerticalCurvedList"/>
    <dgm:cxn modelId="{6CD3BF07-77AD-4818-9535-3EBBD75D6A04}" type="presParOf" srcId="{837DE70F-B41E-4413-BAA9-CA1E7DBFD83B}" destId="{CD3C3B31-6804-4CC8-A5D8-78BEB04FA0C5}" srcOrd="2" destOrd="0" presId="urn:microsoft.com/office/officeart/2008/layout/VerticalCurvedList"/>
    <dgm:cxn modelId="{083C2811-618D-4920-A5F1-7BB1A196C96A}" type="presParOf" srcId="{837DE70F-B41E-4413-BAA9-CA1E7DBFD83B}" destId="{1154668D-C9BC-4B83-827E-F5D45EC93672}" srcOrd="3" destOrd="0" presId="urn:microsoft.com/office/officeart/2008/layout/VerticalCurvedList"/>
    <dgm:cxn modelId="{CCDA8B16-95A9-4EE2-BC36-554696E8CAF9}" type="presParOf" srcId="{F8283F77-09F2-4241-A37D-EB6FDA3DCE54}" destId="{35D8302B-ED27-4E33-A3D6-65D4AB4DA0A3}" srcOrd="1" destOrd="0" presId="urn:microsoft.com/office/officeart/2008/layout/VerticalCurvedList"/>
    <dgm:cxn modelId="{49DF89F0-B9FC-417D-9ABE-F30037F67823}" type="presParOf" srcId="{F8283F77-09F2-4241-A37D-EB6FDA3DCE54}" destId="{DFB74C8D-23E2-4F4D-B6D3-375553625437}" srcOrd="2" destOrd="0" presId="urn:microsoft.com/office/officeart/2008/layout/VerticalCurvedList"/>
    <dgm:cxn modelId="{0494EFFB-993A-4760-AEA6-5552351528DB}" type="presParOf" srcId="{DFB74C8D-23E2-4F4D-B6D3-375553625437}" destId="{A8BFEB8B-7557-471E-8F1D-CFAFF0D5C0B4}" srcOrd="0" destOrd="0" presId="urn:microsoft.com/office/officeart/2008/layout/VerticalCurvedList"/>
    <dgm:cxn modelId="{1FBBBF47-F706-4CF8-84D2-66D859957EEC}" type="presParOf" srcId="{F8283F77-09F2-4241-A37D-EB6FDA3DCE54}" destId="{1CE66808-948E-4C99-AFBE-3EADDD70CFEF}" srcOrd="3" destOrd="0" presId="urn:microsoft.com/office/officeart/2008/layout/VerticalCurvedList"/>
    <dgm:cxn modelId="{EFC3BF54-7DFD-4923-A1F2-0EFD0ED05518}" type="presParOf" srcId="{F8283F77-09F2-4241-A37D-EB6FDA3DCE54}" destId="{C81DB3AE-0A5E-4A3C-91C7-3A716BEF6CBE}" srcOrd="4" destOrd="0" presId="urn:microsoft.com/office/officeart/2008/layout/VerticalCurvedList"/>
    <dgm:cxn modelId="{4D0E0B1B-8F28-4AF8-A103-CB17F7AF5CA0}" type="presParOf" srcId="{C81DB3AE-0A5E-4A3C-91C7-3A716BEF6CBE}" destId="{9B4BC609-6765-4576-90E6-3AFEBDF3869D}" srcOrd="0" destOrd="0" presId="urn:microsoft.com/office/officeart/2008/layout/VerticalCurvedList"/>
    <dgm:cxn modelId="{12E41DFD-CA21-409D-8D53-C99BD01197A5}" type="presParOf" srcId="{F8283F77-09F2-4241-A37D-EB6FDA3DCE54}" destId="{7F893AB1-3500-47F1-A7D4-33B77166BA8A}" srcOrd="5" destOrd="0" presId="urn:microsoft.com/office/officeart/2008/layout/VerticalCurvedList"/>
    <dgm:cxn modelId="{A010E8E7-0887-48F4-96F3-C9F8AA703D8F}" type="presParOf" srcId="{F8283F77-09F2-4241-A37D-EB6FDA3DCE54}" destId="{8D4ED31F-B2F7-4529-830C-05B45662FB8A}" srcOrd="6" destOrd="0" presId="urn:microsoft.com/office/officeart/2008/layout/VerticalCurvedList"/>
    <dgm:cxn modelId="{D0A19DAE-6574-4127-A0E1-87675F9237E5}" type="presParOf" srcId="{8D4ED31F-B2F7-4529-830C-05B45662FB8A}" destId="{EF3C8E3E-2BD3-43CE-9FCB-E6E4B1C0324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CDA3B-5825-4EE5-AA76-34B33E7E8A4B}">
      <dsp:nvSpPr>
        <dsp:cNvPr id="0" name=""/>
        <dsp:cNvSpPr/>
      </dsp:nvSpPr>
      <dsp:spPr>
        <a:xfrm>
          <a:off x="824182" y="0"/>
          <a:ext cx="4842235" cy="484223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C02A38-A502-4BE4-AB32-F81E4D2F2BC7}">
      <dsp:nvSpPr>
        <dsp:cNvPr id="0" name=""/>
        <dsp:cNvSpPr/>
      </dsp:nvSpPr>
      <dsp:spPr>
        <a:xfrm>
          <a:off x="3448877" y="520945"/>
          <a:ext cx="2438331" cy="451257"/>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Objective</a:t>
          </a:r>
        </a:p>
      </dsp:txBody>
      <dsp:txXfrm>
        <a:off x="3470906" y="542974"/>
        <a:ext cx="2394273" cy="407199"/>
      </dsp:txXfrm>
    </dsp:sp>
    <dsp:sp modelId="{5EC394C4-5A3E-45CA-9F8B-91907384FFCB}">
      <dsp:nvSpPr>
        <dsp:cNvPr id="0" name=""/>
        <dsp:cNvSpPr/>
      </dsp:nvSpPr>
      <dsp:spPr>
        <a:xfrm>
          <a:off x="3432086" y="1065267"/>
          <a:ext cx="2438363" cy="582246"/>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Business task</a:t>
          </a:r>
        </a:p>
      </dsp:txBody>
      <dsp:txXfrm>
        <a:off x="3460509" y="1093690"/>
        <a:ext cx="2381517" cy="525400"/>
      </dsp:txXfrm>
    </dsp:sp>
    <dsp:sp modelId="{F355057F-A128-4C7A-A81C-FAE1350ACF53}">
      <dsp:nvSpPr>
        <dsp:cNvPr id="0" name=""/>
        <dsp:cNvSpPr/>
      </dsp:nvSpPr>
      <dsp:spPr>
        <a:xfrm>
          <a:off x="3442834" y="1755660"/>
          <a:ext cx="2444374" cy="49421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visualization</a:t>
          </a:r>
        </a:p>
      </dsp:txBody>
      <dsp:txXfrm>
        <a:off x="3466959" y="1779785"/>
        <a:ext cx="2396124" cy="445963"/>
      </dsp:txXfrm>
    </dsp:sp>
    <dsp:sp modelId="{22DFEE1A-9C87-469D-923D-38D747DDB28D}">
      <dsp:nvSpPr>
        <dsp:cNvPr id="0" name=""/>
        <dsp:cNvSpPr/>
      </dsp:nvSpPr>
      <dsp:spPr>
        <a:xfrm>
          <a:off x="3459295" y="2346964"/>
          <a:ext cx="2652358" cy="593373"/>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Summary of analysis</a:t>
          </a:r>
        </a:p>
      </dsp:txBody>
      <dsp:txXfrm>
        <a:off x="3488261" y="2375930"/>
        <a:ext cx="2594426" cy="535441"/>
      </dsp:txXfrm>
    </dsp:sp>
    <dsp:sp modelId="{C38543D4-50B6-443D-8A20-D3D87AC19F39}">
      <dsp:nvSpPr>
        <dsp:cNvPr id="0" name=""/>
        <dsp:cNvSpPr/>
      </dsp:nvSpPr>
      <dsp:spPr>
        <a:xfrm>
          <a:off x="3490786" y="3051345"/>
          <a:ext cx="2656481" cy="51828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Recommendation</a:t>
          </a:r>
        </a:p>
      </dsp:txBody>
      <dsp:txXfrm>
        <a:off x="3516087" y="3076646"/>
        <a:ext cx="2605879" cy="467686"/>
      </dsp:txXfrm>
    </dsp:sp>
    <dsp:sp modelId="{0C403A85-270E-48D5-B871-A3B5F188086A}">
      <dsp:nvSpPr>
        <dsp:cNvPr id="0" name=""/>
        <dsp:cNvSpPr/>
      </dsp:nvSpPr>
      <dsp:spPr>
        <a:xfrm>
          <a:off x="3514974" y="3680641"/>
          <a:ext cx="2685910" cy="564361"/>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appendix</a:t>
          </a:r>
        </a:p>
      </dsp:txBody>
      <dsp:txXfrm>
        <a:off x="3542524" y="3708191"/>
        <a:ext cx="2630810" cy="5092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559A2-1A51-4F3E-9AD8-3B29B0BCB6E2}">
      <dsp:nvSpPr>
        <dsp:cNvPr id="0" name=""/>
        <dsp:cNvSpPr/>
      </dsp:nvSpPr>
      <dsp:spPr>
        <a:xfrm>
          <a:off x="-5277748" y="-810127"/>
          <a:ext cx="6298904" cy="6298904"/>
        </a:xfrm>
        <a:prstGeom prst="blockArc">
          <a:avLst>
            <a:gd name="adj1" fmla="val 18900000"/>
            <a:gd name="adj2" fmla="val 2700000"/>
            <a:gd name="adj3" fmla="val 34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8302B-ED27-4E33-A3D6-65D4AB4DA0A3}">
      <dsp:nvSpPr>
        <dsp:cNvPr id="0" name=""/>
        <dsp:cNvSpPr/>
      </dsp:nvSpPr>
      <dsp:spPr>
        <a:xfrm>
          <a:off x="798699" y="545287"/>
          <a:ext cx="7138754" cy="7808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736" tIns="58420" rIns="58420" bIns="58420" numCol="1" spcCol="1270" anchor="ctr" anchorCtr="0">
          <a:noAutofit/>
        </a:bodyPr>
        <a:lstStyle/>
        <a:p>
          <a:pPr marL="0" lvl="0" indent="0" algn="l" defTabSz="1022350">
            <a:lnSpc>
              <a:spcPct val="90000"/>
            </a:lnSpc>
            <a:spcBef>
              <a:spcPct val="0"/>
            </a:spcBef>
            <a:spcAft>
              <a:spcPct val="35000"/>
            </a:spcAft>
            <a:buNone/>
          </a:pPr>
          <a:r>
            <a:rPr lang="en-IN" sz="2300" b="1" kern="1200" dirty="0"/>
            <a:t>How do Annual Members and Casual Riders use Cyclistic Bikes differently?</a:t>
          </a:r>
        </a:p>
      </dsp:txBody>
      <dsp:txXfrm>
        <a:off x="798699" y="545287"/>
        <a:ext cx="7138754" cy="780885"/>
      </dsp:txXfrm>
    </dsp:sp>
    <dsp:sp modelId="{A8BFEB8B-7557-471E-8F1D-CFAFF0D5C0B4}">
      <dsp:nvSpPr>
        <dsp:cNvPr id="0" name=""/>
        <dsp:cNvSpPr/>
      </dsp:nvSpPr>
      <dsp:spPr>
        <a:xfrm>
          <a:off x="314024" y="570315"/>
          <a:ext cx="694065" cy="713774"/>
        </a:xfrm>
        <a:prstGeom prst="ellipse">
          <a:avLst/>
        </a:prstGeom>
        <a:solidFill>
          <a:schemeClr val="accent6">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E66808-948E-4C99-AFBE-3EADDD70CFEF}">
      <dsp:nvSpPr>
        <dsp:cNvPr id="0" name=""/>
        <dsp:cNvSpPr/>
      </dsp:nvSpPr>
      <dsp:spPr>
        <a:xfrm>
          <a:off x="949697" y="1927374"/>
          <a:ext cx="7025939" cy="81826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736" tIns="58420" rIns="58420" bIns="58420" numCol="1" spcCol="1270" anchor="ctr" anchorCtr="0">
          <a:noAutofit/>
        </a:bodyPr>
        <a:lstStyle/>
        <a:p>
          <a:pPr marL="0" lvl="0" indent="0" algn="l" defTabSz="1022350">
            <a:lnSpc>
              <a:spcPct val="90000"/>
            </a:lnSpc>
            <a:spcBef>
              <a:spcPct val="0"/>
            </a:spcBef>
            <a:spcAft>
              <a:spcPct val="35000"/>
            </a:spcAft>
            <a:buNone/>
          </a:pPr>
          <a:r>
            <a:rPr lang="en-IN" sz="2300" kern="1200" dirty="0"/>
            <a:t>Why would Casual Riders buy Cyclistic annual membership?</a:t>
          </a:r>
        </a:p>
      </dsp:txBody>
      <dsp:txXfrm>
        <a:off x="949697" y="1927374"/>
        <a:ext cx="7025939" cy="818267"/>
      </dsp:txXfrm>
    </dsp:sp>
    <dsp:sp modelId="{9B4BC609-6765-4576-90E6-3AFEBDF3869D}">
      <dsp:nvSpPr>
        <dsp:cNvPr id="0" name=""/>
        <dsp:cNvSpPr/>
      </dsp:nvSpPr>
      <dsp:spPr>
        <a:xfrm>
          <a:off x="641968" y="1988191"/>
          <a:ext cx="718453" cy="702265"/>
        </a:xfrm>
        <a:prstGeom prst="ellipse">
          <a:avLst/>
        </a:prstGeom>
        <a:solidFill>
          <a:schemeClr val="accent6">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F893AB1-3500-47F1-A7D4-33B77166BA8A}">
      <dsp:nvSpPr>
        <dsp:cNvPr id="0" name=""/>
        <dsp:cNvSpPr/>
      </dsp:nvSpPr>
      <dsp:spPr>
        <a:xfrm>
          <a:off x="723187" y="3322041"/>
          <a:ext cx="7289778" cy="84175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736" tIns="58420" rIns="58420" bIns="58420" numCol="1" spcCol="1270" anchor="ctr" anchorCtr="0">
          <a:noAutofit/>
        </a:bodyPr>
        <a:lstStyle/>
        <a:p>
          <a:pPr marL="0" lvl="0" indent="0" algn="l" defTabSz="1022350">
            <a:lnSpc>
              <a:spcPct val="90000"/>
            </a:lnSpc>
            <a:spcBef>
              <a:spcPct val="0"/>
            </a:spcBef>
            <a:spcAft>
              <a:spcPct val="35000"/>
            </a:spcAft>
            <a:buNone/>
          </a:pPr>
          <a:r>
            <a:rPr lang="en-IN" sz="2300" kern="1200" dirty="0"/>
            <a:t>How can Cyclistic use digital media to influence casual riders to become members?</a:t>
          </a:r>
        </a:p>
      </dsp:txBody>
      <dsp:txXfrm>
        <a:off x="723187" y="3322041"/>
        <a:ext cx="7289778" cy="841754"/>
      </dsp:txXfrm>
    </dsp:sp>
    <dsp:sp modelId="{EF3C8E3E-2BD3-43CE-9FCB-E6E4B1C03243}">
      <dsp:nvSpPr>
        <dsp:cNvPr id="0" name=""/>
        <dsp:cNvSpPr/>
      </dsp:nvSpPr>
      <dsp:spPr>
        <a:xfrm>
          <a:off x="288859" y="3363983"/>
          <a:ext cx="744396" cy="757870"/>
        </a:xfrm>
        <a:prstGeom prst="ellipse">
          <a:avLst/>
        </a:prstGeom>
        <a:solidFill>
          <a:schemeClr val="accent6">
            <a:lumMod val="40000"/>
            <a:lumOff val="6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64F5-5BA4-A0BA-8182-283E480F2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6555E4-1E57-3F36-12A3-FDAD15230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4AD421-5438-47E1-9C94-BB3784978F45}"/>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5" name="Footer Placeholder 4">
            <a:extLst>
              <a:ext uri="{FF2B5EF4-FFF2-40B4-BE49-F238E27FC236}">
                <a16:creationId xmlns:a16="http://schemas.microsoft.com/office/drawing/2014/main" id="{9CE3BBA9-8F53-89AE-7BC9-523C232E3D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43AE2B-AEE2-63F2-440D-CBE0D62935FD}"/>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240807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4594-4065-14DB-C455-8B0A1B53FA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47A2C1-F774-D45A-9210-D00E8CB4A0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1EE8A5-0710-5031-F675-4988017AB1FC}"/>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5" name="Footer Placeholder 4">
            <a:extLst>
              <a:ext uri="{FF2B5EF4-FFF2-40B4-BE49-F238E27FC236}">
                <a16:creationId xmlns:a16="http://schemas.microsoft.com/office/drawing/2014/main" id="{887CE097-788B-09DB-D0CD-2E3FD7A54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E68163-1B48-857D-5AB5-3222AF0B0ACB}"/>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2960585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02CDA-B196-A7CE-70B9-BC63A5B38B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DF8F9-139A-45B4-5D06-D35618651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BB0CC-0AD2-5B28-F442-D6AB750A29EF}"/>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5" name="Footer Placeholder 4">
            <a:extLst>
              <a:ext uri="{FF2B5EF4-FFF2-40B4-BE49-F238E27FC236}">
                <a16:creationId xmlns:a16="http://schemas.microsoft.com/office/drawing/2014/main" id="{D5DEAA7C-8EAA-E6A1-B422-E0EBB40BAF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C06740-31D6-7676-2538-897F33296C0E}"/>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1977491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A5F1-36DC-1E02-BFB9-84BF23484F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0DA615-97A3-1C98-19DF-AF2C705A7D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EC8B7-6D0F-2CFC-89CE-6195A3816D2A}"/>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5" name="Footer Placeholder 4">
            <a:extLst>
              <a:ext uri="{FF2B5EF4-FFF2-40B4-BE49-F238E27FC236}">
                <a16:creationId xmlns:a16="http://schemas.microsoft.com/office/drawing/2014/main" id="{ACEAA226-1B74-436B-26A2-73AE26000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95A50-2C0B-536A-4D3E-68985C452EAE}"/>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365096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5AE9-BD48-D3F6-6872-9FA1D8DD4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2F9600-D9F0-A9D1-30E3-0F83E82B8D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E33EE-CA97-04C1-5892-7E66FCAC1F13}"/>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5" name="Footer Placeholder 4">
            <a:extLst>
              <a:ext uri="{FF2B5EF4-FFF2-40B4-BE49-F238E27FC236}">
                <a16:creationId xmlns:a16="http://schemas.microsoft.com/office/drawing/2014/main" id="{D964A198-71DC-C07C-502F-180ED14C96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6D48E-B7F3-1CFA-29AE-FE5FB2F6187B}"/>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3502838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8FD2-F2B8-BC25-DE5D-87322BDF89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41F305-1D40-DF18-9229-F5C7F5F21C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17F695-45EC-9931-E41E-FA7F588F63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DFD5D5-5046-5226-9E17-0C1550C376BB}"/>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6" name="Footer Placeholder 5">
            <a:extLst>
              <a:ext uri="{FF2B5EF4-FFF2-40B4-BE49-F238E27FC236}">
                <a16:creationId xmlns:a16="http://schemas.microsoft.com/office/drawing/2014/main" id="{95FDDD1D-8090-6D00-4AA0-E8C0AB5D1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9B457A-6DA4-47B7-243C-58042D921CB4}"/>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4259456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55D2-B77D-1B65-FCC6-03DC59A32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293AB-CF38-F07B-8DEE-7FEBF858EF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531CB5-0E39-D315-6273-5685618500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9FBFAC-EAEA-06A5-3D2E-63BC06F434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E70757-7106-5EA8-4914-F15B8C0A74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6CE931-014A-2FC9-9BBA-7F79EEDDB080}"/>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8" name="Footer Placeholder 7">
            <a:extLst>
              <a:ext uri="{FF2B5EF4-FFF2-40B4-BE49-F238E27FC236}">
                <a16:creationId xmlns:a16="http://schemas.microsoft.com/office/drawing/2014/main" id="{A97F1A8E-FD3D-802F-C6F5-BA9B35312B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E8D4B5-9B5F-01DB-3590-FC39A0B99CB7}"/>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158979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1BE0-A327-F780-A9C3-905FA166E3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439412-A821-6F22-3C1F-CAEF91967824}"/>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4" name="Footer Placeholder 3">
            <a:extLst>
              <a:ext uri="{FF2B5EF4-FFF2-40B4-BE49-F238E27FC236}">
                <a16:creationId xmlns:a16="http://schemas.microsoft.com/office/drawing/2014/main" id="{ED740886-3549-3EC4-EBEF-4D5B63F0C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482E1B-2FA5-56A8-24E6-9554E7C1B3B2}"/>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2802563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9EDB7C-85F1-5B4D-E8FC-C2285E23A04B}"/>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3" name="Footer Placeholder 2">
            <a:extLst>
              <a:ext uri="{FF2B5EF4-FFF2-40B4-BE49-F238E27FC236}">
                <a16:creationId xmlns:a16="http://schemas.microsoft.com/office/drawing/2014/main" id="{C5593B5E-D5C0-2604-741B-81FDE6FBC4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E9140F-D460-290B-A524-04017DD5D7E3}"/>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325755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1AD6-697F-5C67-3E86-A8F0BE4E1D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9FE28D-5E34-75FD-1697-90FC22D06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CBB078-5DD5-0F15-D008-5DBFAC319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575A7-2CB9-FE2F-B10D-712161C59F2D}"/>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6" name="Footer Placeholder 5">
            <a:extLst>
              <a:ext uri="{FF2B5EF4-FFF2-40B4-BE49-F238E27FC236}">
                <a16:creationId xmlns:a16="http://schemas.microsoft.com/office/drawing/2014/main" id="{47A5BFF9-94D2-B768-5C81-F12EABF5B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1009D8-D590-E6EA-B50F-E8D5B27CE635}"/>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41394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0CE45-C344-E787-5010-FC59B3DC5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ACE064-42D1-16CB-2B72-61DDD8827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138331-C9C2-51C8-A178-EFB9F17B1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6BDF9-D735-EA54-FB38-AFAD1F6667EE}"/>
              </a:ext>
            </a:extLst>
          </p:cNvPr>
          <p:cNvSpPr>
            <a:spLocks noGrp="1"/>
          </p:cNvSpPr>
          <p:nvPr>
            <p:ph type="dt" sz="half" idx="10"/>
          </p:nvPr>
        </p:nvSpPr>
        <p:spPr/>
        <p:txBody>
          <a:bodyPr/>
          <a:lstStyle/>
          <a:p>
            <a:fld id="{22DD7F26-6E76-47A9-BEA7-EDC71B219046}" type="datetimeFigureOut">
              <a:rPr lang="en-IN" smtClean="0"/>
              <a:t>07-08-2022</a:t>
            </a:fld>
            <a:endParaRPr lang="en-IN"/>
          </a:p>
        </p:txBody>
      </p:sp>
      <p:sp>
        <p:nvSpPr>
          <p:cNvPr id="6" name="Footer Placeholder 5">
            <a:extLst>
              <a:ext uri="{FF2B5EF4-FFF2-40B4-BE49-F238E27FC236}">
                <a16:creationId xmlns:a16="http://schemas.microsoft.com/office/drawing/2014/main" id="{C330C3FC-EB93-37C8-3EB9-E2626B5322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E89C85-FE14-4BF1-D46C-2D7F2FDE5540}"/>
              </a:ext>
            </a:extLst>
          </p:cNvPr>
          <p:cNvSpPr>
            <a:spLocks noGrp="1"/>
          </p:cNvSpPr>
          <p:nvPr>
            <p:ph type="sldNum" sz="quarter" idx="12"/>
          </p:nvPr>
        </p:nvSpPr>
        <p:spPr/>
        <p:txBody>
          <a:bodyPr/>
          <a:lstStyle/>
          <a:p>
            <a:fld id="{7CFDEA94-A327-448F-8458-6B84FBAE8665}" type="slidenum">
              <a:rPr lang="en-IN" smtClean="0"/>
              <a:t>‹#›</a:t>
            </a:fld>
            <a:endParaRPr lang="en-IN"/>
          </a:p>
        </p:txBody>
      </p:sp>
    </p:spTree>
    <p:extLst>
      <p:ext uri="{BB962C8B-B14F-4D97-AF65-F5344CB8AC3E}">
        <p14:creationId xmlns:p14="http://schemas.microsoft.com/office/powerpoint/2010/main" val="2614824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4D6CD0-E45A-4B35-5918-C8AC53476D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C02D4E-6CC6-A6E2-D561-9B58AB93B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629823-5E1A-6E1E-148E-732315A8F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DD7F26-6E76-47A9-BEA7-EDC71B219046}" type="datetimeFigureOut">
              <a:rPr lang="en-IN" smtClean="0"/>
              <a:t>07-08-2022</a:t>
            </a:fld>
            <a:endParaRPr lang="en-IN"/>
          </a:p>
        </p:txBody>
      </p:sp>
      <p:sp>
        <p:nvSpPr>
          <p:cNvPr id="5" name="Footer Placeholder 4">
            <a:extLst>
              <a:ext uri="{FF2B5EF4-FFF2-40B4-BE49-F238E27FC236}">
                <a16:creationId xmlns:a16="http://schemas.microsoft.com/office/drawing/2014/main" id="{FE3277C0-A291-A0BF-F42F-D5217F7AC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D67557-B5ED-BF2B-EFE2-1523664717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DEA94-A327-448F-8458-6B84FBAE8665}" type="slidenum">
              <a:rPr lang="en-IN" smtClean="0"/>
              <a:t>‹#›</a:t>
            </a:fld>
            <a:endParaRPr lang="en-IN"/>
          </a:p>
        </p:txBody>
      </p:sp>
    </p:spTree>
    <p:extLst>
      <p:ext uri="{BB962C8B-B14F-4D97-AF65-F5344CB8AC3E}">
        <p14:creationId xmlns:p14="http://schemas.microsoft.com/office/powerpoint/2010/main" val="278667350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885ED0-9BE8-20B1-F06A-BD8C3175B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719" y="1"/>
            <a:ext cx="7863281" cy="6858000"/>
          </a:xfrm>
          <a:prstGeom prst="rect">
            <a:avLst/>
          </a:prstGeom>
        </p:spPr>
      </p:pic>
      <p:sp>
        <p:nvSpPr>
          <p:cNvPr id="7" name="TextBox 6">
            <a:extLst>
              <a:ext uri="{FF2B5EF4-FFF2-40B4-BE49-F238E27FC236}">
                <a16:creationId xmlns:a16="http://schemas.microsoft.com/office/drawing/2014/main" id="{180816D0-B40C-187C-43BC-7D1ADA39CDE5}"/>
              </a:ext>
            </a:extLst>
          </p:cNvPr>
          <p:cNvSpPr txBox="1"/>
          <p:nvPr/>
        </p:nvSpPr>
        <p:spPr>
          <a:xfrm>
            <a:off x="360841" y="1618735"/>
            <a:ext cx="3867665" cy="954107"/>
          </a:xfrm>
          <a:prstGeom prst="rect">
            <a:avLst/>
          </a:prstGeom>
          <a:noFill/>
        </p:spPr>
        <p:txBody>
          <a:bodyPr wrap="square" rtlCol="0">
            <a:spAutoFit/>
          </a:bodyPr>
          <a:lstStyle/>
          <a:p>
            <a:r>
              <a:rPr lang="en-IN" sz="2800" dirty="0">
                <a:latin typeface="Algerian" panose="04020705040A02060702" pitchFamily="82" charset="0"/>
              </a:rPr>
              <a:t>CYCLIST BIKE-SHARE ANALYSIS</a:t>
            </a:r>
          </a:p>
        </p:txBody>
      </p:sp>
      <p:sp>
        <p:nvSpPr>
          <p:cNvPr id="8" name="TextBox 7">
            <a:extLst>
              <a:ext uri="{FF2B5EF4-FFF2-40B4-BE49-F238E27FC236}">
                <a16:creationId xmlns:a16="http://schemas.microsoft.com/office/drawing/2014/main" id="{53B0483B-86F5-F993-87AA-F5767F31656B}"/>
              </a:ext>
            </a:extLst>
          </p:cNvPr>
          <p:cNvSpPr txBox="1"/>
          <p:nvPr/>
        </p:nvSpPr>
        <p:spPr>
          <a:xfrm>
            <a:off x="344177" y="2967335"/>
            <a:ext cx="2336550" cy="461665"/>
          </a:xfrm>
          <a:prstGeom prst="rect">
            <a:avLst/>
          </a:prstGeom>
          <a:noFill/>
        </p:spPr>
        <p:txBody>
          <a:bodyPr wrap="square" rtlCol="0">
            <a:spAutoFit/>
          </a:bodyPr>
          <a:lstStyle/>
          <a:p>
            <a:r>
              <a:rPr lang="en-IN" dirty="0">
                <a:solidFill>
                  <a:schemeClr val="accent5">
                    <a:lumMod val="50000"/>
                  </a:schemeClr>
                </a:solidFill>
                <a:latin typeface="Algerian" panose="04020705040A02060702" pitchFamily="82" charset="0"/>
              </a:rPr>
              <a:t>JULY</a:t>
            </a:r>
            <a:r>
              <a:rPr lang="en-IN" sz="2400" dirty="0">
                <a:solidFill>
                  <a:schemeClr val="accent5">
                    <a:lumMod val="50000"/>
                  </a:schemeClr>
                </a:solidFill>
                <a:latin typeface="Algerian" panose="04020705040A02060702" pitchFamily="82" charset="0"/>
              </a:rPr>
              <a:t> </a:t>
            </a:r>
            <a:r>
              <a:rPr lang="en-IN" dirty="0">
                <a:solidFill>
                  <a:schemeClr val="accent5">
                    <a:lumMod val="50000"/>
                  </a:schemeClr>
                </a:solidFill>
                <a:latin typeface="Algerian" panose="04020705040A02060702" pitchFamily="82" charset="0"/>
              </a:rPr>
              <a:t>2022</a:t>
            </a:r>
            <a:endParaRPr lang="en-IN" sz="2400" dirty="0">
              <a:solidFill>
                <a:schemeClr val="accent5">
                  <a:lumMod val="50000"/>
                </a:schemeClr>
              </a:solidFill>
              <a:latin typeface="Algerian" panose="04020705040A02060702" pitchFamily="82" charset="0"/>
            </a:endParaRPr>
          </a:p>
        </p:txBody>
      </p:sp>
      <p:cxnSp>
        <p:nvCxnSpPr>
          <p:cNvPr id="4" name="Straight Connector 3">
            <a:extLst>
              <a:ext uri="{FF2B5EF4-FFF2-40B4-BE49-F238E27FC236}">
                <a16:creationId xmlns:a16="http://schemas.microsoft.com/office/drawing/2014/main" id="{F6F6CE2F-7FF7-74BA-6996-90BE90A95AC9}"/>
              </a:ext>
            </a:extLst>
          </p:cNvPr>
          <p:cNvCxnSpPr>
            <a:cxnSpLocks/>
          </p:cNvCxnSpPr>
          <p:nvPr/>
        </p:nvCxnSpPr>
        <p:spPr>
          <a:xfrm>
            <a:off x="360841" y="1526796"/>
            <a:ext cx="362393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88B75662-45A1-38BB-EA02-D91BA7B00109}"/>
              </a:ext>
            </a:extLst>
          </p:cNvPr>
          <p:cNvSpPr txBox="1"/>
          <p:nvPr/>
        </p:nvSpPr>
        <p:spPr>
          <a:xfrm>
            <a:off x="360841" y="2664780"/>
            <a:ext cx="2130689" cy="400110"/>
          </a:xfrm>
          <a:prstGeom prst="rect">
            <a:avLst/>
          </a:prstGeom>
          <a:noFill/>
        </p:spPr>
        <p:txBody>
          <a:bodyPr wrap="square" rtlCol="0">
            <a:spAutoFit/>
          </a:bodyPr>
          <a:lstStyle/>
          <a:p>
            <a:r>
              <a:rPr lang="en-IN" sz="2000" dirty="0">
                <a:solidFill>
                  <a:schemeClr val="accent5">
                    <a:lumMod val="50000"/>
                  </a:schemeClr>
                </a:solidFill>
                <a:latin typeface="Algerian" panose="04020705040A02060702" pitchFamily="82" charset="0"/>
              </a:rPr>
              <a:t>SIDDHI</a:t>
            </a:r>
            <a:r>
              <a:rPr lang="en-IN" dirty="0">
                <a:solidFill>
                  <a:schemeClr val="accent5">
                    <a:lumMod val="50000"/>
                  </a:schemeClr>
                </a:solidFill>
                <a:latin typeface="Algerian" panose="04020705040A02060702" pitchFamily="82" charset="0"/>
              </a:rPr>
              <a:t> </a:t>
            </a:r>
            <a:r>
              <a:rPr lang="en-IN" sz="2000" dirty="0">
                <a:solidFill>
                  <a:schemeClr val="accent5">
                    <a:lumMod val="50000"/>
                  </a:schemeClr>
                </a:solidFill>
                <a:latin typeface="Algerian" panose="04020705040A02060702" pitchFamily="82" charset="0"/>
              </a:rPr>
              <a:t>PANDEY</a:t>
            </a:r>
          </a:p>
        </p:txBody>
      </p:sp>
    </p:spTree>
    <p:extLst>
      <p:ext uri="{BB962C8B-B14F-4D97-AF65-F5344CB8AC3E}">
        <p14:creationId xmlns:p14="http://schemas.microsoft.com/office/powerpoint/2010/main" val="3674618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4"/>
                                        </p:tgtEl>
                                        <p:attrNameLst>
                                          <p:attrName>style.color</p:attrName>
                                        </p:attrNameLst>
                                      </p:cBhvr>
                                      <p:to>
                                        <a:schemeClr val="bg1"/>
                                      </p:to>
                                    </p:animClr>
                                    <p:animClr clrSpc="rgb" dir="cw">
                                      <p:cBhvr>
                                        <p:cTn id="7" dur="250" autoRev="1" fill="remove"/>
                                        <p:tgtEl>
                                          <p:spTgt spid="4"/>
                                        </p:tgtEl>
                                        <p:attrNameLst>
                                          <p:attrName>fillcolor</p:attrName>
                                        </p:attrNameLst>
                                      </p:cBhvr>
                                      <p:to>
                                        <a:schemeClr val="bg1"/>
                                      </p:to>
                                    </p:animClr>
                                    <p:set>
                                      <p:cBhvr>
                                        <p:cTn id="8" dur="250" autoRev="1" fill="remove"/>
                                        <p:tgtEl>
                                          <p:spTgt spid="4"/>
                                        </p:tgtEl>
                                        <p:attrNameLst>
                                          <p:attrName>fill.type</p:attrName>
                                        </p:attrNameLst>
                                      </p:cBhvr>
                                      <p:to>
                                        <p:strVal val="solid"/>
                                      </p:to>
                                    </p:set>
                                    <p:set>
                                      <p:cBhvr>
                                        <p:cTn id="9"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671E-DFE1-2432-6AB8-189C328CFCA9}"/>
              </a:ext>
            </a:extLst>
          </p:cNvPr>
          <p:cNvSpPr>
            <a:spLocks noGrp="1"/>
          </p:cNvSpPr>
          <p:nvPr>
            <p:ph type="title"/>
          </p:nvPr>
        </p:nvSpPr>
        <p:spPr>
          <a:xfrm>
            <a:off x="630060" y="281031"/>
            <a:ext cx="3932237" cy="1600200"/>
          </a:xfrm>
        </p:spPr>
        <p:txBody>
          <a:bodyPr/>
          <a:lstStyle/>
          <a:p>
            <a:r>
              <a:rPr lang="en-IN" sz="3200" b="1" dirty="0">
                <a:latin typeface="Gadugi" panose="020B0502040204020203" pitchFamily="34" charset="0"/>
                <a:ea typeface="Gadugi" panose="020B0502040204020203" pitchFamily="34" charset="0"/>
              </a:rPr>
              <a:t>No. of rides per hour </a:t>
            </a:r>
            <a:endParaRPr lang="en-IN" dirty="0"/>
          </a:p>
        </p:txBody>
      </p:sp>
      <p:sp>
        <p:nvSpPr>
          <p:cNvPr id="4" name="Text Placeholder 3">
            <a:extLst>
              <a:ext uri="{FF2B5EF4-FFF2-40B4-BE49-F238E27FC236}">
                <a16:creationId xmlns:a16="http://schemas.microsoft.com/office/drawing/2014/main" id="{F63B0F03-DD96-F1CC-5F06-0734792DFAFA}"/>
              </a:ext>
            </a:extLst>
          </p:cNvPr>
          <p:cNvSpPr>
            <a:spLocks noGrp="1"/>
          </p:cNvSpPr>
          <p:nvPr>
            <p:ph type="body" sz="half" idx="2"/>
          </p:nvPr>
        </p:nvSpPr>
        <p:spPr>
          <a:xfrm>
            <a:off x="609915" y="2929856"/>
            <a:ext cx="3932237" cy="3811588"/>
          </a:xfrm>
        </p:spPr>
        <p:txBody>
          <a:bodyPr/>
          <a:lstStyle/>
          <a:p>
            <a:pPr marL="285750" indent="-285750">
              <a:buFont typeface="Wingdings" panose="05000000000000000000" pitchFamily="2" charset="2"/>
              <a:buChar char="§"/>
            </a:pPr>
            <a:r>
              <a:rPr lang="en-IN" dirty="0"/>
              <a:t>The maximum demand of bikes is between </a:t>
            </a:r>
            <a:r>
              <a:rPr lang="en-IN" b="1" dirty="0"/>
              <a:t>4:00pm – 6:00 pm.</a:t>
            </a:r>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b="1" dirty="0"/>
          </a:p>
          <a:p>
            <a:endParaRPr lang="en-IN" b="1" dirty="0"/>
          </a:p>
          <a:p>
            <a:pPr marL="285750" indent="-285750">
              <a:buFont typeface="Wingdings" panose="05000000000000000000" pitchFamily="2" charset="2"/>
              <a:buChar char="§"/>
            </a:pPr>
            <a:r>
              <a:rPr lang="en-IN" dirty="0"/>
              <a:t>annual members use more bikes between </a:t>
            </a:r>
            <a:r>
              <a:rPr lang="en-IN" b="1" dirty="0"/>
              <a:t>5:00am – 9:00am</a:t>
            </a:r>
            <a:r>
              <a:rPr lang="en-IN" dirty="0"/>
              <a:t> in the morning.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cxnSp>
        <p:nvCxnSpPr>
          <p:cNvPr id="5" name="Straight Connector 4">
            <a:extLst>
              <a:ext uri="{FF2B5EF4-FFF2-40B4-BE49-F238E27FC236}">
                <a16:creationId xmlns:a16="http://schemas.microsoft.com/office/drawing/2014/main" id="{278301CC-F678-E1E1-2150-1B2B53DB0DE6}"/>
              </a:ext>
            </a:extLst>
          </p:cNvPr>
          <p:cNvCxnSpPr/>
          <p:nvPr/>
        </p:nvCxnSpPr>
        <p:spPr>
          <a:xfrm>
            <a:off x="630061" y="203852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5D8B89-D4E2-E293-9402-562547C84689}"/>
              </a:ext>
            </a:extLst>
          </p:cNvPr>
          <p:cNvCxnSpPr/>
          <p:nvPr/>
        </p:nvCxnSpPr>
        <p:spPr>
          <a:xfrm>
            <a:off x="630060" y="1881231"/>
            <a:ext cx="3715437" cy="0"/>
          </a:xfrm>
          <a:prstGeom prst="line">
            <a:avLst/>
          </a:prstGeom>
        </p:spPr>
        <p:style>
          <a:lnRef idx="3">
            <a:schemeClr val="accent1"/>
          </a:lnRef>
          <a:fillRef idx="0">
            <a:schemeClr val="accent1"/>
          </a:fillRef>
          <a:effectRef idx="2">
            <a:schemeClr val="accent1"/>
          </a:effectRef>
          <a:fontRef idx="minor">
            <a:schemeClr val="tx1"/>
          </a:fontRef>
        </p:style>
      </p:cxnSp>
      <p:pic>
        <p:nvPicPr>
          <p:cNvPr id="12" name="Picture Placeholder 11">
            <a:extLst>
              <a:ext uri="{FF2B5EF4-FFF2-40B4-BE49-F238E27FC236}">
                <a16:creationId xmlns:a16="http://schemas.microsoft.com/office/drawing/2014/main" id="{4FAD443A-6707-485A-3480-337ADE030F8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542152" y="987425"/>
            <a:ext cx="7459116" cy="4877481"/>
          </a:xfrm>
          <a:prstGeom prst="rect">
            <a:avLst/>
          </a:prstGeom>
        </p:spPr>
      </p:pic>
    </p:spTree>
    <p:extLst>
      <p:ext uri="{BB962C8B-B14F-4D97-AF65-F5344CB8AC3E}">
        <p14:creationId xmlns:p14="http://schemas.microsoft.com/office/powerpoint/2010/main" val="25705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3C1E5-07F8-2D8D-AAD1-B903BC383FF3}"/>
              </a:ext>
            </a:extLst>
          </p:cNvPr>
          <p:cNvSpPr txBox="1"/>
          <p:nvPr/>
        </p:nvSpPr>
        <p:spPr>
          <a:xfrm>
            <a:off x="369116" y="201337"/>
            <a:ext cx="3171038" cy="461665"/>
          </a:xfrm>
          <a:prstGeom prst="rect">
            <a:avLst/>
          </a:prstGeom>
          <a:noFill/>
        </p:spPr>
        <p:txBody>
          <a:bodyPr wrap="square" rtlCol="0">
            <a:spAutoFit/>
          </a:bodyPr>
          <a:lstStyle/>
          <a:p>
            <a:r>
              <a:rPr lang="en-IN" sz="2400" dirty="0"/>
              <a:t>SUMMARY OF ANALYSIS </a:t>
            </a:r>
          </a:p>
        </p:txBody>
      </p:sp>
      <p:cxnSp>
        <p:nvCxnSpPr>
          <p:cNvPr id="5" name="Straight Connector 4">
            <a:extLst>
              <a:ext uri="{FF2B5EF4-FFF2-40B4-BE49-F238E27FC236}">
                <a16:creationId xmlns:a16="http://schemas.microsoft.com/office/drawing/2014/main" id="{B14574E8-B5A6-6ECC-FB19-23FE1D9F409C}"/>
              </a:ext>
            </a:extLst>
          </p:cNvPr>
          <p:cNvCxnSpPr>
            <a:cxnSpLocks/>
          </p:cNvCxnSpPr>
          <p:nvPr/>
        </p:nvCxnSpPr>
        <p:spPr>
          <a:xfrm>
            <a:off x="436228" y="663002"/>
            <a:ext cx="310392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 name="Straight Connector 6">
            <a:extLst>
              <a:ext uri="{FF2B5EF4-FFF2-40B4-BE49-F238E27FC236}">
                <a16:creationId xmlns:a16="http://schemas.microsoft.com/office/drawing/2014/main" id="{0B0FC811-915E-F64B-A491-C723A3AC1DDE}"/>
              </a:ext>
            </a:extLst>
          </p:cNvPr>
          <p:cNvCxnSpPr/>
          <p:nvPr/>
        </p:nvCxnSpPr>
        <p:spPr>
          <a:xfrm>
            <a:off x="3540154" y="1317072"/>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869CD9B-CA67-D5D2-98D0-24DDAA6B742D}"/>
              </a:ext>
            </a:extLst>
          </p:cNvPr>
          <p:cNvSpPr txBox="1"/>
          <p:nvPr/>
        </p:nvSpPr>
        <p:spPr>
          <a:xfrm>
            <a:off x="436228" y="1233184"/>
            <a:ext cx="8380601" cy="7848302"/>
          </a:xfrm>
          <a:prstGeom prst="rect">
            <a:avLst/>
          </a:prstGeom>
          <a:noFill/>
        </p:spPr>
        <p:txBody>
          <a:bodyPr wrap="square" rtlCol="0">
            <a:spAutoFit/>
          </a:bodyPr>
          <a:lstStyle/>
          <a:p>
            <a:pPr marL="285750" indent="-285750">
              <a:buFont typeface="Wingdings" panose="05000000000000000000" pitchFamily="2" charset="2"/>
              <a:buChar char="§"/>
            </a:pPr>
            <a:r>
              <a:rPr lang="en-IN" dirty="0"/>
              <a:t>Casual riders prefer weekends and rides longer than annual members and with an increase on weekends.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Annual members and casual riders both prefer summer season. Highest no. of rides are from </a:t>
            </a:r>
            <a:r>
              <a:rPr lang="en-IN" b="1" dirty="0"/>
              <a:t>June – August </a:t>
            </a:r>
            <a:r>
              <a:rPr lang="en-IN" dirty="0"/>
              <a:t>and lowest rides occurs from </a:t>
            </a:r>
            <a:r>
              <a:rPr lang="en-IN" b="1" dirty="0"/>
              <a:t>Nov – March.</a:t>
            </a:r>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r>
              <a:rPr lang="en-IN" dirty="0"/>
              <a:t>Annual riders trip duration is approximately even throughout the year, whereas casual riders riding bikes for longer duration from </a:t>
            </a:r>
            <a:r>
              <a:rPr lang="en-IN" b="1" dirty="0"/>
              <a:t>Feb – May</a:t>
            </a:r>
            <a:r>
              <a:rPr lang="en-IN" dirty="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b="1"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32163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EA1F34-F96E-1D31-A724-24BC1692B719}"/>
              </a:ext>
            </a:extLst>
          </p:cNvPr>
          <p:cNvSpPr txBox="1"/>
          <p:nvPr/>
        </p:nvSpPr>
        <p:spPr>
          <a:xfrm>
            <a:off x="453006" y="251670"/>
            <a:ext cx="3808601" cy="461665"/>
          </a:xfrm>
          <a:prstGeom prst="rect">
            <a:avLst/>
          </a:prstGeom>
          <a:noFill/>
        </p:spPr>
        <p:txBody>
          <a:bodyPr wrap="square" rtlCol="0">
            <a:spAutoFit/>
          </a:bodyPr>
          <a:lstStyle/>
          <a:p>
            <a:r>
              <a:rPr lang="en-IN" sz="2400" dirty="0"/>
              <a:t>RECOMMENDATIONS</a:t>
            </a:r>
          </a:p>
        </p:txBody>
      </p:sp>
      <p:cxnSp>
        <p:nvCxnSpPr>
          <p:cNvPr id="4" name="Straight Connector 3">
            <a:extLst>
              <a:ext uri="{FF2B5EF4-FFF2-40B4-BE49-F238E27FC236}">
                <a16:creationId xmlns:a16="http://schemas.microsoft.com/office/drawing/2014/main" id="{2331E5B4-C3F9-2FEB-0B8D-C5BBFFF37E3A}"/>
              </a:ext>
            </a:extLst>
          </p:cNvPr>
          <p:cNvCxnSpPr>
            <a:cxnSpLocks/>
          </p:cNvCxnSpPr>
          <p:nvPr/>
        </p:nvCxnSpPr>
        <p:spPr>
          <a:xfrm>
            <a:off x="453006" y="621002"/>
            <a:ext cx="2793533"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TextBox 6">
            <a:extLst>
              <a:ext uri="{FF2B5EF4-FFF2-40B4-BE49-F238E27FC236}">
                <a16:creationId xmlns:a16="http://schemas.microsoft.com/office/drawing/2014/main" id="{A604E7E3-50CF-D090-8172-A25F8EFF8E03}"/>
              </a:ext>
            </a:extLst>
          </p:cNvPr>
          <p:cNvSpPr txBox="1"/>
          <p:nvPr/>
        </p:nvSpPr>
        <p:spPr>
          <a:xfrm>
            <a:off x="453006" y="1224793"/>
            <a:ext cx="7164199" cy="9756517"/>
          </a:xfrm>
          <a:prstGeom prst="rect">
            <a:avLst/>
          </a:prstGeom>
          <a:noFill/>
        </p:spPr>
        <p:txBody>
          <a:bodyPr wrap="square" rtlCol="0">
            <a:spAutoFit/>
          </a:bodyPr>
          <a:lstStyle/>
          <a:p>
            <a:pPr marL="285750" indent="-285750">
              <a:buFont typeface="Wingdings" panose="05000000000000000000" pitchFamily="2" charset="2"/>
              <a:buChar char="§"/>
            </a:pPr>
            <a:r>
              <a:rPr lang="en-IN" dirty="0"/>
              <a:t>Marketing team should </a:t>
            </a:r>
            <a:r>
              <a:rPr lang="en-IN" dirty="0">
                <a:latin typeface="Inter"/>
              </a:rPr>
              <a:t>lau</a:t>
            </a:r>
            <a:r>
              <a:rPr lang="en-IN" b="0" i="0" dirty="0">
                <a:effectLst/>
                <a:latin typeface="Inter"/>
              </a:rPr>
              <a:t>nch a campaign to create flexible packages for members based on season or day of the week. For example, weekday vs. weekend membership to help attract casual riders.</a:t>
            </a:r>
          </a:p>
          <a:p>
            <a:pPr marL="285750" indent="-285750">
              <a:buFont typeface="Wingdings" panose="05000000000000000000" pitchFamily="2" charset="2"/>
              <a:buChar char="§"/>
            </a:pPr>
            <a:endParaRPr lang="en-IN" dirty="0">
              <a:latin typeface="Inter"/>
            </a:endParaRPr>
          </a:p>
          <a:p>
            <a:pPr marL="285750" indent="-285750">
              <a:buFont typeface="Wingdings" panose="05000000000000000000" pitchFamily="2" charset="2"/>
              <a:buChar char="§"/>
            </a:pPr>
            <a:endParaRPr lang="en-IN" b="0" i="0" dirty="0">
              <a:effectLst/>
              <a:latin typeface="Inter"/>
            </a:endParaRPr>
          </a:p>
          <a:p>
            <a:pPr marL="285750" indent="-285750">
              <a:buFont typeface="Wingdings" panose="05000000000000000000" pitchFamily="2" charset="2"/>
              <a:buChar char="§"/>
            </a:pPr>
            <a:r>
              <a:rPr lang="en-IN" b="0" i="0" dirty="0">
                <a:effectLst/>
                <a:latin typeface="Inter"/>
              </a:rPr>
              <a:t>For casual riders, create a limited time deal for a membership discount. This could be sign up for a membership and get your first month free or a discount program on annual membership during peek months from June – August.</a:t>
            </a:r>
          </a:p>
          <a:p>
            <a:pPr algn="l"/>
            <a:endParaRPr lang="en-IN" b="0" i="0" dirty="0">
              <a:effectLst/>
              <a:latin typeface="Inter"/>
            </a:endParaRPr>
          </a:p>
          <a:p>
            <a:pPr marL="285750" indent="-285750" algn="l">
              <a:buFont typeface="Wingdings" panose="05000000000000000000" pitchFamily="2" charset="2"/>
              <a:buChar char="§"/>
            </a:pPr>
            <a:endParaRPr lang="en-IN" sz="1600" dirty="0">
              <a:latin typeface="Inter"/>
            </a:endParaRPr>
          </a:p>
          <a:p>
            <a:pPr marL="285750" indent="-285750">
              <a:buFont typeface="Wingdings" panose="05000000000000000000" pitchFamily="2" charset="2"/>
              <a:buChar char="§"/>
            </a:pPr>
            <a:r>
              <a:rPr lang="en-IN" dirty="0">
                <a:latin typeface="Inter"/>
              </a:rPr>
              <a:t>Host fun biking competitions with prizes at intervals for members on the weekends. Since there are lot of casual riders on weekends this will also attract them to get a membership.</a:t>
            </a:r>
          </a:p>
          <a:p>
            <a:pPr marL="285750" indent="-285750">
              <a:buFont typeface="Wingdings" panose="05000000000000000000" pitchFamily="2" charset="2"/>
              <a:buChar char="§"/>
            </a:pPr>
            <a:endParaRPr lang="en-IN" dirty="0">
              <a:latin typeface="Inter"/>
            </a:endParaRPr>
          </a:p>
          <a:p>
            <a:pPr marL="285750" indent="-285750">
              <a:buFont typeface="Wingdings" panose="05000000000000000000" pitchFamily="2" charset="2"/>
              <a:buChar char="§"/>
            </a:pPr>
            <a:endParaRPr lang="en-IN" dirty="0">
              <a:latin typeface="Inter"/>
            </a:endParaRPr>
          </a:p>
          <a:p>
            <a:pPr marL="285750" indent="-285750">
              <a:buFont typeface="Wingdings" panose="05000000000000000000" pitchFamily="2" charset="2"/>
              <a:buChar char="§"/>
            </a:pPr>
            <a:r>
              <a:rPr lang="en-IN" dirty="0">
                <a:latin typeface="Inter"/>
              </a:rPr>
              <a:t>Design an application for annual members providing details of stations, routes and nearby places etc. to grab the attention from casual riders. </a:t>
            </a:r>
          </a:p>
          <a:p>
            <a:br>
              <a:rPr lang="en-IN" dirty="0"/>
            </a:br>
            <a:endParaRPr lang="en-IN" b="0" i="0" dirty="0">
              <a:effectLst/>
              <a:latin typeface="Inter"/>
            </a:endParaRPr>
          </a:p>
          <a:p>
            <a:pPr marL="285750" indent="-285750">
              <a:buFont typeface="Wingdings" panose="05000000000000000000" pitchFamily="2" charset="2"/>
              <a:buChar char="§"/>
            </a:pPr>
            <a:endParaRPr lang="en-IN" b="0" i="0" dirty="0">
              <a:effectLst/>
              <a:latin typeface="Inter"/>
            </a:endParaRPr>
          </a:p>
          <a:p>
            <a:pPr marL="285750" indent="-285750">
              <a:buFont typeface="Wingdings" panose="05000000000000000000" pitchFamily="2" charset="2"/>
              <a:buChar char="§"/>
            </a:pPr>
            <a:endParaRPr lang="en-IN" dirty="0">
              <a:latin typeface="Inter"/>
            </a:endParaRPr>
          </a:p>
          <a:p>
            <a:pPr marL="285750" indent="-285750">
              <a:buFont typeface="Wingdings" panose="05000000000000000000" pitchFamily="2" charset="2"/>
              <a:buChar char="§"/>
            </a:pPr>
            <a:endParaRPr lang="en-IN" b="0" i="0" dirty="0">
              <a:effectLst/>
              <a:latin typeface="Inter"/>
            </a:endParaRPr>
          </a:p>
          <a:p>
            <a:pPr marL="285750" indent="-285750">
              <a:buFont typeface="Wingdings" panose="05000000000000000000" pitchFamily="2" charset="2"/>
              <a:buChar char="§"/>
            </a:pPr>
            <a:endParaRPr lang="en-IN" b="0" i="0" dirty="0">
              <a:effectLst/>
              <a:latin typeface="Inter"/>
            </a:endParaRP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55859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1D14A-68B9-39B3-DF7D-2C12CABD1D8B}"/>
              </a:ext>
            </a:extLst>
          </p:cNvPr>
          <p:cNvSpPr txBox="1"/>
          <p:nvPr/>
        </p:nvSpPr>
        <p:spPr>
          <a:xfrm>
            <a:off x="2684477" y="1912691"/>
            <a:ext cx="8179266" cy="1323439"/>
          </a:xfrm>
          <a:prstGeom prst="rect">
            <a:avLst/>
          </a:prstGeom>
          <a:noFill/>
        </p:spPr>
        <p:txBody>
          <a:bodyPr wrap="square" rtlCol="0">
            <a:spAutoFit/>
          </a:bodyPr>
          <a:lstStyle/>
          <a:p>
            <a:r>
              <a:rPr lang="en-IN" sz="8000" dirty="0"/>
              <a:t>   </a:t>
            </a:r>
            <a:r>
              <a:rPr lang="en-IN" sz="8000" dirty="0">
                <a:solidFill>
                  <a:schemeClr val="accent1">
                    <a:lumMod val="75000"/>
                  </a:schemeClr>
                </a:solidFill>
                <a:latin typeface="Bahnschrift" panose="020B0502040204020203" pitchFamily="34" charset="0"/>
              </a:rPr>
              <a:t>THANK YOU</a:t>
            </a:r>
          </a:p>
        </p:txBody>
      </p:sp>
    </p:spTree>
    <p:extLst>
      <p:ext uri="{BB962C8B-B14F-4D97-AF65-F5344CB8AC3E}">
        <p14:creationId xmlns:p14="http://schemas.microsoft.com/office/powerpoint/2010/main" val="1041763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34748-539E-B7C2-56DF-59AED4849C96}"/>
              </a:ext>
            </a:extLst>
          </p:cNvPr>
          <p:cNvSpPr txBox="1"/>
          <p:nvPr/>
        </p:nvSpPr>
        <p:spPr>
          <a:xfrm>
            <a:off x="469783" y="388713"/>
            <a:ext cx="2214694" cy="461665"/>
          </a:xfrm>
          <a:prstGeom prst="rect">
            <a:avLst/>
          </a:prstGeom>
          <a:noFill/>
        </p:spPr>
        <p:txBody>
          <a:bodyPr wrap="square" rtlCol="0">
            <a:spAutoFit/>
          </a:bodyPr>
          <a:lstStyle/>
          <a:p>
            <a:r>
              <a:rPr lang="en-IN" sz="2400" dirty="0"/>
              <a:t>BACKGROUND</a:t>
            </a:r>
          </a:p>
        </p:txBody>
      </p:sp>
      <p:cxnSp>
        <p:nvCxnSpPr>
          <p:cNvPr id="4" name="Straight Connector 3">
            <a:extLst>
              <a:ext uri="{FF2B5EF4-FFF2-40B4-BE49-F238E27FC236}">
                <a16:creationId xmlns:a16="http://schemas.microsoft.com/office/drawing/2014/main" id="{A9C722EC-70E5-E37D-954B-380D6314A114}"/>
              </a:ext>
            </a:extLst>
          </p:cNvPr>
          <p:cNvCxnSpPr>
            <a:cxnSpLocks/>
            <a:stCxn id="2" idx="2"/>
          </p:cNvCxnSpPr>
          <p:nvPr/>
        </p:nvCxnSpPr>
        <p:spPr>
          <a:xfrm flipH="1" flipV="1">
            <a:off x="1518408" y="774605"/>
            <a:ext cx="58722" cy="75773"/>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42F24C-CA9C-4CC3-4893-E15913CAAA3E}"/>
              </a:ext>
            </a:extLst>
          </p:cNvPr>
          <p:cNvSpPr txBox="1"/>
          <p:nvPr/>
        </p:nvSpPr>
        <p:spPr>
          <a:xfrm>
            <a:off x="369116" y="1518408"/>
            <a:ext cx="9655728" cy="4524315"/>
          </a:xfrm>
          <a:prstGeom prst="rect">
            <a:avLst/>
          </a:prstGeom>
          <a:noFill/>
        </p:spPr>
        <p:txBody>
          <a:bodyPr wrap="square" rtlCol="0">
            <a:spAutoFit/>
          </a:bodyPr>
          <a:lstStyle/>
          <a:p>
            <a:pPr marL="285750" indent="-285750">
              <a:buFont typeface="Wingdings" panose="05000000000000000000" pitchFamily="2" charset="2"/>
              <a:buChar char="§"/>
            </a:pPr>
            <a:r>
              <a:rPr lang="en-IN" dirty="0"/>
              <a:t>In 2016, Cyclistic launched a successful bike-share offering. Since then, the program has grown to a fleet of 5,824 bicycles that are geo-tracked and locked into a network of 692 stations across Chicago. The bikes can be unlocked from one station and returned to any other station in the system anytime. </a:t>
            </a:r>
          </a:p>
          <a:p>
            <a:pPr marL="285750" indent="-285750">
              <a:buFont typeface="Wingdings" panose="05000000000000000000" pitchFamily="2" charset="2"/>
              <a:buChar char="§"/>
            </a:pPr>
            <a:endParaRPr lang="en-IN" dirty="0"/>
          </a:p>
          <a:p>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There are two types of cyclists, those who purchase casual ticket and those who purchase annual membership. The marketing team believes that maximizing the number of annual members will be key to future growth. Rather than creating a marketing campaign that targets all-new customers, they believes there is a very good chance to convert casual riders into members.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cxnSp>
        <p:nvCxnSpPr>
          <p:cNvPr id="11" name="Straight Connector 10">
            <a:extLst>
              <a:ext uri="{FF2B5EF4-FFF2-40B4-BE49-F238E27FC236}">
                <a16:creationId xmlns:a16="http://schemas.microsoft.com/office/drawing/2014/main" id="{871F0BFD-B974-AA9E-77A3-5B15CEDAC692}"/>
              </a:ext>
            </a:extLst>
          </p:cNvPr>
          <p:cNvCxnSpPr>
            <a:cxnSpLocks/>
          </p:cNvCxnSpPr>
          <p:nvPr/>
        </p:nvCxnSpPr>
        <p:spPr>
          <a:xfrm>
            <a:off x="562062" y="815277"/>
            <a:ext cx="188752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296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C4301E6-788D-61F0-5F3C-FDC95710820C}"/>
              </a:ext>
            </a:extLst>
          </p:cNvPr>
          <p:cNvGraphicFramePr/>
          <p:nvPr>
            <p:extLst>
              <p:ext uri="{D42A27DB-BD31-4B8C-83A1-F6EECF244321}">
                <p14:modId xmlns:p14="http://schemas.microsoft.com/office/powerpoint/2010/main" val="1926687138"/>
              </p:ext>
            </p:extLst>
          </p:nvPr>
        </p:nvGraphicFramePr>
        <p:xfrm>
          <a:off x="2032000" y="719666"/>
          <a:ext cx="6986165" cy="4842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CE83ABD-6B64-95FE-2F14-55F01FE4A2EB}"/>
              </a:ext>
            </a:extLst>
          </p:cNvPr>
          <p:cNvSpPr/>
          <p:nvPr/>
        </p:nvSpPr>
        <p:spPr>
          <a:xfrm>
            <a:off x="3651076" y="142613"/>
            <a:ext cx="3473042" cy="451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1" dirty="0"/>
              <a:t>TABLE OF CONTENT</a:t>
            </a:r>
          </a:p>
        </p:txBody>
      </p:sp>
    </p:spTree>
    <p:extLst>
      <p:ext uri="{BB962C8B-B14F-4D97-AF65-F5344CB8AC3E}">
        <p14:creationId xmlns:p14="http://schemas.microsoft.com/office/powerpoint/2010/main" val="996009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F94F16C-FE22-A317-BAD1-CE3E1DC523AC}"/>
              </a:ext>
            </a:extLst>
          </p:cNvPr>
          <p:cNvGraphicFramePr/>
          <p:nvPr>
            <p:extLst>
              <p:ext uri="{D42A27DB-BD31-4B8C-83A1-F6EECF244321}">
                <p14:modId xmlns:p14="http://schemas.microsoft.com/office/powerpoint/2010/main" val="3975390828"/>
              </p:ext>
            </p:extLst>
          </p:nvPr>
        </p:nvGraphicFramePr>
        <p:xfrm>
          <a:off x="1100822" y="1501629"/>
          <a:ext cx="8128000" cy="4678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12FEBE9D-2124-EEDC-69E0-147AFF1F9B76}"/>
              </a:ext>
            </a:extLst>
          </p:cNvPr>
          <p:cNvSpPr/>
          <p:nvPr/>
        </p:nvSpPr>
        <p:spPr>
          <a:xfrm>
            <a:off x="3594684" y="392564"/>
            <a:ext cx="3280095" cy="5703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dirty="0"/>
              <a:t>OBJECTIVE</a:t>
            </a:r>
            <a:endParaRPr lang="en-IN" b="1" dirty="0"/>
          </a:p>
        </p:txBody>
      </p:sp>
    </p:spTree>
    <p:extLst>
      <p:ext uri="{BB962C8B-B14F-4D97-AF65-F5344CB8AC3E}">
        <p14:creationId xmlns:p14="http://schemas.microsoft.com/office/powerpoint/2010/main" val="408690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DE27-237D-F54D-6A81-6BDFBD34A440}"/>
              </a:ext>
            </a:extLst>
          </p:cNvPr>
          <p:cNvSpPr>
            <a:spLocks noGrp="1"/>
          </p:cNvSpPr>
          <p:nvPr>
            <p:ph type="title"/>
          </p:nvPr>
        </p:nvSpPr>
        <p:spPr/>
        <p:txBody>
          <a:bodyPr/>
          <a:lstStyle/>
          <a:p>
            <a:r>
              <a:rPr lang="en-IN" sz="2400" b="1" dirty="0"/>
              <a:t>No. of rides by day of the week</a:t>
            </a:r>
            <a:endParaRPr lang="en-IN" b="1" dirty="0"/>
          </a:p>
        </p:txBody>
      </p:sp>
      <p:pic>
        <p:nvPicPr>
          <p:cNvPr id="11" name="Content Placeholder 10">
            <a:extLst>
              <a:ext uri="{FF2B5EF4-FFF2-40B4-BE49-F238E27FC236}">
                <a16:creationId xmlns:a16="http://schemas.microsoft.com/office/drawing/2014/main" id="{5E8A1971-F774-E7D5-82F1-979FEBEC8D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1065402"/>
            <a:ext cx="6527843" cy="43768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4AD948FD-2D5E-6B78-0E6A-241310616DC3}"/>
              </a:ext>
            </a:extLst>
          </p:cNvPr>
          <p:cNvSpPr>
            <a:spLocks noGrp="1"/>
          </p:cNvSpPr>
          <p:nvPr>
            <p:ph type="body" sz="half" idx="2"/>
          </p:nvPr>
        </p:nvSpPr>
        <p:spPr/>
        <p:txBody>
          <a:bodyPr/>
          <a:lstStyle/>
          <a:p>
            <a:pPr marL="285750" indent="-285750">
              <a:buClr>
                <a:schemeClr val="accent5">
                  <a:lumMod val="50000"/>
                </a:schemeClr>
              </a:buClr>
              <a:buFont typeface="Wingdings" panose="05000000000000000000" pitchFamily="2" charset="2"/>
              <a:buChar char="§"/>
            </a:pPr>
            <a:endParaRPr lang="en-IN" dirty="0"/>
          </a:p>
          <a:p>
            <a:pPr marL="285750" indent="-285750">
              <a:buClr>
                <a:schemeClr val="accent5">
                  <a:lumMod val="50000"/>
                </a:schemeClr>
              </a:buClr>
              <a:buFont typeface="Wingdings" panose="05000000000000000000" pitchFamily="2" charset="2"/>
              <a:buChar char="§"/>
            </a:pPr>
            <a:r>
              <a:rPr lang="en-IN" dirty="0"/>
              <a:t>Casual riders prefer </a:t>
            </a:r>
            <a:r>
              <a:rPr lang="en-IN" b="1" dirty="0">
                <a:solidFill>
                  <a:schemeClr val="accent2">
                    <a:lumMod val="75000"/>
                  </a:schemeClr>
                </a:solidFill>
              </a:rPr>
              <a:t>weekends</a:t>
            </a:r>
            <a:r>
              <a:rPr lang="en-IN" dirty="0"/>
              <a:t> over weekdays for a ride.</a:t>
            </a:r>
          </a:p>
          <a:p>
            <a:pPr>
              <a:buClr>
                <a:schemeClr val="accent5">
                  <a:lumMod val="50000"/>
                </a:schemeClr>
              </a:buClr>
            </a:pPr>
            <a:endParaRPr lang="en-IN" dirty="0"/>
          </a:p>
          <a:p>
            <a:pPr marL="285750" indent="-285750">
              <a:buClr>
                <a:schemeClr val="accent5">
                  <a:lumMod val="50000"/>
                </a:schemeClr>
              </a:buClr>
              <a:buFont typeface="Wingdings" panose="05000000000000000000" pitchFamily="2" charset="2"/>
              <a:buChar char="§"/>
            </a:pPr>
            <a:endParaRPr lang="en-IN" dirty="0"/>
          </a:p>
          <a:p>
            <a:pPr marL="285750" indent="-285750">
              <a:buClr>
                <a:schemeClr val="accent5">
                  <a:lumMod val="50000"/>
                </a:schemeClr>
              </a:buClr>
              <a:buFont typeface="Wingdings" panose="05000000000000000000" pitchFamily="2" charset="2"/>
              <a:buChar char="§"/>
            </a:pPr>
            <a:r>
              <a:rPr lang="en-IN" dirty="0"/>
              <a:t>Annual members are most active on </a:t>
            </a:r>
            <a:r>
              <a:rPr lang="en-IN" b="1" dirty="0">
                <a:solidFill>
                  <a:schemeClr val="accent2">
                    <a:lumMod val="75000"/>
                  </a:schemeClr>
                </a:solidFill>
              </a:rPr>
              <a:t>Wednesday.</a:t>
            </a:r>
          </a:p>
          <a:p>
            <a:pPr marL="285750" indent="-285750">
              <a:buClr>
                <a:schemeClr val="accent5">
                  <a:lumMod val="50000"/>
                </a:schemeClr>
              </a:buClr>
              <a:buFont typeface="Wingdings" panose="05000000000000000000" pitchFamily="2" charset="2"/>
              <a:buChar char="§"/>
            </a:pPr>
            <a:endParaRPr lang="en-IN" b="1" dirty="0">
              <a:solidFill>
                <a:schemeClr val="accent2">
                  <a:lumMod val="75000"/>
                </a:schemeClr>
              </a:solidFill>
            </a:endParaRPr>
          </a:p>
          <a:p>
            <a:pPr marL="285750" indent="-285750">
              <a:buClr>
                <a:schemeClr val="accent5">
                  <a:lumMod val="50000"/>
                </a:schemeClr>
              </a:buClr>
              <a:buFont typeface="Wingdings" panose="05000000000000000000" pitchFamily="2" charset="2"/>
              <a:buChar char="§"/>
            </a:pPr>
            <a:endParaRPr lang="en-IN" b="1" dirty="0">
              <a:solidFill>
                <a:schemeClr val="accent2">
                  <a:lumMod val="75000"/>
                </a:schemeClr>
              </a:solidFill>
            </a:endParaRPr>
          </a:p>
          <a:p>
            <a:pPr marL="285750" indent="-285750">
              <a:buClr>
                <a:schemeClr val="accent5">
                  <a:lumMod val="50000"/>
                </a:schemeClr>
              </a:buClr>
              <a:buFont typeface="Wingdings" panose="05000000000000000000" pitchFamily="2" charset="2"/>
              <a:buChar char="§"/>
            </a:pPr>
            <a:endParaRPr lang="en-IN" b="1" dirty="0">
              <a:solidFill>
                <a:schemeClr val="accent2">
                  <a:lumMod val="75000"/>
                </a:schemeClr>
              </a:solidFill>
            </a:endParaRPr>
          </a:p>
        </p:txBody>
      </p:sp>
      <p:cxnSp>
        <p:nvCxnSpPr>
          <p:cNvPr id="5" name="Straight Connector 4">
            <a:extLst>
              <a:ext uri="{FF2B5EF4-FFF2-40B4-BE49-F238E27FC236}">
                <a16:creationId xmlns:a16="http://schemas.microsoft.com/office/drawing/2014/main" id="{776670E3-C0D1-7551-7C0D-B9B034F17729}"/>
              </a:ext>
            </a:extLst>
          </p:cNvPr>
          <p:cNvCxnSpPr/>
          <p:nvPr/>
        </p:nvCxnSpPr>
        <p:spPr>
          <a:xfrm>
            <a:off x="922789" y="2057400"/>
            <a:ext cx="3849236"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312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BE4-3AAD-0BDC-F95C-7D018DDE6465}"/>
              </a:ext>
            </a:extLst>
          </p:cNvPr>
          <p:cNvSpPr>
            <a:spLocks noGrp="1"/>
          </p:cNvSpPr>
          <p:nvPr>
            <p:ph type="title"/>
          </p:nvPr>
        </p:nvSpPr>
        <p:spPr>
          <a:xfrm>
            <a:off x="839787" y="1048624"/>
            <a:ext cx="3932237" cy="589327"/>
          </a:xfrm>
        </p:spPr>
        <p:txBody>
          <a:bodyPr>
            <a:normAutofit/>
          </a:bodyPr>
          <a:lstStyle/>
          <a:p>
            <a:r>
              <a:rPr lang="en-IN" sz="2000" b="1" i="0" dirty="0">
                <a:solidFill>
                  <a:srgbClr val="24292F"/>
                </a:solidFill>
                <a:effectLst/>
                <a:latin typeface="Gadugi" panose="020B0502040204020203" pitchFamily="34" charset="0"/>
                <a:ea typeface="Gadugi" panose="020B0502040204020203" pitchFamily="34" charset="0"/>
              </a:rPr>
              <a:t>Monthly User Traffic</a:t>
            </a:r>
            <a:endParaRPr lang="en-IN" sz="2000" dirty="0">
              <a:latin typeface="Gadugi" panose="020B0502040204020203" pitchFamily="34" charset="0"/>
              <a:ea typeface="Gadugi" panose="020B0502040204020203" pitchFamily="34" charset="0"/>
            </a:endParaRPr>
          </a:p>
        </p:txBody>
      </p:sp>
      <p:pic>
        <p:nvPicPr>
          <p:cNvPr id="6" name="Content Placeholder 5">
            <a:extLst>
              <a:ext uri="{FF2B5EF4-FFF2-40B4-BE49-F238E27FC236}">
                <a16:creationId xmlns:a16="http://schemas.microsoft.com/office/drawing/2014/main" id="{43CA40A5-8881-BDE6-36D3-138A51B44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7" y="1048624"/>
            <a:ext cx="6600495" cy="46103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46C0F571-B222-DDB4-0AC6-7D1195588510}"/>
              </a:ext>
            </a:extLst>
          </p:cNvPr>
          <p:cNvSpPr>
            <a:spLocks noGrp="1"/>
          </p:cNvSpPr>
          <p:nvPr>
            <p:ph type="body" sz="half" idx="2"/>
          </p:nvPr>
        </p:nvSpPr>
        <p:spPr/>
        <p:txBody>
          <a:bodyPr/>
          <a:lstStyle/>
          <a:p>
            <a:pPr marL="285750" indent="-285750">
              <a:buFont typeface="Wingdings" panose="05000000000000000000" pitchFamily="2" charset="2"/>
              <a:buChar char="§"/>
            </a:pPr>
            <a:r>
              <a:rPr lang="en-IN" dirty="0"/>
              <a:t>Annual members and Casual riders both prefer </a:t>
            </a:r>
            <a:r>
              <a:rPr lang="en-IN" dirty="0">
                <a:solidFill>
                  <a:schemeClr val="accent2">
                    <a:lumMod val="75000"/>
                  </a:schemeClr>
                </a:solidFill>
              </a:rPr>
              <a:t>Summer season</a:t>
            </a:r>
            <a:r>
              <a:rPr lang="en-IN" dirty="0"/>
              <a:t>.</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b="0" i="0" dirty="0">
                <a:solidFill>
                  <a:srgbClr val="24292F"/>
                </a:solidFill>
                <a:effectLst/>
                <a:latin typeface="-apple-system"/>
              </a:rPr>
              <a:t>lowest traffic occurs from </a:t>
            </a:r>
            <a:r>
              <a:rPr lang="en-IN" b="1" i="0" dirty="0">
                <a:solidFill>
                  <a:srgbClr val="24292F"/>
                </a:solidFill>
                <a:effectLst/>
                <a:latin typeface="-apple-system"/>
              </a:rPr>
              <a:t>November - March</a:t>
            </a:r>
            <a:r>
              <a:rPr lang="en-IN" b="0" i="0" dirty="0">
                <a:solidFill>
                  <a:srgbClr val="24292F"/>
                </a:solidFill>
                <a:effectLst/>
                <a:latin typeface="-apple-system"/>
              </a:rPr>
              <a:t>.</a:t>
            </a:r>
            <a:endParaRPr lang="en-IN" dirty="0"/>
          </a:p>
        </p:txBody>
      </p:sp>
      <p:cxnSp>
        <p:nvCxnSpPr>
          <p:cNvPr id="5" name="Straight Connector 4">
            <a:extLst>
              <a:ext uri="{FF2B5EF4-FFF2-40B4-BE49-F238E27FC236}">
                <a16:creationId xmlns:a16="http://schemas.microsoft.com/office/drawing/2014/main" id="{7FD25745-B41E-70E5-53C9-AE321F9EE16B}"/>
              </a:ext>
            </a:extLst>
          </p:cNvPr>
          <p:cNvCxnSpPr>
            <a:cxnSpLocks/>
          </p:cNvCxnSpPr>
          <p:nvPr/>
        </p:nvCxnSpPr>
        <p:spPr>
          <a:xfrm>
            <a:off x="839787" y="1646340"/>
            <a:ext cx="265003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9357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D016-C56D-BE51-3784-C89F994A6DD7}"/>
              </a:ext>
            </a:extLst>
          </p:cNvPr>
          <p:cNvSpPr>
            <a:spLocks noGrp="1"/>
          </p:cNvSpPr>
          <p:nvPr>
            <p:ph type="title"/>
          </p:nvPr>
        </p:nvSpPr>
        <p:spPr>
          <a:xfrm>
            <a:off x="836612" y="547382"/>
            <a:ext cx="3932237" cy="1600200"/>
          </a:xfrm>
        </p:spPr>
        <p:txBody>
          <a:bodyPr>
            <a:normAutofit/>
          </a:bodyPr>
          <a:lstStyle/>
          <a:p>
            <a:r>
              <a:rPr lang="en-IN" sz="2400" b="1" dirty="0">
                <a:latin typeface="Gadugi" panose="020B0502040204020203" pitchFamily="34" charset="0"/>
                <a:ea typeface="Gadugi" panose="020B0502040204020203" pitchFamily="34" charset="0"/>
              </a:rPr>
              <a:t>Average customer ride length comparison</a:t>
            </a:r>
          </a:p>
        </p:txBody>
      </p:sp>
      <p:pic>
        <p:nvPicPr>
          <p:cNvPr id="6" name="Picture Placeholder 5">
            <a:extLst>
              <a:ext uri="{FF2B5EF4-FFF2-40B4-BE49-F238E27FC236}">
                <a16:creationId xmlns:a16="http://schemas.microsoft.com/office/drawing/2014/main" id="{4FB08D8E-6629-6C40-6BCB-EC88BC49861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594" r="8594"/>
          <a:stretch>
            <a:fillRect/>
          </a:stretch>
        </p:blipFill>
        <p:spPr>
          <a:xfrm>
            <a:off x="5058561" y="813733"/>
            <a:ext cx="6296827" cy="50473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BF473CDD-A064-8418-61F6-F82F9956A669}"/>
              </a:ext>
            </a:extLst>
          </p:cNvPr>
          <p:cNvSpPr>
            <a:spLocks noGrp="1"/>
          </p:cNvSpPr>
          <p:nvPr>
            <p:ph type="body" sz="half" idx="2"/>
          </p:nvPr>
        </p:nvSpPr>
        <p:spPr>
          <a:xfrm>
            <a:off x="836612" y="3684864"/>
            <a:ext cx="3932237" cy="3811588"/>
          </a:xfrm>
        </p:spPr>
        <p:txBody>
          <a:bodyPr/>
          <a:lstStyle/>
          <a:p>
            <a:pPr marL="285750" indent="-285750">
              <a:buFont typeface="Wingdings" panose="05000000000000000000" pitchFamily="2" charset="2"/>
              <a:buChar char="§"/>
            </a:pPr>
            <a:r>
              <a:rPr lang="en-IN" dirty="0"/>
              <a:t>Almost </a:t>
            </a:r>
            <a:r>
              <a:rPr lang="en-IN" dirty="0">
                <a:solidFill>
                  <a:schemeClr val="accent2">
                    <a:lumMod val="75000"/>
                  </a:schemeClr>
                </a:solidFill>
              </a:rPr>
              <a:t>60%</a:t>
            </a:r>
            <a:r>
              <a:rPr lang="en-IN" dirty="0"/>
              <a:t> ride length is covered by </a:t>
            </a:r>
            <a:r>
              <a:rPr lang="en-IN" dirty="0">
                <a:solidFill>
                  <a:schemeClr val="accent2">
                    <a:lumMod val="75000"/>
                  </a:schemeClr>
                </a:solidFill>
              </a:rPr>
              <a:t>Casual riders</a:t>
            </a:r>
            <a:r>
              <a:rPr lang="en-IN" dirty="0"/>
              <a:t>.</a:t>
            </a:r>
          </a:p>
        </p:txBody>
      </p:sp>
      <p:cxnSp>
        <p:nvCxnSpPr>
          <p:cNvPr id="5" name="Straight Connector 4">
            <a:extLst>
              <a:ext uri="{FF2B5EF4-FFF2-40B4-BE49-F238E27FC236}">
                <a16:creationId xmlns:a16="http://schemas.microsoft.com/office/drawing/2014/main" id="{3748858F-131F-B92A-ED0F-CA5EADD4B3F3}"/>
              </a:ext>
            </a:extLst>
          </p:cNvPr>
          <p:cNvCxnSpPr/>
          <p:nvPr/>
        </p:nvCxnSpPr>
        <p:spPr>
          <a:xfrm>
            <a:off x="836612" y="2147582"/>
            <a:ext cx="3844445"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596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6CB6-6DB5-0C3B-085F-E57710B32BF0}"/>
              </a:ext>
            </a:extLst>
          </p:cNvPr>
          <p:cNvSpPr>
            <a:spLocks noGrp="1"/>
          </p:cNvSpPr>
          <p:nvPr>
            <p:ph type="title"/>
          </p:nvPr>
        </p:nvSpPr>
        <p:spPr>
          <a:xfrm>
            <a:off x="705564" y="487012"/>
            <a:ext cx="3932237" cy="1600200"/>
          </a:xfrm>
        </p:spPr>
        <p:txBody>
          <a:bodyPr/>
          <a:lstStyle/>
          <a:p>
            <a:r>
              <a:rPr lang="en-IN" sz="2400" b="1" dirty="0">
                <a:latin typeface="Gadugi" panose="020B0502040204020203" pitchFamily="34" charset="0"/>
                <a:ea typeface="Gadugi" panose="020B0502040204020203" pitchFamily="34" charset="0"/>
              </a:rPr>
              <a:t>Average ride duration by month</a:t>
            </a:r>
            <a:br>
              <a:rPr lang="en-IN" dirty="0"/>
            </a:br>
            <a:endParaRPr lang="en-IN" dirty="0"/>
          </a:p>
        </p:txBody>
      </p:sp>
      <p:sp>
        <p:nvSpPr>
          <p:cNvPr id="4" name="Text Placeholder 3">
            <a:extLst>
              <a:ext uri="{FF2B5EF4-FFF2-40B4-BE49-F238E27FC236}">
                <a16:creationId xmlns:a16="http://schemas.microsoft.com/office/drawing/2014/main" id="{E0FC7961-29D0-05FA-C4E1-DFB0275CAA5A}"/>
              </a:ext>
            </a:extLst>
          </p:cNvPr>
          <p:cNvSpPr>
            <a:spLocks noGrp="1"/>
          </p:cNvSpPr>
          <p:nvPr>
            <p:ph type="body" sz="half" idx="2"/>
          </p:nvPr>
        </p:nvSpPr>
        <p:spPr>
          <a:xfrm>
            <a:off x="705564" y="2087212"/>
            <a:ext cx="3932237" cy="3811588"/>
          </a:xfrm>
        </p:spPr>
        <p:txBody>
          <a:bodyPr/>
          <a:lstStyle/>
          <a:p>
            <a:pPr marL="285750" indent="-285750">
              <a:buFont typeface="Wingdings" panose="05000000000000000000" pitchFamily="2" charset="2"/>
              <a:buChar char="§"/>
            </a:pPr>
            <a:r>
              <a:rPr lang="en-IN" dirty="0"/>
              <a:t>Casual riders ride for longer duration.</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Annual members ride duration is evenly spread throughout the year.</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Casual riders rides for longer duration from </a:t>
            </a:r>
            <a:r>
              <a:rPr lang="en-IN" b="1" dirty="0"/>
              <a:t>Feb – May</a:t>
            </a:r>
            <a:r>
              <a:rPr lang="en-IN" dirty="0"/>
              <a:t>.</a:t>
            </a:r>
          </a:p>
        </p:txBody>
      </p:sp>
      <p:pic>
        <p:nvPicPr>
          <p:cNvPr id="14" name="Picture Placeholder 13">
            <a:extLst>
              <a:ext uri="{FF2B5EF4-FFF2-40B4-BE49-F238E27FC236}">
                <a16:creationId xmlns:a16="http://schemas.microsoft.com/office/drawing/2014/main" id="{298CB0D2-5B3A-67E4-DC96-FE4DDC0C96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772025" y="793098"/>
            <a:ext cx="7266177" cy="50679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5" name="Straight Connector 4">
            <a:extLst>
              <a:ext uri="{FF2B5EF4-FFF2-40B4-BE49-F238E27FC236}">
                <a16:creationId xmlns:a16="http://schemas.microsoft.com/office/drawing/2014/main" id="{2601792E-FE24-2482-A4AE-8CB89837865D}"/>
              </a:ext>
            </a:extLst>
          </p:cNvPr>
          <p:cNvCxnSpPr/>
          <p:nvPr/>
        </p:nvCxnSpPr>
        <p:spPr>
          <a:xfrm>
            <a:off x="705564" y="1686187"/>
            <a:ext cx="3086260"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18269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6CB6-6DB5-0C3B-085F-E57710B32BF0}"/>
              </a:ext>
            </a:extLst>
          </p:cNvPr>
          <p:cNvSpPr>
            <a:spLocks noGrp="1"/>
          </p:cNvSpPr>
          <p:nvPr>
            <p:ph type="title"/>
          </p:nvPr>
        </p:nvSpPr>
        <p:spPr>
          <a:xfrm>
            <a:off x="713953" y="457200"/>
            <a:ext cx="3932237" cy="1600200"/>
          </a:xfrm>
        </p:spPr>
        <p:txBody>
          <a:bodyPr>
            <a:normAutofit fontScale="90000"/>
          </a:bodyPr>
          <a:lstStyle/>
          <a:p>
            <a:r>
              <a:rPr lang="en-IN" sz="3200" b="1" dirty="0">
                <a:latin typeface="Gadugi" panose="020B0502040204020203" pitchFamily="34" charset="0"/>
                <a:ea typeface="Gadugi" panose="020B0502040204020203" pitchFamily="34" charset="0"/>
              </a:rPr>
              <a:t>Average ride duration by week day</a:t>
            </a:r>
            <a:br>
              <a:rPr lang="en-IN" dirty="0"/>
            </a:br>
            <a:endParaRPr lang="en-IN" dirty="0"/>
          </a:p>
        </p:txBody>
      </p:sp>
      <p:pic>
        <p:nvPicPr>
          <p:cNvPr id="6" name="Picture Placeholder 5">
            <a:extLst>
              <a:ext uri="{FF2B5EF4-FFF2-40B4-BE49-F238E27FC236}">
                <a16:creationId xmlns:a16="http://schemas.microsoft.com/office/drawing/2014/main" id="{F57D0350-EFAA-5BBC-EB16-3E839802625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4855915" y="991507"/>
            <a:ext cx="7210824" cy="48774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E0FC7961-29D0-05FA-C4E1-DFB0275CAA5A}"/>
              </a:ext>
            </a:extLst>
          </p:cNvPr>
          <p:cNvSpPr>
            <a:spLocks noGrp="1"/>
          </p:cNvSpPr>
          <p:nvPr>
            <p:ph type="body" sz="half" idx="2"/>
          </p:nvPr>
        </p:nvSpPr>
        <p:spPr>
          <a:xfrm>
            <a:off x="713952" y="2814507"/>
            <a:ext cx="3932237" cy="3811588"/>
          </a:xfrm>
        </p:spPr>
        <p:txBody>
          <a:bodyPr/>
          <a:lstStyle/>
          <a:p>
            <a:pPr marL="285750" indent="-285750">
              <a:buFont typeface="Wingdings" panose="05000000000000000000" pitchFamily="2" charset="2"/>
              <a:buChar char="§"/>
            </a:pPr>
            <a:r>
              <a:rPr lang="en-IN" dirty="0"/>
              <a:t>Casual riders rides longer than Annual members with an increase on weekends.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a:p>
            <a:r>
              <a:rPr lang="en-IN" dirty="0"/>
              <a:t> </a:t>
            </a:r>
          </a:p>
        </p:txBody>
      </p:sp>
      <p:cxnSp>
        <p:nvCxnSpPr>
          <p:cNvPr id="5" name="Straight Connector 4">
            <a:extLst>
              <a:ext uri="{FF2B5EF4-FFF2-40B4-BE49-F238E27FC236}">
                <a16:creationId xmlns:a16="http://schemas.microsoft.com/office/drawing/2014/main" id="{52F213EA-4193-990F-820E-1B604B88D655}"/>
              </a:ext>
            </a:extLst>
          </p:cNvPr>
          <p:cNvCxnSpPr/>
          <p:nvPr/>
        </p:nvCxnSpPr>
        <p:spPr>
          <a:xfrm>
            <a:off x="713953" y="1635853"/>
            <a:ext cx="4058072"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1146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7468</TotalTime>
  <Words>540</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-apple-system</vt:lpstr>
      <vt:lpstr>Arial</vt:lpstr>
      <vt:lpstr>Bahnschrift</vt:lpstr>
      <vt:lpstr>Calibri</vt:lpstr>
      <vt:lpstr>Calibri Light</vt:lpstr>
      <vt:lpstr>Gadugi</vt:lpstr>
      <vt:lpstr>Inter</vt:lpstr>
      <vt:lpstr>Wingdings</vt:lpstr>
      <vt:lpstr>Office Theme</vt:lpstr>
      <vt:lpstr>PowerPoint Presentation</vt:lpstr>
      <vt:lpstr>PowerPoint Presentation</vt:lpstr>
      <vt:lpstr>PowerPoint Presentation</vt:lpstr>
      <vt:lpstr>PowerPoint Presentation</vt:lpstr>
      <vt:lpstr>No. of rides by day of the week</vt:lpstr>
      <vt:lpstr>Monthly User Traffic</vt:lpstr>
      <vt:lpstr>Average customer ride length comparison</vt:lpstr>
      <vt:lpstr>Average ride duration by month </vt:lpstr>
      <vt:lpstr>Average ride duration by week day </vt:lpstr>
      <vt:lpstr>No. of rides per hour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Pandey</dc:creator>
  <cp:lastModifiedBy>Himanshu Pandey</cp:lastModifiedBy>
  <cp:revision>17</cp:revision>
  <dcterms:created xsi:type="dcterms:W3CDTF">2022-07-26T18:42:25Z</dcterms:created>
  <dcterms:modified xsi:type="dcterms:W3CDTF">2022-08-07T18:47:08Z</dcterms:modified>
</cp:coreProperties>
</file>