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F2EDD-1817-41FF-85CB-2AAF8A06E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과 </a:t>
            </a:r>
            <a:r>
              <a:rPr lang="en-US" altLang="ko-KR" dirty="0"/>
              <a:t>SVN</a:t>
            </a:r>
            <a:r>
              <a:rPr lang="ko-KR" altLang="en-US" dirty="0"/>
              <a:t>의 차이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1CFD37-5704-4758-89A1-5B8A675B59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과 </a:t>
            </a:r>
            <a:r>
              <a:rPr lang="en-US" altLang="ko-KR" dirty="0"/>
              <a:t>SVN</a:t>
            </a:r>
            <a:r>
              <a:rPr lang="ko-KR" altLang="en-US" dirty="0"/>
              <a:t>은 어떻게 다를까</a:t>
            </a:r>
          </a:p>
        </p:txBody>
      </p:sp>
    </p:spTree>
    <p:extLst>
      <p:ext uri="{BB962C8B-B14F-4D97-AF65-F5344CB8AC3E}">
        <p14:creationId xmlns:p14="http://schemas.microsoft.com/office/powerpoint/2010/main" val="319889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8542D-B767-4F66-9113-E0D7F43A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0CDD1C-83EC-4E7F-9EF1-261B45CC7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git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git </a:t>
            </a:r>
            <a:r>
              <a:rPr lang="ko-KR" altLang="en-US" dirty="0"/>
              <a:t>과 </a:t>
            </a:r>
            <a:r>
              <a:rPr lang="en-US" altLang="ko-KR" dirty="0"/>
              <a:t>SVN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git </a:t>
            </a:r>
            <a:r>
              <a:rPr lang="ko-KR" altLang="en-US" dirty="0"/>
              <a:t>명령어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err="1"/>
              <a:t>느낀점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11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16E3E5-5186-46A4-AFBD-337387D316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내용 개체 틀 4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0ED8E9CA-187E-4683-B36F-73174443A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61" y="1867298"/>
            <a:ext cx="6612856" cy="27639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7B6C633-D5AC-4366-889A-5564CB0E3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FFFF"/>
                </a:solidFill>
              </a:rPr>
              <a:t>git </a:t>
            </a:r>
            <a:r>
              <a:rPr lang="ko-KR" altLang="en-US" sz="3200" dirty="0">
                <a:solidFill>
                  <a:srgbClr val="FFFFFF"/>
                </a:solidFill>
              </a:rPr>
              <a:t>이란</a:t>
            </a:r>
            <a:r>
              <a:rPr lang="en-US" altLang="ko-KR" sz="3200" dirty="0">
                <a:solidFill>
                  <a:srgbClr val="FFFFFF"/>
                </a:solidFill>
              </a:rPr>
              <a:t>?</a:t>
            </a:r>
            <a:endParaRPr lang="ko-KR" altLang="en-US" sz="3200" dirty="0">
              <a:solidFill>
                <a:srgbClr val="FFFFFF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164749" y="2024743"/>
            <a:ext cx="3575737" cy="4016619"/>
          </a:xfrm>
        </p:spPr>
        <p:txBody>
          <a:bodyPr>
            <a:normAutofit/>
          </a:bodyPr>
          <a:lstStyle/>
          <a:p>
            <a:r>
              <a:rPr lang="ko-KR" altLang="en-US" sz="1600" dirty="0" err="1">
                <a:solidFill>
                  <a:srgbClr val="FFFFFF"/>
                </a:solidFill>
              </a:rPr>
              <a:t>리누스</a:t>
            </a:r>
            <a:r>
              <a:rPr lang="ko-KR" altLang="en-US" sz="1600" dirty="0">
                <a:solidFill>
                  <a:srgbClr val="FFFFFF"/>
                </a:solidFill>
              </a:rPr>
              <a:t> </a:t>
            </a:r>
            <a:r>
              <a:rPr lang="ko-KR" altLang="en-US" sz="1600" dirty="0" err="1">
                <a:solidFill>
                  <a:srgbClr val="FFFFFF"/>
                </a:solidFill>
              </a:rPr>
              <a:t>토발즈가</a:t>
            </a:r>
            <a:r>
              <a:rPr lang="ko-KR" altLang="en-US" sz="1600" dirty="0">
                <a:solidFill>
                  <a:srgbClr val="FFFFFF"/>
                </a:solidFill>
              </a:rPr>
              <a:t> </a:t>
            </a:r>
            <a:r>
              <a:rPr lang="en-US" altLang="ko-KR" sz="1600" dirty="0" err="1">
                <a:solidFill>
                  <a:srgbClr val="FFFFFF"/>
                </a:solidFill>
              </a:rPr>
              <a:t>linux</a:t>
            </a:r>
            <a:r>
              <a:rPr lang="ko-KR" altLang="en-US" sz="1600" dirty="0">
                <a:solidFill>
                  <a:srgbClr val="FFFFFF"/>
                </a:solidFill>
              </a:rPr>
              <a:t> </a:t>
            </a:r>
            <a:r>
              <a:rPr lang="en-US" altLang="ko-KR" sz="1600" dirty="0" err="1">
                <a:solidFill>
                  <a:srgbClr val="FFFFFF"/>
                </a:solidFill>
              </a:rPr>
              <a:t>kernal</a:t>
            </a:r>
            <a:r>
              <a:rPr lang="ko-KR" altLang="en-US" sz="1600" dirty="0">
                <a:solidFill>
                  <a:srgbClr val="FFFFFF"/>
                </a:solidFill>
              </a:rPr>
              <a:t> 개발 관리에 사용하기 위해 </a:t>
            </a:r>
            <a:r>
              <a:rPr lang="ko-KR" altLang="en-US" sz="1600" dirty="0" err="1">
                <a:solidFill>
                  <a:srgbClr val="FFFFFF"/>
                </a:solidFill>
              </a:rPr>
              <a:t>만듬</a:t>
            </a:r>
            <a:endParaRPr lang="en-US" altLang="ko-KR" sz="1600" dirty="0">
              <a:solidFill>
                <a:srgbClr val="FFFFFF"/>
              </a:solidFill>
            </a:endParaRPr>
          </a:p>
          <a:p>
            <a:r>
              <a:rPr lang="ko-KR" altLang="en-US" sz="1600" dirty="0">
                <a:solidFill>
                  <a:srgbClr val="FFFFFF"/>
                </a:solidFill>
              </a:rPr>
              <a:t>프로젝트 </a:t>
            </a:r>
            <a:r>
              <a:rPr lang="ko-KR" altLang="en-US" sz="1600" dirty="0" err="1">
                <a:solidFill>
                  <a:srgbClr val="FFFFFF"/>
                </a:solidFill>
              </a:rPr>
              <a:t>를</a:t>
            </a:r>
            <a:r>
              <a:rPr lang="ko-KR" altLang="en-US" sz="1600" dirty="0">
                <a:solidFill>
                  <a:srgbClr val="FFFFFF"/>
                </a:solidFill>
              </a:rPr>
              <a:t> 관리하기 위한 분산버전관리 시스템</a:t>
            </a:r>
            <a:r>
              <a:rPr lang="en-US" altLang="ko-KR" sz="1600" dirty="0">
                <a:solidFill>
                  <a:srgbClr val="FFFFFF"/>
                </a:solidFill>
              </a:rPr>
              <a:t>(DVCS)</a:t>
            </a:r>
          </a:p>
          <a:p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149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86650-813E-465B-BCFF-46A996B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과 </a:t>
            </a:r>
            <a:r>
              <a:rPr lang="en-US" altLang="ko-KR" dirty="0" err="1"/>
              <a:t>svn</a:t>
            </a:r>
            <a:endParaRPr lang="ko-KR" altLang="en-US" dirty="0"/>
          </a:p>
        </p:txBody>
      </p:sp>
      <p:pic>
        <p:nvPicPr>
          <p:cNvPr id="5" name="내용 개체 틀 4" descr="랩톱">
            <a:extLst>
              <a:ext uri="{FF2B5EF4-FFF2-40B4-BE49-F238E27FC236}">
                <a16:creationId xmlns:a16="http://schemas.microsoft.com/office/drawing/2014/main" id="{49E6D21D-B598-4B34-A270-949BA096F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896" y="2635120"/>
            <a:ext cx="914400" cy="914400"/>
          </a:xfrm>
        </p:spPr>
      </p:pic>
      <p:pic>
        <p:nvPicPr>
          <p:cNvPr id="11" name="그래픽 10" descr="데이터베이스">
            <a:extLst>
              <a:ext uri="{FF2B5EF4-FFF2-40B4-BE49-F238E27FC236}">
                <a16:creationId xmlns:a16="http://schemas.microsoft.com/office/drawing/2014/main" id="{96FDB6AF-5FEC-4199-9728-310A9A6B9E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7877" y="2635120"/>
            <a:ext cx="914400" cy="914400"/>
          </a:xfrm>
          <a:prstGeom prst="rect">
            <a:avLst/>
          </a:prstGeom>
        </p:spPr>
      </p:pic>
      <p:pic>
        <p:nvPicPr>
          <p:cNvPr id="12" name="내용 개체 틀 4" descr="랩톱">
            <a:extLst>
              <a:ext uri="{FF2B5EF4-FFF2-40B4-BE49-F238E27FC236}">
                <a16:creationId xmlns:a16="http://schemas.microsoft.com/office/drawing/2014/main" id="{16CF01E7-80AB-4A1A-AA89-514F91D19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896" y="5103998"/>
            <a:ext cx="914400" cy="9144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3" name="그래픽 12" descr="데이터베이스">
            <a:extLst>
              <a:ext uri="{FF2B5EF4-FFF2-40B4-BE49-F238E27FC236}">
                <a16:creationId xmlns:a16="http://schemas.microsoft.com/office/drawing/2014/main" id="{401CE203-1652-4AEE-BD53-DEEA5D7941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2257" y="5103998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79D3BBD-BC64-42F1-8C70-4FBAD8DA0E18}"/>
              </a:ext>
            </a:extLst>
          </p:cNvPr>
          <p:cNvSpPr txBox="1"/>
          <p:nvPr/>
        </p:nvSpPr>
        <p:spPr>
          <a:xfrm>
            <a:off x="928838" y="2266752"/>
            <a:ext cx="4639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b="1" dirty="0"/>
              <a:t>Git </a:t>
            </a:r>
            <a:r>
              <a:rPr lang="ko-KR" altLang="en-US" sz="2000" b="1" dirty="0"/>
              <a:t>의 흐름</a:t>
            </a:r>
            <a:endParaRPr lang="en-US" altLang="ko-KR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01B758-29C5-41B6-9413-DBC994EF935E}"/>
              </a:ext>
            </a:extLst>
          </p:cNvPr>
          <p:cNvSpPr txBox="1"/>
          <p:nvPr/>
        </p:nvSpPr>
        <p:spPr>
          <a:xfrm>
            <a:off x="887896" y="4777235"/>
            <a:ext cx="4639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ko-KR" sz="2000" b="1" dirty="0" err="1"/>
              <a:t>svn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의 흐름</a:t>
            </a:r>
            <a:endParaRPr lang="en-US" altLang="ko-KR" sz="2000" b="1" dirty="0"/>
          </a:p>
        </p:txBody>
      </p:sp>
      <p:pic>
        <p:nvPicPr>
          <p:cNvPr id="21" name="그래픽 20" descr="줄 화살표:약간 곡선">
            <a:extLst>
              <a:ext uri="{FF2B5EF4-FFF2-40B4-BE49-F238E27FC236}">
                <a16:creationId xmlns:a16="http://schemas.microsoft.com/office/drawing/2014/main" id="{6B42D993-EAEC-48B9-A28F-B60A47EDD8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08996" y="2635120"/>
            <a:ext cx="1220804" cy="914400"/>
          </a:xfrm>
          <a:prstGeom prst="rect">
            <a:avLst/>
          </a:prstGeom>
        </p:spPr>
      </p:pic>
      <p:pic>
        <p:nvPicPr>
          <p:cNvPr id="23" name="그래픽 22" descr="서류 가방">
            <a:extLst>
              <a:ext uri="{FF2B5EF4-FFF2-40B4-BE49-F238E27FC236}">
                <a16:creationId xmlns:a16="http://schemas.microsoft.com/office/drawing/2014/main" id="{4C8519A9-16CE-4443-9ED0-F860DE0CE9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12236" y="2635120"/>
            <a:ext cx="914400" cy="914400"/>
          </a:xfrm>
          <a:prstGeom prst="rect">
            <a:avLst/>
          </a:prstGeom>
        </p:spPr>
      </p:pic>
      <p:pic>
        <p:nvPicPr>
          <p:cNvPr id="24" name="그래픽 23" descr="줄 화살표:약간 곡선">
            <a:extLst>
              <a:ext uri="{FF2B5EF4-FFF2-40B4-BE49-F238E27FC236}">
                <a16:creationId xmlns:a16="http://schemas.microsoft.com/office/drawing/2014/main" id="{709D86B5-E753-45D8-858F-75F354CEEB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9861" y="2635120"/>
            <a:ext cx="1075284" cy="914400"/>
          </a:xfrm>
          <a:prstGeom prst="rect">
            <a:avLst/>
          </a:prstGeom>
        </p:spPr>
      </p:pic>
      <p:pic>
        <p:nvPicPr>
          <p:cNvPr id="25" name="그래픽 24" descr="줄 화살표:약간 곡선">
            <a:extLst>
              <a:ext uri="{FF2B5EF4-FFF2-40B4-BE49-F238E27FC236}">
                <a16:creationId xmlns:a16="http://schemas.microsoft.com/office/drawing/2014/main" id="{5E1B3E9C-7178-4547-9496-6C681C30CB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95874" y="5103998"/>
            <a:ext cx="1220804" cy="914400"/>
          </a:xfrm>
          <a:prstGeom prst="rect">
            <a:avLst/>
          </a:prstGeom>
        </p:spPr>
      </p:pic>
      <p:pic>
        <p:nvPicPr>
          <p:cNvPr id="27" name="그래픽 26" descr="생각 풍선">
            <a:extLst>
              <a:ext uri="{FF2B5EF4-FFF2-40B4-BE49-F238E27FC236}">
                <a16:creationId xmlns:a16="http://schemas.microsoft.com/office/drawing/2014/main" id="{C7B8D17E-07C2-42D3-9F6D-DBF1E3AEB8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02867" y="5103998"/>
            <a:ext cx="914400" cy="914400"/>
          </a:xfrm>
          <a:prstGeom prst="rect">
            <a:avLst/>
          </a:prstGeom>
        </p:spPr>
      </p:pic>
      <p:pic>
        <p:nvPicPr>
          <p:cNvPr id="28" name="그래픽 27" descr="생각 풍선">
            <a:extLst>
              <a:ext uri="{FF2B5EF4-FFF2-40B4-BE49-F238E27FC236}">
                <a16:creationId xmlns:a16="http://schemas.microsoft.com/office/drawing/2014/main" id="{0D99A549-1A0D-42E5-B0B5-1C60DE9B44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09082" y="2635120"/>
            <a:ext cx="914400" cy="914400"/>
          </a:xfrm>
          <a:prstGeom prst="rect">
            <a:avLst/>
          </a:prstGeom>
        </p:spPr>
      </p:pic>
      <p:pic>
        <p:nvPicPr>
          <p:cNvPr id="29" name="그래픽 28" descr="줄 화살표:약간 곡선">
            <a:extLst>
              <a:ext uri="{FF2B5EF4-FFF2-40B4-BE49-F238E27FC236}">
                <a16:creationId xmlns:a16="http://schemas.microsoft.com/office/drawing/2014/main" id="{BCAFD4D5-0A05-469B-B275-15754E08D1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18038" y="2636425"/>
            <a:ext cx="1075284" cy="914400"/>
          </a:xfrm>
          <a:prstGeom prst="rect">
            <a:avLst/>
          </a:prstGeom>
        </p:spPr>
      </p:pic>
      <p:pic>
        <p:nvPicPr>
          <p:cNvPr id="30" name="그래픽 29" descr="줄 화살표:약간 곡선">
            <a:extLst>
              <a:ext uri="{FF2B5EF4-FFF2-40B4-BE49-F238E27FC236}">
                <a16:creationId xmlns:a16="http://schemas.microsoft.com/office/drawing/2014/main" id="{B9079348-CE83-40C4-9C3E-5136268D33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09082" y="5103998"/>
            <a:ext cx="1220804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D01E0F6-314D-47AD-91A4-CC4C08B9009F}"/>
              </a:ext>
            </a:extLst>
          </p:cNvPr>
          <p:cNvSpPr txBox="1"/>
          <p:nvPr/>
        </p:nvSpPr>
        <p:spPr>
          <a:xfrm>
            <a:off x="887896" y="3876283"/>
            <a:ext cx="7861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저장소가 로컬에도 존재 하여</a:t>
            </a:r>
            <a:r>
              <a:rPr lang="en-US" altLang="ko-KR" dirty="0"/>
              <a:t>, </a:t>
            </a:r>
            <a:r>
              <a:rPr lang="ko-KR" altLang="en-US" dirty="0"/>
              <a:t>원격 저장소가 문제가 생겨도 로컬 저장소를 통해 복구 가능</a:t>
            </a:r>
            <a:r>
              <a:rPr lang="en-US" altLang="ko-KR" dirty="0"/>
              <a:t>(</a:t>
            </a:r>
            <a:r>
              <a:rPr lang="ko-KR" altLang="en-US" dirty="0"/>
              <a:t>분산버전관리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057709-33D0-4E22-A202-85B60D2CCC1E}"/>
              </a:ext>
            </a:extLst>
          </p:cNvPr>
          <p:cNvSpPr txBox="1"/>
          <p:nvPr/>
        </p:nvSpPr>
        <p:spPr>
          <a:xfrm>
            <a:off x="887896" y="5954001"/>
            <a:ext cx="786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저장소가 원격에만 존재하는 중앙집중형 버전관리</a:t>
            </a:r>
          </a:p>
        </p:txBody>
      </p:sp>
    </p:spTree>
    <p:extLst>
      <p:ext uri="{BB962C8B-B14F-4D97-AF65-F5344CB8AC3E}">
        <p14:creationId xmlns:p14="http://schemas.microsoft.com/office/powerpoint/2010/main" val="151815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F7D26C8-96ED-46E3-BD94-C1608C54C3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BB9FD0DB-EDC0-4447-BC90-E501F7C9DE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51" r="-1" b="-1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2DECAF1-D760-4D99-9D6A-F09D2E81E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Git </a:t>
            </a:r>
            <a:r>
              <a:rPr lang="ko-KR" altLang="en-US" sz="3200" dirty="0"/>
              <a:t>명령어</a:t>
            </a:r>
            <a:r>
              <a:rPr lang="en-US" altLang="ko-KR" sz="3200" dirty="0"/>
              <a:t>-1</a:t>
            </a:r>
            <a:r>
              <a:rPr lang="ko-KR" altLang="en-US" sz="3200" dirty="0"/>
              <a:t>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 dirty="0"/>
              <a:t>Git add: </a:t>
            </a:r>
            <a:r>
              <a:rPr lang="ko-KR" altLang="en-US" sz="1600" dirty="0"/>
              <a:t>소스를 </a:t>
            </a:r>
            <a:r>
              <a:rPr lang="ko-KR" altLang="en-US" sz="1600" dirty="0" err="1"/>
              <a:t>커밋하기전</a:t>
            </a:r>
            <a:r>
              <a:rPr lang="ko-KR" altLang="en-US" sz="1600" dirty="0"/>
              <a:t> </a:t>
            </a:r>
            <a:r>
              <a:rPr lang="en-US" altLang="ko-KR" sz="1600" dirty="0"/>
              <a:t>staging area</a:t>
            </a:r>
            <a:r>
              <a:rPr lang="ko-KR" altLang="en-US" sz="1600" dirty="0"/>
              <a:t>에 </a:t>
            </a:r>
            <a:r>
              <a:rPr lang="en-US" altLang="ko-KR" sz="1600" dirty="0"/>
              <a:t>add </a:t>
            </a:r>
            <a:r>
              <a:rPr lang="ko-KR" altLang="en-US" sz="1600" dirty="0"/>
              <a:t>하여 </a:t>
            </a:r>
            <a:r>
              <a:rPr lang="en-US" altLang="ko-KR" sz="1600" dirty="0"/>
              <a:t>commit</a:t>
            </a:r>
            <a:r>
              <a:rPr lang="ko-KR" altLang="en-US" sz="1600" dirty="0"/>
              <a:t> 할 소스 선별</a:t>
            </a:r>
            <a:endParaRPr lang="en-US" altLang="ko-KR" sz="1600" dirty="0"/>
          </a:p>
          <a:p>
            <a:r>
              <a:rPr lang="en-US" sz="1600" dirty="0"/>
              <a:t>Git commit : staging</a:t>
            </a:r>
            <a:r>
              <a:rPr lang="ko-KR" altLang="en-US" sz="1600" dirty="0"/>
              <a:t> </a:t>
            </a:r>
            <a:r>
              <a:rPr lang="en-US" altLang="ko-KR" sz="1600" dirty="0"/>
              <a:t>area</a:t>
            </a:r>
            <a:r>
              <a:rPr lang="ko-KR" altLang="en-US" sz="1600" dirty="0"/>
              <a:t> 의 소스를 </a:t>
            </a:r>
            <a:r>
              <a:rPr lang="en-US" altLang="ko-KR" sz="1600" dirty="0"/>
              <a:t>commit</a:t>
            </a:r>
          </a:p>
          <a:p>
            <a:r>
              <a:rPr lang="en-US" sz="1600" dirty="0"/>
              <a:t>Git push : </a:t>
            </a:r>
            <a:r>
              <a:rPr lang="ko-KR" altLang="en-US" sz="1600" dirty="0"/>
              <a:t>로컬의 소스를 원격 저장소에 적용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373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F7D26C8-96ED-46E3-BD94-C1608C54C3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BB9FD0DB-EDC0-4447-BC90-E501F7C9DE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51" r="-1" b="-1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2DECAF1-D760-4D99-9D6A-F09D2E81E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Git </a:t>
            </a:r>
            <a:r>
              <a:rPr lang="ko-KR" altLang="en-US" sz="3200" dirty="0"/>
              <a:t>명령어</a:t>
            </a:r>
            <a:r>
              <a:rPr lang="en-US" altLang="ko-KR" sz="3200" dirty="0"/>
              <a:t>-2</a:t>
            </a:r>
            <a:r>
              <a:rPr lang="ko-KR" altLang="en-US" sz="3200" dirty="0"/>
              <a:t>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 dirty="0"/>
              <a:t>Git fetch: </a:t>
            </a:r>
            <a:r>
              <a:rPr lang="ko-KR" altLang="en-US" sz="1600" dirty="0"/>
              <a:t>소스를 </a:t>
            </a:r>
            <a:r>
              <a:rPr lang="en-US" altLang="ko-KR" sz="1600" dirty="0"/>
              <a:t>pull </a:t>
            </a:r>
            <a:r>
              <a:rPr lang="ko-KR" altLang="en-US" sz="1600" dirty="0"/>
              <a:t>하지</a:t>
            </a:r>
            <a:r>
              <a:rPr lang="en-US" altLang="ko-KR" sz="1600" dirty="0"/>
              <a:t> </a:t>
            </a:r>
            <a:r>
              <a:rPr lang="ko-KR" altLang="en-US" sz="1600" dirty="0"/>
              <a:t>않고 </a:t>
            </a:r>
            <a:r>
              <a:rPr lang="ko-KR" altLang="en-US" sz="1600" dirty="0" err="1"/>
              <a:t>변경점</a:t>
            </a:r>
            <a:r>
              <a:rPr lang="ko-KR" altLang="en-US" sz="1600" dirty="0"/>
              <a:t> 만 </a:t>
            </a:r>
            <a:r>
              <a:rPr lang="ko-KR" altLang="en-US" sz="1600" dirty="0" err="1"/>
              <a:t>확인할때</a:t>
            </a:r>
            <a:r>
              <a:rPr lang="ko-KR" altLang="en-US" sz="1600" dirty="0"/>
              <a:t> 사용</a:t>
            </a:r>
            <a:endParaRPr lang="en-US" altLang="ko-KR" sz="1600" dirty="0"/>
          </a:p>
          <a:p>
            <a:r>
              <a:rPr lang="en-US" sz="1600" dirty="0"/>
              <a:t>Git checkout : </a:t>
            </a:r>
            <a:r>
              <a:rPr lang="ko-KR" altLang="en-US" sz="1600" dirty="0"/>
              <a:t>특정시점이나 </a:t>
            </a:r>
            <a:r>
              <a:rPr lang="ko-KR" altLang="en-US" sz="1600" dirty="0" err="1"/>
              <a:t>브랜치의</a:t>
            </a:r>
            <a:r>
              <a:rPr lang="ko-KR" altLang="en-US" sz="1600" dirty="0"/>
              <a:t> 소스코드로 이동하는 것을 의미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Git merge : </a:t>
            </a:r>
            <a:r>
              <a:rPr lang="ko-KR" altLang="en-US" sz="1600" dirty="0"/>
              <a:t>두 개이상의 </a:t>
            </a:r>
            <a:r>
              <a:rPr lang="ko-KR" altLang="en-US" sz="1600" dirty="0" err="1"/>
              <a:t>브랜치를</a:t>
            </a:r>
            <a:r>
              <a:rPr lang="ko-KR" altLang="en-US" sz="1600" dirty="0"/>
              <a:t> 하나의 </a:t>
            </a:r>
            <a:r>
              <a:rPr lang="ko-KR" altLang="en-US" sz="1600" dirty="0" err="1"/>
              <a:t>브랜치로</a:t>
            </a:r>
            <a:r>
              <a:rPr lang="ko-KR" altLang="en-US" sz="1600" dirty="0"/>
              <a:t> 합치는 일련의 과정을 뜻함</a:t>
            </a:r>
            <a:endParaRPr lang="en-US" altLang="ko-KR" sz="1600" dirty="0"/>
          </a:p>
          <a:p>
            <a:r>
              <a:rPr lang="en-US" sz="1600" dirty="0"/>
              <a:t>Git pull : </a:t>
            </a:r>
            <a:r>
              <a:rPr lang="ko-KR" altLang="en-US" sz="1600" dirty="0"/>
              <a:t>원격 저장소의 변경된 내용을 가져와 로컬 저장소에 병합하는 과정</a:t>
            </a:r>
            <a:endParaRPr lang="en-US" sz="1600" dirty="0"/>
          </a:p>
        </p:txBody>
      </p:sp>
      <p:pic>
        <p:nvPicPr>
          <p:cNvPr id="4" name="그래픽 3" descr="화살표: 일자형">
            <a:extLst>
              <a:ext uri="{FF2B5EF4-FFF2-40B4-BE49-F238E27FC236}">
                <a16:creationId xmlns:a16="http://schemas.microsoft.com/office/drawing/2014/main" id="{BB279094-EE0B-409A-9AC7-5A8EC5273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4476" y="5005138"/>
            <a:ext cx="4331369" cy="17325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ECBB84-CFF5-4FFA-9D24-CCC57248AE3C}"/>
              </a:ext>
            </a:extLst>
          </p:cNvPr>
          <p:cNvSpPr txBox="1"/>
          <p:nvPr/>
        </p:nvSpPr>
        <p:spPr>
          <a:xfrm>
            <a:off x="6626994" y="5658136"/>
            <a:ext cx="45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pull(</a:t>
            </a:r>
            <a:r>
              <a:rPr lang="en-US" altLang="ko-KR" dirty="0" err="1"/>
              <a:t>fetch+merge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7089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0B379-1870-4710-AA62-505654F9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느낀점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F0A97-A993-42E2-AA70-7ABEC7741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350054" cy="3292989"/>
          </a:xfrm>
        </p:spPr>
        <p:txBody>
          <a:bodyPr/>
          <a:lstStyle/>
          <a:p>
            <a:r>
              <a:rPr lang="en-US" altLang="ko-KR" dirty="0" err="1"/>
              <a:t>svn</a:t>
            </a:r>
            <a:r>
              <a:rPr lang="ko-KR" altLang="en-US" dirty="0"/>
              <a:t> 서버가 별 문제가 없었거나</a:t>
            </a:r>
            <a:endParaRPr lang="en-US" altLang="ko-KR" dirty="0"/>
          </a:p>
          <a:p>
            <a:r>
              <a:rPr lang="ko-KR" altLang="en-US" dirty="0"/>
              <a:t>느리다는 느낌을 받지 않았거나</a:t>
            </a:r>
            <a:endParaRPr lang="en-US" altLang="ko-KR" dirty="0"/>
          </a:p>
          <a:p>
            <a:r>
              <a:rPr lang="ko-KR" altLang="en-US" dirty="0" err="1"/>
              <a:t>브랜치나</a:t>
            </a:r>
            <a:r>
              <a:rPr lang="ko-KR" altLang="en-US" dirty="0"/>
              <a:t> 태그를 쓸 일이 많이 없어서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클립아트이(가) 표시된 사진&#10;&#10;매우 높은 신뢰도로 생성된 설명">
            <a:extLst>
              <a:ext uri="{FF2B5EF4-FFF2-40B4-BE49-F238E27FC236}">
                <a16:creationId xmlns:a16="http://schemas.microsoft.com/office/drawing/2014/main" id="{08E990BE-F4C2-45A5-87EB-6B3BB4DFD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47" y="3893655"/>
            <a:ext cx="2177936" cy="217793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9E08A7C-0950-440F-A5F4-59A0F4339913}"/>
              </a:ext>
            </a:extLst>
          </p:cNvPr>
          <p:cNvSpPr txBox="1">
            <a:spLocks/>
          </p:cNvSpPr>
          <p:nvPr/>
        </p:nvSpPr>
        <p:spPr>
          <a:xfrm>
            <a:off x="6544109" y="2247160"/>
            <a:ext cx="4350054" cy="329298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r>
              <a:rPr lang="ko-KR" altLang="en-US" dirty="0"/>
              <a:t>분산버전관리로 안전한 데이터 관리</a:t>
            </a:r>
            <a:endParaRPr lang="en-US" altLang="ko-KR" dirty="0"/>
          </a:p>
          <a:p>
            <a:r>
              <a:rPr lang="ko-KR" altLang="en-US" dirty="0" err="1"/>
              <a:t>브랜치를</a:t>
            </a:r>
            <a:r>
              <a:rPr lang="ko-KR" altLang="en-US" dirty="0"/>
              <a:t> 이용한 손쉬운 이수 코드 관리와 병합</a:t>
            </a:r>
            <a:endParaRPr lang="en-US" altLang="ko-KR" dirty="0"/>
          </a:p>
          <a:p>
            <a:r>
              <a:rPr lang="ko-KR" altLang="en-US" dirty="0"/>
              <a:t>빠른 속도와 성능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9" name="그림 8" descr="실내, 테이블, 사람, 앉아있는이(가) 표시된 사진&#10;&#10;매우 높은 신뢰도로 생성된 설명">
            <a:extLst>
              <a:ext uri="{FF2B5EF4-FFF2-40B4-BE49-F238E27FC236}">
                <a16:creationId xmlns:a16="http://schemas.microsoft.com/office/drawing/2014/main" id="{2CF8520D-1F94-44AC-BE47-4252C550B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611" y="4143676"/>
            <a:ext cx="2286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20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162</TotalTime>
  <Words>193</Words>
  <Application>Microsoft Office PowerPoint</Application>
  <PresentationFormat>와이드스크린</PresentationFormat>
  <Paragraphs>38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Century Gothic</vt:lpstr>
      <vt:lpstr>Wingdings 2</vt:lpstr>
      <vt:lpstr>명언</vt:lpstr>
      <vt:lpstr>git 과 SVN의 차이</vt:lpstr>
      <vt:lpstr>목차</vt:lpstr>
      <vt:lpstr>git 이란?</vt:lpstr>
      <vt:lpstr>git과 svn</vt:lpstr>
      <vt:lpstr>Git 명령어-1 </vt:lpstr>
      <vt:lpstr>Git 명령어-2 </vt:lpstr>
      <vt:lpstr>느낀점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과 SVN의 차이</dc:title>
  <dc:creator>한지호</dc:creator>
  <cp:lastModifiedBy>한지호</cp:lastModifiedBy>
  <cp:revision>15</cp:revision>
  <dcterms:created xsi:type="dcterms:W3CDTF">2017-10-29T03:23:00Z</dcterms:created>
  <dcterms:modified xsi:type="dcterms:W3CDTF">2017-10-29T13:23:35Z</dcterms:modified>
</cp:coreProperties>
</file>