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3F3F3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F3F3F"/>
        </a:fontRef>
        <a:srgbClr val="3F3F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F3F3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3F3F3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solidFill>
            <a:srgbClr val="3F3F3F">
              <a:alpha val="20000"/>
            </a:srgbClr>
          </a:solidFill>
        </a:fill>
      </a:tcStyle>
    </a:firstCol>
    <a:lastRow>
      <a:tcTxStyle b="on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50800" cap="flat">
              <a:solidFill>
                <a:srgbClr val="3F3F3F"/>
              </a:solidFill>
              <a:prstDash val="solid"/>
              <a:round/>
            </a:ln>
          </a:top>
          <a:bottom>
            <a:ln w="127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F3F3F"/>
        </a:fontRef>
        <a:srgbClr val="3F3F3F"/>
      </a:tcTxStyle>
      <a:tcStyle>
        <a:tcBdr>
          <a:left>
            <a:ln w="12700" cap="flat">
              <a:solidFill>
                <a:srgbClr val="3F3F3F"/>
              </a:solidFill>
              <a:prstDash val="solid"/>
              <a:round/>
            </a:ln>
          </a:left>
          <a:right>
            <a:ln w="12700" cap="flat">
              <a:solidFill>
                <a:srgbClr val="3F3F3F"/>
              </a:solidFill>
              <a:prstDash val="solid"/>
              <a:round/>
            </a:ln>
          </a:right>
          <a:top>
            <a:ln w="12700" cap="flat">
              <a:solidFill>
                <a:srgbClr val="3F3F3F"/>
              </a:solidFill>
              <a:prstDash val="solid"/>
              <a:round/>
            </a:ln>
          </a:top>
          <a:bottom>
            <a:ln w="25400" cap="flat">
              <a:solidFill>
                <a:srgbClr val="3F3F3F"/>
              </a:solidFill>
              <a:prstDash val="solid"/>
              <a:round/>
            </a:ln>
          </a:bottom>
          <a:insideH>
            <a:ln w="12700" cap="flat">
              <a:solidFill>
                <a:srgbClr val="3F3F3F"/>
              </a:solidFill>
              <a:prstDash val="solid"/>
              <a:round/>
            </a:ln>
          </a:insideH>
          <a:insideV>
            <a:ln w="12700" cap="flat">
              <a:solidFill>
                <a:srgbClr val="3F3F3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공식홈페이지에 나와있는 공식 사용 기업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5425" y="3947938"/>
            <a:ext cx="9144001" cy="470103"/>
          </a:xfrm>
          <a:prstGeom prst="rect">
            <a:avLst/>
          </a:prstGeom>
        </p:spPr>
        <p:txBody>
          <a:bodyPr lIns="91422" tIns="91422" rIns="91422" bIns="91422" anchor="ctr">
            <a:normAutofit fontScale="100000" lnSpcReduction="0"/>
          </a:bodyPr>
          <a:lstStyle>
            <a:lvl1pPr algn="r">
              <a:defRPr b="1" sz="1600">
                <a:solidFill>
                  <a:srgbClr val="3F3F3F"/>
                </a:solidFill>
              </a:defRPr>
            </a:lvl1pPr>
            <a:lvl2pPr algn="r">
              <a:defRPr b="1" sz="1600">
                <a:solidFill>
                  <a:srgbClr val="3F3F3F"/>
                </a:solidFill>
              </a:defRPr>
            </a:lvl2pPr>
            <a:lvl3pPr algn="r">
              <a:defRPr b="1" sz="1600">
                <a:solidFill>
                  <a:srgbClr val="3F3F3F"/>
                </a:solidFill>
              </a:defRPr>
            </a:lvl3pPr>
            <a:lvl4pPr algn="r">
              <a:defRPr b="1" sz="1600">
                <a:solidFill>
                  <a:srgbClr val="3F3F3F"/>
                </a:solidFill>
              </a:defRPr>
            </a:lvl4pPr>
            <a:lvl5pPr algn="r">
              <a:defRPr b="1" sz="1600">
                <a:solidFill>
                  <a:srgbClr val="3F3F3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제목 텍스트"/>
          <p:cNvSpPr txBox="1"/>
          <p:nvPr>
            <p:ph type="title"/>
          </p:nvPr>
        </p:nvSpPr>
        <p:spPr>
          <a:xfrm>
            <a:off x="0" y="3419492"/>
            <a:ext cx="9144000" cy="53331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제목 텍스트</a:t>
            </a:r>
          </a:p>
        </p:txBody>
      </p:sp>
      <p:pic>
        <p:nvPicPr>
          <p:cNvPr id="16" name="Shape 9" descr="Shap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980" y="543612"/>
            <a:ext cx="1740112" cy="259228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6"/>
          <p:cNvSpPr/>
          <p:nvPr/>
        </p:nvSpPr>
        <p:spPr>
          <a:xfrm>
            <a:off x="2699789" y="1851667"/>
            <a:ext cx="6444213" cy="1440164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hape 17"/>
          <p:cNvSpPr/>
          <p:nvPr/>
        </p:nvSpPr>
        <p:spPr>
          <a:xfrm>
            <a:off x="-3" y="0"/>
            <a:ext cx="1619677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" name="Shape 18"/>
          <p:cNvSpPr/>
          <p:nvPr/>
        </p:nvSpPr>
        <p:spPr>
          <a:xfrm>
            <a:off x="711744" y="4952173"/>
            <a:ext cx="8432257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3" name="Shape 19" descr="Shap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18" y="3332172"/>
            <a:ext cx="1087454" cy="162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20"/>
          <p:cNvSpPr/>
          <p:nvPr/>
        </p:nvSpPr>
        <p:spPr>
          <a:xfrm>
            <a:off x="0" y="195486"/>
            <a:ext cx="9143998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슬라이드 번호"/>
          <p:cNvSpPr txBox="1"/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6"/>
          <p:cNvSpPr/>
          <p:nvPr/>
        </p:nvSpPr>
        <p:spPr>
          <a:xfrm>
            <a:off x="2699789" y="1851666"/>
            <a:ext cx="6444213" cy="1440165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Shape 17"/>
          <p:cNvSpPr/>
          <p:nvPr/>
        </p:nvSpPr>
        <p:spPr>
          <a:xfrm>
            <a:off x="-3" y="0"/>
            <a:ext cx="1619677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" name="Shape 18"/>
          <p:cNvSpPr/>
          <p:nvPr/>
        </p:nvSpPr>
        <p:spPr>
          <a:xfrm>
            <a:off x="711744" y="4952172"/>
            <a:ext cx="8432257" cy="3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5" name="Shape 19" descr="Shap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18" y="3332172"/>
            <a:ext cx="1087454" cy="162000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20"/>
          <p:cNvSpPr/>
          <p:nvPr/>
        </p:nvSpPr>
        <p:spPr>
          <a:xfrm>
            <a:off x="0" y="195485"/>
            <a:ext cx="9143998" cy="3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22"/>
          <p:cNvSpPr/>
          <p:nvPr/>
        </p:nvSpPr>
        <p:spPr>
          <a:xfrm>
            <a:off x="0" y="3003550"/>
            <a:ext cx="9144001" cy="2139950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" name="Shape 23"/>
          <p:cNvSpPr/>
          <p:nvPr>
            <p:ph type="pic" sz="quarter" idx="13"/>
          </p:nvPr>
        </p:nvSpPr>
        <p:spPr>
          <a:xfrm>
            <a:off x="755575" y="2157550"/>
            <a:ext cx="1692001" cy="1692003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제목 텍스트"/>
          <p:cNvSpPr txBox="1"/>
          <p:nvPr>
            <p:ph type="title"/>
          </p:nvPr>
        </p:nvSpPr>
        <p:spPr>
          <a:xfrm>
            <a:off x="0" y="254335"/>
            <a:ext cx="9144000" cy="776402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26"/>
          <p:cNvSpPr/>
          <p:nvPr/>
        </p:nvSpPr>
        <p:spPr>
          <a:xfrm>
            <a:off x="-3" y="-2"/>
            <a:ext cx="9108510" cy="864003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" name="제목 텍스트"/>
          <p:cNvSpPr txBox="1"/>
          <p:nvPr>
            <p:ph type="title"/>
          </p:nvPr>
        </p:nvSpPr>
        <p:spPr>
          <a:xfrm>
            <a:off x="0" y="25734"/>
            <a:ext cx="9144000" cy="77653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pic>
        <p:nvPicPr>
          <p:cNvPr id="56" name="Shape 28" descr="Shap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0"/>
            <a:ext cx="477242" cy="71095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30"/>
          <p:cNvSpPr/>
          <p:nvPr>
            <p:ph type="pic" sz="quarter" idx="13"/>
          </p:nvPr>
        </p:nvSpPr>
        <p:spPr>
          <a:xfrm>
            <a:off x="3776326" y="1262115"/>
            <a:ext cx="1584178" cy="1980003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5" name="Shape 31"/>
          <p:cNvSpPr/>
          <p:nvPr/>
        </p:nvSpPr>
        <p:spPr>
          <a:xfrm>
            <a:off x="-3" y="0"/>
            <a:ext cx="9108510" cy="827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xfrm>
            <a:off x="0" y="25734"/>
            <a:ext cx="9144000" cy="77653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Shape 33"/>
          <p:cNvSpPr/>
          <p:nvPr>
            <p:ph type="pic" sz="quarter" idx="14"/>
          </p:nvPr>
        </p:nvSpPr>
        <p:spPr>
          <a:xfrm>
            <a:off x="2179883" y="1352116"/>
            <a:ext cx="1440160" cy="180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8" name="Shape 34"/>
          <p:cNvSpPr/>
          <p:nvPr>
            <p:ph type="pic" sz="quarter" idx="15"/>
          </p:nvPr>
        </p:nvSpPr>
        <p:spPr>
          <a:xfrm>
            <a:off x="723433" y="1437713"/>
            <a:ext cx="1296146" cy="1620000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69" name="Shape 35"/>
          <p:cNvSpPr/>
          <p:nvPr>
            <p:ph type="pic" sz="quarter" idx="16"/>
          </p:nvPr>
        </p:nvSpPr>
        <p:spPr>
          <a:xfrm>
            <a:off x="5516783" y="1352116"/>
            <a:ext cx="1440160" cy="180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Shape 36"/>
          <p:cNvSpPr/>
          <p:nvPr>
            <p:ph type="pic" sz="quarter" idx="17"/>
          </p:nvPr>
        </p:nvSpPr>
        <p:spPr>
          <a:xfrm>
            <a:off x="7113223" y="1442119"/>
            <a:ext cx="1296147" cy="1620001"/>
          </a:xfrm>
          <a:prstGeom prst="rect">
            <a:avLst/>
          </a:prstGeom>
          <a:ln w="50800">
            <a:solidFill>
              <a:srgbClr val="0DD2D9"/>
            </a:solidFill>
            <a:round/>
          </a:ln>
        </p:spPr>
        <p:txBody>
          <a:bodyPr lIns="91439" tIns="45719" rIns="91439" bIns="45719"/>
          <a:lstStyle/>
          <a:p>
            <a:pPr/>
          </a:p>
        </p:txBody>
      </p:sp>
      <p:pic>
        <p:nvPicPr>
          <p:cNvPr id="71" name="Shape 37" descr="Shap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2681" y="105780"/>
            <a:ext cx="477242" cy="71095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10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DD2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" name="Shape 102"/>
          <p:cNvSpPr/>
          <p:nvPr/>
        </p:nvSpPr>
        <p:spPr>
          <a:xfrm>
            <a:off x="1046841" y="807551"/>
            <a:ext cx="7050318" cy="3528395"/>
          </a:xfrm>
          <a:prstGeom prst="rect">
            <a:avLst/>
          </a:prstGeom>
          <a:ln w="3175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" name="Shape 103"/>
          <p:cNvSpPr/>
          <p:nvPr/>
        </p:nvSpPr>
        <p:spPr>
          <a:xfrm>
            <a:off x="1403646" y="1131587"/>
            <a:ext cx="6336708" cy="2880325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" name="제목 텍스트"/>
          <p:cNvSpPr txBox="1"/>
          <p:nvPr>
            <p:ph type="title"/>
          </p:nvPr>
        </p:nvSpPr>
        <p:spPr>
          <a:xfrm>
            <a:off x="1043608" y="2924942"/>
            <a:ext cx="7056784" cy="533310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제목 텍스트</a:t>
            </a:r>
          </a:p>
        </p:txBody>
      </p:sp>
      <p:pic>
        <p:nvPicPr>
          <p:cNvPr id="83" name="Shape 105" descr="Shape 10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912" y="1318423"/>
            <a:ext cx="985237" cy="146773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텍스트"/>
          <p:cNvSpPr txBox="1"/>
          <p:nvPr>
            <p:ph type="title"/>
          </p:nvPr>
        </p:nvSpPr>
        <p:spPr>
          <a:xfrm>
            <a:off x="9252" y="-1316683"/>
            <a:ext cx="9144001" cy="77640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11"/>
          <p:cNvSpPr/>
          <p:nvPr/>
        </p:nvSpPr>
        <p:spPr>
          <a:xfrm>
            <a:off x="-3" y="0"/>
            <a:ext cx="1619677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0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18" y="3332172"/>
            <a:ext cx="1087454" cy="162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4"/>
          <p:cNvSpPr/>
          <p:nvPr/>
        </p:nvSpPr>
        <p:spPr>
          <a:xfrm>
            <a:off x="711744" y="4952173"/>
            <a:ext cx="8432257" cy="1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"/>
          <p:cNvSpPr/>
          <p:nvPr/>
        </p:nvSpPr>
        <p:spPr>
          <a:xfrm>
            <a:off x="-3" y="0"/>
            <a:ext cx="1619677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18" y="3332172"/>
            <a:ext cx="1087454" cy="16200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4"/>
          <p:cNvSpPr/>
          <p:nvPr/>
        </p:nvSpPr>
        <p:spPr>
          <a:xfrm>
            <a:off x="711744" y="4952172"/>
            <a:ext cx="8432257" cy="3"/>
          </a:xfrm>
          <a:prstGeom prst="line">
            <a:avLst/>
          </a:prstGeom>
          <a:ln w="12700">
            <a:solidFill>
              <a:srgbClr val="0DD2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제목 텍스트"/>
          <p:cNvSpPr txBox="1"/>
          <p:nvPr>
            <p:ph type="title"/>
          </p:nvPr>
        </p:nvSpPr>
        <p:spPr>
          <a:xfrm>
            <a:off x="1584000" y="25734"/>
            <a:ext cx="7560000" cy="77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" name="본문 첫 번째 줄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슬라이드 번호"/>
          <p:cNvSpPr txBox="1"/>
          <p:nvPr>
            <p:ph type="sldNum" sz="quarter" idx="2"/>
          </p:nvPr>
        </p:nvSpPr>
        <p:spPr>
          <a:xfrm>
            <a:off x="6279548" y="4635137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lnSpc>
                <a:spcPct val="100000"/>
              </a:lnSpc>
              <a:defRPr b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535353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나눔바른고딕"/>
          <a:ea typeface="나눔바른고딕"/>
          <a:cs typeface="나눔바른고딕"/>
          <a:sym typeface="나눔바른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2"/>
          <p:cNvSpPr txBox="1"/>
          <p:nvPr>
            <p:ph type="ctrTitle"/>
          </p:nvPr>
        </p:nvSpPr>
        <p:spPr>
          <a:xfrm>
            <a:off x="7919864" y="4620731"/>
            <a:ext cx="1224136" cy="522770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20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Kotlin</a:t>
            </a:r>
          </a:p>
        </p:txBody>
      </p:sp>
      <p:sp>
        <p:nvSpPr>
          <p:cNvPr id="125" name="Shape 122"/>
          <p:cNvSpPr txBox="1"/>
          <p:nvPr/>
        </p:nvSpPr>
        <p:spPr>
          <a:xfrm>
            <a:off x="2051719" y="3034672"/>
            <a:ext cx="5112570" cy="94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 algn="ctr">
              <a:lnSpc>
                <a:spcPct val="100000"/>
              </a:lnSpc>
              <a:defRPr sz="6000">
                <a:latin typeface="Ubuntu"/>
                <a:ea typeface="Ubuntu"/>
                <a:cs typeface="Ubuntu"/>
                <a:sym typeface="Ubuntu"/>
              </a:defRPr>
            </a:pPr>
            <a:r>
              <a:t>The </a:t>
            </a:r>
            <a:r>
              <a:rPr>
                <a:solidFill>
                  <a:srgbClr val="0DD2D9"/>
                </a:solidFill>
              </a:rPr>
              <a:t>Reason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2"/>
          <p:cNvSpPr txBox="1"/>
          <p:nvPr>
            <p:ph type="title"/>
          </p:nvPr>
        </p:nvSpPr>
        <p:spPr>
          <a:xfrm>
            <a:off x="9252" y="-1316683"/>
            <a:ext cx="9144001" cy="776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508" y="82984"/>
            <a:ext cx="5472609" cy="497753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직사각형 8"/>
          <p:cNvSpPr txBox="1"/>
          <p:nvPr/>
        </p:nvSpPr>
        <p:spPr>
          <a:xfrm>
            <a:off x="4413330" y="1035584"/>
            <a:ext cx="6877203" cy="29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-"/>
              <a:defRPr sz="1200">
                <a:solidFill>
                  <a:srgbClr val="2F2F2F"/>
                </a:solidFill>
              </a:defRPr>
            </a:lvl1pPr>
          </a:lstStyle>
          <a:p>
            <a:pPr/>
            <a:r>
              <a:t>공식 홈페이지에 올라온 코틀린이 안드로이드 정식 언어가 됐다는 기사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166"/>
          <p:cNvSpPr txBox="1"/>
          <p:nvPr>
            <p:ph type="title" idx="4294967295"/>
          </p:nvPr>
        </p:nvSpPr>
        <p:spPr>
          <a:xfrm>
            <a:off x="3131847" y="2355725"/>
            <a:ext cx="6012005" cy="503703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731519">
              <a:defRPr sz="2500">
                <a:solidFill>
                  <a:srgbClr val="FFFFFF"/>
                </a:solidFill>
              </a:defRPr>
            </a:pPr>
            <a:r>
              <a:t>2. </a:t>
            </a:r>
            <a:r>
              <a:t>코틀린?코틀린!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코틀린 ?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856542"/>
            <a:ext cx="9108510" cy="364340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직사각형 8"/>
          <p:cNvSpPr txBox="1"/>
          <p:nvPr/>
        </p:nvSpPr>
        <p:spPr>
          <a:xfrm>
            <a:off x="887607" y="3402865"/>
            <a:ext cx="7671493" cy="151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2010</a:t>
            </a:r>
            <a:r>
              <a:t>년도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JetBrain</a:t>
            </a:r>
            <a:r>
              <a:t>사 개발(</a:t>
            </a:r>
            <a:r>
              <a:rPr b="0" i="1" sz="1600" u="sng"/>
              <a:t>묘하게 맞아 떨어지는 개발시기</a:t>
            </a:r>
            <a:r>
              <a:t>)</a:t>
            </a:r>
          </a:p>
          <a:p>
            <a:pPr marL="285750" indent="-285750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JAVA</a:t>
            </a:r>
            <a:r>
              <a:t>를 대체하기 위해 만들어진 정적인 언어(인도네시아의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JAVA</a:t>
            </a:r>
            <a:r>
              <a:t>섬에서          이름을 따온 것과 동일한 맥락)</a:t>
            </a:r>
          </a:p>
          <a:p>
            <a:pPr marL="285750" indent="-285750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러시아의 발트 해 핀란드 만의 입구에 위치한 섬 이름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코틀린?</a:t>
            </a:r>
          </a:p>
        </p:txBody>
      </p:sp>
      <p:sp>
        <p:nvSpPr>
          <p:cNvPr id="213" name="직사각형 8"/>
          <p:cNvSpPr txBox="1"/>
          <p:nvPr/>
        </p:nvSpPr>
        <p:spPr>
          <a:xfrm>
            <a:off x="736253" y="1486173"/>
            <a:ext cx="7671493" cy="26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2200">
                <a:solidFill>
                  <a:srgbClr val="2F2F2F"/>
                </a:solidFill>
              </a:defRPr>
            </a:pPr>
            <a:r>
              <a:t>본사는 체코 프라하에 위치, 직원 수 700명 이상</a:t>
            </a:r>
          </a:p>
          <a:p>
            <a:pPr marL="285750" indent="-285750">
              <a:buSzPct val="100000"/>
              <a:buChar char="-"/>
              <a:defRPr sz="2200">
                <a:solidFill>
                  <a:srgbClr val="2F2F2F"/>
                </a:solidFill>
              </a:defRPr>
            </a:pPr>
            <a:r>
              <a:t>대표 제품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IntelliJ IDEA, Pycharm </a:t>
            </a:r>
            <a:r>
              <a:t>등 개발툴</a:t>
            </a:r>
          </a:p>
          <a:p>
            <a:pPr marL="285750" indent="-285750">
              <a:buSzPct val="100000"/>
              <a:buChar char="-"/>
              <a:defRPr sz="2200">
                <a:solidFill>
                  <a:srgbClr val="2F2F2F"/>
                </a:solidFill>
              </a:defRPr>
            </a:pPr>
            <a:r>
              <a:t>현재도 다양한 개발툴들을 지원하기 위해 개발 중에 있고 최근 Go언어를 위한 gogland를 개발 및 테스트 중에 있다.</a:t>
            </a:r>
          </a:p>
          <a:p>
            <a:pPr marL="285750" indent="-285750">
              <a:buSzPct val="100000"/>
              <a:buChar char="-"/>
              <a:defRPr sz="2200">
                <a:solidFill>
                  <a:srgbClr val="2F2F2F"/>
                </a:solidFill>
              </a:defRPr>
            </a:pPr>
            <a:r>
              <a:t>2011년도 코틀린을 통해 Technology of the year award 수상 </a:t>
            </a:r>
          </a:p>
          <a:p>
            <a:pPr marL="285750" indent="-285750">
              <a:buSzPct val="100000"/>
              <a:buChar char="-"/>
              <a:defRPr sz="2200">
                <a:solidFill>
                  <a:srgbClr val="2F2F2F"/>
                </a:solidFill>
              </a:defRPr>
            </a:pPr>
            <a:r>
              <a:t>코틀린은 현재 안드로이드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공식언어</a:t>
            </a:r>
            <a:r>
              <a:t>로 채택 된 상태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코틀린!</a:t>
            </a:r>
          </a:p>
        </p:txBody>
      </p:sp>
      <p:pic>
        <p:nvPicPr>
          <p:cNvPr id="216" name="스크린샷 2017-10-25 오전 10.06.34.png" descr="스크린샷 2017-10-25 오전 10.06.34.png"/>
          <p:cNvPicPr>
            <a:picLocks noChangeAspect="1"/>
          </p:cNvPicPr>
          <p:nvPr/>
        </p:nvPicPr>
        <p:blipFill>
          <a:blip r:embed="rId2">
            <a:extLst/>
          </a:blip>
          <a:srcRect l="0" t="4936" r="0" b="4936"/>
          <a:stretch>
            <a:fillRect/>
          </a:stretch>
        </p:blipFill>
        <p:spPr>
          <a:xfrm>
            <a:off x="279703" y="1033817"/>
            <a:ext cx="6542132" cy="2376264"/>
          </a:xfrm>
          <a:prstGeom prst="rect">
            <a:avLst/>
          </a:prstGeom>
          <a:ln w="50800">
            <a:solidFill>
              <a:srgbClr val="0DD2D9"/>
            </a:solidFill>
          </a:ln>
        </p:spPr>
      </p:pic>
      <p:sp>
        <p:nvSpPr>
          <p:cNvPr id="217" name="직사각형 8"/>
          <p:cNvSpPr txBox="1"/>
          <p:nvPr/>
        </p:nvSpPr>
        <p:spPr>
          <a:xfrm>
            <a:off x="440326" y="3579724"/>
            <a:ext cx="7671493" cy="12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공식 홈페이지의 코틀린에 관한 설명</a:t>
            </a: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간결한</a:t>
            </a:r>
            <a:r>
              <a:t> 문법 제공, Null 처리에 대한 안정성</a:t>
            </a: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InterOperable(상호 조립가능), 툴 친화적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  <a:r>
              <a:t>코틀린!</a:t>
            </a:r>
          </a:p>
        </p:txBody>
      </p:sp>
      <p:pic>
        <p:nvPicPr>
          <p:cNvPr id="220" name="스크린샷 2017-10-25 오전 12.28.30.png" descr="스크린샷 2017-10-25 오전 12.2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006" y="1089077"/>
            <a:ext cx="2413001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스크린샷 2017-10-25 오전 12.29.58.png" descr="스크린샷 2017-10-25 오전 12.29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7703" y="1079783"/>
            <a:ext cx="3213101" cy="201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수란 막연하고 추상적이며 개념적인 내용인 동시에 양을 나타내는…"/>
          <p:cNvSpPr txBox="1"/>
          <p:nvPr/>
        </p:nvSpPr>
        <p:spPr>
          <a:xfrm>
            <a:off x="1341867" y="2873259"/>
            <a:ext cx="8650276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900">
                <a:solidFill>
                  <a:schemeClr val="accent6">
                    <a:satOff val="-35873"/>
                    <a:lumOff val="-12431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&lt;변수 선언&gt;</a:t>
            </a:r>
          </a:p>
        </p:txBody>
      </p:sp>
      <p:sp>
        <p:nvSpPr>
          <p:cNvPr id="223" name="&lt;함수 선언&gt;"/>
          <p:cNvSpPr txBox="1"/>
          <p:nvPr/>
        </p:nvSpPr>
        <p:spPr>
          <a:xfrm>
            <a:off x="4478535" y="3160840"/>
            <a:ext cx="147501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900">
                <a:solidFill>
                  <a:schemeClr val="accent6">
                    <a:satOff val="-35873"/>
                    <a:lumOff val="-12431"/>
                  </a:schemeClr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&lt;함수 선언&gt;</a:t>
            </a:r>
          </a:p>
        </p:txBody>
      </p:sp>
      <p:sp>
        <p:nvSpPr>
          <p:cNvPr id="224" name="직사각형 8"/>
          <p:cNvSpPr txBox="1"/>
          <p:nvPr/>
        </p:nvSpPr>
        <p:spPr>
          <a:xfrm>
            <a:off x="718505" y="3593432"/>
            <a:ext cx="7671493" cy="12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변수 선언만으로 완성되는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setter/getter, toString, copy</a:t>
            </a:r>
            <a:endParaRPr>
              <a:solidFill>
                <a:schemeClr val="accent6">
                  <a:satOff val="-35873"/>
                  <a:lumOff val="-12431"/>
                </a:schemeClr>
              </a:solidFill>
            </a:endParaRP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변수 선언 시기에 초기화 되지 않는 다면 컴파일러 레벨에서 오류 출력</a:t>
            </a: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함수 선언의 경우 자바보다 오히려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자바 스크립트</a:t>
            </a:r>
            <a:r>
              <a:t>를 닮아있다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  <a:r>
              <a:t>코틀린!</a:t>
            </a:r>
          </a:p>
        </p:txBody>
      </p:sp>
      <p:pic>
        <p:nvPicPr>
          <p:cNvPr id="2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712" y="1139974"/>
            <a:ext cx="5600701" cy="1857376"/>
          </a:xfrm>
          <a:prstGeom prst="rect">
            <a:avLst/>
          </a:prstGeom>
          <a:ln w="50800">
            <a:solidFill>
              <a:srgbClr val="0DD2D9"/>
            </a:solidFill>
          </a:ln>
        </p:spPr>
      </p:pic>
      <p:sp>
        <p:nvSpPr>
          <p:cNvPr id="228" name="직사각형 8"/>
          <p:cNvSpPr txBox="1"/>
          <p:nvPr/>
        </p:nvSpPr>
        <p:spPr>
          <a:xfrm>
            <a:off x="718505" y="3495173"/>
            <a:ext cx="7671493" cy="127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JVM/안드로이드/자바스립트/Native</a:t>
            </a: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Native에서 정말 하고 싶었던 말은 IOS라는 단어</a:t>
            </a:r>
          </a:p>
          <a:p>
            <a: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pPr>
            <a:r>
              <a:t>경험자들에 의하면 코틀린 문법과 Swift의 문법은 90%이상 일치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  <a:r>
              <a:t>코틀린!</a:t>
            </a:r>
          </a:p>
        </p:txBody>
      </p:sp>
      <p:pic>
        <p:nvPicPr>
          <p:cNvPr id="2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3186" y="1383618"/>
            <a:ext cx="6542132" cy="2376264"/>
          </a:xfrm>
          <a:prstGeom prst="rect">
            <a:avLst/>
          </a:prstGeom>
          <a:ln w="50800">
            <a:solidFill>
              <a:srgbClr val="0DD2D9"/>
            </a:solidFill>
          </a:ln>
        </p:spPr>
      </p:pic>
      <p:sp>
        <p:nvSpPr>
          <p:cNvPr id="232" name="직사각형 8"/>
          <p:cNvSpPr txBox="1"/>
          <p:nvPr/>
        </p:nvSpPr>
        <p:spPr>
          <a:xfrm>
            <a:off x="263601" y="4195412"/>
            <a:ext cx="8616798" cy="43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-"/>
              <a:defRPr sz="2100">
                <a:solidFill>
                  <a:srgbClr val="2F2F2F"/>
                </a:solidFill>
              </a:defRPr>
            </a:lvl1pPr>
          </a:lstStyle>
          <a:p>
            <a:pPr/>
            <a:r>
              <a:t>개발 IDE만드는 회사에서 만들어주는 자기네 회사 언어 개발 환경은 어떨까?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166"/>
          <p:cNvSpPr txBox="1"/>
          <p:nvPr>
            <p:ph type="title" idx="4294967295"/>
          </p:nvPr>
        </p:nvSpPr>
        <p:spPr>
          <a:xfrm>
            <a:off x="3131847" y="2355725"/>
            <a:ext cx="6012005" cy="503703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731519">
              <a:defRPr sz="2500">
                <a:solidFill>
                  <a:srgbClr val="FFFFFF"/>
                </a:solidFill>
              </a:defRPr>
            </a:pPr>
            <a:r>
              <a:t>3. </a:t>
            </a:r>
            <a:r>
              <a:t>결국에는 코틀린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결국에는 코틀린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356" y="1188434"/>
            <a:ext cx="3964360" cy="257187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직사각형 8"/>
          <p:cNvSpPr txBox="1"/>
          <p:nvPr/>
        </p:nvSpPr>
        <p:spPr>
          <a:xfrm>
            <a:off x="4154124" y="2419748"/>
            <a:ext cx="5580780" cy="258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94356" indent="-194356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Kotlin (= Advanced Java)</a:t>
            </a:r>
          </a:p>
          <a:p>
            <a:pPr marL="194356" indent="-194356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기존 자바 개발자들의 낮은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Learing Curve</a:t>
            </a:r>
            <a:endParaRPr>
              <a:solidFill>
                <a:schemeClr val="accent6">
                  <a:satOff val="-35873"/>
                  <a:lumOff val="-12431"/>
                </a:schemeClr>
              </a:solidFill>
            </a:endParaRPr>
          </a:p>
          <a:p>
            <a:pPr marL="194356" indent="-194356">
              <a:buSzPct val="100000"/>
              <a:buChar char="-"/>
              <a:defRPr sz="1800">
                <a:solidFill>
                  <a:srgbClr val="535353"/>
                </a:solidFill>
              </a:defRPr>
            </a:pPr>
            <a:r>
              <a:t>기민하게 대응하지 않는다면 낙동강 신세! </a:t>
            </a:r>
          </a:p>
          <a:p>
            <a:pPr>
              <a:defRPr sz="1800">
                <a:solidFill>
                  <a:srgbClr val="535353"/>
                </a:solidFill>
              </a:defRPr>
            </a:pPr>
            <a:r>
              <a:t>     배우기 쉬운 코틀린으로 개발자 광명 찾자!</a:t>
            </a:r>
            <a:endParaRPr>
              <a:solidFill>
                <a:schemeClr val="accent6">
                  <a:satOff val="-35873"/>
                  <a:lumOff val="-12431"/>
                </a:schemeClr>
              </a:solidFill>
            </a:endParaRPr>
          </a:p>
          <a:p>
            <a:pPr marL="194356" indent="-194356">
              <a:buSzPct val="100000"/>
              <a:buChar char="-"/>
              <a:defRPr sz="1800">
                <a:solidFill>
                  <a:srgbClr val="2F2F2F"/>
                </a:solidFill>
              </a:defRPr>
            </a:pPr>
            <a:r>
              <a:t>코틀린을 사용했을 때 가장 큰 문제 </a:t>
            </a:r>
          </a:p>
          <a:p>
            <a:pPr>
              <a:defRPr sz="1800">
                <a:solidFill>
                  <a:srgbClr val="2F2F2F"/>
                </a:solidFill>
              </a:defRPr>
            </a:pPr>
            <a:r>
              <a:t>                       “다시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Java</a:t>
            </a:r>
            <a:r>
              <a:t>로 되돌아 가고 싶지 않다”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95"/>
          <p:cNvGrpSpPr/>
          <p:nvPr/>
        </p:nvGrpSpPr>
        <p:grpSpPr>
          <a:xfrm>
            <a:off x="827584" y="2288070"/>
            <a:ext cx="1692002" cy="1692006"/>
            <a:chOff x="0" y="0"/>
            <a:chExt cx="1692001" cy="1692004"/>
          </a:xfrm>
        </p:grpSpPr>
        <p:sp>
          <p:nvSpPr>
            <p:cNvPr id="127" name="도형"/>
            <p:cNvSpPr/>
            <p:nvPr/>
          </p:nvSpPr>
          <p:spPr>
            <a:xfrm>
              <a:off x="0" y="-1"/>
              <a:ext cx="1692003" cy="1692006"/>
            </a:xfrm>
            <a:prstGeom prst="ellipse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28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" y="1"/>
              <a:ext cx="1691879" cy="169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0"/>
                  </a:moveTo>
                  <a:cubicBezTo>
                    <a:pt x="4837" y="0"/>
                    <a:pt x="0" y="4837"/>
                    <a:pt x="0" y="10803"/>
                  </a:cubicBezTo>
                  <a:cubicBezTo>
                    <a:pt x="0" y="16768"/>
                    <a:pt x="4837" y="21600"/>
                    <a:pt x="10803" y="21600"/>
                  </a:cubicBezTo>
                  <a:cubicBezTo>
                    <a:pt x="16768" y="21600"/>
                    <a:pt x="21600" y="16768"/>
                    <a:pt x="21600" y="10803"/>
                  </a:cubicBezTo>
                  <a:cubicBezTo>
                    <a:pt x="21600" y="4837"/>
                    <a:pt x="16768" y="0"/>
                    <a:pt x="10803" y="0"/>
                  </a:cubicBezTo>
                  <a:close/>
                </a:path>
              </a:pathLst>
            </a:custGeom>
            <a:ln w="50800" cap="flat">
              <a:solidFill>
                <a:srgbClr val="0DD2D9"/>
              </a:solidFill>
              <a:prstDash val="solid"/>
              <a:round/>
            </a:ln>
            <a:effectLst/>
          </p:spPr>
        </p:pic>
      </p:grpSp>
      <p:sp>
        <p:nvSpPr>
          <p:cNvPr id="130" name="Shape 173"/>
          <p:cNvSpPr/>
          <p:nvPr/>
        </p:nvSpPr>
        <p:spPr>
          <a:xfrm>
            <a:off x="7645761" y="2607535"/>
            <a:ext cx="792031" cy="792031"/>
          </a:xfrm>
          <a:prstGeom prst="ellipse">
            <a:avLst/>
          </a:prstGeom>
          <a:solidFill>
            <a:srgbClr val="0DD2D9"/>
          </a:solidFill>
          <a:ln w="508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Shape 174"/>
          <p:cNvSpPr/>
          <p:nvPr/>
        </p:nvSpPr>
        <p:spPr>
          <a:xfrm>
            <a:off x="3483500" y="2607535"/>
            <a:ext cx="792031" cy="792031"/>
          </a:xfrm>
          <a:prstGeom prst="ellipse">
            <a:avLst/>
          </a:prstGeom>
          <a:solidFill>
            <a:srgbClr val="0DD2D9"/>
          </a:solidFill>
          <a:ln w="508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Shape 175"/>
          <p:cNvSpPr/>
          <p:nvPr/>
        </p:nvSpPr>
        <p:spPr>
          <a:xfrm>
            <a:off x="4860699" y="2607535"/>
            <a:ext cx="792031" cy="792031"/>
          </a:xfrm>
          <a:prstGeom prst="ellipse">
            <a:avLst/>
          </a:prstGeom>
          <a:solidFill>
            <a:srgbClr val="0DD2D9"/>
          </a:solidFill>
          <a:ln w="508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Shape 176"/>
          <p:cNvSpPr/>
          <p:nvPr/>
        </p:nvSpPr>
        <p:spPr>
          <a:xfrm>
            <a:off x="6237899" y="2607535"/>
            <a:ext cx="792031" cy="792031"/>
          </a:xfrm>
          <a:prstGeom prst="ellipse">
            <a:avLst/>
          </a:prstGeom>
          <a:solidFill>
            <a:srgbClr val="0DD2D9"/>
          </a:solidFill>
          <a:ln w="50800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Shape 177"/>
          <p:cNvSpPr/>
          <p:nvPr/>
        </p:nvSpPr>
        <p:spPr>
          <a:xfrm>
            <a:off x="7830332" y="2790337"/>
            <a:ext cx="422889" cy="426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49" y="7105"/>
                </a:moveTo>
                <a:cubicBezTo>
                  <a:pt x="9648" y="6547"/>
                  <a:pt x="7488" y="7784"/>
                  <a:pt x="6925" y="9868"/>
                </a:cubicBezTo>
                <a:cubicBezTo>
                  <a:pt x="6362" y="11952"/>
                  <a:pt x="7609" y="14094"/>
                  <a:pt x="9710" y="14652"/>
                </a:cubicBezTo>
                <a:cubicBezTo>
                  <a:pt x="11812" y="15211"/>
                  <a:pt x="13972" y="13974"/>
                  <a:pt x="14535" y="11890"/>
                </a:cubicBezTo>
                <a:cubicBezTo>
                  <a:pt x="15098" y="9806"/>
                  <a:pt x="13851" y="7664"/>
                  <a:pt x="11749" y="7105"/>
                </a:cubicBezTo>
                <a:close/>
                <a:moveTo>
                  <a:pt x="12450" y="4511"/>
                </a:moveTo>
                <a:cubicBezTo>
                  <a:pt x="15997" y="5453"/>
                  <a:pt x="18101" y="9068"/>
                  <a:pt x="17151" y="12585"/>
                </a:cubicBezTo>
                <a:cubicBezTo>
                  <a:pt x="16201" y="16102"/>
                  <a:pt x="12556" y="18189"/>
                  <a:pt x="9009" y="17247"/>
                </a:cubicBezTo>
                <a:cubicBezTo>
                  <a:pt x="5463" y="16304"/>
                  <a:pt x="3358" y="12689"/>
                  <a:pt x="4309" y="9173"/>
                </a:cubicBezTo>
                <a:cubicBezTo>
                  <a:pt x="5259" y="5656"/>
                  <a:pt x="8904" y="3569"/>
                  <a:pt x="12450" y="4511"/>
                </a:cubicBezTo>
                <a:close/>
                <a:moveTo>
                  <a:pt x="12705" y="3567"/>
                </a:moveTo>
                <a:cubicBezTo>
                  <a:pt x="8634" y="2485"/>
                  <a:pt x="4448" y="4882"/>
                  <a:pt x="3357" y="8920"/>
                </a:cubicBezTo>
                <a:cubicBezTo>
                  <a:pt x="2266" y="12958"/>
                  <a:pt x="4683" y="17108"/>
                  <a:pt x="8754" y="18190"/>
                </a:cubicBezTo>
                <a:cubicBezTo>
                  <a:pt x="12826" y="19272"/>
                  <a:pt x="17011" y="16876"/>
                  <a:pt x="18102" y="12838"/>
                </a:cubicBezTo>
                <a:cubicBezTo>
                  <a:pt x="19193" y="8800"/>
                  <a:pt x="16777" y="4649"/>
                  <a:pt x="12705" y="3567"/>
                </a:cubicBezTo>
                <a:close/>
                <a:moveTo>
                  <a:pt x="21600" y="5115"/>
                </a:moveTo>
                <a:lnTo>
                  <a:pt x="21567" y="5235"/>
                </a:lnTo>
                <a:lnTo>
                  <a:pt x="21534" y="5185"/>
                </a:lnTo>
                <a:close/>
                <a:moveTo>
                  <a:pt x="15142" y="843"/>
                </a:moveTo>
                <a:lnTo>
                  <a:pt x="15096" y="3523"/>
                </a:lnTo>
                <a:lnTo>
                  <a:pt x="15013" y="3501"/>
                </a:lnTo>
                <a:cubicBezTo>
                  <a:pt x="15689" y="3878"/>
                  <a:pt x="16301" y="4341"/>
                  <a:pt x="16818" y="4890"/>
                </a:cubicBezTo>
                <a:lnTo>
                  <a:pt x="19223" y="4297"/>
                </a:lnTo>
                <a:lnTo>
                  <a:pt x="20765" y="7173"/>
                </a:lnTo>
                <a:lnTo>
                  <a:pt x="19051" y="8706"/>
                </a:lnTo>
                <a:cubicBezTo>
                  <a:pt x="19266" y="9482"/>
                  <a:pt x="19367" y="10294"/>
                  <a:pt x="19331" y="11121"/>
                </a:cubicBezTo>
                <a:lnTo>
                  <a:pt x="21472" y="12300"/>
                </a:lnTo>
                <a:lnTo>
                  <a:pt x="20622" y="15446"/>
                </a:lnTo>
                <a:lnTo>
                  <a:pt x="18024" y="15403"/>
                </a:lnTo>
                <a:cubicBezTo>
                  <a:pt x="17695" y="15947"/>
                  <a:pt x="17297" y="16438"/>
                  <a:pt x="16851" y="16876"/>
                </a:cubicBezTo>
                <a:lnTo>
                  <a:pt x="17705" y="19085"/>
                </a:lnTo>
                <a:lnTo>
                  <a:pt x="15014" y="20953"/>
                </a:lnTo>
                <a:lnTo>
                  <a:pt x="12973" y="19196"/>
                </a:lnTo>
                <a:lnTo>
                  <a:pt x="13222" y="19023"/>
                </a:lnTo>
                <a:cubicBezTo>
                  <a:pt x="12440" y="19274"/>
                  <a:pt x="11613" y="19395"/>
                  <a:pt x="10770" y="19390"/>
                </a:cubicBezTo>
                <a:lnTo>
                  <a:pt x="9533" y="21600"/>
                </a:lnTo>
                <a:lnTo>
                  <a:pt x="6360" y="20757"/>
                </a:lnTo>
                <a:lnTo>
                  <a:pt x="6403" y="18230"/>
                </a:lnTo>
                <a:cubicBezTo>
                  <a:pt x="5731" y="17850"/>
                  <a:pt x="5124" y="17385"/>
                  <a:pt x="4611" y="16835"/>
                </a:cubicBezTo>
                <a:lnTo>
                  <a:pt x="4652" y="16923"/>
                </a:lnTo>
                <a:lnTo>
                  <a:pt x="1998" y="17433"/>
                </a:lnTo>
                <a:lnTo>
                  <a:pt x="610" y="14480"/>
                </a:lnTo>
                <a:lnTo>
                  <a:pt x="2405" y="13037"/>
                </a:lnTo>
                <a:cubicBezTo>
                  <a:pt x="2213" y="12341"/>
                  <a:pt x="2113" y="11615"/>
                  <a:pt x="2113" y="10877"/>
                </a:cubicBezTo>
                <a:lnTo>
                  <a:pt x="0" y="9714"/>
                </a:lnTo>
                <a:lnTo>
                  <a:pt x="850" y="6567"/>
                </a:lnTo>
                <a:lnTo>
                  <a:pt x="3271" y="6608"/>
                </a:lnTo>
                <a:cubicBezTo>
                  <a:pt x="3600" y="6033"/>
                  <a:pt x="3997" y="5509"/>
                  <a:pt x="4445" y="5040"/>
                </a:cubicBezTo>
                <a:lnTo>
                  <a:pt x="3634" y="2559"/>
                </a:lnTo>
                <a:lnTo>
                  <a:pt x="6420" y="833"/>
                </a:lnTo>
                <a:lnTo>
                  <a:pt x="8365" y="2693"/>
                </a:lnTo>
                <a:lnTo>
                  <a:pt x="8346" y="2705"/>
                </a:lnTo>
                <a:cubicBezTo>
                  <a:pt x="9110" y="2467"/>
                  <a:pt x="9918" y="2356"/>
                  <a:pt x="10740" y="2365"/>
                </a:cubicBezTo>
                <a:lnTo>
                  <a:pt x="10657" y="2343"/>
                </a:lnTo>
                <a:lnTo>
                  <a:pt x="1196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Shape 178"/>
          <p:cNvSpPr/>
          <p:nvPr/>
        </p:nvSpPr>
        <p:spPr>
          <a:xfrm>
            <a:off x="6412019" y="2873025"/>
            <a:ext cx="443789" cy="261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879" y="0"/>
                </a:moveTo>
                <a:cubicBezTo>
                  <a:pt x="10381" y="0"/>
                  <a:pt x="11710" y="1263"/>
                  <a:pt x="12452" y="3279"/>
                </a:cubicBezTo>
                <a:cubicBezTo>
                  <a:pt x="12920" y="2554"/>
                  <a:pt x="13545" y="2158"/>
                  <a:pt x="14226" y="2158"/>
                </a:cubicBezTo>
                <a:cubicBezTo>
                  <a:pt x="15703" y="2158"/>
                  <a:pt x="16923" y="4026"/>
                  <a:pt x="17062" y="6461"/>
                </a:cubicBezTo>
                <a:cubicBezTo>
                  <a:pt x="17088" y="6435"/>
                  <a:pt x="17114" y="6434"/>
                  <a:pt x="17140" y="6434"/>
                </a:cubicBezTo>
                <a:cubicBezTo>
                  <a:pt x="19603" y="6434"/>
                  <a:pt x="21600" y="9829"/>
                  <a:pt x="21600" y="14017"/>
                </a:cubicBezTo>
                <a:cubicBezTo>
                  <a:pt x="21600" y="17971"/>
                  <a:pt x="19820" y="21218"/>
                  <a:pt x="17547" y="21565"/>
                </a:cubicBezTo>
                <a:lnTo>
                  <a:pt x="17547" y="21600"/>
                </a:lnTo>
                <a:lnTo>
                  <a:pt x="4978" y="21600"/>
                </a:lnTo>
                <a:lnTo>
                  <a:pt x="4978" y="21543"/>
                </a:lnTo>
                <a:cubicBezTo>
                  <a:pt x="4808" y="21583"/>
                  <a:pt x="4635" y="21600"/>
                  <a:pt x="4460" y="21600"/>
                </a:cubicBezTo>
                <a:cubicBezTo>
                  <a:pt x="1997" y="21600"/>
                  <a:pt x="0" y="18205"/>
                  <a:pt x="0" y="14017"/>
                </a:cubicBezTo>
                <a:cubicBezTo>
                  <a:pt x="0" y="9829"/>
                  <a:pt x="1997" y="6434"/>
                  <a:pt x="4460" y="6434"/>
                </a:cubicBezTo>
                <a:lnTo>
                  <a:pt x="4551" y="6466"/>
                </a:lnTo>
                <a:cubicBezTo>
                  <a:pt x="4791" y="2797"/>
                  <a:pt x="6643" y="0"/>
                  <a:pt x="887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" name="Shape 179"/>
          <p:cNvSpPr/>
          <p:nvPr/>
        </p:nvSpPr>
        <p:spPr>
          <a:xfrm rot="2700000">
            <a:off x="5105741" y="2732888"/>
            <a:ext cx="301942" cy="541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7" y="0"/>
                </a:moveTo>
                <a:cubicBezTo>
                  <a:pt x="12296" y="26"/>
                  <a:pt x="13869" y="651"/>
                  <a:pt x="14004" y="1665"/>
                </a:cubicBezTo>
                <a:cubicBezTo>
                  <a:pt x="14352" y="2941"/>
                  <a:pt x="12417" y="3255"/>
                  <a:pt x="12966" y="4789"/>
                </a:cubicBezTo>
                <a:lnTo>
                  <a:pt x="21600" y="4789"/>
                </a:lnTo>
                <a:lnTo>
                  <a:pt x="21600" y="9598"/>
                </a:lnTo>
                <a:cubicBezTo>
                  <a:pt x="18932" y="9873"/>
                  <a:pt x="18357" y="8821"/>
                  <a:pt x="16095" y="9012"/>
                </a:cubicBezTo>
                <a:cubicBezTo>
                  <a:pt x="14277" y="9088"/>
                  <a:pt x="13156" y="9965"/>
                  <a:pt x="13110" y="10796"/>
                </a:cubicBezTo>
                <a:cubicBezTo>
                  <a:pt x="13141" y="11525"/>
                  <a:pt x="14300" y="12602"/>
                  <a:pt x="16464" y="12611"/>
                </a:cubicBezTo>
                <a:cubicBezTo>
                  <a:pt x="19082" y="12461"/>
                  <a:pt x="18698" y="11744"/>
                  <a:pt x="21600" y="11809"/>
                </a:cubicBezTo>
                <a:lnTo>
                  <a:pt x="21600" y="16837"/>
                </a:lnTo>
                <a:lnTo>
                  <a:pt x="12611" y="16837"/>
                </a:lnTo>
                <a:cubicBezTo>
                  <a:pt x="12479" y="18485"/>
                  <a:pt x="13776" y="18260"/>
                  <a:pt x="14046" y="19729"/>
                </a:cubicBezTo>
                <a:cubicBezTo>
                  <a:pt x="14031" y="20937"/>
                  <a:pt x="12100" y="21583"/>
                  <a:pt x="10793" y="21600"/>
                </a:cubicBezTo>
                <a:cubicBezTo>
                  <a:pt x="9304" y="21574"/>
                  <a:pt x="7731" y="20949"/>
                  <a:pt x="7595" y="19935"/>
                </a:cubicBezTo>
                <a:cubicBezTo>
                  <a:pt x="7250" y="18666"/>
                  <a:pt x="9161" y="18348"/>
                  <a:pt x="8639" y="16837"/>
                </a:cubicBezTo>
                <a:lnTo>
                  <a:pt x="0" y="16837"/>
                </a:lnTo>
                <a:lnTo>
                  <a:pt x="0" y="11894"/>
                </a:lnTo>
                <a:cubicBezTo>
                  <a:pt x="2766" y="11581"/>
                  <a:pt x="3326" y="12666"/>
                  <a:pt x="5619" y="12471"/>
                </a:cubicBezTo>
                <a:cubicBezTo>
                  <a:pt x="7437" y="12396"/>
                  <a:pt x="8558" y="11519"/>
                  <a:pt x="8604" y="10688"/>
                </a:cubicBezTo>
                <a:cubicBezTo>
                  <a:pt x="8574" y="9959"/>
                  <a:pt x="7415" y="8882"/>
                  <a:pt x="5251" y="8873"/>
                </a:cubicBezTo>
                <a:cubicBezTo>
                  <a:pt x="2598" y="9025"/>
                  <a:pt x="3027" y="9758"/>
                  <a:pt x="0" y="9673"/>
                </a:cubicBezTo>
                <a:lnTo>
                  <a:pt x="0" y="4789"/>
                </a:lnTo>
                <a:lnTo>
                  <a:pt x="8988" y="4789"/>
                </a:lnTo>
                <a:cubicBezTo>
                  <a:pt x="9135" y="3112"/>
                  <a:pt x="7825" y="3347"/>
                  <a:pt x="7553" y="1870"/>
                </a:cubicBezTo>
                <a:cubicBezTo>
                  <a:pt x="7569" y="663"/>
                  <a:pt x="9500" y="17"/>
                  <a:pt x="10807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Shape 180"/>
          <p:cNvSpPr/>
          <p:nvPr/>
        </p:nvSpPr>
        <p:spPr>
          <a:xfrm>
            <a:off x="3689506" y="2825676"/>
            <a:ext cx="380018" cy="35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0511" y="19780"/>
                </a:moveTo>
                <a:cubicBezTo>
                  <a:pt x="10511" y="19785"/>
                  <a:pt x="11089" y="19883"/>
                  <a:pt x="11089" y="19780"/>
                </a:cubicBezTo>
                <a:lnTo>
                  <a:pt x="11089" y="19768"/>
                </a:lnTo>
                <a:cubicBezTo>
                  <a:pt x="14567" y="18552"/>
                  <a:pt x="16297" y="17804"/>
                  <a:pt x="19942" y="19293"/>
                </a:cubicBezTo>
                <a:lnTo>
                  <a:pt x="20006" y="3752"/>
                </a:lnTo>
                <a:lnTo>
                  <a:pt x="19034" y="3752"/>
                </a:lnTo>
                <a:cubicBezTo>
                  <a:pt x="19048" y="8369"/>
                  <a:pt x="19062" y="12985"/>
                  <a:pt x="19076" y="17601"/>
                </a:cubicBezTo>
                <a:cubicBezTo>
                  <a:pt x="16559" y="16505"/>
                  <a:pt x="13683" y="17369"/>
                  <a:pt x="11089" y="19689"/>
                </a:cubicBezTo>
                <a:lnTo>
                  <a:pt x="11089" y="2863"/>
                </a:lnTo>
                <a:cubicBezTo>
                  <a:pt x="12643" y="1065"/>
                  <a:pt x="14106" y="15"/>
                  <a:pt x="16040" y="0"/>
                </a:cubicBezTo>
                <a:cubicBezTo>
                  <a:pt x="16920" y="-6"/>
                  <a:pt x="17897" y="201"/>
                  <a:pt x="19024" y="649"/>
                </a:cubicBezTo>
                <a:cubicBezTo>
                  <a:pt x="19027" y="1454"/>
                  <a:pt x="19029" y="2260"/>
                  <a:pt x="19032" y="3065"/>
                </a:cubicBezTo>
                <a:lnTo>
                  <a:pt x="20804" y="3051"/>
                </a:lnTo>
                <a:lnTo>
                  <a:pt x="20804" y="5257"/>
                </a:lnTo>
                <a:lnTo>
                  <a:pt x="21600" y="5257"/>
                </a:lnTo>
                <a:lnTo>
                  <a:pt x="21600" y="21594"/>
                </a:lnTo>
                <a:lnTo>
                  <a:pt x="0" y="21594"/>
                </a:lnTo>
                <a:lnTo>
                  <a:pt x="0" y="5257"/>
                </a:lnTo>
                <a:lnTo>
                  <a:pt x="683" y="5257"/>
                </a:lnTo>
                <a:lnTo>
                  <a:pt x="683" y="3051"/>
                </a:lnTo>
                <a:lnTo>
                  <a:pt x="2568" y="3065"/>
                </a:lnTo>
                <a:cubicBezTo>
                  <a:pt x="2571" y="2260"/>
                  <a:pt x="2573" y="1454"/>
                  <a:pt x="2575" y="649"/>
                </a:cubicBezTo>
                <a:cubicBezTo>
                  <a:pt x="3703" y="201"/>
                  <a:pt x="4680" y="-6"/>
                  <a:pt x="5559" y="0"/>
                </a:cubicBezTo>
                <a:cubicBezTo>
                  <a:pt x="7494" y="15"/>
                  <a:pt x="8957" y="1065"/>
                  <a:pt x="10511" y="2863"/>
                </a:cubicBezTo>
                <a:lnTo>
                  <a:pt x="10511" y="19689"/>
                </a:lnTo>
                <a:cubicBezTo>
                  <a:pt x="7917" y="17369"/>
                  <a:pt x="5041" y="16505"/>
                  <a:pt x="2524" y="17601"/>
                </a:cubicBezTo>
                <a:lnTo>
                  <a:pt x="2566" y="3752"/>
                </a:lnTo>
                <a:lnTo>
                  <a:pt x="1594" y="3752"/>
                </a:lnTo>
                <a:lnTo>
                  <a:pt x="1531" y="19157"/>
                </a:lnTo>
                <a:cubicBezTo>
                  <a:pt x="5155" y="17559"/>
                  <a:pt x="7212" y="18697"/>
                  <a:pt x="10511" y="19768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Shape 181"/>
          <p:cNvSpPr txBox="1"/>
          <p:nvPr/>
        </p:nvSpPr>
        <p:spPr>
          <a:xfrm>
            <a:off x="3186265" y="1532679"/>
            <a:ext cx="5274168" cy="622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현재 핀테크(Fin-Tech)기업에서 개발 및 유지보수 업무를 담당하고 있는 개발자 문성현입니다.</a:t>
            </a:r>
          </a:p>
        </p:txBody>
      </p:sp>
      <p:sp>
        <p:nvSpPr>
          <p:cNvPr id="139" name="Shape 182"/>
          <p:cNvSpPr txBox="1"/>
          <p:nvPr/>
        </p:nvSpPr>
        <p:spPr>
          <a:xfrm>
            <a:off x="1116395" y="1733386"/>
            <a:ext cx="970360" cy="39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문성현</a:t>
            </a:r>
          </a:p>
        </p:txBody>
      </p:sp>
      <p:grpSp>
        <p:nvGrpSpPr>
          <p:cNvPr id="142" name="Shape 183"/>
          <p:cNvGrpSpPr/>
          <p:nvPr/>
        </p:nvGrpSpPr>
        <p:grpSpPr>
          <a:xfrm>
            <a:off x="7438121" y="3687136"/>
            <a:ext cx="1207313" cy="1126372"/>
            <a:chOff x="0" y="0"/>
            <a:chExt cx="1207312" cy="1126371"/>
          </a:xfrm>
        </p:grpSpPr>
        <p:sp>
          <p:nvSpPr>
            <p:cNvPr id="140" name="Shape 184"/>
            <p:cNvSpPr txBox="1"/>
            <p:nvPr/>
          </p:nvSpPr>
          <p:spPr>
            <a:xfrm>
              <a:off x="-1" y="214553"/>
              <a:ext cx="1207314" cy="911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gathering1143@gmail.com</a:t>
              </a:r>
            </a:p>
          </p:txBody>
        </p:sp>
        <p:sp>
          <p:nvSpPr>
            <p:cNvPr id="141" name="Shape 185"/>
            <p:cNvSpPr txBox="1"/>
            <p:nvPr/>
          </p:nvSpPr>
          <p:spPr>
            <a:xfrm>
              <a:off x="-1" y="-1"/>
              <a:ext cx="1207314" cy="313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E-mail</a:t>
              </a:r>
            </a:p>
          </p:txBody>
        </p:sp>
      </p:grpSp>
      <p:grpSp>
        <p:nvGrpSpPr>
          <p:cNvPr id="145" name="Shape 186"/>
          <p:cNvGrpSpPr/>
          <p:nvPr/>
        </p:nvGrpSpPr>
        <p:grpSpPr>
          <a:xfrm>
            <a:off x="3275855" y="3687136"/>
            <a:ext cx="1207313" cy="1415932"/>
            <a:chOff x="0" y="0"/>
            <a:chExt cx="1207312" cy="1415931"/>
          </a:xfrm>
        </p:grpSpPr>
        <p:sp>
          <p:nvSpPr>
            <p:cNvPr id="143" name="Shape 187"/>
            <p:cNvSpPr txBox="1"/>
            <p:nvPr/>
          </p:nvSpPr>
          <p:spPr>
            <a:xfrm>
              <a:off x="-1" y="214553"/>
              <a:ext cx="1207314" cy="120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Java,</a:t>
              </a:r>
            </a:p>
            <a:p>
              <a: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Javascript, Python, C/C++</a:t>
              </a:r>
            </a:p>
          </p:txBody>
        </p:sp>
        <p:sp>
          <p:nvSpPr>
            <p:cNvPr id="144" name="Shape 188"/>
            <p:cNvSpPr txBox="1"/>
            <p:nvPr/>
          </p:nvSpPr>
          <p:spPr>
            <a:xfrm>
              <a:off x="-1" y="0"/>
              <a:ext cx="1207314" cy="31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Language</a:t>
              </a:r>
            </a:p>
          </p:txBody>
        </p:sp>
      </p:grpSp>
      <p:grpSp>
        <p:nvGrpSpPr>
          <p:cNvPr id="148" name="Shape 189"/>
          <p:cNvGrpSpPr/>
          <p:nvPr/>
        </p:nvGrpSpPr>
        <p:grpSpPr>
          <a:xfrm>
            <a:off x="4653055" y="3687136"/>
            <a:ext cx="1207313" cy="1415932"/>
            <a:chOff x="0" y="0"/>
            <a:chExt cx="1207312" cy="1415931"/>
          </a:xfrm>
        </p:grpSpPr>
        <p:sp>
          <p:nvSpPr>
            <p:cNvPr id="146" name="Shape 190"/>
            <p:cNvSpPr txBox="1"/>
            <p:nvPr/>
          </p:nvSpPr>
          <p:spPr>
            <a:xfrm>
              <a:off x="-1" y="214553"/>
              <a:ext cx="1207314" cy="120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Capacitive Keyboard, </a:t>
              </a:r>
            </a:p>
            <a:p>
              <a: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Mechanical Keyboard</a:t>
              </a:r>
            </a:p>
          </p:txBody>
        </p:sp>
        <p:sp>
          <p:nvSpPr>
            <p:cNvPr id="147" name="Shape 191"/>
            <p:cNvSpPr txBox="1"/>
            <p:nvPr/>
          </p:nvSpPr>
          <p:spPr>
            <a:xfrm>
              <a:off x="-1" y="0"/>
              <a:ext cx="1207314" cy="31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Interest</a:t>
              </a:r>
            </a:p>
          </p:txBody>
        </p:sp>
      </p:grpSp>
      <p:grpSp>
        <p:nvGrpSpPr>
          <p:cNvPr id="151" name="Shape 192"/>
          <p:cNvGrpSpPr/>
          <p:nvPr/>
        </p:nvGrpSpPr>
        <p:grpSpPr>
          <a:xfrm>
            <a:off x="6030255" y="3687136"/>
            <a:ext cx="1207313" cy="1415932"/>
            <a:chOff x="0" y="0"/>
            <a:chExt cx="1207311" cy="1415931"/>
          </a:xfrm>
        </p:grpSpPr>
        <p:sp>
          <p:nvSpPr>
            <p:cNvPr id="149" name="Shape 193"/>
            <p:cNvSpPr txBox="1"/>
            <p:nvPr/>
          </p:nvSpPr>
          <p:spPr>
            <a:xfrm>
              <a:off x="0" y="214553"/>
              <a:ext cx="1207312" cy="120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https://github.comgatherKnowledge</a:t>
              </a:r>
            </a:p>
          </p:txBody>
        </p:sp>
        <p:sp>
          <p:nvSpPr>
            <p:cNvPr id="150" name="Shape 194"/>
            <p:cNvSpPr txBox="1"/>
            <p:nvPr/>
          </p:nvSpPr>
          <p:spPr>
            <a:xfrm>
              <a:off x="0" y="0"/>
              <a:ext cx="1207312" cy="31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github</a:t>
              </a:r>
            </a:p>
          </p:txBody>
        </p:sp>
      </p:grpSp>
      <p:sp>
        <p:nvSpPr>
          <p:cNvPr id="152" name="Shape 196"/>
          <p:cNvSpPr txBox="1"/>
          <p:nvPr>
            <p:ph type="title"/>
          </p:nvPr>
        </p:nvSpPr>
        <p:spPr>
          <a:xfrm>
            <a:off x="635302" y="83023"/>
            <a:ext cx="7892706" cy="776400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발표자 소개</a:t>
            </a:r>
          </a:p>
        </p:txBody>
      </p:sp>
      <p:sp>
        <p:nvSpPr>
          <p:cNvPr id="153" name="Shape 197"/>
          <p:cNvSpPr txBox="1"/>
          <p:nvPr>
            <p:ph type="body" sz="quarter" idx="4294967295"/>
          </p:nvPr>
        </p:nvSpPr>
        <p:spPr>
          <a:xfrm>
            <a:off x="9654" y="812533"/>
            <a:ext cx="9144001" cy="288003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algn="ctr"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  <a:r>
              <a:t>코틀린 </a:t>
            </a:r>
            <a:r>
              <a:t>VS </a:t>
            </a:r>
            <a:r>
              <a:t>자바</a:t>
            </a:r>
          </a:p>
        </p:txBody>
      </p:sp>
      <p:sp>
        <p:nvSpPr>
          <p:cNvPr id="241" name="수란 막연하고 추상적이며 개념적인 내용인 동시에 양을 나타내는…"/>
          <p:cNvSpPr txBox="1"/>
          <p:nvPr/>
        </p:nvSpPr>
        <p:spPr>
          <a:xfrm>
            <a:off x="244624" y="1059582"/>
            <a:ext cx="8650276" cy="43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40631" indent="-240631">
              <a:buSzPct val="100000"/>
              <a:buChar char="•"/>
              <a:defRPr sz="24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 </a:t>
            </a:r>
          </a:p>
        </p:txBody>
      </p:sp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76602" y="1109099"/>
            <a:ext cx="9697204" cy="4275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821"/>
          <p:cNvSpPr txBox="1"/>
          <p:nvPr>
            <p:ph type="title"/>
          </p:nvPr>
        </p:nvSpPr>
        <p:spPr>
          <a:xfrm>
            <a:off x="1043607" y="2924942"/>
            <a:ext cx="7056785" cy="533310"/>
          </a:xfrm>
          <a:prstGeom prst="rect">
            <a:avLst/>
          </a:prstGeom>
        </p:spPr>
        <p:txBody>
          <a:bodyPr lIns="45699" tIns="45699" rIns="45699" bIns="45699"/>
          <a:lstStyle>
            <a:lvl1pPr defTabSz="795527">
              <a:defRPr sz="27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43"/>
          <p:cNvSpPr txBox="1"/>
          <p:nvPr>
            <p:ph type="title"/>
          </p:nvPr>
        </p:nvSpPr>
        <p:spPr>
          <a:xfrm>
            <a:off x="6516216" y="4314923"/>
            <a:ext cx="3220208" cy="77653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defRPr sz="3600">
                <a:latin typeface="Ubuntu"/>
                <a:ea typeface="Ubuntu"/>
                <a:cs typeface="Ubuntu"/>
                <a:sym typeface="Ubuntu"/>
              </a:defRPr>
            </a:pPr>
            <a:r>
              <a:t>The </a:t>
            </a:r>
            <a:r>
              <a:rPr>
                <a:solidFill>
                  <a:srgbClr val="0DD2D9"/>
                </a:solidFill>
              </a:rPr>
              <a:t>Reason</a:t>
            </a:r>
          </a:p>
        </p:txBody>
      </p:sp>
      <p:grpSp>
        <p:nvGrpSpPr>
          <p:cNvPr id="160" name="그룹"/>
          <p:cNvGrpSpPr/>
          <p:nvPr/>
        </p:nvGrpSpPr>
        <p:grpSpPr>
          <a:xfrm>
            <a:off x="2502489" y="2309077"/>
            <a:ext cx="4139022" cy="538045"/>
            <a:chOff x="0" y="-1"/>
            <a:chExt cx="4139021" cy="538043"/>
          </a:xfrm>
        </p:grpSpPr>
        <p:grpSp>
          <p:nvGrpSpPr>
            <p:cNvPr id="158" name="Shape 148"/>
            <p:cNvGrpSpPr/>
            <p:nvPr/>
          </p:nvGrpSpPr>
          <p:grpSpPr>
            <a:xfrm>
              <a:off x="-1" y="-2"/>
              <a:ext cx="538043" cy="538045"/>
              <a:chOff x="-1" y="-1"/>
              <a:chExt cx="538042" cy="538043"/>
            </a:xfrm>
          </p:grpSpPr>
          <p:sp>
            <p:nvSpPr>
              <p:cNvPr id="156" name="Shape 149"/>
              <p:cNvSpPr/>
              <p:nvPr/>
            </p:nvSpPr>
            <p:spPr>
              <a:xfrm>
                <a:off x="-2" y="-2"/>
                <a:ext cx="538043" cy="538045"/>
              </a:xfrm>
              <a:prstGeom prst="ellipse">
                <a:avLst/>
              </a:prstGeom>
              <a:gradFill flip="none"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0"/>
              </a:gradFill>
              <a:ln w="31750" cap="flat">
                <a:solidFill>
                  <a:srgbClr val="0DD2D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7" name="Shape 150"/>
              <p:cNvSpPr txBox="1"/>
              <p:nvPr/>
            </p:nvSpPr>
            <p:spPr>
              <a:xfrm>
                <a:off x="88997" y="93706"/>
                <a:ext cx="360045" cy="350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59" name="Shape 157"/>
            <p:cNvSpPr txBox="1"/>
            <p:nvPr/>
          </p:nvSpPr>
          <p:spPr>
            <a:xfrm>
              <a:off x="639260" y="43782"/>
              <a:ext cx="3499761" cy="434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100000"/>
                </a:lnSpc>
                <a:defRPr sz="24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코틀린?코틀린!</a:t>
              </a:r>
            </a:p>
          </p:txBody>
        </p:sp>
      </p:grpSp>
      <p:grpSp>
        <p:nvGrpSpPr>
          <p:cNvPr id="165" name="그룹"/>
          <p:cNvGrpSpPr/>
          <p:nvPr/>
        </p:nvGrpSpPr>
        <p:grpSpPr>
          <a:xfrm>
            <a:off x="2502489" y="3065653"/>
            <a:ext cx="4126163" cy="538045"/>
            <a:chOff x="0" y="-1"/>
            <a:chExt cx="4126162" cy="538043"/>
          </a:xfrm>
        </p:grpSpPr>
        <p:grpSp>
          <p:nvGrpSpPr>
            <p:cNvPr id="163" name="Shape 151"/>
            <p:cNvGrpSpPr/>
            <p:nvPr/>
          </p:nvGrpSpPr>
          <p:grpSpPr>
            <a:xfrm>
              <a:off x="-1" y="-2"/>
              <a:ext cx="538043" cy="538045"/>
              <a:chOff x="-1" y="-1"/>
              <a:chExt cx="538042" cy="538043"/>
            </a:xfrm>
          </p:grpSpPr>
          <p:sp>
            <p:nvSpPr>
              <p:cNvPr id="161" name="Shape 152"/>
              <p:cNvSpPr/>
              <p:nvPr/>
            </p:nvSpPr>
            <p:spPr>
              <a:xfrm>
                <a:off x="-2" y="-2"/>
                <a:ext cx="538043" cy="538045"/>
              </a:xfrm>
              <a:prstGeom prst="ellipse">
                <a:avLst/>
              </a:prstGeom>
              <a:gradFill flip="none"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0"/>
              </a:gradFill>
              <a:ln w="31750" cap="flat">
                <a:solidFill>
                  <a:srgbClr val="0DD2D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2" name="Shape 153"/>
              <p:cNvSpPr txBox="1"/>
              <p:nvPr/>
            </p:nvSpPr>
            <p:spPr>
              <a:xfrm>
                <a:off x="88997" y="93707"/>
                <a:ext cx="360045" cy="350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164" name="Shape 157"/>
            <p:cNvSpPr txBox="1"/>
            <p:nvPr/>
          </p:nvSpPr>
          <p:spPr>
            <a:xfrm>
              <a:off x="626401" y="51871"/>
              <a:ext cx="3499761" cy="434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100000"/>
                </a:lnSpc>
                <a:defRPr sz="2400">
                  <a:latin typeface="나눔바른고딕"/>
                  <a:ea typeface="나눔바른고딕"/>
                  <a:cs typeface="나눔바른고딕"/>
                  <a:sym typeface="나눔바른고딕"/>
                </a:defRPr>
              </a:lvl1pPr>
            </a:lstStyle>
            <a:p>
              <a:pPr/>
              <a:r>
                <a:t>결국에는 코틀린</a:t>
              </a:r>
            </a:p>
          </p:txBody>
        </p:sp>
      </p:grpSp>
      <p:grpSp>
        <p:nvGrpSpPr>
          <p:cNvPr id="170" name="그룹"/>
          <p:cNvGrpSpPr/>
          <p:nvPr/>
        </p:nvGrpSpPr>
        <p:grpSpPr>
          <a:xfrm>
            <a:off x="2502489" y="1539801"/>
            <a:ext cx="4139022" cy="538045"/>
            <a:chOff x="0" y="-1"/>
            <a:chExt cx="4139021" cy="538043"/>
          </a:xfrm>
        </p:grpSpPr>
        <p:grpSp>
          <p:nvGrpSpPr>
            <p:cNvPr id="168" name="Shape 145"/>
            <p:cNvGrpSpPr/>
            <p:nvPr/>
          </p:nvGrpSpPr>
          <p:grpSpPr>
            <a:xfrm>
              <a:off x="-1" y="-2"/>
              <a:ext cx="538043" cy="538045"/>
              <a:chOff x="-1" y="-1"/>
              <a:chExt cx="538042" cy="538043"/>
            </a:xfrm>
          </p:grpSpPr>
          <p:sp>
            <p:nvSpPr>
              <p:cNvPr id="166" name="Shape 146"/>
              <p:cNvSpPr/>
              <p:nvPr/>
            </p:nvSpPr>
            <p:spPr>
              <a:xfrm>
                <a:off x="-2" y="-2"/>
                <a:ext cx="538043" cy="538045"/>
              </a:xfrm>
              <a:prstGeom prst="ellipse">
                <a:avLst/>
              </a:prstGeom>
              <a:gradFill flip="none"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0" scaled="0"/>
              </a:gradFill>
              <a:ln w="31750" cap="flat">
                <a:solidFill>
                  <a:srgbClr val="0DD2D9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7" name="Shape 147"/>
              <p:cNvSpPr txBox="1"/>
              <p:nvPr/>
            </p:nvSpPr>
            <p:spPr>
              <a:xfrm>
                <a:off x="88997" y="93706"/>
                <a:ext cx="360045" cy="3506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ctr">
                <a:spAutoFit/>
              </a:bodyPr>
              <a:lstStyle>
                <a:lvl1pPr algn="ctr"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69" name="Shape 157"/>
            <p:cNvSpPr txBox="1"/>
            <p:nvPr/>
          </p:nvSpPr>
          <p:spPr>
            <a:xfrm>
              <a:off x="639260" y="43781"/>
              <a:ext cx="3499761" cy="434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lnSpc>
                  <a:spcPct val="100000"/>
                </a:lnSpc>
                <a:defRPr sz="2400">
                  <a:latin typeface="나눔바른고딕"/>
                  <a:ea typeface="나눔바른고딕"/>
                  <a:cs typeface="나눔바른고딕"/>
                  <a:sym typeface="나눔바른고딕"/>
                </a:defRPr>
              </a:pPr>
              <a:r>
                <a:t>구글 </a:t>
              </a:r>
              <a:r>
                <a:t>vs </a:t>
              </a:r>
              <a:r>
                <a:t>오라클</a:t>
              </a:r>
            </a:p>
          </p:txBody>
        </p:sp>
      </p:grpSp>
      <p:sp>
        <p:nvSpPr>
          <p:cNvPr id="171" name="Shape 143"/>
          <p:cNvSpPr txBox="1"/>
          <p:nvPr/>
        </p:nvSpPr>
        <p:spPr>
          <a:xfrm>
            <a:off x="1541572" y="248945"/>
            <a:ext cx="7560000" cy="77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>
            <a:lvl1pPr>
              <a:lnSpc>
                <a:spcPct val="100000"/>
              </a:lnSpc>
              <a:defRPr sz="3800">
                <a:solidFill>
                  <a:srgbClr val="535353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66"/>
          <p:cNvSpPr txBox="1"/>
          <p:nvPr>
            <p:ph type="title" idx="4294967295"/>
          </p:nvPr>
        </p:nvSpPr>
        <p:spPr>
          <a:xfrm>
            <a:off x="3131847" y="2355725"/>
            <a:ext cx="6012005" cy="503703"/>
          </a:xfrm>
          <a:prstGeom prst="rect">
            <a:avLst/>
          </a:prstGeom>
        </p:spPr>
        <p:txBody>
          <a:bodyPr lIns="45699" tIns="45699" rIns="45699" bIns="45699"/>
          <a:lstStyle/>
          <a:p>
            <a:pPr defTabSz="731519">
              <a:defRPr sz="2500">
                <a:solidFill>
                  <a:srgbClr val="FFFFFF"/>
                </a:solidFill>
              </a:defRPr>
            </a:pPr>
            <a:r>
              <a:t>1. </a:t>
            </a:r>
            <a:r>
              <a:t>구글 </a:t>
            </a:r>
            <a:r>
              <a:t>vs </a:t>
            </a:r>
            <a:r>
              <a:t>오라클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30"/>
          <p:cNvSpPr txBox="1"/>
          <p:nvPr>
            <p:ph type="title"/>
          </p:nvPr>
        </p:nvSpPr>
        <p:spPr>
          <a:xfrm>
            <a:off x="1418900" y="25734"/>
            <a:ext cx="7560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구글 </a:t>
            </a:r>
            <a:r>
              <a:t>vs</a:t>
            </a:r>
            <a:r>
              <a:t> 오라클</a:t>
            </a:r>
          </a:p>
        </p:txBody>
      </p:sp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972" y="1027983"/>
            <a:ext cx="3151394" cy="168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4302" y="3046435"/>
            <a:ext cx="2125725" cy="49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25870" y="2069748"/>
            <a:ext cx="1004004" cy="100400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직사각형 8"/>
          <p:cNvSpPr txBox="1"/>
          <p:nvPr/>
        </p:nvSpPr>
        <p:spPr>
          <a:xfrm>
            <a:off x="1467684" y="3938796"/>
            <a:ext cx="7560001" cy="91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1400">
                <a:solidFill>
                  <a:srgbClr val="2F2F2F"/>
                </a:solidFill>
              </a:defRPr>
            </a:pPr>
            <a:r>
              <a:t>Advanced Java, Embeded Java </a:t>
            </a:r>
            <a:r>
              <a:rPr sz="1800">
                <a:solidFill>
                  <a:schemeClr val="accent6">
                    <a:satOff val="-35873"/>
                    <a:lumOff val="-12431"/>
                  </a:schemeClr>
                </a:solidFill>
              </a:rPr>
              <a:t>유료화</a:t>
            </a:r>
            <a:endParaRPr>
              <a:solidFill>
                <a:schemeClr val="accent6">
                  <a:satOff val="-35873"/>
                  <a:lumOff val="-12431"/>
                </a:schemeClr>
              </a:solidFill>
            </a:endParaRPr>
          </a:p>
          <a:p>
            <a:pPr marL="180473" indent="-180473">
              <a:buSzPct val="100000"/>
              <a:buChar char="-"/>
              <a:defRPr sz="1400">
                <a:solidFill>
                  <a:srgbClr val="2F2F2F"/>
                </a:solidFill>
              </a:defRPr>
            </a:pPr>
            <a:r>
              <a:t>한 때 오픈소스의 중심에 있던 자바는 더 이상 우리가 알고 있던 그 Java가 아니다</a:t>
            </a:r>
          </a:p>
          <a:p>
            <a:pPr marL="180473" indent="-180473">
              <a:buSzPct val="100000"/>
              <a:buChar char="-"/>
              <a:defRPr sz="1400">
                <a:solidFill>
                  <a:srgbClr val="2F2F2F"/>
                </a:solidFill>
              </a:defRPr>
            </a:pPr>
            <a:r>
              <a:t>현재 Java는 오라클의 단물 얼마 남지 않은 돈벌이 수단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30"/>
          <p:cNvSpPr txBox="1"/>
          <p:nvPr>
            <p:ph type="title"/>
          </p:nvPr>
        </p:nvSpPr>
        <p:spPr>
          <a:xfrm>
            <a:off x="1418900" y="25734"/>
            <a:ext cx="7560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구글 </a:t>
            </a:r>
            <a:r>
              <a:t>vs</a:t>
            </a:r>
            <a:r>
              <a:t> 오라클</a:t>
            </a:r>
          </a:p>
        </p:txBody>
      </p:sp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564" y="1906065"/>
            <a:ext cx="2914651" cy="6762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직사각형 8"/>
          <p:cNvSpPr txBox="1"/>
          <p:nvPr/>
        </p:nvSpPr>
        <p:spPr>
          <a:xfrm>
            <a:off x="1760298" y="3394744"/>
            <a:ext cx="6877204" cy="149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1500">
                <a:solidFill>
                  <a:srgbClr val="2F2F2F"/>
                </a:solidFill>
              </a:defRPr>
            </a:pPr>
            <a:r>
              <a:t>2010년 썬마이크로시스템이 오라클이 넘어가고 오라클은 안드로이드에 API 37종의 구조/순서/설계를 도용했다는 이유를 들어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10~11조에 달하는 소송</a:t>
            </a:r>
            <a:r>
              <a:t>을 제기</a:t>
            </a:r>
          </a:p>
          <a:p>
            <a:pPr marL="180473" indent="-180473">
              <a:buSzPct val="100000"/>
              <a:buChar char="-"/>
              <a:defRPr sz="1500">
                <a:solidFill>
                  <a:srgbClr val="2F2F2F"/>
                </a:solidFill>
              </a:defRPr>
            </a:pPr>
            <a:r>
              <a:t>올 해 2017년도 벌써 양 측의 다툼은 7년째 진행</a:t>
            </a:r>
          </a:p>
          <a:p>
            <a:pPr marL="180473" indent="-180473">
              <a:buSzPct val="100000"/>
              <a:buChar char="-"/>
              <a:defRPr sz="1500">
                <a:solidFill>
                  <a:srgbClr val="2F2F2F"/>
                </a:solidFill>
              </a:defRPr>
            </a:pPr>
            <a:r>
              <a:t>오라클은 이미 구글 외 에도 수많은 기업에게 소송 준비/진행 중 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4237" y="1610082"/>
            <a:ext cx="1368497" cy="1368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3756" y="1906065"/>
            <a:ext cx="2311674" cy="77653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직사각형 8"/>
          <p:cNvSpPr txBox="1"/>
          <p:nvPr/>
        </p:nvSpPr>
        <p:spPr>
          <a:xfrm>
            <a:off x="5093045" y="1349757"/>
            <a:ext cx="5029786" cy="550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0E00"/>
                </a:solidFill>
              </a:defRPr>
            </a:lvl1pPr>
          </a:lstStyle>
          <a:p>
            <a:pPr/>
            <a:r>
              <a:t>????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30"/>
          <p:cNvSpPr txBox="1"/>
          <p:nvPr>
            <p:ph type="title"/>
          </p:nvPr>
        </p:nvSpPr>
        <p:spPr>
          <a:xfrm>
            <a:off x="1418900" y="25734"/>
            <a:ext cx="7560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구글 </a:t>
            </a:r>
            <a:r>
              <a:t>vs</a:t>
            </a:r>
            <a:r>
              <a:t> 오라클</a:t>
            </a:r>
          </a:p>
        </p:txBody>
      </p:sp>
      <p:sp>
        <p:nvSpPr>
          <p:cNvPr id="189" name="직사각형 8"/>
          <p:cNvSpPr txBox="1"/>
          <p:nvPr/>
        </p:nvSpPr>
        <p:spPr>
          <a:xfrm>
            <a:off x="1922861" y="3649600"/>
            <a:ext cx="6877204" cy="1050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1700">
                <a:solidFill>
                  <a:srgbClr val="2F2F2F"/>
                </a:solidFill>
              </a:defRPr>
            </a:pPr>
            <a:r>
              <a:t>이미 구글의 마음은 오라클 자바를 떠난 지 오래됐고, 현재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Nougat</a:t>
            </a:r>
            <a:r>
              <a:t> 버전 </a:t>
            </a:r>
          </a:p>
          <a:p>
            <a:pPr>
              <a:defRPr sz="1700">
                <a:solidFill>
                  <a:srgbClr val="2F2F2F"/>
                </a:solidFill>
              </a:defRPr>
            </a:pPr>
            <a:r>
              <a:t>안드로이드부터는 오픈 자바를 사용</a:t>
            </a:r>
          </a:p>
          <a:p>
            <a:pPr marL="180473" indent="-180473">
              <a:buSzPct val="100000"/>
              <a:buChar char="-"/>
              <a:defRPr sz="1700">
                <a:solidFill>
                  <a:srgbClr val="2F2F2F"/>
                </a:solidFill>
              </a:defRPr>
            </a:pPr>
            <a:r>
              <a:t>초기에는 몇 가지 문제 사항이 있었으나 현재는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안정화</a:t>
            </a:r>
            <a:r>
              <a:t> 된 상태</a:t>
            </a:r>
          </a:p>
        </p:txBody>
      </p:sp>
      <p:pic>
        <p:nvPicPr>
          <p:cNvPr id="190" name="스크린샷 2017-10-30 오후 8.50.33.png" descr="스크린샷 2017-10-30 오후 8.50.33.png"/>
          <p:cNvPicPr>
            <a:picLocks noChangeAspect="1"/>
          </p:cNvPicPr>
          <p:nvPr/>
        </p:nvPicPr>
        <p:blipFill>
          <a:blip r:embed="rId2">
            <a:extLst/>
          </a:blip>
          <a:srcRect l="4593" t="0" r="4593" b="0"/>
          <a:stretch>
            <a:fillRect/>
          </a:stretch>
        </p:blipFill>
        <p:spPr>
          <a:xfrm>
            <a:off x="3807456" y="770261"/>
            <a:ext cx="2782944" cy="2782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4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수와 수치 표기법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671" t="2533" r="0" b="0"/>
          <a:stretch>
            <a:fillRect/>
          </a:stretch>
        </p:blipFill>
        <p:spPr>
          <a:xfrm>
            <a:off x="-167972" y="-1407808"/>
            <a:ext cx="9336658" cy="701971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직사각형 8"/>
          <p:cNvSpPr txBox="1"/>
          <p:nvPr/>
        </p:nvSpPr>
        <p:spPr>
          <a:xfrm>
            <a:off x="221171" y="3021336"/>
            <a:ext cx="8720162" cy="200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-"/>
              <a:defRPr sz="1700">
                <a:solidFill>
                  <a:schemeClr val="accent6">
                    <a:satOff val="-35873"/>
                    <a:lumOff val="-12431"/>
                  </a:schemeClr>
                </a:solidFill>
              </a:defRPr>
            </a:pPr>
            <a:r>
              <a:t>전 세계 IT 대기업 고객을 가장 많이 보유하고 있는 IT분석기관 Gartner에서는 작년 말 시대에 뒤떨어진 자바는 더 이상 사용하지 말아야 한다는 보고서를 제출</a:t>
            </a:r>
          </a:p>
          <a:p>
            <a:pPr lvl="1" marL="561473" indent="-180473">
              <a:buSzPct val="100000"/>
              <a:buChar char="-"/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</a:defRPr>
            </a:pPr>
            <a:r>
              <a:rPr>
                <a:solidFill>
                  <a:srgbClr val="DDDDDD"/>
                </a:solidFill>
              </a:rPr>
              <a:t>시대에 뒤떨어진 개발 패러다임</a:t>
            </a:r>
            <a:r>
              <a:t>을 고수하고 있어 근대 웹 </a:t>
            </a:r>
            <a:r>
              <a:rPr>
                <a:solidFill>
                  <a:srgbClr val="DDDDDD"/>
                </a:solidFill>
              </a:rPr>
              <a:t>개발환경에 맞지 않는다</a:t>
            </a:r>
            <a:r>
              <a:t>는 보고서의 내용</a:t>
            </a:r>
          </a:p>
          <a:p>
            <a:pPr marL="180473" indent="-180473">
              <a:buSzPct val="100000"/>
              <a:buChar char="-"/>
              <a:defRPr sz="1700">
                <a:solidFill>
                  <a:schemeClr val="accent6">
                    <a:satOff val="-35873"/>
                    <a:lumOff val="-12431"/>
                  </a:schemeClr>
                </a:solidFill>
              </a:defRPr>
            </a:pPr>
            <a:r>
              <a:t>오라클 역시 JAVA 관련 사업부를 2015년도부터 해고하기 시작 했다</a:t>
            </a:r>
          </a:p>
          <a:p>
            <a:pPr marL="180473" indent="-180473">
              <a:buSzPct val="100000"/>
              <a:buChar char="-"/>
              <a:defRPr sz="1700">
                <a:solidFill>
                  <a:schemeClr val="accent6">
                    <a:satOff val="-35873"/>
                    <a:lumOff val="-12431"/>
                  </a:schemeClr>
                </a:solidFill>
              </a:defRPr>
            </a:pPr>
            <a:r>
              <a:t>Sun이 오라클에 인수됐을 때, 제임스 고슬링이 오라클을 떠났을 때부터 JAVA의 쇠퇴는 예정 된 것 </a:t>
            </a:r>
          </a:p>
          <a:p>
            <a:pPr marL="180473" indent="-180473">
              <a:buSzPct val="100000"/>
              <a:buChar char="-"/>
              <a:defRPr sz="1700">
                <a:solidFill>
                  <a:schemeClr val="accent6">
                    <a:satOff val="-35873"/>
                    <a:lumOff val="-12431"/>
                  </a:schemeClr>
                </a:solidFill>
              </a:defRPr>
            </a:pPr>
            <a:r>
              <a:t>JAVA에 대한 재투자 역시 이뤄지지 않고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도형"/>
          <p:cNvSpPr/>
          <p:nvPr/>
        </p:nvSpPr>
        <p:spPr>
          <a:xfrm rot="5400000">
            <a:off x="2353046" y="1428560"/>
            <a:ext cx="1200940" cy="401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70" y="0"/>
                </a:moveTo>
                <a:cubicBezTo>
                  <a:pt x="4754" y="0"/>
                  <a:pt x="4468" y="61"/>
                  <a:pt x="4261" y="160"/>
                </a:cubicBezTo>
                <a:cubicBezTo>
                  <a:pt x="4054" y="258"/>
                  <a:pt x="3926" y="394"/>
                  <a:pt x="3926" y="545"/>
                </a:cubicBezTo>
                <a:lnTo>
                  <a:pt x="3926" y="4979"/>
                </a:lnTo>
                <a:lnTo>
                  <a:pt x="0" y="4173"/>
                </a:lnTo>
                <a:lnTo>
                  <a:pt x="3926" y="5919"/>
                </a:lnTo>
                <a:lnTo>
                  <a:pt x="3926" y="21055"/>
                </a:lnTo>
                <a:cubicBezTo>
                  <a:pt x="3926" y="21206"/>
                  <a:pt x="4054" y="21342"/>
                  <a:pt x="4261" y="21440"/>
                </a:cubicBezTo>
                <a:cubicBezTo>
                  <a:pt x="4468" y="21539"/>
                  <a:pt x="4754" y="21600"/>
                  <a:pt x="5070" y="21600"/>
                </a:cubicBezTo>
                <a:lnTo>
                  <a:pt x="20456" y="21600"/>
                </a:lnTo>
                <a:cubicBezTo>
                  <a:pt x="20772" y="21600"/>
                  <a:pt x="21058" y="21539"/>
                  <a:pt x="21265" y="21440"/>
                </a:cubicBezTo>
                <a:cubicBezTo>
                  <a:pt x="21472" y="21342"/>
                  <a:pt x="21600" y="21206"/>
                  <a:pt x="21600" y="21055"/>
                </a:cubicBezTo>
                <a:lnTo>
                  <a:pt x="21600" y="545"/>
                </a:lnTo>
                <a:cubicBezTo>
                  <a:pt x="21600" y="394"/>
                  <a:pt x="21472" y="258"/>
                  <a:pt x="21265" y="160"/>
                </a:cubicBezTo>
                <a:cubicBezTo>
                  <a:pt x="21058" y="61"/>
                  <a:pt x="20772" y="0"/>
                  <a:pt x="20456" y="0"/>
                </a:cubicBezTo>
                <a:lnTo>
                  <a:pt x="507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82" y="1546839"/>
            <a:ext cx="5285800" cy="122644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442"/>
          <p:cNvSpPr txBox="1"/>
          <p:nvPr>
            <p:ph type="title"/>
          </p:nvPr>
        </p:nvSpPr>
        <p:spPr>
          <a:xfrm>
            <a:off x="0" y="63834"/>
            <a:ext cx="9144000" cy="77653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구글 </a:t>
            </a:r>
            <a:r>
              <a:t>vs</a:t>
            </a:r>
            <a:r>
              <a:t> 오라클</a:t>
            </a:r>
          </a:p>
        </p:txBody>
      </p:sp>
      <p:sp>
        <p:nvSpPr>
          <p:cNvPr id="199" name="직사각형 1"/>
          <p:cNvSpPr txBox="1"/>
          <p:nvPr/>
        </p:nvSpPr>
        <p:spPr>
          <a:xfrm>
            <a:off x="1228723" y="3304687"/>
            <a:ext cx="4269730" cy="54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8C8C8C"/>
                </a:solidFill>
              </a:defRPr>
            </a:lvl1pPr>
          </a:lstStyle>
          <a:p>
            <a:pPr/>
            <a:r>
              <a:t>언제까지 공짜로 쓰려고?</a:t>
            </a:r>
          </a:p>
        </p:txBody>
      </p:sp>
      <p:pic>
        <p:nvPicPr>
          <p:cNvPr id="20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4721" y="3348618"/>
            <a:ext cx="2506750" cy="593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ontents Slide Master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tents Slide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tents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ontents Slide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ntents Slide Maste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ntents Slide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3F3F3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