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63" r:id="rId4"/>
    <p:sldId id="266" r:id="rId5"/>
    <p:sldId id="267" r:id="rId6"/>
    <p:sldId id="26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52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617EE-2EED-445D-BB52-F1A1A2A83588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48C01-02FF-45E9-A0EC-097284B8F4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403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5683-7875-4517-9FA2-ABD523AA3D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8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12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2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571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55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9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646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68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47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238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7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ux.com/featured/why-you-should-use-spdx-for-security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mm0/business_profile/blob/main/export_control_schema.m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welt-weltkarte-erde-kontinente-16081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05218-3C9F-40C2-5927-EB21B59D6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6275" y="3655371"/>
            <a:ext cx="9679449" cy="1463136"/>
          </a:xfrm>
        </p:spPr>
        <p:txBody>
          <a:bodyPr anchor="b">
            <a:normAutofit/>
          </a:bodyPr>
          <a:lstStyle/>
          <a:p>
            <a:r>
              <a:rPr lang="en-GB" sz="4700">
                <a:solidFill>
                  <a:schemeClr val="bg1"/>
                </a:solidFill>
              </a:rPr>
              <a:t>Operations Profile of SPDX</a:t>
            </a:r>
          </a:p>
        </p:txBody>
      </p:sp>
      <p:pic>
        <p:nvPicPr>
          <p:cNvPr id="6" name="Picture 5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D0A1EB16-B912-F833-F66C-64CFBB3D4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10663" y="820991"/>
            <a:ext cx="9570674" cy="26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63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7F5A7-5FF9-89E6-C30E-2FB54BE7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0C643-B511-57AA-8F16-FB01AB56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Original SPDX </a:t>
            </a:r>
            <a:r>
              <a:rPr lang="de-DE" dirty="0" err="1"/>
              <a:t>based</a:t>
            </a:r>
            <a:r>
              <a:rPr lang="de-DE" dirty="0"/>
              <a:t> on Software </a:t>
            </a:r>
            <a:r>
              <a:rPr lang="de-DE" dirty="0" err="1"/>
              <a:t>itself</a:t>
            </a:r>
            <a:r>
              <a:rPr lang="de-DE" dirty="0"/>
              <a:t> (all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e.g. </a:t>
            </a:r>
            <a:r>
              <a:rPr lang="de-DE" dirty="0" err="1"/>
              <a:t>retrieved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code)</a:t>
            </a:r>
          </a:p>
          <a:p>
            <a:r>
              <a:rPr lang="en-US" dirty="0"/>
              <a:t>Export control for software does rely on the bill of materials (SBOM), the same way FOSS compliance does. </a:t>
            </a:r>
          </a:p>
          <a:p>
            <a:pPr rtl="0"/>
            <a:r>
              <a:rPr lang="en-US" dirty="0"/>
              <a:t>Adding the information relevant for Export Control to SPDX as a standard to SBOM is very beneficial to supply chain communication (+ potential for further automation).</a:t>
            </a:r>
            <a:endParaRPr lang="de-DE" dirty="0"/>
          </a:p>
          <a:p>
            <a:endParaRPr lang="en-US" dirty="0"/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activities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Software Management additional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ideally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-</a:t>
            </a:r>
            <a:r>
              <a:rPr lang="de-DE" dirty="0" err="1"/>
              <a:t>as</a:t>
            </a:r>
            <a:r>
              <a:rPr lang="de-DE" dirty="0"/>
              <a:t>-code (E.g. Export Control, Release </a:t>
            </a:r>
            <a:r>
              <a:rPr lang="de-DE" dirty="0" err="1"/>
              <a:t>Approvals</a:t>
            </a:r>
            <a:r>
              <a:rPr lang="de-DE" dirty="0"/>
              <a:t> … ) =&gt;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standardization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necessary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129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A672-A804-1419-40D3-833D27CF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Operations Profile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1CE49-8F75-DA99-D0AD-8E2A7656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set up an operations profile after the LF Europe in Bilboa – September 2023. </a:t>
            </a:r>
          </a:p>
          <a:p>
            <a:r>
              <a:rPr lang="en-GB" dirty="0"/>
              <a:t>Add fields relating to operations </a:t>
            </a:r>
          </a:p>
          <a:p>
            <a:pPr lvl="1"/>
            <a:r>
              <a:rPr lang="en-GB" dirty="0"/>
              <a:t>Application facts</a:t>
            </a:r>
          </a:p>
          <a:p>
            <a:pPr lvl="1"/>
            <a:r>
              <a:rPr lang="en-GB" dirty="0"/>
              <a:t>Deliverable facts</a:t>
            </a:r>
          </a:p>
          <a:p>
            <a:pPr lvl="1"/>
            <a:r>
              <a:rPr lang="en-GB" dirty="0"/>
              <a:t>Export control</a:t>
            </a:r>
          </a:p>
          <a:p>
            <a:pPr lvl="1"/>
            <a:r>
              <a:rPr lang="en-GB" dirty="0"/>
              <a:t>Special technology – including AI</a:t>
            </a:r>
          </a:p>
          <a:p>
            <a:pPr lvl="1"/>
            <a:r>
              <a:rPr lang="en-GB" dirty="0"/>
              <a:t>Country of origin</a:t>
            </a:r>
          </a:p>
          <a:p>
            <a:pPr lvl="1"/>
            <a:r>
              <a:rPr lang="en-GB" dirty="0"/>
              <a:t>Obligations</a:t>
            </a:r>
          </a:p>
          <a:p>
            <a:pPr lvl="1"/>
            <a:endParaRPr lang="en-GB" dirty="0"/>
          </a:p>
          <a:p>
            <a:r>
              <a:rPr lang="en-GB" dirty="0"/>
              <a:t>Link to schema </a:t>
            </a:r>
            <a:r>
              <a:rPr lang="en-GB" dirty="0">
                <a:hlinkClick r:id="rId2"/>
              </a:rPr>
              <a:t>HERE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82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A672-A804-1419-40D3-833D27CF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1/3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7E82AC-7D86-3FEF-3CD0-9DBD9F27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facts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Deliverable</a:t>
            </a:r>
            <a:r>
              <a:rPr lang="de-DE" dirty="0"/>
              <a:t> </a:t>
            </a:r>
            <a:r>
              <a:rPr lang="de-DE" dirty="0" err="1"/>
              <a:t>facts</a:t>
            </a:r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F41A5CA-E791-1227-B8D2-3CE691825DE3}"/>
              </a:ext>
            </a:extLst>
          </p:cNvPr>
          <p:cNvSpPr txBox="1"/>
          <p:nvPr/>
        </p:nvSpPr>
        <p:spPr>
          <a:xfrm>
            <a:off x="2942444" y="2617255"/>
            <a:ext cx="1244332" cy="266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project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E5F70542-3AC1-DD8C-8E81-3EFCAF3B6BD3}"/>
              </a:ext>
            </a:extLst>
          </p:cNvPr>
          <p:cNvSpPr txBox="1"/>
          <p:nvPr/>
        </p:nvSpPr>
        <p:spPr>
          <a:xfrm>
            <a:off x="5213291" y="2634891"/>
            <a:ext cx="1723534" cy="2663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kern="0" dirty="0">
                <a:solidFill>
                  <a:srgbClr val="000000"/>
                </a:solidFill>
              </a:rPr>
              <a:t>n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projects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in 1 „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“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2A8A2E4-F754-C71A-DB51-6A9FC7D7DA77}"/>
              </a:ext>
            </a:extLst>
          </p:cNvPr>
          <p:cNvSpPr txBox="1"/>
          <p:nvPr/>
        </p:nvSpPr>
        <p:spPr>
          <a:xfrm>
            <a:off x="7294929" y="2610693"/>
            <a:ext cx="2513587" cy="2625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kern="0" dirty="0">
                <a:solidFill>
                  <a:srgbClr val="000000"/>
                </a:solidFill>
              </a:rPr>
              <a:t>n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parts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in 1 „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consumer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product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“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0265EFA-2EED-3D0D-B8FC-EDA742712F31}"/>
              </a:ext>
            </a:extLst>
          </p:cNvPr>
          <p:cNvGrpSpPr/>
          <p:nvPr/>
        </p:nvGrpSpPr>
        <p:grpSpPr>
          <a:xfrm>
            <a:off x="2967478" y="3077940"/>
            <a:ext cx="1252191" cy="1967839"/>
            <a:chOff x="1768992" y="3489429"/>
            <a:chExt cx="1252191" cy="1967839"/>
          </a:xfrm>
        </p:grpSpPr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74E47DC8-5FBC-08D8-40C0-AC3ED2F506C3}"/>
                </a:ext>
              </a:extLst>
            </p:cNvPr>
            <p:cNvSpPr txBox="1"/>
            <p:nvPr/>
          </p:nvSpPr>
          <p:spPr>
            <a:xfrm>
              <a:off x="1776851" y="3489429"/>
              <a:ext cx="1244332" cy="266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</a:rPr>
                <a:t>?</a:t>
              </a: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BFA1380-E178-F1F4-3AD9-815310198F8B}"/>
                </a:ext>
              </a:extLst>
            </p:cNvPr>
            <p:cNvSpPr txBox="1"/>
            <p:nvPr/>
          </p:nvSpPr>
          <p:spPr>
            <a:xfrm>
              <a:off x="1768992" y="4056609"/>
              <a:ext cx="1244332" cy="266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</a:rPr>
                <a:t>?</a:t>
              </a: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275C4586-CE5A-BA80-32BE-312EEEA59577}"/>
                </a:ext>
              </a:extLst>
            </p:cNvPr>
            <p:cNvSpPr txBox="1"/>
            <p:nvPr/>
          </p:nvSpPr>
          <p:spPr>
            <a:xfrm>
              <a:off x="1770563" y="4623789"/>
              <a:ext cx="1244332" cy="266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</a:rPr>
                <a:t>?</a:t>
              </a: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8572F2EB-A0F9-66F7-84D2-E952B1368412}"/>
                </a:ext>
              </a:extLst>
            </p:cNvPr>
            <p:cNvSpPr txBox="1"/>
            <p:nvPr/>
          </p:nvSpPr>
          <p:spPr>
            <a:xfrm>
              <a:off x="1772134" y="5190968"/>
              <a:ext cx="1244332" cy="266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</a:rPr>
                <a:t>?</a:t>
              </a: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43E7173D-8D4F-B480-53AD-923D1FF0607C}"/>
              </a:ext>
            </a:extLst>
          </p:cNvPr>
          <p:cNvGrpSpPr/>
          <p:nvPr/>
        </p:nvGrpSpPr>
        <p:grpSpPr>
          <a:xfrm>
            <a:off x="5523712" y="3088938"/>
            <a:ext cx="1252191" cy="1967839"/>
            <a:chOff x="1768992" y="3489429"/>
            <a:chExt cx="1252191" cy="1967839"/>
          </a:xfrm>
        </p:grpSpPr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B9B8611C-F03E-005A-23B3-90AA56A9029E}"/>
                </a:ext>
              </a:extLst>
            </p:cNvPr>
            <p:cNvSpPr txBox="1"/>
            <p:nvPr/>
          </p:nvSpPr>
          <p:spPr>
            <a:xfrm>
              <a:off x="1776851" y="3489429"/>
              <a:ext cx="1244332" cy="266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</a:rPr>
                <a:t>?</a:t>
              </a: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5427CBB2-892F-5909-6B5D-614136999D20}"/>
                </a:ext>
              </a:extLst>
            </p:cNvPr>
            <p:cNvSpPr txBox="1"/>
            <p:nvPr/>
          </p:nvSpPr>
          <p:spPr>
            <a:xfrm>
              <a:off x="1768992" y="4056609"/>
              <a:ext cx="1244332" cy="266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</a:rPr>
                <a:t>?</a:t>
              </a: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71A7ACA-AD95-87F5-DDC5-1A0E06064FD5}"/>
                </a:ext>
              </a:extLst>
            </p:cNvPr>
            <p:cNvSpPr txBox="1"/>
            <p:nvPr/>
          </p:nvSpPr>
          <p:spPr>
            <a:xfrm>
              <a:off x="1770563" y="4623789"/>
              <a:ext cx="1244332" cy="266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</a:rPr>
                <a:t>?</a:t>
              </a: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8E8A8917-08CC-FFF6-B391-822AC08D5DDB}"/>
                </a:ext>
              </a:extLst>
            </p:cNvPr>
            <p:cNvSpPr txBox="1"/>
            <p:nvPr/>
          </p:nvSpPr>
          <p:spPr>
            <a:xfrm>
              <a:off x="1772134" y="5190968"/>
              <a:ext cx="1244332" cy="266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</a:rPr>
                <a:t>?</a:t>
              </a: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614E7814-7F07-0B78-B143-16297C64A6C9}"/>
              </a:ext>
            </a:extLst>
          </p:cNvPr>
          <p:cNvGrpSpPr/>
          <p:nvPr/>
        </p:nvGrpSpPr>
        <p:grpSpPr>
          <a:xfrm>
            <a:off x="7985678" y="3090506"/>
            <a:ext cx="1252191" cy="1967839"/>
            <a:chOff x="1768992" y="3489429"/>
            <a:chExt cx="1252191" cy="1967839"/>
          </a:xfrm>
        </p:grpSpPr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6031AA70-C906-9475-FF76-6854A0DB37CF}"/>
                </a:ext>
              </a:extLst>
            </p:cNvPr>
            <p:cNvSpPr txBox="1"/>
            <p:nvPr/>
          </p:nvSpPr>
          <p:spPr>
            <a:xfrm>
              <a:off x="1776851" y="3489429"/>
              <a:ext cx="1244332" cy="266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</a:rPr>
                <a:t>?</a:t>
              </a: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1246050E-400B-A231-412E-BFC08836AC27}"/>
                </a:ext>
              </a:extLst>
            </p:cNvPr>
            <p:cNvSpPr txBox="1"/>
            <p:nvPr/>
          </p:nvSpPr>
          <p:spPr>
            <a:xfrm>
              <a:off x="1768992" y="4056609"/>
              <a:ext cx="1244332" cy="266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</a:rPr>
                <a:t>?</a:t>
              </a: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9C890E3F-A0FF-952A-93A7-F27CE487B49F}"/>
                </a:ext>
              </a:extLst>
            </p:cNvPr>
            <p:cNvSpPr txBox="1"/>
            <p:nvPr/>
          </p:nvSpPr>
          <p:spPr>
            <a:xfrm>
              <a:off x="1770563" y="4623789"/>
              <a:ext cx="1244332" cy="266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</a:rPr>
                <a:t>?</a:t>
              </a: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DBDE5FD-9B3D-6A33-E413-4E7459436822}"/>
                </a:ext>
              </a:extLst>
            </p:cNvPr>
            <p:cNvSpPr txBox="1"/>
            <p:nvPr/>
          </p:nvSpPr>
          <p:spPr>
            <a:xfrm>
              <a:off x="1772134" y="5190968"/>
              <a:ext cx="1244332" cy="2663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2">
                      <a:lumMod val="40000"/>
                      <a:lumOff val="60000"/>
                    </a:schemeClr>
                  </a:solidFill>
                  <a:effectLst/>
                  <a:uLnTx/>
                  <a:uFillTx/>
                </a:rPr>
                <a:t>?</a:t>
              </a:r>
              <a:endPara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uLnTx/>
                <a:uFillTx/>
              </a:endParaRPr>
            </a:p>
          </p:txBody>
        </p:sp>
      </p:grpSp>
      <p:sp>
        <p:nvSpPr>
          <p:cNvPr id="64" name="Rechteck 63">
            <a:extLst>
              <a:ext uri="{FF2B5EF4-FFF2-40B4-BE49-F238E27FC236}">
                <a16:creationId xmlns:a16="http://schemas.microsoft.com/office/drawing/2014/main" id="{34EDBF4C-2B51-49F7-510C-4BD721676EB5}"/>
              </a:ext>
            </a:extLst>
          </p:cNvPr>
          <p:cNvSpPr/>
          <p:nvPr/>
        </p:nvSpPr>
        <p:spPr>
          <a:xfrm>
            <a:off x="1323772" y="2634891"/>
            <a:ext cx="8815202" cy="26747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A4C98BC3-032D-5F8C-9C22-2450B1FDF42E}"/>
              </a:ext>
            </a:extLst>
          </p:cNvPr>
          <p:cNvSpPr txBox="1"/>
          <p:nvPr/>
        </p:nvSpPr>
        <p:spPr>
          <a:xfrm>
            <a:off x="1403686" y="2727641"/>
            <a:ext cx="2152175" cy="3440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Example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D73B128-6A6C-06B8-C621-9A8A51F3F886}"/>
              </a:ext>
            </a:extLst>
          </p:cNvPr>
          <p:cNvSpPr txBox="1"/>
          <p:nvPr/>
        </p:nvSpPr>
        <p:spPr>
          <a:xfrm>
            <a:off x="7763660" y="2749769"/>
            <a:ext cx="2375313" cy="340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Produc</a:t>
            </a:r>
            <a:r>
              <a:rPr lang="de-DE" kern="0" dirty="0">
                <a:solidFill>
                  <a:srgbClr val="000000"/>
                </a:solidFill>
              </a:rPr>
              <a:t>t/</a:t>
            </a:r>
            <a:r>
              <a:rPr lang="de-DE" kern="0" dirty="0" err="1">
                <a:solidFill>
                  <a:srgbClr val="000000"/>
                </a:solidFill>
              </a:rPr>
              <a:t>Application</a:t>
            </a:r>
            <a:endParaRPr lang="de-DE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>
                <a:solidFill>
                  <a:srgbClr val="000000"/>
                </a:solidFill>
              </a:rPr>
              <a:t>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         </a:t>
            </a:r>
            <a:r>
              <a:rPr kumimoji="0" lang="de-DE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Product</a:t>
            </a: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x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2682003C-377F-E040-E74C-EEC84FDAE7C5}"/>
              </a:ext>
            </a:extLst>
          </p:cNvPr>
          <p:cNvSpPr txBox="1"/>
          <p:nvPr/>
        </p:nvSpPr>
        <p:spPr>
          <a:xfrm>
            <a:off x="5699815" y="2740036"/>
            <a:ext cx="2152175" cy="3440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err="1">
                <a:solidFill>
                  <a:srgbClr val="000000"/>
                </a:solidFill>
              </a:rPr>
              <a:t>Deliverables</a:t>
            </a:r>
            <a:endParaRPr lang="de-DE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Device Software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kern="0" dirty="0">
                <a:solidFill>
                  <a:srgbClr val="000000"/>
                </a:solidFill>
              </a:rPr>
              <a:t>Backend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Frontend</a:t>
            </a:r>
            <a:endParaRPr lang="de-DE" sz="1400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IOS App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kern="0" dirty="0">
                <a:solidFill>
                  <a:srgbClr val="000000"/>
                </a:solidFill>
              </a:rPr>
              <a:t>Android App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367103E4-39E5-0322-6DE2-D536030267AC}"/>
              </a:ext>
            </a:extLst>
          </p:cNvPr>
          <p:cNvGrpSpPr/>
          <p:nvPr/>
        </p:nvGrpSpPr>
        <p:grpSpPr>
          <a:xfrm>
            <a:off x="7082267" y="3539082"/>
            <a:ext cx="1104905" cy="1115548"/>
            <a:chOff x="5883781" y="3264356"/>
            <a:chExt cx="1104905" cy="1115548"/>
          </a:xfrm>
        </p:grpSpPr>
        <p:cxnSp>
          <p:nvCxnSpPr>
            <p:cNvPr id="69" name="Gerade Verbindung mit Pfeil 68">
              <a:extLst>
                <a:ext uri="{FF2B5EF4-FFF2-40B4-BE49-F238E27FC236}">
                  <a16:creationId xmlns:a16="http://schemas.microsoft.com/office/drawing/2014/main" id="{5B587C42-55E7-EADD-ACDE-2A54A5E5F3B8}"/>
                </a:ext>
              </a:extLst>
            </p:cNvPr>
            <p:cNvCxnSpPr/>
            <p:nvPr/>
          </p:nvCxnSpPr>
          <p:spPr>
            <a:xfrm flipH="1">
              <a:off x="5883781" y="3264356"/>
              <a:ext cx="1104905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36DF75CC-D4F7-B312-DA82-9834CB609A72}"/>
                </a:ext>
              </a:extLst>
            </p:cNvPr>
            <p:cNvCxnSpPr/>
            <p:nvPr/>
          </p:nvCxnSpPr>
          <p:spPr>
            <a:xfrm>
              <a:off x="6436233" y="3264356"/>
              <a:ext cx="0" cy="111554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B91C8061-23B6-46B8-FAE1-B01AC20FC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0411" y="3531118"/>
              <a:ext cx="552452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 Verbindung mit Pfeil 71">
              <a:extLst>
                <a:ext uri="{FF2B5EF4-FFF2-40B4-BE49-F238E27FC236}">
                  <a16:creationId xmlns:a16="http://schemas.microsoft.com/office/drawing/2014/main" id="{F47EB68B-5832-8049-05D9-DBF2B97E28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0411" y="3809412"/>
              <a:ext cx="552452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mit Pfeil 72">
              <a:extLst>
                <a:ext uri="{FF2B5EF4-FFF2-40B4-BE49-F238E27FC236}">
                  <a16:creationId xmlns:a16="http://schemas.microsoft.com/office/drawing/2014/main" id="{5A380BC3-ED1E-6B4C-37E3-1868A60E30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0411" y="4087706"/>
              <a:ext cx="552452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>
              <a:extLst>
                <a:ext uri="{FF2B5EF4-FFF2-40B4-BE49-F238E27FC236}">
                  <a16:creationId xmlns:a16="http://schemas.microsoft.com/office/drawing/2014/main" id="{044F97D3-4560-1763-D65D-896C5F5F50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0411" y="4366000"/>
              <a:ext cx="552452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44CC8969-2E8C-9F37-808B-9237CA21A95D}"/>
              </a:ext>
            </a:extLst>
          </p:cNvPr>
          <p:cNvGrpSpPr/>
          <p:nvPr/>
        </p:nvGrpSpPr>
        <p:grpSpPr>
          <a:xfrm>
            <a:off x="4478273" y="4634598"/>
            <a:ext cx="1104905" cy="612339"/>
            <a:chOff x="5883781" y="3264356"/>
            <a:chExt cx="1104905" cy="612339"/>
          </a:xfrm>
        </p:grpSpPr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79EDC032-7DA9-2D17-C9A3-89F0BD900A23}"/>
                </a:ext>
              </a:extLst>
            </p:cNvPr>
            <p:cNvCxnSpPr/>
            <p:nvPr/>
          </p:nvCxnSpPr>
          <p:spPr>
            <a:xfrm flipH="1">
              <a:off x="5883781" y="3264356"/>
              <a:ext cx="1104905" cy="0"/>
            </a:xfrm>
            <a:prstGeom prst="straightConnector1">
              <a:avLst/>
            </a:prstGeom>
            <a:ln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D1CA3A51-ACC9-2F53-F2AA-64B96AA7E0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9226" y="3264356"/>
              <a:ext cx="7007" cy="6123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E32B36F7-260A-A408-C2D9-69E616E1B9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0411" y="3531118"/>
              <a:ext cx="552452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D486899D-A866-E95B-BF06-C77730648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0411" y="3809412"/>
              <a:ext cx="552452" cy="0"/>
            </a:xfrm>
            <a:prstGeom prst="straightConnector1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feld 79">
            <a:extLst>
              <a:ext uri="{FF2B5EF4-FFF2-40B4-BE49-F238E27FC236}">
                <a16:creationId xmlns:a16="http://schemas.microsoft.com/office/drawing/2014/main" id="{CA3CFF4C-A435-AEB2-7EAF-356D2FB1EB31}"/>
              </a:ext>
            </a:extLst>
          </p:cNvPr>
          <p:cNvSpPr txBox="1"/>
          <p:nvPr/>
        </p:nvSpPr>
        <p:spPr>
          <a:xfrm>
            <a:off x="3165630" y="2753357"/>
            <a:ext cx="2152175" cy="3440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kern="0" dirty="0" err="1">
                <a:solidFill>
                  <a:srgbClr val="000000"/>
                </a:solidFill>
              </a:rPr>
              <a:t>Dependencies</a:t>
            </a:r>
            <a:endParaRPr lang="de-DE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400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400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kern="0" dirty="0">
                <a:solidFill>
                  <a:srgbClr val="000000"/>
                </a:solidFill>
              </a:rPr>
              <a:t>Android </a:t>
            </a:r>
            <a:r>
              <a:rPr lang="de-DE" sz="1400" kern="0" dirty="0" err="1">
                <a:solidFill>
                  <a:srgbClr val="000000"/>
                </a:solidFill>
              </a:rPr>
              <a:t>libs</a:t>
            </a:r>
            <a:r>
              <a:rPr lang="de-DE" sz="1400" kern="0" dirty="0">
                <a:solidFill>
                  <a:srgbClr val="000000"/>
                </a:solidFill>
              </a:rPr>
              <a:t> 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Flutter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400" kern="0" dirty="0">
                <a:solidFill>
                  <a:srgbClr val="000000"/>
                </a:solidFill>
              </a:rPr>
              <a:t>…</a:t>
            </a:r>
            <a:endParaRPr kumimoji="0" lang="de-DE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1" name="Flussdiagramm: Dokument 80">
            <a:extLst>
              <a:ext uri="{FF2B5EF4-FFF2-40B4-BE49-F238E27FC236}">
                <a16:creationId xmlns:a16="http://schemas.microsoft.com/office/drawing/2014/main" id="{48DAC5E2-D989-E481-AB75-BDA5720ECC4D}"/>
              </a:ext>
            </a:extLst>
          </p:cNvPr>
          <p:cNvSpPr/>
          <p:nvPr/>
        </p:nvSpPr>
        <p:spPr>
          <a:xfrm>
            <a:off x="8762260" y="4563122"/>
            <a:ext cx="1557333" cy="1216241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</a:t>
            </a:r>
            <a:r>
              <a:rPr lang="de-DE" dirty="0"/>
              <a:t> Facts</a:t>
            </a:r>
          </a:p>
        </p:txBody>
      </p:sp>
      <p:sp>
        <p:nvSpPr>
          <p:cNvPr id="82" name="Flussdiagramm: Dokument 81">
            <a:extLst>
              <a:ext uri="{FF2B5EF4-FFF2-40B4-BE49-F238E27FC236}">
                <a16:creationId xmlns:a16="http://schemas.microsoft.com/office/drawing/2014/main" id="{2322F102-BA2A-B588-5EED-A9AF2C72763F}"/>
              </a:ext>
            </a:extLst>
          </p:cNvPr>
          <p:cNvSpPr/>
          <p:nvPr/>
        </p:nvSpPr>
        <p:spPr>
          <a:xfrm>
            <a:off x="5798912" y="4820969"/>
            <a:ext cx="1557333" cy="1216241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Deliverable</a:t>
            </a:r>
            <a:r>
              <a:rPr lang="de-DE" dirty="0"/>
              <a:t> Facts</a:t>
            </a:r>
          </a:p>
        </p:txBody>
      </p:sp>
      <p:sp>
        <p:nvSpPr>
          <p:cNvPr id="84" name="Flussdiagramm: Dokument 83">
            <a:extLst>
              <a:ext uri="{FF2B5EF4-FFF2-40B4-BE49-F238E27FC236}">
                <a16:creationId xmlns:a16="http://schemas.microsoft.com/office/drawing/2014/main" id="{2EEFFF81-481E-94C6-D6B6-DA2B07CC63F2}"/>
              </a:ext>
            </a:extLst>
          </p:cNvPr>
          <p:cNvSpPr/>
          <p:nvPr/>
        </p:nvSpPr>
        <p:spPr>
          <a:xfrm>
            <a:off x="5951312" y="4973369"/>
            <a:ext cx="1557333" cy="1216241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Deliverable</a:t>
            </a:r>
            <a:r>
              <a:rPr lang="de-DE" dirty="0"/>
              <a:t> Facts</a:t>
            </a:r>
          </a:p>
        </p:txBody>
      </p:sp>
      <p:sp>
        <p:nvSpPr>
          <p:cNvPr id="85" name="Flussdiagramm: Dokument 84">
            <a:extLst>
              <a:ext uri="{FF2B5EF4-FFF2-40B4-BE49-F238E27FC236}">
                <a16:creationId xmlns:a16="http://schemas.microsoft.com/office/drawing/2014/main" id="{C25ADBC6-B66C-B4AF-8496-CFFF1F3D6ECA}"/>
              </a:ext>
            </a:extLst>
          </p:cNvPr>
          <p:cNvSpPr/>
          <p:nvPr/>
        </p:nvSpPr>
        <p:spPr>
          <a:xfrm>
            <a:off x="6103712" y="5125769"/>
            <a:ext cx="1557333" cy="1216241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Deliverable</a:t>
            </a:r>
            <a:r>
              <a:rPr lang="de-DE" dirty="0"/>
              <a:t> Facts</a:t>
            </a:r>
          </a:p>
        </p:txBody>
      </p:sp>
      <p:sp>
        <p:nvSpPr>
          <p:cNvPr id="86" name="Flussdiagramm: Dokument 85">
            <a:extLst>
              <a:ext uri="{FF2B5EF4-FFF2-40B4-BE49-F238E27FC236}">
                <a16:creationId xmlns:a16="http://schemas.microsoft.com/office/drawing/2014/main" id="{B8887D8A-53F0-2D6B-5BE4-0C764B013E95}"/>
              </a:ext>
            </a:extLst>
          </p:cNvPr>
          <p:cNvSpPr/>
          <p:nvPr/>
        </p:nvSpPr>
        <p:spPr>
          <a:xfrm>
            <a:off x="6256112" y="5278169"/>
            <a:ext cx="1557333" cy="1216241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Deliverable</a:t>
            </a:r>
            <a:r>
              <a:rPr lang="de-DE" dirty="0"/>
              <a:t> Facts</a:t>
            </a:r>
          </a:p>
        </p:txBody>
      </p:sp>
      <p:sp>
        <p:nvSpPr>
          <p:cNvPr id="87" name="Flussdiagramm: Dokument 86">
            <a:extLst>
              <a:ext uri="{FF2B5EF4-FFF2-40B4-BE49-F238E27FC236}">
                <a16:creationId xmlns:a16="http://schemas.microsoft.com/office/drawing/2014/main" id="{C43690E7-7ABF-9D72-DE10-EF53EC011DB1}"/>
              </a:ext>
            </a:extLst>
          </p:cNvPr>
          <p:cNvSpPr/>
          <p:nvPr/>
        </p:nvSpPr>
        <p:spPr>
          <a:xfrm>
            <a:off x="6408512" y="5430569"/>
            <a:ext cx="1557333" cy="1216241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Deliverable</a:t>
            </a:r>
            <a:r>
              <a:rPr lang="de-DE" dirty="0"/>
              <a:t> Facts</a:t>
            </a:r>
          </a:p>
        </p:txBody>
      </p:sp>
      <p:sp>
        <p:nvSpPr>
          <p:cNvPr id="88" name="Flussdiagramm: Dokument 87">
            <a:extLst>
              <a:ext uri="{FF2B5EF4-FFF2-40B4-BE49-F238E27FC236}">
                <a16:creationId xmlns:a16="http://schemas.microsoft.com/office/drawing/2014/main" id="{3E1A9FC4-2325-61DF-F67D-858F9E4F34E4}"/>
              </a:ext>
            </a:extLst>
          </p:cNvPr>
          <p:cNvSpPr/>
          <p:nvPr/>
        </p:nvSpPr>
        <p:spPr>
          <a:xfrm>
            <a:off x="3338846" y="5403845"/>
            <a:ext cx="1557333" cy="1216241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SBOM</a:t>
            </a:r>
          </a:p>
        </p:txBody>
      </p:sp>
    </p:spTree>
    <p:extLst>
      <p:ext uri="{BB962C8B-B14F-4D97-AF65-F5344CB8AC3E}">
        <p14:creationId xmlns:p14="http://schemas.microsoft.com/office/powerpoint/2010/main" val="62585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A672-A804-1419-40D3-833D27CF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2/3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7E82AC-7D86-3FEF-3CD0-9DBD9F27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Type</a:t>
            </a:r>
          </a:p>
          <a:p>
            <a:pPr lvl="1"/>
            <a:r>
              <a:rPr lang="de-DE" dirty="0"/>
              <a:t>App</a:t>
            </a:r>
          </a:p>
          <a:p>
            <a:pPr lvl="2"/>
            <a:r>
              <a:rPr lang="de-DE" dirty="0"/>
              <a:t>IOS App</a:t>
            </a:r>
          </a:p>
          <a:p>
            <a:pPr lvl="2"/>
            <a:r>
              <a:rPr lang="de-DE" dirty="0"/>
              <a:t>Android App</a:t>
            </a:r>
          </a:p>
          <a:p>
            <a:pPr lvl="1"/>
            <a:r>
              <a:rPr lang="de-DE" dirty="0"/>
              <a:t>Cloud Service</a:t>
            </a:r>
          </a:p>
          <a:p>
            <a:pPr lvl="2"/>
            <a:r>
              <a:rPr lang="de-DE" dirty="0"/>
              <a:t>Backend</a:t>
            </a:r>
          </a:p>
          <a:p>
            <a:pPr lvl="1"/>
            <a:r>
              <a:rPr lang="de-DE" dirty="0" err="1"/>
              <a:t>WebApp</a:t>
            </a:r>
            <a:endParaRPr lang="de-DE" dirty="0"/>
          </a:p>
          <a:p>
            <a:pPr lvl="2"/>
            <a:r>
              <a:rPr lang="de-DE" dirty="0"/>
              <a:t>Frontend</a:t>
            </a:r>
          </a:p>
          <a:p>
            <a:pPr lvl="1"/>
            <a:r>
              <a:rPr lang="de-DE" dirty="0"/>
              <a:t>Embedded</a:t>
            </a:r>
          </a:p>
          <a:p>
            <a:pPr lvl="2"/>
            <a:r>
              <a:rPr lang="de-DE" dirty="0"/>
              <a:t>Device Software</a:t>
            </a:r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0037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AA672-A804-1419-40D3-833D27CF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3/3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E7E82AC-7D86-3FEF-3CD0-9DBD9F276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Country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origin</a:t>
            </a:r>
            <a:r>
              <a:rPr lang="de-DE" dirty="0"/>
              <a:t> and Target countries</a:t>
            </a:r>
          </a:p>
          <a:p>
            <a:pPr lvl="2"/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C65D28-321D-FDF7-3504-63DA0A585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47782" y="2648541"/>
            <a:ext cx="7446941" cy="3770014"/>
          </a:xfrm>
          <a:prstGeom prst="rect">
            <a:avLst/>
          </a:prstGeom>
        </p:spPr>
      </p:pic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C289FEE-A857-5831-FCF0-D358754392E1}"/>
              </a:ext>
            </a:extLst>
          </p:cNvPr>
          <p:cNvSpPr/>
          <p:nvPr/>
        </p:nvSpPr>
        <p:spPr>
          <a:xfrm>
            <a:off x="3275860" y="3452906"/>
            <a:ext cx="2254928" cy="337859"/>
          </a:xfrm>
          <a:custGeom>
            <a:avLst/>
            <a:gdLst>
              <a:gd name="connsiteX0" fmla="*/ 0 w 2254928"/>
              <a:gd name="connsiteY0" fmla="*/ 337859 h 337859"/>
              <a:gd name="connsiteX1" fmla="*/ 1402672 w 2254928"/>
              <a:gd name="connsiteY1" fmla="*/ 27141 h 337859"/>
              <a:gd name="connsiteX2" fmla="*/ 2254928 w 2254928"/>
              <a:gd name="connsiteY2" fmla="*/ 36018 h 337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54928" h="337859">
                <a:moveTo>
                  <a:pt x="0" y="337859"/>
                </a:moveTo>
                <a:cubicBezTo>
                  <a:pt x="513425" y="207653"/>
                  <a:pt x="1026851" y="77448"/>
                  <a:pt x="1402672" y="27141"/>
                </a:cubicBezTo>
                <a:cubicBezTo>
                  <a:pt x="1778493" y="-23166"/>
                  <a:pt x="2016710" y="6426"/>
                  <a:pt x="2254928" y="36018"/>
                </a:cubicBezTo>
              </a:path>
            </a:pathLst>
          </a:custGeom>
          <a:ln w="28575">
            <a:headEnd type="none" w="med" len="med"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ihandform: Form 6">
            <a:extLst>
              <a:ext uri="{FF2B5EF4-FFF2-40B4-BE49-F238E27FC236}">
                <a16:creationId xmlns:a16="http://schemas.microsoft.com/office/drawing/2014/main" id="{CE8CCF44-F6AE-21B3-D4AC-F7277014C4EB}"/>
              </a:ext>
            </a:extLst>
          </p:cNvPr>
          <p:cNvSpPr/>
          <p:nvPr/>
        </p:nvSpPr>
        <p:spPr>
          <a:xfrm>
            <a:off x="5584054" y="3488924"/>
            <a:ext cx="557710" cy="532660"/>
          </a:xfrm>
          <a:custGeom>
            <a:avLst/>
            <a:gdLst>
              <a:gd name="connsiteX0" fmla="*/ 0 w 557710"/>
              <a:gd name="connsiteY0" fmla="*/ 0 h 532660"/>
              <a:gd name="connsiteX1" fmla="*/ 506028 w 557710"/>
              <a:gd name="connsiteY1" fmla="*/ 186431 h 532660"/>
              <a:gd name="connsiteX2" fmla="*/ 514905 w 557710"/>
              <a:gd name="connsiteY2" fmla="*/ 532660 h 532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710" h="532660">
                <a:moveTo>
                  <a:pt x="0" y="0"/>
                </a:moveTo>
                <a:cubicBezTo>
                  <a:pt x="210105" y="48827"/>
                  <a:pt x="420211" y="97654"/>
                  <a:pt x="506028" y="186431"/>
                </a:cubicBezTo>
                <a:cubicBezTo>
                  <a:pt x="591846" y="275208"/>
                  <a:pt x="553375" y="403934"/>
                  <a:pt x="514905" y="532660"/>
                </a:cubicBez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12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7F5A7-5FF9-89E6-C30E-2FB54BE7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90C643-B511-57AA-8F16-FB01AB56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Reformat </a:t>
            </a:r>
            <a:r>
              <a:rPr lang="de-DE" dirty="0" err="1"/>
              <a:t>to</a:t>
            </a:r>
            <a:r>
              <a:rPr lang="de-DE" dirty="0"/>
              <a:t> SPDX-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proposal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community</a:t>
            </a:r>
            <a:r>
              <a:rPr lang="de-DE" dirty="0"/>
              <a:t> review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repository</a:t>
            </a:r>
            <a:endParaRPr lang="de-DE" dirty="0"/>
          </a:p>
          <a:p>
            <a:r>
              <a:rPr lang="de-DE" dirty="0"/>
              <a:t>Check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potentially</a:t>
            </a:r>
            <a:r>
              <a:rPr lang="de-DE" dirty="0"/>
              <a:t> redundant </a:t>
            </a:r>
            <a:r>
              <a:rPr lang="de-DE" dirty="0" err="1"/>
              <a:t>fields</a:t>
            </a:r>
            <a:r>
              <a:rPr lang="de-DE" dirty="0"/>
              <a:t>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profiles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765281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81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Bosch Office Sans</vt:lpstr>
      <vt:lpstr>Calibri</vt:lpstr>
      <vt:lpstr>Univers</vt:lpstr>
      <vt:lpstr>GradientVTI</vt:lpstr>
      <vt:lpstr>Operations Profile of SPDX</vt:lpstr>
      <vt:lpstr>Motivation</vt:lpstr>
      <vt:lpstr>Operations Profile </vt:lpstr>
      <vt:lpstr>Examples 1/3</vt:lpstr>
      <vt:lpstr>Examples 2/3</vt:lpstr>
      <vt:lpstr>Examples 3/3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2025-04-11T14:50:20Z</dcterms:created>
  <dcterms:modified xsi:type="dcterms:W3CDTF">2025-04-11T14:50:29Z</dcterms:modified>
</cp:coreProperties>
</file>