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64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CC0066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CC0066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CC0066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CC0066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CC0066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200" kern="1200">
        <a:solidFill>
          <a:srgbClr val="CC0066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200" kern="1200">
        <a:solidFill>
          <a:srgbClr val="CC0066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200" kern="1200">
        <a:solidFill>
          <a:srgbClr val="CC0066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200" kern="1200">
        <a:solidFill>
          <a:srgbClr val="CC0066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5910"/>
      </p:ext>
    </p:extLst>
  </p:cSld>
  <p:clrMapOvr>
    <a:masterClrMapping/>
  </p:clrMapOvr>
  <p:transition xmlns:p14="http://schemas.microsoft.com/office/powerpoint/2010/main" spd="med" advTm="500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29250" y="277813"/>
            <a:ext cx="1657350" cy="6351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4819650" cy="6351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2675"/>
      </p:ext>
    </p:extLst>
  </p:cSld>
  <p:clrMapOvr>
    <a:masterClrMapping/>
  </p:clrMapOvr>
  <p:transition xmlns:p14="http://schemas.microsoft.com/office/powerpoint/2010/main" spd="med" advTm="500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 userDrawn="1"/>
        </p:nvSpPr>
        <p:spPr bwMode="auto">
          <a:xfrm flipH="1">
            <a:off x="228600" y="1295400"/>
            <a:ext cx="8610600" cy="0"/>
          </a:xfrm>
          <a:prstGeom prst="line">
            <a:avLst/>
          </a:prstGeom>
          <a:noFill/>
          <a:ln w="19050">
            <a:solidFill>
              <a:srgbClr val="F40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 flipH="1">
            <a:off x="304800" y="1347788"/>
            <a:ext cx="8610600" cy="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610600" y="6581775"/>
            <a:ext cx="533400" cy="2746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9FC1452C-4893-F748-8BC6-ADB4D71FED2F}" type="slidenum">
              <a:rPr lang="en-US" sz="1200" smtClean="0">
                <a:solidFill>
                  <a:srgbClr val="F40050"/>
                </a:solidFill>
              </a:rPr>
              <a:pPr algn="ctr" eaLnBrk="1" hangingPunct="1">
                <a:defRPr/>
              </a:pPr>
              <a:t>‹#›</a:t>
            </a:fld>
            <a:endParaRPr lang="en-US" sz="1200" smtClean="0">
              <a:solidFill>
                <a:srgbClr val="F40050"/>
              </a:solidFill>
            </a:endParaRPr>
          </a:p>
        </p:txBody>
      </p:sp>
      <p:pic>
        <p:nvPicPr>
          <p:cNvPr id="7" name="Picture 8" descr="spdx_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13" y="228600"/>
            <a:ext cx="16049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0" y="228600"/>
            <a:ext cx="9144000" cy="152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7" descr="spdx_log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3048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8"/>
          <p:cNvSpPr txBox="1">
            <a:spLocks noChangeArrowheads="1"/>
          </p:cNvSpPr>
          <p:nvPr userDrawn="1"/>
        </p:nvSpPr>
        <p:spPr bwMode="auto">
          <a:xfrm>
            <a:off x="3352800" y="6627813"/>
            <a:ext cx="2514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F40050"/>
                </a:solidFill>
              </a:rPr>
              <a:t>Copyright Linux Foundation 2012 (CC-BY-3.0)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267200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807636"/>
      </p:ext>
    </p:extLst>
  </p:cSld>
  <p:clrMapOvr>
    <a:masterClrMapping/>
  </p:clrMapOvr>
  <p:transition xmlns:p14="http://schemas.microsoft.com/office/powerpoint/2010/main" spd="med" advTm="500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93875"/>
            <a:ext cx="32385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8100" y="1793875"/>
            <a:ext cx="32385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8922"/>
      </p:ext>
    </p:extLst>
  </p:cSld>
  <p:clrMapOvr>
    <a:masterClrMapping/>
  </p:clrMapOvr>
  <p:transition xmlns:p14="http://schemas.microsoft.com/office/powerpoint/2010/main" spd="med" advTm="500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22354"/>
      </p:ext>
    </p:extLst>
  </p:cSld>
  <p:clrMapOvr>
    <a:masterClrMapping/>
  </p:clrMapOvr>
  <p:transition xmlns:p14="http://schemas.microsoft.com/office/powerpoint/2010/main" spd="med" advTm="500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03887"/>
      </p:ext>
    </p:extLst>
  </p:cSld>
  <p:clrMapOvr>
    <a:masterClrMapping/>
  </p:clrMapOvr>
  <p:transition xmlns:p14="http://schemas.microsoft.com/office/powerpoint/2010/main" spd="med" advTm="500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506449"/>
      </p:ext>
    </p:extLst>
  </p:cSld>
  <p:clrMapOvr>
    <a:masterClrMapping/>
  </p:clrMapOvr>
  <p:transition xmlns:p14="http://schemas.microsoft.com/office/powerpoint/2010/main" spd="med" advTm="500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313727"/>
      </p:ext>
    </p:extLst>
  </p:cSld>
  <p:clrMapOvr>
    <a:masterClrMapping/>
  </p:clrMapOvr>
  <p:transition xmlns:p14="http://schemas.microsoft.com/office/powerpoint/2010/main" spd="med" advTm="500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230204"/>
      </p:ext>
    </p:extLst>
  </p:cSld>
  <p:clrMapOvr>
    <a:masterClrMapping/>
  </p:clrMapOvr>
  <p:transition xmlns:p14="http://schemas.microsoft.com/office/powerpoint/2010/main" spd="med" advTm="500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1142"/>
      </p:ext>
    </p:extLst>
  </p:cSld>
  <p:clrMapOvr>
    <a:masterClrMapping/>
  </p:clrMapOvr>
  <p:transition xmlns:p14="http://schemas.microsoft.com/office/powerpoint/2010/main" spd="med" advTm="500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86868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10600" y="6581775"/>
            <a:ext cx="533400" cy="2746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039473C5-6E71-8B4F-8BAA-8B7B64BDA911}" type="slidenum">
              <a:rPr lang="en-US" sz="1200" smtClean="0">
                <a:solidFill>
                  <a:srgbClr val="F40050"/>
                </a:solidFill>
              </a:rPr>
              <a:pPr algn="ctr" eaLnBrk="1" hangingPunct="1">
                <a:defRPr/>
              </a:pPr>
              <a:t>‹#›</a:t>
            </a:fld>
            <a:endParaRPr lang="en-US" sz="1200" smtClean="0">
              <a:solidFill>
                <a:srgbClr val="F40050"/>
              </a:solidFill>
            </a:endParaRPr>
          </a:p>
        </p:txBody>
      </p:sp>
      <p:pic>
        <p:nvPicPr>
          <p:cNvPr id="1028" name="Picture 8" descr="spdx_logo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7488"/>
            <a:ext cx="24384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8"/>
          <p:cNvSpPr txBox="1">
            <a:spLocks noChangeArrowheads="1"/>
          </p:cNvSpPr>
          <p:nvPr/>
        </p:nvSpPr>
        <p:spPr bwMode="auto">
          <a:xfrm>
            <a:off x="3352800" y="6627813"/>
            <a:ext cx="2514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CC0066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F40050"/>
                </a:solidFill>
              </a:rPr>
              <a:t>Copyright Linux Foundation 2012 (CC-BY-3.0)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533400"/>
            <a:ext cx="632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1" name="Line 13"/>
          <p:cNvSpPr>
            <a:spLocks noChangeShapeType="1"/>
          </p:cNvSpPr>
          <p:nvPr/>
        </p:nvSpPr>
        <p:spPr bwMode="auto">
          <a:xfrm flipH="1">
            <a:off x="304800" y="1219200"/>
            <a:ext cx="8610600" cy="0"/>
          </a:xfrm>
          <a:prstGeom prst="line">
            <a:avLst/>
          </a:prstGeom>
          <a:noFill/>
          <a:ln w="19050">
            <a:solidFill>
              <a:srgbClr val="F40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14"/>
          <p:cNvSpPr>
            <a:spLocks noChangeShapeType="1"/>
          </p:cNvSpPr>
          <p:nvPr/>
        </p:nvSpPr>
        <p:spPr bwMode="auto">
          <a:xfrm flipH="1">
            <a:off x="228600" y="1143000"/>
            <a:ext cx="8610600" cy="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13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</p:sldLayoutIdLst>
  <p:transition xmlns:p14="http://schemas.microsoft.com/office/powerpoint/2010/main" spd="med" advTm="5000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F40050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F40050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F40050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F40050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F4005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2B7E7"/>
        </a:buClr>
        <a:buFont typeface="Wingdings" charset="0"/>
        <a:buChar char="§"/>
        <a:defRPr sz="2800">
          <a:solidFill>
            <a:srgbClr val="003C6B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rgbClr val="32B7E7"/>
        </a:buClr>
        <a:buFont typeface="Wingdings" charset="0"/>
        <a:buChar char="§"/>
        <a:defRPr sz="2400">
          <a:solidFill>
            <a:srgbClr val="003C6B"/>
          </a:solidFill>
          <a:latin typeface="+mn-lt"/>
          <a:ea typeface="ＭＳ Ｐゴシック" charset="-128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rgbClr val="32B7E7"/>
        </a:buClr>
        <a:buFont typeface="Wingdings" charset="0"/>
        <a:buChar char="§"/>
        <a:defRPr sz="2000">
          <a:solidFill>
            <a:srgbClr val="003C6B"/>
          </a:solidFill>
          <a:latin typeface="+mn-lt"/>
          <a:ea typeface="ＭＳ Ｐゴシック" charset="-128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rgbClr val="32B7E7"/>
        </a:buClr>
        <a:buFont typeface="Wingdings" charset="0"/>
        <a:buChar char="§"/>
        <a:defRPr>
          <a:solidFill>
            <a:srgbClr val="003C6B"/>
          </a:solidFill>
          <a:latin typeface="+mn-lt"/>
          <a:ea typeface="ＭＳ Ｐゴシック" charset="-128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rgbClr val="32B7E7"/>
        </a:buClr>
        <a:buFont typeface="Wingdings" charset="0"/>
        <a:buChar char="§"/>
        <a:defRPr sz="1600">
          <a:solidFill>
            <a:srgbClr val="003C6B"/>
          </a:solidFill>
          <a:latin typeface="+mn-lt"/>
          <a:ea typeface="ＭＳ Ｐゴシック" charset="-128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29436"/>
            <a:ext cx="7772400" cy="1323439"/>
          </a:xfrm>
        </p:spPr>
        <p:txBody>
          <a:bodyPr/>
          <a:lstStyle/>
          <a:p>
            <a:r>
              <a:rPr lang="en-US" dirty="0" smtClean="0"/>
              <a:t>SPDX Survey Results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2013</a:t>
            </a:r>
          </a:p>
          <a:p>
            <a:r>
              <a:rPr lang="en-US" dirty="0" smtClean="0"/>
              <a:t>Phil Odence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1341"/>
      </p:ext>
    </p:extLst>
  </p:cSld>
  <p:clrMapOvr>
    <a:masterClrMapping/>
  </p:clrMapOvr>
  <p:transition xmlns:p14="http://schemas.microsoft.com/office/powerpoint/2010/main" spd="med" advTm="500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0382"/>
            <a:ext cx="6324600" cy="1077218"/>
          </a:xfrm>
        </p:spPr>
        <p:txBody>
          <a:bodyPr/>
          <a:lstStyle/>
          <a:p>
            <a:r>
              <a:rPr lang="en-US" dirty="0" smtClean="0"/>
              <a:t>There seems to be no “silver bullet” for driving adoption</a:t>
            </a:r>
            <a:endParaRPr lang="en-US" dirty="0"/>
          </a:p>
        </p:txBody>
      </p:sp>
      <p:pic>
        <p:nvPicPr>
          <p:cNvPr id="3" name="Picture 2" descr="M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38" y="2315947"/>
            <a:ext cx="5620339" cy="4215254"/>
          </a:xfrm>
          <a:prstGeom prst="rect">
            <a:avLst/>
          </a:prstGeom>
        </p:spPr>
      </p:pic>
      <p:pic>
        <p:nvPicPr>
          <p:cNvPr id="4" name="Picture 3" descr="MCh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43" y="1386929"/>
            <a:ext cx="3034802" cy="22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06717"/>
      </p:ext>
    </p:extLst>
  </p:cSld>
  <p:clrMapOvr>
    <a:masterClrMapping/>
  </p:clrMapOvr>
  <p:transition xmlns:p14="http://schemas.microsoft.com/office/powerpoint/2010/main" spd="med" advTm="500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Punchline</a:t>
            </a:r>
            <a:r>
              <a:rPr lang="en-US" dirty="0" smtClean="0"/>
              <a:t>: This is important work!</a:t>
            </a:r>
            <a:endParaRPr lang="en-US" dirty="0"/>
          </a:p>
        </p:txBody>
      </p:sp>
      <p:pic>
        <p:nvPicPr>
          <p:cNvPr id="3" name="Picture 2" descr="M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91" y="1721889"/>
            <a:ext cx="5860266" cy="43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77283"/>
      </p:ext>
    </p:extLst>
  </p:cSld>
  <p:clrMapOvr>
    <a:masterClrMapping/>
  </p:clrMapOvr>
  <p:transition xmlns:p14="http://schemas.microsoft.com/office/powerpoint/2010/main" spd="med" advTm="500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100 responses</a:t>
            </a:r>
            <a:endParaRPr lang="en-US" dirty="0"/>
          </a:p>
        </p:txBody>
      </p:sp>
      <p:pic>
        <p:nvPicPr>
          <p:cNvPr id="4" name="Picture 3" descr="ChartExp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9" y="1430616"/>
            <a:ext cx="4556562" cy="3417423"/>
          </a:xfrm>
          <a:prstGeom prst="rect">
            <a:avLst/>
          </a:prstGeom>
        </p:spPr>
      </p:pic>
      <p:pic>
        <p:nvPicPr>
          <p:cNvPr id="5" name="Picture 4" descr="MCh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63" y="3003177"/>
            <a:ext cx="4283137" cy="321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23379"/>
      </p:ext>
    </p:extLst>
  </p:cSld>
  <p:clrMapOvr>
    <a:masterClrMapping/>
  </p:clrMapOvr>
  <p:transition xmlns:p14="http://schemas.microsoft.com/office/powerpoint/2010/main" spd="med" advTm="500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…from a variety of organizations</a:t>
            </a:r>
            <a:endParaRPr lang="en-US" dirty="0"/>
          </a:p>
        </p:txBody>
      </p:sp>
      <p:pic>
        <p:nvPicPr>
          <p:cNvPr id="5" name="Picture 4" descr="M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8" y="1535367"/>
            <a:ext cx="3409765" cy="2557324"/>
          </a:xfrm>
          <a:prstGeom prst="rect">
            <a:avLst/>
          </a:prstGeom>
        </p:spPr>
      </p:pic>
      <p:pic>
        <p:nvPicPr>
          <p:cNvPr id="6" name="Picture 5" descr="MCh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959410"/>
            <a:ext cx="3207372" cy="2405529"/>
          </a:xfrm>
          <a:prstGeom prst="rect">
            <a:avLst/>
          </a:prstGeom>
        </p:spPr>
      </p:pic>
      <p:pic>
        <p:nvPicPr>
          <p:cNvPr id="7" name="Picture 6" descr="MCh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12" y="1669837"/>
            <a:ext cx="3708588" cy="278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13686"/>
      </p:ext>
    </p:extLst>
  </p:cSld>
  <p:clrMapOvr>
    <a:masterClrMapping/>
  </p:clrMapOvr>
  <p:transition xmlns:p14="http://schemas.microsoft.com/office/powerpoint/2010/main" spd="med" advTm="500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32824"/>
            <a:ext cx="6324600" cy="584776"/>
          </a:xfrm>
        </p:spPr>
        <p:txBody>
          <a:bodyPr/>
          <a:lstStyle/>
          <a:p>
            <a:r>
              <a:rPr lang="en-US" dirty="0" smtClean="0"/>
              <a:t>…across the </a:t>
            </a:r>
            <a:r>
              <a:rPr lang="en-US" dirty="0" err="1" smtClean="0"/>
              <a:t>sw</a:t>
            </a:r>
            <a:r>
              <a:rPr lang="en-US" dirty="0" smtClean="0"/>
              <a:t> supply chain</a:t>
            </a:r>
            <a:endParaRPr lang="en-US" dirty="0"/>
          </a:p>
        </p:txBody>
      </p:sp>
      <p:pic>
        <p:nvPicPr>
          <p:cNvPr id="3" name="Picture 2" descr="M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76" y="1748117"/>
            <a:ext cx="5817099" cy="436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76342"/>
      </p:ext>
    </p:extLst>
  </p:cSld>
  <p:clrMapOvr>
    <a:masterClrMapping/>
  </p:clrMapOvr>
  <p:transition xmlns:p14="http://schemas.microsoft.com/office/powerpoint/2010/main" spd="med" advTm="500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are not active</a:t>
            </a:r>
            <a:endParaRPr lang="en-US" dirty="0"/>
          </a:p>
        </p:txBody>
      </p:sp>
      <p:pic>
        <p:nvPicPr>
          <p:cNvPr id="3" name="Picture 2" descr="M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6" y="1304969"/>
            <a:ext cx="4870824" cy="3653118"/>
          </a:xfrm>
          <a:prstGeom prst="rect">
            <a:avLst/>
          </a:prstGeom>
        </p:spPr>
      </p:pic>
      <p:pic>
        <p:nvPicPr>
          <p:cNvPr id="4" name="Picture 3" descr="MCh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409" y="3316942"/>
            <a:ext cx="4402664" cy="33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4664"/>
      </p:ext>
    </p:extLst>
  </p:cSld>
  <p:clrMapOvr>
    <a:masterClrMapping/>
  </p:clrMapOvr>
  <p:transition xmlns:p14="http://schemas.microsoft.com/office/powerpoint/2010/main" spd="med" advTm="500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0382"/>
            <a:ext cx="6324600" cy="1077218"/>
          </a:xfrm>
        </p:spPr>
        <p:txBody>
          <a:bodyPr/>
          <a:lstStyle/>
          <a:p>
            <a:r>
              <a:rPr lang="en-US" dirty="0" smtClean="0"/>
              <a:t>A number just heard about SPDX; most heard from colleagues</a:t>
            </a:r>
            <a:endParaRPr lang="en-US" dirty="0"/>
          </a:p>
        </p:txBody>
      </p:sp>
      <p:pic>
        <p:nvPicPr>
          <p:cNvPr id="3" name="Picture 2" descr="M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1780868"/>
            <a:ext cx="4064000" cy="3048000"/>
          </a:xfrm>
          <a:prstGeom prst="rect">
            <a:avLst/>
          </a:prstGeom>
        </p:spPr>
      </p:pic>
      <p:pic>
        <p:nvPicPr>
          <p:cNvPr id="4" name="Picture 3" descr="MCh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0" y="2091089"/>
            <a:ext cx="4986399" cy="37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57310"/>
      </p:ext>
    </p:extLst>
  </p:cSld>
  <p:clrMapOvr>
    <a:masterClrMapping/>
  </p:clrMapOvr>
  <p:transition xmlns:p14="http://schemas.microsoft.com/office/powerpoint/2010/main" spd="med" advTm="500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0382"/>
            <a:ext cx="6324600" cy="1077218"/>
          </a:xfrm>
        </p:spPr>
        <p:txBody>
          <a:bodyPr/>
          <a:lstStyle/>
          <a:p>
            <a:r>
              <a:rPr lang="en-US" dirty="0" smtClean="0"/>
              <a:t>People, </a:t>
            </a:r>
            <a:r>
              <a:rPr lang="en-US" dirty="0" err="1" smtClean="0"/>
              <a:t>SPDX.org</a:t>
            </a:r>
            <a:r>
              <a:rPr lang="en-US" dirty="0" smtClean="0"/>
              <a:t>, LF Events are best vehicles for learning about</a:t>
            </a:r>
            <a:endParaRPr lang="en-US" dirty="0"/>
          </a:p>
        </p:txBody>
      </p:sp>
      <p:pic>
        <p:nvPicPr>
          <p:cNvPr id="3" name="Picture 2" descr="M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966912"/>
            <a:ext cx="5382746" cy="40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50175"/>
      </p:ext>
    </p:extLst>
  </p:cSld>
  <p:clrMapOvr>
    <a:masterClrMapping/>
  </p:clrMapOvr>
  <p:transition xmlns:p14="http://schemas.microsoft.com/office/powerpoint/2010/main" spd="med" advTm="500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587" y="2345765"/>
            <a:ext cx="3692059" cy="27690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0382"/>
            <a:ext cx="6324600" cy="1077218"/>
          </a:xfrm>
        </p:spPr>
        <p:txBody>
          <a:bodyPr/>
          <a:lstStyle/>
          <a:p>
            <a:r>
              <a:rPr lang="en-US" dirty="0" smtClean="0"/>
              <a:t>Most anticipate broad use, but in a uncertain future timeframe</a:t>
            </a:r>
            <a:endParaRPr lang="en-US" dirty="0"/>
          </a:p>
        </p:txBody>
      </p:sp>
      <p:pic>
        <p:nvPicPr>
          <p:cNvPr id="3" name="Picture 2" descr="MCh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6133"/>
            <a:ext cx="3798235" cy="2848676"/>
          </a:xfrm>
          <a:prstGeom prst="rect">
            <a:avLst/>
          </a:prstGeom>
        </p:spPr>
      </p:pic>
      <p:pic>
        <p:nvPicPr>
          <p:cNvPr id="4" name="Picture 3" descr="MCh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67" y="4123765"/>
            <a:ext cx="3167529" cy="2375647"/>
          </a:xfrm>
          <a:prstGeom prst="rect">
            <a:avLst/>
          </a:prstGeom>
        </p:spPr>
      </p:pic>
      <p:pic>
        <p:nvPicPr>
          <p:cNvPr id="5" name="Picture 4" descr="MCha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941" y="1608721"/>
            <a:ext cx="2957542" cy="221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81467"/>
      </p:ext>
    </p:extLst>
  </p:cSld>
  <p:clrMapOvr>
    <a:masterClrMapping/>
  </p:clrMapOvr>
  <p:transition xmlns:p14="http://schemas.microsoft.com/office/powerpoint/2010/main" spd="med" advTm="500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DX">
  <a:themeElements>
    <a:clrScheme name="Custom 1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3FD4E1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CC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CC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SPDX.thmx</Template>
  <TotalTime>1038</TotalTime>
  <Words>80</Words>
  <Application>Microsoft Macintosh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SPDX</vt:lpstr>
      <vt:lpstr>SPDX Survey Results summary</vt:lpstr>
      <vt:lpstr>Punchline: This is important work!</vt:lpstr>
      <vt:lpstr>Over 100 responses</vt:lpstr>
      <vt:lpstr>…from a variety of organizations</vt:lpstr>
      <vt:lpstr>…across the sw supply chain</vt:lpstr>
      <vt:lpstr>Most are not active</vt:lpstr>
      <vt:lpstr>A number just heard about SPDX; most heard from colleagues</vt:lpstr>
      <vt:lpstr>People, SPDX.org, LF Events are best vehicles for learning about</vt:lpstr>
      <vt:lpstr>Most anticipate broad use, but in a uncertain future timeframe</vt:lpstr>
      <vt:lpstr>There seems to be no “silver bullet” for driving adoption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SPDX Survey Results summary</dc:title>
  <dc:creator>Phil Odence</dc:creator>
  <cp:lastModifiedBy>Phil Odence</cp:lastModifiedBy>
  <cp:revision>6</cp:revision>
  <dcterms:created xsi:type="dcterms:W3CDTF">2013-05-21T18:29:53Z</dcterms:created>
  <dcterms:modified xsi:type="dcterms:W3CDTF">2013-05-22T11:48:43Z</dcterms:modified>
</cp:coreProperties>
</file>