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73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341ABFE-7941-4742-8EC6-2DF448EEBFDE}"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83039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28117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65676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410160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5977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725843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178755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68185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377002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41ABFE-7941-4742-8EC6-2DF448EEBFDE}"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286218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1ABFE-7941-4742-8EC6-2DF448EEBFD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98623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41ABFE-7941-4742-8EC6-2DF448EEBFDE}"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28813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41ABFE-7941-4742-8EC6-2DF448EEBFDE}"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25055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1ABFE-7941-4742-8EC6-2DF448EEBFDE}"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118918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1ABFE-7941-4742-8EC6-2DF448EEBFD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82692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41ABFE-7941-4742-8EC6-2DF448EEBFDE}"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72B12-7FB1-4AEF-8506-BCAAE5765C89}" type="slidenum">
              <a:rPr lang="en-US" smtClean="0"/>
              <a:t>‹#›</a:t>
            </a:fld>
            <a:endParaRPr lang="en-US"/>
          </a:p>
        </p:txBody>
      </p:sp>
    </p:spTree>
    <p:extLst>
      <p:ext uri="{BB962C8B-B14F-4D97-AF65-F5344CB8AC3E}">
        <p14:creationId xmlns:p14="http://schemas.microsoft.com/office/powerpoint/2010/main" val="77676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341ABFE-7941-4742-8EC6-2DF448EEBFDE}" type="datetimeFigureOut">
              <a:rPr lang="en-US" smtClean="0"/>
              <a:t>5/17/2021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3272B12-7FB1-4AEF-8506-BCAAE5765C89}" type="slidenum">
              <a:rPr lang="en-US" smtClean="0"/>
              <a:t>‹#›</a:t>
            </a:fld>
            <a:endParaRPr lang="en-US"/>
          </a:p>
        </p:txBody>
      </p:sp>
    </p:spTree>
    <p:extLst>
      <p:ext uri="{BB962C8B-B14F-4D97-AF65-F5344CB8AC3E}">
        <p14:creationId xmlns:p14="http://schemas.microsoft.com/office/powerpoint/2010/main" val="3671845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Healthcare Data Simulators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Viva Presentation</a:t>
            </a:r>
            <a:endParaRPr lang="en-US" dirty="0">
              <a:solidFill>
                <a:schemeClr val="accent1">
                  <a:lumMod val="75000"/>
                </a:schemeClr>
              </a:solidFill>
            </a:endParaRPr>
          </a:p>
        </p:txBody>
      </p:sp>
    </p:spTree>
    <p:extLst>
      <p:ext uri="{BB962C8B-B14F-4D97-AF65-F5344CB8AC3E}">
        <p14:creationId xmlns:p14="http://schemas.microsoft.com/office/powerpoint/2010/main" val="84479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192" y="2512395"/>
            <a:ext cx="5335480" cy="1200329"/>
          </a:xfrm>
          <a:prstGeom prst="rect">
            <a:avLst/>
          </a:prstGeom>
        </p:spPr>
        <p:txBody>
          <a:bodyPr wrap="square">
            <a:spAutoFit/>
          </a:bodyPr>
          <a:lstStyle/>
          <a:p>
            <a:pPr algn="just"/>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If the user introduces a time for the scheduler, then the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cron</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-job will start running in background. The minimum amount of time is 15 seconds, the user being notified about this.</a:t>
            </a:r>
            <a:endParaRPr lang="en-US" dirty="0">
              <a:solidFill>
                <a:schemeClr val="accent1">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268" y="568185"/>
            <a:ext cx="5324393" cy="5566285"/>
          </a:xfrm>
          <a:prstGeom prst="rect">
            <a:avLst/>
          </a:prstGeom>
        </p:spPr>
      </p:pic>
    </p:spTree>
    <p:extLst>
      <p:ext uri="{BB962C8B-B14F-4D97-AF65-F5344CB8AC3E}">
        <p14:creationId xmlns:p14="http://schemas.microsoft.com/office/powerpoint/2010/main" val="54553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071" y="446219"/>
            <a:ext cx="11083854" cy="1277786"/>
          </a:xfrm>
          <a:prstGeom prst="rect">
            <a:avLst/>
          </a:prstGeom>
        </p:spPr>
        <p:txBody>
          <a:bodyPr wrap="square">
            <a:spAutoFit/>
          </a:bodyPr>
          <a:lstStyle/>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cron</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-job manages the whole flow of the application. The application will generate resources using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Synthea</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read these resources (which are in CSV format), mask the NHS number and send these CSVs into suitable Rabbit queues repeatedly at each interval inputted by the user. This picture taken from the Rabbit UI shows the queues we have created for each region and resource.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104" y="1628170"/>
            <a:ext cx="7652550" cy="5083348"/>
          </a:xfrm>
          <a:prstGeom prst="rect">
            <a:avLst/>
          </a:prstGeom>
        </p:spPr>
      </p:pic>
    </p:spTree>
    <p:extLst>
      <p:ext uri="{BB962C8B-B14F-4D97-AF65-F5344CB8AC3E}">
        <p14:creationId xmlns:p14="http://schemas.microsoft.com/office/powerpoint/2010/main" val="227978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538" y="538580"/>
            <a:ext cx="9055223" cy="388696"/>
          </a:xfrm>
          <a:prstGeom prst="rect">
            <a:avLst/>
          </a:prstGeom>
        </p:spPr>
        <p:txBody>
          <a:bodyPr wrap="square">
            <a:spAutoFit/>
          </a:bodyPr>
          <a:lstStyle/>
          <a:p>
            <a:pPr>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This shows the flow of data being pushed on one of the queues every 16 seconds.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48" y="1322772"/>
            <a:ext cx="11921707" cy="5086654"/>
          </a:xfrm>
          <a:prstGeom prst="rect">
            <a:avLst/>
          </a:prstGeom>
        </p:spPr>
      </p:pic>
    </p:spTree>
    <p:extLst>
      <p:ext uri="{BB962C8B-B14F-4D97-AF65-F5344CB8AC3E}">
        <p14:creationId xmlns:p14="http://schemas.microsoft.com/office/powerpoint/2010/main" val="1044618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925" y="357626"/>
            <a:ext cx="10963923" cy="685059"/>
          </a:xfrm>
          <a:prstGeom prst="rect">
            <a:avLst/>
          </a:prstGeom>
        </p:spPr>
        <p:txBody>
          <a:bodyPr wrap="square">
            <a:spAutoFit/>
          </a:bodyPr>
          <a:lstStyle/>
          <a:p>
            <a:pPr>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application can be paused or resumed, the user being notified about this. We can again check this behavior using the Rabbit interface which shows the flow of data being pushed on one of the queues.</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8" y="1200451"/>
            <a:ext cx="11893306" cy="5342392"/>
          </a:xfrm>
          <a:prstGeom prst="rect">
            <a:avLst/>
          </a:prstGeom>
        </p:spPr>
      </p:pic>
    </p:spTree>
    <p:extLst>
      <p:ext uri="{BB962C8B-B14F-4D97-AF65-F5344CB8AC3E}">
        <p14:creationId xmlns:p14="http://schemas.microsoft.com/office/powerpoint/2010/main" val="364668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03" y="683578"/>
            <a:ext cx="11823921" cy="5601811"/>
          </a:xfrm>
          <a:prstGeom prst="rect">
            <a:avLst/>
          </a:prstGeom>
        </p:spPr>
      </p:pic>
    </p:spTree>
    <p:extLst>
      <p:ext uri="{BB962C8B-B14F-4D97-AF65-F5344CB8AC3E}">
        <p14:creationId xmlns:p14="http://schemas.microsoft.com/office/powerpoint/2010/main" val="82762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394" y="553595"/>
            <a:ext cx="4433778" cy="388696"/>
          </a:xfrm>
          <a:prstGeom prst="rect">
            <a:avLst/>
          </a:prstGeom>
        </p:spPr>
        <p:txBody>
          <a:bodyPr wrap="none">
            <a:spAutoFit/>
          </a:bodyPr>
          <a:lstStyle/>
          <a:p>
            <a:pPr>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 the end, the application can be shut down.</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31" y="1056442"/>
            <a:ext cx="11860567" cy="5623489"/>
          </a:xfrm>
          <a:prstGeom prst="rect">
            <a:avLst/>
          </a:prstGeom>
        </p:spPr>
      </p:pic>
    </p:spTree>
    <p:extLst>
      <p:ext uri="{BB962C8B-B14F-4D97-AF65-F5344CB8AC3E}">
        <p14:creationId xmlns:p14="http://schemas.microsoft.com/office/powerpoint/2010/main" val="177148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193" y="2556549"/>
            <a:ext cx="6365289" cy="685059"/>
          </a:xfrm>
          <a:prstGeom prst="rect">
            <a:avLst/>
          </a:prstGeom>
        </p:spPr>
        <p:txBody>
          <a:bodyPr wrap="square">
            <a:spAutoFit/>
          </a:bodyPr>
          <a:lstStyle/>
          <a:p>
            <a:pPr>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 order to test our work we have written JUnit tests for the entire application and we have tested their coverage using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JaCoCo</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674703"/>
            <a:ext cx="3870129" cy="5872689"/>
          </a:xfrm>
          <a:prstGeom prst="rect">
            <a:avLst/>
          </a:prstGeom>
        </p:spPr>
      </p:pic>
    </p:spTree>
    <p:extLst>
      <p:ext uri="{BB962C8B-B14F-4D97-AF65-F5344CB8AC3E}">
        <p14:creationId xmlns:p14="http://schemas.microsoft.com/office/powerpoint/2010/main" val="178410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882" y="655808"/>
            <a:ext cx="6096000" cy="1676741"/>
          </a:xfrm>
          <a:prstGeom prst="rect">
            <a:avLst/>
          </a:prstGeom>
        </p:spPr>
        <p:txBody>
          <a:bodyPr>
            <a:spAutoFit/>
          </a:bodyPr>
          <a:lstStyle/>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When running the app the first menu the user sees is regarding the OAuth credentials. </a:t>
            </a:r>
          </a:p>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After entering connection details, clicking “Next”, the application will request a token from AWS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Cognito</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in order to establish connection with the server.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705" y="717952"/>
            <a:ext cx="5053952" cy="5478662"/>
          </a:xfrm>
          <a:prstGeom prst="rect">
            <a:avLst/>
          </a:prstGeom>
        </p:spPr>
      </p:pic>
      <p:sp>
        <p:nvSpPr>
          <p:cNvPr id="4" name="Rectangle 3"/>
          <p:cNvSpPr/>
          <p:nvPr/>
        </p:nvSpPr>
        <p:spPr>
          <a:xfrm>
            <a:off x="534882" y="2435355"/>
            <a:ext cx="6096000" cy="685059"/>
          </a:xfrm>
          <a:prstGeom prst="rect">
            <a:avLst/>
          </a:prstGeom>
        </p:spPr>
        <p:txBody>
          <a:bodyPr>
            <a:spAutoFit/>
          </a:bodyPr>
          <a:lstStyle/>
          <a:p>
            <a:pPr algn="just">
              <a:lnSpc>
                <a:spcPct val="107000"/>
              </a:lnSpc>
              <a:spcAft>
                <a:spcPts val="800"/>
              </a:spcAft>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If the credentials are correct and the token is received the user can start sending POST requests to the server.</a:t>
            </a:r>
          </a:p>
        </p:txBody>
      </p:sp>
    </p:spTree>
    <p:extLst>
      <p:ext uri="{BB962C8B-B14F-4D97-AF65-F5344CB8AC3E}">
        <p14:creationId xmlns:p14="http://schemas.microsoft.com/office/powerpoint/2010/main" val="193168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834" y="2419966"/>
            <a:ext cx="6096000" cy="981423"/>
          </a:xfrm>
          <a:prstGeom prst="rect">
            <a:avLst/>
          </a:prstGeom>
        </p:spPr>
        <p:txBody>
          <a:bodyPr>
            <a:spAutoFit/>
          </a:bodyPr>
          <a:lstStyle/>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following menu is related to the region the user wants to generate patients from. The region can either be Somerset, Gloucestershire or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Shropshire</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870" y="712696"/>
            <a:ext cx="4968091" cy="5377386"/>
          </a:xfrm>
          <a:prstGeom prst="rect">
            <a:avLst/>
          </a:prstGeom>
        </p:spPr>
      </p:pic>
    </p:spTree>
    <p:extLst>
      <p:ext uri="{BB962C8B-B14F-4D97-AF65-F5344CB8AC3E}">
        <p14:creationId xmlns:p14="http://schemas.microsoft.com/office/powerpoint/2010/main" val="427967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7445" y="2424251"/>
            <a:ext cx="6096000" cy="981423"/>
          </a:xfrm>
          <a:prstGeom prst="rect">
            <a:avLst/>
          </a:prstGeom>
        </p:spPr>
        <p:txBody>
          <a:bodyPr>
            <a:spAutoFit/>
          </a:bodyPr>
          <a:lstStyle/>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next menu asks the user whether synthetic data about patients should be generated using the third party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Synthea</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or if flat files should be uploaded.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216" y="657595"/>
            <a:ext cx="4998128" cy="5325955"/>
          </a:xfrm>
          <a:prstGeom prst="rect">
            <a:avLst/>
          </a:prstGeom>
        </p:spPr>
      </p:pic>
    </p:spTree>
    <p:extLst>
      <p:ext uri="{BB962C8B-B14F-4D97-AF65-F5344CB8AC3E}">
        <p14:creationId xmlns:p14="http://schemas.microsoft.com/office/powerpoint/2010/main" val="78423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483" y="349895"/>
            <a:ext cx="10891366" cy="981423"/>
          </a:xfrm>
          <a:prstGeom prst="rect">
            <a:avLst/>
          </a:prstGeom>
        </p:spPr>
        <p:txBody>
          <a:bodyPr wrap="square">
            <a:spAutoFit/>
          </a:bodyPr>
          <a:lstStyle/>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When choosing “Generate synthetic data”, the next menu should be filled with the characteristics the user wants the patients to have. These include number of patients (population size), age range, gender, diseases (module) and the region previously selected.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6" y="1453528"/>
            <a:ext cx="4632609" cy="50005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66" y="1453528"/>
            <a:ext cx="4722921" cy="5000538"/>
          </a:xfrm>
          <a:prstGeom prst="rect">
            <a:avLst/>
          </a:prstGeom>
        </p:spPr>
      </p:pic>
    </p:spTree>
    <p:extLst>
      <p:ext uri="{BB962C8B-B14F-4D97-AF65-F5344CB8AC3E}">
        <p14:creationId xmlns:p14="http://schemas.microsoft.com/office/powerpoint/2010/main" val="399786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898" y="2558507"/>
            <a:ext cx="6096000" cy="646331"/>
          </a:xfrm>
          <a:prstGeom prst="rect">
            <a:avLst/>
          </a:prstGeom>
        </p:spPr>
        <p:txBody>
          <a:bodyPr>
            <a:spAutoFit/>
          </a:bodyPr>
          <a:lstStyle/>
          <a:p>
            <a:pPr algn="just"/>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If one or more of these fields does not have a correct input, the user is notified.</a:t>
            </a:r>
            <a:endParaRPr lang="en-US" dirty="0">
              <a:solidFill>
                <a:schemeClr val="accent1">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331" y="543277"/>
            <a:ext cx="4269068" cy="5777624"/>
          </a:xfrm>
          <a:prstGeom prst="rect">
            <a:avLst/>
          </a:prstGeom>
        </p:spPr>
      </p:pic>
    </p:spTree>
    <p:extLst>
      <p:ext uri="{BB962C8B-B14F-4D97-AF65-F5344CB8AC3E}">
        <p14:creationId xmlns:p14="http://schemas.microsoft.com/office/powerpoint/2010/main" val="201045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1297" y="483367"/>
            <a:ext cx="10440280" cy="1477328"/>
          </a:xfrm>
          <a:prstGeom prst="rect">
            <a:avLst/>
          </a:prstGeom>
        </p:spPr>
        <p:txBody>
          <a:bodyPr wrap="square">
            <a:spAutoFit/>
          </a:bodyPr>
          <a:lstStyle/>
          <a:p>
            <a:pPr algn="just"/>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We have implemented a scheduler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cron</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-job) for our application using a library called “Quartz”. This is useful when the user wishes to send data about patients to Rabbit queues in a continuous fashion.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RabbitMQ</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is an open source message broker technology which allows the deployment of data in the cloud, provides decoupling between producers and consumers and facilitates data separation meeting high-scale requirements.</a:t>
            </a:r>
            <a:endParaRPr lang="en-US" dirty="0">
              <a:solidFill>
                <a:schemeClr val="accent1">
                  <a:lumMod val="7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77" y="2307640"/>
            <a:ext cx="3698519" cy="3533868"/>
          </a:xfrm>
          <a:prstGeom prst="rect">
            <a:avLst/>
          </a:prstGeom>
        </p:spPr>
      </p:pic>
      <p:pic>
        <p:nvPicPr>
          <p:cNvPr id="1026" name="Picture 2" descr="Quartz Enterprise Job Schedul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4386" y="3256259"/>
            <a:ext cx="4831271" cy="117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73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482" y="538144"/>
            <a:ext cx="10888589" cy="981423"/>
          </a:xfrm>
          <a:prstGeom prst="rect">
            <a:avLst/>
          </a:prstGeom>
        </p:spPr>
        <p:txBody>
          <a:bodyPr wrap="square">
            <a:spAutoFit/>
          </a:bodyPr>
          <a:lstStyle/>
          <a:p>
            <a:pPr algn="just">
              <a:lnSpc>
                <a:spcPct val="107000"/>
              </a:lnSpc>
              <a:spcAft>
                <a:spcPts val="800"/>
              </a:spcAft>
            </a:pP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If the user does not fill the timer label, then, only one chunk of data will be generated and sent. The progress bar present in our GUI notifies the user that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Synthea</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is running behind the curtains. All the resources that we read and place into Rabbit queues are CSVs. On the right side you can see the resources produced by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Synthea</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48" y="1589102"/>
            <a:ext cx="4701228" cy="50780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195" y="1757779"/>
            <a:ext cx="2145688" cy="4660776"/>
          </a:xfrm>
          <a:prstGeom prst="rect">
            <a:avLst/>
          </a:prstGeom>
        </p:spPr>
      </p:pic>
    </p:spTree>
    <p:extLst>
      <p:ext uri="{BB962C8B-B14F-4D97-AF65-F5344CB8AC3E}">
        <p14:creationId xmlns:p14="http://schemas.microsoft.com/office/powerpoint/2010/main" val="385387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660" y="202237"/>
            <a:ext cx="10999433" cy="1200329"/>
          </a:xfrm>
          <a:prstGeom prst="rect">
            <a:avLst/>
          </a:prstGeom>
        </p:spPr>
        <p:txBody>
          <a:bodyPr wrap="square">
            <a:spAutoFit/>
          </a:bodyPr>
          <a:lstStyle/>
          <a:p>
            <a:pPr algn="just"/>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One more requirement our client demanded was the encryption of sensitive data, namely the NHS number of the patients using a service called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OpenPseudomiser</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OpenPseudomiser</a:t>
            </a:r>
            <a:r>
              <a:rPr lang="en-US" dirty="0" smtClean="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masks data using a salt. When pressing “Send!”,  the NHS number for all patients is masked and all the resources are sent into suitable Rabbit queues. Here is a picture of my terminal with some of the resources that are sent. </a:t>
            </a:r>
            <a:endParaRPr lang="en-US" dirty="0">
              <a:solidFill>
                <a:schemeClr val="accent1">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6" y="1482571"/>
            <a:ext cx="11345663" cy="5140171"/>
          </a:xfrm>
          <a:prstGeom prst="rect">
            <a:avLst/>
          </a:prstGeom>
        </p:spPr>
      </p:pic>
    </p:spTree>
    <p:extLst>
      <p:ext uri="{BB962C8B-B14F-4D97-AF65-F5344CB8AC3E}">
        <p14:creationId xmlns:p14="http://schemas.microsoft.com/office/powerpoint/2010/main" val="39250662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84</TotalTime>
  <Words>596</Words>
  <Application>Microsoft Office PowerPoint</Application>
  <PresentationFormat>Widescreen</PresentationFormat>
  <Paragraphs>18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Slice</vt:lpstr>
      <vt:lpstr>Healthcare Data Simulators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 Simulators </dc:title>
  <dc:creator>UserDell</dc:creator>
  <cp:lastModifiedBy>UserDell</cp:lastModifiedBy>
  <cp:revision>29</cp:revision>
  <dcterms:created xsi:type="dcterms:W3CDTF">2021-05-17T16:08:22Z</dcterms:created>
  <dcterms:modified xsi:type="dcterms:W3CDTF">2021-05-17T17:32:54Z</dcterms:modified>
</cp:coreProperties>
</file>