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4" r:id="rId3"/>
    <p:sldId id="265" r:id="rId4"/>
    <p:sldId id="258" r:id="rId5"/>
    <p:sldId id="259" r:id="rId6"/>
    <p:sldId id="260" r:id="rId7"/>
    <p:sldId id="269" r:id="rId8"/>
    <p:sldId id="270" r:id="rId9"/>
    <p:sldId id="271" r:id="rId10"/>
    <p:sldId id="272" r:id="rId11"/>
    <p:sldId id="273" r:id="rId12"/>
    <p:sldId id="274" r:id="rId13"/>
    <p:sldId id="261" r:id="rId14"/>
    <p:sldId id="262"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7" d="100"/>
          <a:sy n="67" d="100"/>
        </p:scale>
        <p:origin x="6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C5BF0B-3636-42F7-A8AF-CDC3B4228A31}"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6483CE2E-4E26-402C-B629-89BB20360836}">
      <dgm:prSet custT="1"/>
      <dgm:spPr/>
      <dgm:t>
        <a:bodyPr/>
        <a:lstStyle/>
        <a:p>
          <a:pPr rtl="0"/>
          <a:r>
            <a:rPr lang="en-US" sz="2800" dirty="0"/>
            <a:t>The main points of our TB2 plan were:</a:t>
          </a:r>
        </a:p>
      </dgm:t>
    </dgm:pt>
    <dgm:pt modelId="{102FF7C2-0BBF-425F-8670-F3BB0FFE0ED1}" type="parTrans" cxnId="{37211326-B0EC-4392-8DF8-032DEADD8F62}">
      <dgm:prSet/>
      <dgm:spPr/>
      <dgm:t>
        <a:bodyPr/>
        <a:lstStyle/>
        <a:p>
          <a:endParaRPr lang="en-US"/>
        </a:p>
      </dgm:t>
    </dgm:pt>
    <dgm:pt modelId="{DA74004F-26D8-4AF2-A8E1-6B2E0516EDE8}" type="sibTrans" cxnId="{37211326-B0EC-4392-8DF8-032DEADD8F62}">
      <dgm:prSet/>
      <dgm:spPr/>
      <dgm:t>
        <a:bodyPr/>
        <a:lstStyle/>
        <a:p>
          <a:endParaRPr lang="en-US"/>
        </a:p>
      </dgm:t>
    </dgm:pt>
    <dgm:pt modelId="{E22FB9BA-30D4-47BA-B900-D4233C8F2996}">
      <dgm:prSet/>
      <dgm:spPr/>
      <dgm:t>
        <a:bodyPr/>
        <a:lstStyle/>
        <a:p>
          <a:pPr rtl="0"/>
          <a:r>
            <a:rPr lang="en-US" b="0" i="0">
              <a:solidFill>
                <a:srgbClr val="000000"/>
              </a:solidFill>
              <a:effectLst/>
              <a:latin typeface="Verdana" panose="020B0604030504040204" pitchFamily="34" charset="0"/>
            </a:rPr>
            <a:t>Connect backend to dashboard and login system </a:t>
          </a:r>
          <a:endParaRPr lang="en-US" b="0" i="0" dirty="0">
            <a:solidFill>
              <a:srgbClr val="000000"/>
            </a:solidFill>
            <a:effectLst/>
            <a:latin typeface="Symbol" panose="05050102010706020507" pitchFamily="18" charset="2"/>
          </a:endParaRPr>
        </a:p>
      </dgm:t>
    </dgm:pt>
    <dgm:pt modelId="{7787DCC4-5465-4F58-A45C-78AB4418471E}" type="parTrans" cxnId="{B5472B4F-F395-4214-A8BB-98D6EF72772F}">
      <dgm:prSet/>
      <dgm:spPr/>
      <dgm:t>
        <a:bodyPr/>
        <a:lstStyle/>
        <a:p>
          <a:endParaRPr lang="en-US"/>
        </a:p>
      </dgm:t>
    </dgm:pt>
    <dgm:pt modelId="{83E824A9-F46D-4757-9B30-C9DB9FF5F513}" type="sibTrans" cxnId="{B5472B4F-F395-4214-A8BB-98D6EF72772F}">
      <dgm:prSet/>
      <dgm:spPr/>
      <dgm:t>
        <a:bodyPr/>
        <a:lstStyle/>
        <a:p>
          <a:endParaRPr lang="en-US"/>
        </a:p>
      </dgm:t>
    </dgm:pt>
    <dgm:pt modelId="{2AFD7AFC-8CD9-4692-92F8-081F6304B8C6}">
      <dgm:prSet/>
      <dgm:spPr/>
      <dgm:t>
        <a:bodyPr/>
        <a:lstStyle/>
        <a:p>
          <a:pPr rtl="0"/>
          <a:r>
            <a:rPr lang="en-US" b="0" i="0">
              <a:solidFill>
                <a:srgbClr val="000000"/>
              </a:solidFill>
              <a:effectLst/>
              <a:latin typeface="Verdana" panose="020B0604030504040204" pitchFamily="34" charset="0"/>
            </a:rPr>
            <a:t>Dashboard design improvements </a:t>
          </a:r>
          <a:endParaRPr lang="en-US" b="0" i="0" dirty="0">
            <a:solidFill>
              <a:srgbClr val="000000"/>
            </a:solidFill>
            <a:effectLst/>
            <a:latin typeface="Symbol" panose="05050102010706020507" pitchFamily="18" charset="2"/>
          </a:endParaRPr>
        </a:p>
      </dgm:t>
    </dgm:pt>
    <dgm:pt modelId="{26C050F3-A051-4B10-8216-C3F9926103EC}" type="parTrans" cxnId="{0211284B-F8D2-4709-8F3B-6E1B2FB02B98}">
      <dgm:prSet/>
      <dgm:spPr/>
      <dgm:t>
        <a:bodyPr/>
        <a:lstStyle/>
        <a:p>
          <a:endParaRPr lang="en-US"/>
        </a:p>
      </dgm:t>
    </dgm:pt>
    <dgm:pt modelId="{37837A20-A160-4C1F-A8A1-1A01C3F619FC}" type="sibTrans" cxnId="{0211284B-F8D2-4709-8F3B-6E1B2FB02B98}">
      <dgm:prSet/>
      <dgm:spPr/>
      <dgm:t>
        <a:bodyPr/>
        <a:lstStyle/>
        <a:p>
          <a:endParaRPr lang="en-US"/>
        </a:p>
      </dgm:t>
    </dgm:pt>
    <dgm:pt modelId="{69448A33-A1E0-4F14-BE8A-E9DACC96A8E2}">
      <dgm:prSet/>
      <dgm:spPr/>
      <dgm:t>
        <a:bodyPr/>
        <a:lstStyle/>
        <a:p>
          <a:pPr rtl="0"/>
          <a:r>
            <a:rPr lang="en-US" b="0" i="0">
              <a:solidFill>
                <a:srgbClr val="000000"/>
              </a:solidFill>
              <a:effectLst/>
              <a:latin typeface="Verdana" panose="020B0604030504040204" pitchFamily="34" charset="0"/>
            </a:rPr>
            <a:t>Implement Spring security </a:t>
          </a:r>
          <a:endParaRPr lang="en-US" b="0" i="0" dirty="0">
            <a:solidFill>
              <a:srgbClr val="000000"/>
            </a:solidFill>
            <a:effectLst/>
            <a:latin typeface="Symbol" panose="05050102010706020507" pitchFamily="18" charset="2"/>
          </a:endParaRPr>
        </a:p>
      </dgm:t>
    </dgm:pt>
    <dgm:pt modelId="{D9F7295D-C6DA-49BD-B518-80F8E185BB26}" type="parTrans" cxnId="{69ED6710-B532-4A2E-BB43-0A0D738CA58E}">
      <dgm:prSet/>
      <dgm:spPr/>
      <dgm:t>
        <a:bodyPr/>
        <a:lstStyle/>
        <a:p>
          <a:endParaRPr lang="en-US"/>
        </a:p>
      </dgm:t>
    </dgm:pt>
    <dgm:pt modelId="{BF5635C6-FAB0-44A9-B901-D36225E350DB}" type="sibTrans" cxnId="{69ED6710-B532-4A2E-BB43-0A0D738CA58E}">
      <dgm:prSet/>
      <dgm:spPr/>
      <dgm:t>
        <a:bodyPr/>
        <a:lstStyle/>
        <a:p>
          <a:endParaRPr lang="en-US"/>
        </a:p>
      </dgm:t>
    </dgm:pt>
    <dgm:pt modelId="{06BF2671-5842-4BAF-9459-61CFD019F943}">
      <dgm:prSet/>
      <dgm:spPr/>
      <dgm:t>
        <a:bodyPr/>
        <a:lstStyle/>
        <a:p>
          <a:pPr rtl="0"/>
          <a:r>
            <a:rPr lang="en-US" b="0" i="0">
              <a:solidFill>
                <a:srgbClr val="000000"/>
              </a:solidFill>
              <a:effectLst/>
              <a:latin typeface="Verdana" panose="020B0604030504040204" pitchFamily="34" charset="0"/>
            </a:rPr>
            <a:t>More extensive unit tests and integration testing </a:t>
          </a:r>
          <a:endParaRPr lang="en-US" b="0" i="0" dirty="0">
            <a:solidFill>
              <a:srgbClr val="000000"/>
            </a:solidFill>
            <a:effectLst/>
            <a:latin typeface="Symbol" panose="05050102010706020507" pitchFamily="18" charset="2"/>
          </a:endParaRPr>
        </a:p>
      </dgm:t>
    </dgm:pt>
    <dgm:pt modelId="{30329A8B-6852-46CF-B0B2-D28753428767}" type="parTrans" cxnId="{7DF342B0-4ADC-4A3E-8C1C-B92D7EFCF8D9}">
      <dgm:prSet/>
      <dgm:spPr/>
      <dgm:t>
        <a:bodyPr/>
        <a:lstStyle/>
        <a:p>
          <a:endParaRPr lang="en-US"/>
        </a:p>
      </dgm:t>
    </dgm:pt>
    <dgm:pt modelId="{A387D0AB-207D-4121-9441-43E97A8F23CD}" type="sibTrans" cxnId="{7DF342B0-4ADC-4A3E-8C1C-B92D7EFCF8D9}">
      <dgm:prSet/>
      <dgm:spPr/>
      <dgm:t>
        <a:bodyPr/>
        <a:lstStyle/>
        <a:p>
          <a:endParaRPr lang="en-US"/>
        </a:p>
      </dgm:t>
    </dgm:pt>
    <dgm:pt modelId="{E2F04C1A-2EEB-4809-80B8-E4EC90AF1859}" type="pres">
      <dgm:prSet presAssocID="{10C5BF0B-3636-42F7-A8AF-CDC3B4228A31}" presName="linear" presStyleCnt="0">
        <dgm:presLayoutVars>
          <dgm:animLvl val="lvl"/>
          <dgm:resizeHandles val="exact"/>
        </dgm:presLayoutVars>
      </dgm:prSet>
      <dgm:spPr/>
    </dgm:pt>
    <dgm:pt modelId="{58F7677F-2D51-4CDC-AFA8-21FFCAC65475}" type="pres">
      <dgm:prSet presAssocID="{6483CE2E-4E26-402C-B629-89BB20360836}" presName="parentText" presStyleLbl="node1" presStyleIdx="0" presStyleCnt="5" custLinFactNeighborX="-33" custLinFactNeighborY="2300">
        <dgm:presLayoutVars>
          <dgm:chMax val="0"/>
          <dgm:bulletEnabled val="1"/>
        </dgm:presLayoutVars>
      </dgm:prSet>
      <dgm:spPr/>
    </dgm:pt>
    <dgm:pt modelId="{072D0F8E-41B6-4D1B-BC73-D02FB5F1C82C}" type="pres">
      <dgm:prSet presAssocID="{DA74004F-26D8-4AF2-A8E1-6B2E0516EDE8}" presName="spacer" presStyleCnt="0"/>
      <dgm:spPr/>
    </dgm:pt>
    <dgm:pt modelId="{38C389F0-EBFF-45B6-ACEA-E45ECB84A927}" type="pres">
      <dgm:prSet presAssocID="{E22FB9BA-30D4-47BA-B900-D4233C8F2996}" presName="parentText" presStyleLbl="node1" presStyleIdx="1" presStyleCnt="5">
        <dgm:presLayoutVars>
          <dgm:chMax val="0"/>
          <dgm:bulletEnabled val="1"/>
        </dgm:presLayoutVars>
      </dgm:prSet>
      <dgm:spPr/>
    </dgm:pt>
    <dgm:pt modelId="{9859EDBE-C2F7-4BB5-800A-FA2D041075D4}" type="pres">
      <dgm:prSet presAssocID="{83E824A9-F46D-4757-9B30-C9DB9FF5F513}" presName="spacer" presStyleCnt="0"/>
      <dgm:spPr/>
    </dgm:pt>
    <dgm:pt modelId="{2F3C22E3-6F85-431C-BCD0-F0932E480E71}" type="pres">
      <dgm:prSet presAssocID="{2AFD7AFC-8CD9-4692-92F8-081F6304B8C6}" presName="parentText" presStyleLbl="node1" presStyleIdx="2" presStyleCnt="5">
        <dgm:presLayoutVars>
          <dgm:chMax val="0"/>
          <dgm:bulletEnabled val="1"/>
        </dgm:presLayoutVars>
      </dgm:prSet>
      <dgm:spPr/>
    </dgm:pt>
    <dgm:pt modelId="{9966C95C-87D1-4E80-B6BD-C8FA48B6772B}" type="pres">
      <dgm:prSet presAssocID="{37837A20-A160-4C1F-A8A1-1A01C3F619FC}" presName="spacer" presStyleCnt="0"/>
      <dgm:spPr/>
    </dgm:pt>
    <dgm:pt modelId="{600D8150-4FE8-4A9F-948B-3BD2CC025EF6}" type="pres">
      <dgm:prSet presAssocID="{69448A33-A1E0-4F14-BE8A-E9DACC96A8E2}" presName="parentText" presStyleLbl="node1" presStyleIdx="3" presStyleCnt="5">
        <dgm:presLayoutVars>
          <dgm:chMax val="0"/>
          <dgm:bulletEnabled val="1"/>
        </dgm:presLayoutVars>
      </dgm:prSet>
      <dgm:spPr/>
    </dgm:pt>
    <dgm:pt modelId="{15AE7922-EEB9-4B69-A1A1-F3FCA3F94B68}" type="pres">
      <dgm:prSet presAssocID="{BF5635C6-FAB0-44A9-B901-D36225E350DB}" presName="spacer" presStyleCnt="0"/>
      <dgm:spPr/>
    </dgm:pt>
    <dgm:pt modelId="{A7906F1B-DBAF-49E6-A446-46B8CCA28D1F}" type="pres">
      <dgm:prSet presAssocID="{06BF2671-5842-4BAF-9459-61CFD019F943}" presName="parentText" presStyleLbl="node1" presStyleIdx="4" presStyleCnt="5">
        <dgm:presLayoutVars>
          <dgm:chMax val="0"/>
          <dgm:bulletEnabled val="1"/>
        </dgm:presLayoutVars>
      </dgm:prSet>
      <dgm:spPr/>
    </dgm:pt>
  </dgm:ptLst>
  <dgm:cxnLst>
    <dgm:cxn modelId="{34103008-EC92-431C-8EB9-B066D69B977E}" type="presOf" srcId="{6483CE2E-4E26-402C-B629-89BB20360836}" destId="{58F7677F-2D51-4CDC-AFA8-21FFCAC65475}" srcOrd="0" destOrd="0" presId="urn:microsoft.com/office/officeart/2005/8/layout/vList2"/>
    <dgm:cxn modelId="{69ED6710-B532-4A2E-BB43-0A0D738CA58E}" srcId="{10C5BF0B-3636-42F7-A8AF-CDC3B4228A31}" destId="{69448A33-A1E0-4F14-BE8A-E9DACC96A8E2}" srcOrd="3" destOrd="0" parTransId="{D9F7295D-C6DA-49BD-B518-80F8E185BB26}" sibTransId="{BF5635C6-FAB0-44A9-B901-D36225E350DB}"/>
    <dgm:cxn modelId="{FC16D221-E16F-468C-81AF-CA29FECC64D2}" type="presOf" srcId="{69448A33-A1E0-4F14-BE8A-E9DACC96A8E2}" destId="{600D8150-4FE8-4A9F-948B-3BD2CC025EF6}" srcOrd="0" destOrd="0" presId="urn:microsoft.com/office/officeart/2005/8/layout/vList2"/>
    <dgm:cxn modelId="{37211326-B0EC-4392-8DF8-032DEADD8F62}" srcId="{10C5BF0B-3636-42F7-A8AF-CDC3B4228A31}" destId="{6483CE2E-4E26-402C-B629-89BB20360836}" srcOrd="0" destOrd="0" parTransId="{102FF7C2-0BBF-425F-8670-F3BB0FFE0ED1}" sibTransId="{DA74004F-26D8-4AF2-A8E1-6B2E0516EDE8}"/>
    <dgm:cxn modelId="{B11BAB27-4E57-4694-9588-6DE3E9DB710E}" type="presOf" srcId="{E22FB9BA-30D4-47BA-B900-D4233C8F2996}" destId="{38C389F0-EBFF-45B6-ACEA-E45ECB84A927}" srcOrd="0" destOrd="0" presId="urn:microsoft.com/office/officeart/2005/8/layout/vList2"/>
    <dgm:cxn modelId="{1F22D266-E179-4E07-89AF-7D9BFDF74AF3}" type="presOf" srcId="{06BF2671-5842-4BAF-9459-61CFD019F943}" destId="{A7906F1B-DBAF-49E6-A446-46B8CCA28D1F}" srcOrd="0" destOrd="0" presId="urn:microsoft.com/office/officeart/2005/8/layout/vList2"/>
    <dgm:cxn modelId="{0211284B-F8D2-4709-8F3B-6E1B2FB02B98}" srcId="{10C5BF0B-3636-42F7-A8AF-CDC3B4228A31}" destId="{2AFD7AFC-8CD9-4692-92F8-081F6304B8C6}" srcOrd="2" destOrd="0" parTransId="{26C050F3-A051-4B10-8216-C3F9926103EC}" sibTransId="{37837A20-A160-4C1F-A8A1-1A01C3F619FC}"/>
    <dgm:cxn modelId="{B5472B4F-F395-4214-A8BB-98D6EF72772F}" srcId="{10C5BF0B-3636-42F7-A8AF-CDC3B4228A31}" destId="{E22FB9BA-30D4-47BA-B900-D4233C8F2996}" srcOrd="1" destOrd="0" parTransId="{7787DCC4-5465-4F58-A45C-78AB4418471E}" sibTransId="{83E824A9-F46D-4757-9B30-C9DB9FF5F513}"/>
    <dgm:cxn modelId="{DA5E7886-633C-43CB-9FB5-5EB10D0D55C6}" type="presOf" srcId="{10C5BF0B-3636-42F7-A8AF-CDC3B4228A31}" destId="{E2F04C1A-2EEB-4809-80B8-E4EC90AF1859}" srcOrd="0" destOrd="0" presId="urn:microsoft.com/office/officeart/2005/8/layout/vList2"/>
    <dgm:cxn modelId="{7DF342B0-4ADC-4A3E-8C1C-B92D7EFCF8D9}" srcId="{10C5BF0B-3636-42F7-A8AF-CDC3B4228A31}" destId="{06BF2671-5842-4BAF-9459-61CFD019F943}" srcOrd="4" destOrd="0" parTransId="{30329A8B-6852-46CF-B0B2-D28753428767}" sibTransId="{A387D0AB-207D-4121-9441-43E97A8F23CD}"/>
    <dgm:cxn modelId="{04B1C7BA-46B9-460F-9F30-A8E3E13F34CF}" type="presOf" srcId="{2AFD7AFC-8CD9-4692-92F8-081F6304B8C6}" destId="{2F3C22E3-6F85-431C-BCD0-F0932E480E71}" srcOrd="0" destOrd="0" presId="urn:microsoft.com/office/officeart/2005/8/layout/vList2"/>
    <dgm:cxn modelId="{02375B7E-DC56-4E2D-B4AE-41398B4D73ED}" type="presParOf" srcId="{E2F04C1A-2EEB-4809-80B8-E4EC90AF1859}" destId="{58F7677F-2D51-4CDC-AFA8-21FFCAC65475}" srcOrd="0" destOrd="0" presId="urn:microsoft.com/office/officeart/2005/8/layout/vList2"/>
    <dgm:cxn modelId="{4D6551D3-53E8-483C-B971-582032618F56}" type="presParOf" srcId="{E2F04C1A-2EEB-4809-80B8-E4EC90AF1859}" destId="{072D0F8E-41B6-4D1B-BC73-D02FB5F1C82C}" srcOrd="1" destOrd="0" presId="urn:microsoft.com/office/officeart/2005/8/layout/vList2"/>
    <dgm:cxn modelId="{75FD684B-E13F-4744-8B3E-16C84623B426}" type="presParOf" srcId="{E2F04C1A-2EEB-4809-80B8-E4EC90AF1859}" destId="{38C389F0-EBFF-45B6-ACEA-E45ECB84A927}" srcOrd="2" destOrd="0" presId="urn:microsoft.com/office/officeart/2005/8/layout/vList2"/>
    <dgm:cxn modelId="{AB4E7E4C-8EA4-4CED-933C-E0E9D293770F}" type="presParOf" srcId="{E2F04C1A-2EEB-4809-80B8-E4EC90AF1859}" destId="{9859EDBE-C2F7-4BB5-800A-FA2D041075D4}" srcOrd="3" destOrd="0" presId="urn:microsoft.com/office/officeart/2005/8/layout/vList2"/>
    <dgm:cxn modelId="{34656E74-4EEB-4385-8E21-4935C00D1303}" type="presParOf" srcId="{E2F04C1A-2EEB-4809-80B8-E4EC90AF1859}" destId="{2F3C22E3-6F85-431C-BCD0-F0932E480E71}" srcOrd="4" destOrd="0" presId="urn:microsoft.com/office/officeart/2005/8/layout/vList2"/>
    <dgm:cxn modelId="{AA1725B2-5237-4E87-B632-786AE54187C7}" type="presParOf" srcId="{E2F04C1A-2EEB-4809-80B8-E4EC90AF1859}" destId="{9966C95C-87D1-4E80-B6BD-C8FA48B6772B}" srcOrd="5" destOrd="0" presId="urn:microsoft.com/office/officeart/2005/8/layout/vList2"/>
    <dgm:cxn modelId="{DD3096DC-9992-473F-929C-FEC28B02B6A3}" type="presParOf" srcId="{E2F04C1A-2EEB-4809-80B8-E4EC90AF1859}" destId="{600D8150-4FE8-4A9F-948B-3BD2CC025EF6}" srcOrd="6" destOrd="0" presId="urn:microsoft.com/office/officeart/2005/8/layout/vList2"/>
    <dgm:cxn modelId="{3FBCC5E4-E37A-4B79-BDAB-7065F8B9932F}" type="presParOf" srcId="{E2F04C1A-2EEB-4809-80B8-E4EC90AF1859}" destId="{15AE7922-EEB9-4B69-A1A1-F3FCA3F94B68}" srcOrd="7" destOrd="0" presId="urn:microsoft.com/office/officeart/2005/8/layout/vList2"/>
    <dgm:cxn modelId="{0A4B90E9-7CA1-4EB2-BB6D-CA02AADB5038}" type="presParOf" srcId="{E2F04C1A-2EEB-4809-80B8-E4EC90AF1859}" destId="{A7906F1B-DBAF-49E6-A446-46B8CCA28D1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C5BF0B-3636-42F7-A8AF-CDC3B4228A31}"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97AD286-83AB-4192-8A08-E01B0BFF0F23}">
      <dgm:prSet custT="1"/>
      <dgm:spPr/>
      <dgm:t>
        <a:bodyPr/>
        <a:lstStyle/>
        <a:p>
          <a:r>
            <a:rPr lang="en-US" sz="2800" dirty="0"/>
            <a:t>We plan to test the system thoroughly and finish the work on the design of the  dashboard, adding more graph and perfecting the current design. We would arrange another meeting with our client before the deadline and possibly do user testing, which would be beneficial to get more insight what could be made better.</a:t>
          </a:r>
        </a:p>
        <a:p>
          <a:r>
            <a:rPr lang="en-US" sz="2800" dirty="0"/>
            <a:t>We will make a detailed documentation and an easy to follow instructions for use.</a:t>
          </a:r>
        </a:p>
      </dgm:t>
    </dgm:pt>
    <dgm:pt modelId="{6F0BB1DC-22CB-49CF-BDB2-2998DDC34217}" type="parTrans" cxnId="{11266DC4-5717-4007-A1DD-4AE1619540E7}">
      <dgm:prSet/>
      <dgm:spPr/>
      <dgm:t>
        <a:bodyPr/>
        <a:lstStyle/>
        <a:p>
          <a:endParaRPr lang="en-US"/>
        </a:p>
      </dgm:t>
    </dgm:pt>
    <dgm:pt modelId="{4BFA5E71-77FE-4E87-8A97-E1A0853AA100}" type="sibTrans" cxnId="{11266DC4-5717-4007-A1DD-4AE1619540E7}">
      <dgm:prSet/>
      <dgm:spPr/>
      <dgm:t>
        <a:bodyPr/>
        <a:lstStyle/>
        <a:p>
          <a:endParaRPr lang="en-US"/>
        </a:p>
      </dgm:t>
    </dgm:pt>
    <dgm:pt modelId="{E2F04C1A-2EEB-4809-80B8-E4EC90AF1859}" type="pres">
      <dgm:prSet presAssocID="{10C5BF0B-3636-42F7-A8AF-CDC3B4228A31}" presName="linear" presStyleCnt="0">
        <dgm:presLayoutVars>
          <dgm:animLvl val="lvl"/>
          <dgm:resizeHandles val="exact"/>
        </dgm:presLayoutVars>
      </dgm:prSet>
      <dgm:spPr/>
    </dgm:pt>
    <dgm:pt modelId="{8E8C20BD-D52A-4083-A43E-C0CB3E72F265}" type="pres">
      <dgm:prSet presAssocID="{097AD286-83AB-4192-8A08-E01B0BFF0F23}" presName="parentText" presStyleLbl="node1" presStyleIdx="0" presStyleCnt="1" custLinFactNeighborX="-33">
        <dgm:presLayoutVars>
          <dgm:chMax val="0"/>
          <dgm:bulletEnabled val="1"/>
        </dgm:presLayoutVars>
      </dgm:prSet>
      <dgm:spPr/>
    </dgm:pt>
  </dgm:ptLst>
  <dgm:cxnLst>
    <dgm:cxn modelId="{06239D0F-FAF8-4778-BBCB-F61C6EFCF70C}" type="presOf" srcId="{097AD286-83AB-4192-8A08-E01B0BFF0F23}" destId="{8E8C20BD-D52A-4083-A43E-C0CB3E72F265}" srcOrd="0" destOrd="0" presId="urn:microsoft.com/office/officeart/2005/8/layout/vList2"/>
    <dgm:cxn modelId="{DA5E7886-633C-43CB-9FB5-5EB10D0D55C6}" type="presOf" srcId="{10C5BF0B-3636-42F7-A8AF-CDC3B4228A31}" destId="{E2F04C1A-2EEB-4809-80B8-E4EC90AF1859}" srcOrd="0" destOrd="0" presId="urn:microsoft.com/office/officeart/2005/8/layout/vList2"/>
    <dgm:cxn modelId="{11266DC4-5717-4007-A1DD-4AE1619540E7}" srcId="{10C5BF0B-3636-42F7-A8AF-CDC3B4228A31}" destId="{097AD286-83AB-4192-8A08-E01B0BFF0F23}" srcOrd="0" destOrd="0" parTransId="{6F0BB1DC-22CB-49CF-BDB2-2998DDC34217}" sibTransId="{4BFA5E71-77FE-4E87-8A97-E1A0853AA100}"/>
    <dgm:cxn modelId="{B07166A7-286B-45F5-9AC4-97C71962B256}" type="presParOf" srcId="{E2F04C1A-2EEB-4809-80B8-E4EC90AF1859}" destId="{8E8C20BD-D52A-4083-A43E-C0CB3E72F26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C5BF0B-3636-42F7-A8AF-CDC3B4228A31}"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6483CE2E-4E26-402C-B629-89BB20360836}">
      <dgm:prSet custT="1"/>
      <dgm:spPr/>
      <dgm:t>
        <a:bodyPr/>
        <a:lstStyle/>
        <a:p>
          <a:pPr rtl="0"/>
          <a:r>
            <a:rPr lang="en-US" sz="2400" dirty="0">
              <a:latin typeface="Calibri Light" panose="020F0302020204030204"/>
            </a:rPr>
            <a:t>We had different issues with connecting databases, deployment, testing and integration. </a:t>
          </a:r>
        </a:p>
        <a:p>
          <a:pPr rtl="0"/>
          <a:r>
            <a:rPr lang="en-US" sz="2400" dirty="0">
              <a:latin typeface="Calibri Light" panose="020F0302020204030204"/>
            </a:rPr>
            <a:t>By resolving all these issues we </a:t>
          </a:r>
          <a:r>
            <a:rPr lang="en-US" sz="2400" b="0" i="0" dirty="0"/>
            <a:t>deepened</a:t>
          </a:r>
          <a:r>
            <a:rPr lang="en-US" sz="2400" dirty="0">
              <a:latin typeface="Calibri Light" panose="020F0302020204030204"/>
            </a:rPr>
            <a:t> our general knowledge much more, as we were learning by trial-error and understood more how actual software developing happens and how interconnected everything is- for example, there is no frontend without the logic of the backend. </a:t>
          </a:r>
        </a:p>
      </dgm:t>
    </dgm:pt>
    <dgm:pt modelId="{102FF7C2-0BBF-425F-8670-F3BB0FFE0ED1}" type="parTrans" cxnId="{37211326-B0EC-4392-8DF8-032DEADD8F62}">
      <dgm:prSet/>
      <dgm:spPr/>
      <dgm:t>
        <a:bodyPr/>
        <a:lstStyle/>
        <a:p>
          <a:endParaRPr lang="en-US"/>
        </a:p>
      </dgm:t>
    </dgm:pt>
    <dgm:pt modelId="{DA74004F-26D8-4AF2-A8E1-6B2E0516EDE8}" type="sibTrans" cxnId="{37211326-B0EC-4392-8DF8-032DEADD8F62}">
      <dgm:prSet/>
      <dgm:spPr/>
      <dgm:t>
        <a:bodyPr/>
        <a:lstStyle/>
        <a:p>
          <a:endParaRPr lang="en-US"/>
        </a:p>
      </dgm:t>
    </dgm:pt>
    <dgm:pt modelId="{F44243E9-CBA4-48A7-A644-794FE182F924}">
      <dgm:prSet custT="1"/>
      <dgm:spPr/>
      <dgm:t>
        <a:bodyPr/>
        <a:lstStyle/>
        <a:p>
          <a:pPr rtl="0"/>
          <a:r>
            <a:rPr lang="en-US" sz="2400">
              <a:latin typeface="Calibri Light" panose="020F0302020204030204"/>
            </a:rPr>
            <a:t>The lesson </a:t>
          </a:r>
          <a:r>
            <a:rPr lang="en-US" sz="2400" dirty="0">
              <a:latin typeface="Calibri Light" panose="020F0302020204030204"/>
            </a:rPr>
            <a:t>we learnt were that in software development things do not always go according to plan but with good organisation, communication and patience every matter could </a:t>
          </a:r>
          <a:r>
            <a:rPr lang="en-US" sz="2400">
              <a:latin typeface="Calibri Light" panose="020F0302020204030204"/>
            </a:rPr>
            <a:t>be resolved.</a:t>
          </a:r>
          <a:endParaRPr lang="en-US" sz="2400" dirty="0"/>
        </a:p>
      </dgm:t>
    </dgm:pt>
    <dgm:pt modelId="{E7905C81-874D-4F49-9F3B-8DC9160D46E6}" type="parTrans" cxnId="{835F7EFE-7FAD-481B-A75E-7CC8332FDF44}">
      <dgm:prSet/>
      <dgm:spPr/>
      <dgm:t>
        <a:bodyPr/>
        <a:lstStyle/>
        <a:p>
          <a:endParaRPr lang="en-US"/>
        </a:p>
      </dgm:t>
    </dgm:pt>
    <dgm:pt modelId="{5C8C06DB-6450-4068-A74A-E01526409BCA}" type="sibTrans" cxnId="{835F7EFE-7FAD-481B-A75E-7CC8332FDF44}">
      <dgm:prSet/>
      <dgm:spPr/>
      <dgm:t>
        <a:bodyPr/>
        <a:lstStyle/>
        <a:p>
          <a:endParaRPr lang="en-US"/>
        </a:p>
      </dgm:t>
    </dgm:pt>
    <dgm:pt modelId="{E2F04C1A-2EEB-4809-80B8-E4EC90AF1859}" type="pres">
      <dgm:prSet presAssocID="{10C5BF0B-3636-42F7-A8AF-CDC3B4228A31}" presName="linear" presStyleCnt="0">
        <dgm:presLayoutVars>
          <dgm:animLvl val="lvl"/>
          <dgm:resizeHandles val="exact"/>
        </dgm:presLayoutVars>
      </dgm:prSet>
      <dgm:spPr/>
    </dgm:pt>
    <dgm:pt modelId="{58F7677F-2D51-4CDC-AFA8-21FFCAC65475}" type="pres">
      <dgm:prSet presAssocID="{6483CE2E-4E26-402C-B629-89BB20360836}" presName="parentText" presStyleLbl="node1" presStyleIdx="0" presStyleCnt="2" custLinFactNeighborX="-33" custLinFactNeighborY="2300">
        <dgm:presLayoutVars>
          <dgm:chMax val="0"/>
          <dgm:bulletEnabled val="1"/>
        </dgm:presLayoutVars>
      </dgm:prSet>
      <dgm:spPr/>
    </dgm:pt>
    <dgm:pt modelId="{3E50B59E-0C3F-41DB-9A81-2439FD601C6A}" type="pres">
      <dgm:prSet presAssocID="{DA74004F-26D8-4AF2-A8E1-6B2E0516EDE8}" presName="spacer" presStyleCnt="0"/>
      <dgm:spPr/>
    </dgm:pt>
    <dgm:pt modelId="{19F5787D-BBD7-4BBD-9E78-52E123F056D2}" type="pres">
      <dgm:prSet presAssocID="{F44243E9-CBA4-48A7-A644-794FE182F924}" presName="parentText" presStyleLbl="node1" presStyleIdx="1" presStyleCnt="2">
        <dgm:presLayoutVars>
          <dgm:chMax val="0"/>
          <dgm:bulletEnabled val="1"/>
        </dgm:presLayoutVars>
      </dgm:prSet>
      <dgm:spPr/>
    </dgm:pt>
  </dgm:ptLst>
  <dgm:cxnLst>
    <dgm:cxn modelId="{34103008-EC92-431C-8EB9-B066D69B977E}" type="presOf" srcId="{6483CE2E-4E26-402C-B629-89BB20360836}" destId="{58F7677F-2D51-4CDC-AFA8-21FFCAC65475}" srcOrd="0" destOrd="0" presId="urn:microsoft.com/office/officeart/2005/8/layout/vList2"/>
    <dgm:cxn modelId="{4B17E612-F939-458A-8692-C17DF26107EC}" type="presOf" srcId="{F44243E9-CBA4-48A7-A644-794FE182F924}" destId="{19F5787D-BBD7-4BBD-9E78-52E123F056D2}" srcOrd="0" destOrd="0" presId="urn:microsoft.com/office/officeart/2005/8/layout/vList2"/>
    <dgm:cxn modelId="{37211326-B0EC-4392-8DF8-032DEADD8F62}" srcId="{10C5BF0B-3636-42F7-A8AF-CDC3B4228A31}" destId="{6483CE2E-4E26-402C-B629-89BB20360836}" srcOrd="0" destOrd="0" parTransId="{102FF7C2-0BBF-425F-8670-F3BB0FFE0ED1}" sibTransId="{DA74004F-26D8-4AF2-A8E1-6B2E0516EDE8}"/>
    <dgm:cxn modelId="{DA5E7886-633C-43CB-9FB5-5EB10D0D55C6}" type="presOf" srcId="{10C5BF0B-3636-42F7-A8AF-CDC3B4228A31}" destId="{E2F04C1A-2EEB-4809-80B8-E4EC90AF1859}" srcOrd="0" destOrd="0" presId="urn:microsoft.com/office/officeart/2005/8/layout/vList2"/>
    <dgm:cxn modelId="{835F7EFE-7FAD-481B-A75E-7CC8332FDF44}" srcId="{10C5BF0B-3636-42F7-A8AF-CDC3B4228A31}" destId="{F44243E9-CBA4-48A7-A644-794FE182F924}" srcOrd="1" destOrd="0" parTransId="{E7905C81-874D-4F49-9F3B-8DC9160D46E6}" sibTransId="{5C8C06DB-6450-4068-A74A-E01526409BCA}"/>
    <dgm:cxn modelId="{02375B7E-DC56-4E2D-B4AE-41398B4D73ED}" type="presParOf" srcId="{E2F04C1A-2EEB-4809-80B8-E4EC90AF1859}" destId="{58F7677F-2D51-4CDC-AFA8-21FFCAC65475}" srcOrd="0" destOrd="0" presId="urn:microsoft.com/office/officeart/2005/8/layout/vList2"/>
    <dgm:cxn modelId="{D434811F-BDC9-43D2-9F2A-740BE4E684E8}" type="presParOf" srcId="{E2F04C1A-2EEB-4809-80B8-E4EC90AF1859}" destId="{3E50B59E-0C3F-41DB-9A81-2439FD601C6A}" srcOrd="1" destOrd="0" presId="urn:microsoft.com/office/officeart/2005/8/layout/vList2"/>
    <dgm:cxn modelId="{80EDF4E8-32BF-4694-951B-13FC0150DAD3}" type="presParOf" srcId="{E2F04C1A-2EEB-4809-80B8-E4EC90AF1859}" destId="{19F5787D-BBD7-4BBD-9E78-52E123F056D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F7677F-2D51-4CDC-AFA8-21FFCAC65475}">
      <dsp:nvSpPr>
        <dsp:cNvPr id="0" name=""/>
        <dsp:cNvSpPr/>
      </dsp:nvSpPr>
      <dsp:spPr>
        <a:xfrm>
          <a:off x="0" y="110230"/>
          <a:ext cx="6797675" cy="102667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dirty="0"/>
            <a:t>The main points of our TB2 plan were:</a:t>
          </a:r>
        </a:p>
      </dsp:txBody>
      <dsp:txXfrm>
        <a:off x="50118" y="160348"/>
        <a:ext cx="6697439" cy="926439"/>
      </dsp:txXfrm>
    </dsp:sp>
    <dsp:sp modelId="{38C389F0-EBFF-45B6-ACEA-E45ECB84A927}">
      <dsp:nvSpPr>
        <dsp:cNvPr id="0" name=""/>
        <dsp:cNvSpPr/>
      </dsp:nvSpPr>
      <dsp:spPr>
        <a:xfrm>
          <a:off x="0" y="1210063"/>
          <a:ext cx="6797675" cy="1026675"/>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i="0" kern="1200">
              <a:solidFill>
                <a:srgbClr val="000000"/>
              </a:solidFill>
              <a:effectLst/>
              <a:latin typeface="Verdana" panose="020B0604030504040204" pitchFamily="34" charset="0"/>
            </a:rPr>
            <a:t>Connect backend to dashboard and login system </a:t>
          </a:r>
          <a:endParaRPr lang="en-US" sz="2600" b="0" i="0" kern="1200" dirty="0">
            <a:solidFill>
              <a:srgbClr val="000000"/>
            </a:solidFill>
            <a:effectLst/>
            <a:latin typeface="Symbol" panose="05050102010706020507" pitchFamily="18" charset="2"/>
          </a:endParaRPr>
        </a:p>
      </dsp:txBody>
      <dsp:txXfrm>
        <a:off x="50118" y="1260181"/>
        <a:ext cx="6697439" cy="926439"/>
      </dsp:txXfrm>
    </dsp:sp>
    <dsp:sp modelId="{2F3C22E3-6F85-431C-BCD0-F0932E480E71}">
      <dsp:nvSpPr>
        <dsp:cNvPr id="0" name=""/>
        <dsp:cNvSpPr/>
      </dsp:nvSpPr>
      <dsp:spPr>
        <a:xfrm>
          <a:off x="0" y="2311618"/>
          <a:ext cx="6797675" cy="1026675"/>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i="0" kern="1200">
              <a:solidFill>
                <a:srgbClr val="000000"/>
              </a:solidFill>
              <a:effectLst/>
              <a:latin typeface="Verdana" panose="020B0604030504040204" pitchFamily="34" charset="0"/>
            </a:rPr>
            <a:t>Dashboard design improvements </a:t>
          </a:r>
          <a:endParaRPr lang="en-US" sz="2600" b="0" i="0" kern="1200" dirty="0">
            <a:solidFill>
              <a:srgbClr val="000000"/>
            </a:solidFill>
            <a:effectLst/>
            <a:latin typeface="Symbol" panose="05050102010706020507" pitchFamily="18" charset="2"/>
          </a:endParaRPr>
        </a:p>
      </dsp:txBody>
      <dsp:txXfrm>
        <a:off x="50118" y="2361736"/>
        <a:ext cx="6697439" cy="926439"/>
      </dsp:txXfrm>
    </dsp:sp>
    <dsp:sp modelId="{600D8150-4FE8-4A9F-948B-3BD2CC025EF6}">
      <dsp:nvSpPr>
        <dsp:cNvPr id="0" name=""/>
        <dsp:cNvSpPr/>
      </dsp:nvSpPr>
      <dsp:spPr>
        <a:xfrm>
          <a:off x="0" y="3413173"/>
          <a:ext cx="6797675" cy="102667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i="0" kern="1200">
              <a:solidFill>
                <a:srgbClr val="000000"/>
              </a:solidFill>
              <a:effectLst/>
              <a:latin typeface="Verdana" panose="020B0604030504040204" pitchFamily="34" charset="0"/>
            </a:rPr>
            <a:t>Implement Spring security </a:t>
          </a:r>
          <a:endParaRPr lang="en-US" sz="2600" b="0" i="0" kern="1200" dirty="0">
            <a:solidFill>
              <a:srgbClr val="000000"/>
            </a:solidFill>
            <a:effectLst/>
            <a:latin typeface="Symbol" panose="05050102010706020507" pitchFamily="18" charset="2"/>
          </a:endParaRPr>
        </a:p>
      </dsp:txBody>
      <dsp:txXfrm>
        <a:off x="50118" y="3463291"/>
        <a:ext cx="6697439" cy="926439"/>
      </dsp:txXfrm>
    </dsp:sp>
    <dsp:sp modelId="{A7906F1B-DBAF-49E6-A446-46B8CCA28D1F}">
      <dsp:nvSpPr>
        <dsp:cNvPr id="0" name=""/>
        <dsp:cNvSpPr/>
      </dsp:nvSpPr>
      <dsp:spPr>
        <a:xfrm>
          <a:off x="0" y="4514728"/>
          <a:ext cx="6797675" cy="1026675"/>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i="0" kern="1200">
              <a:solidFill>
                <a:srgbClr val="000000"/>
              </a:solidFill>
              <a:effectLst/>
              <a:latin typeface="Verdana" panose="020B0604030504040204" pitchFamily="34" charset="0"/>
            </a:rPr>
            <a:t>More extensive unit tests and integration testing </a:t>
          </a:r>
          <a:endParaRPr lang="en-US" sz="2600" b="0" i="0" kern="1200" dirty="0">
            <a:solidFill>
              <a:srgbClr val="000000"/>
            </a:solidFill>
            <a:effectLst/>
            <a:latin typeface="Symbol" panose="05050102010706020507" pitchFamily="18" charset="2"/>
          </a:endParaRPr>
        </a:p>
      </dsp:txBody>
      <dsp:txXfrm>
        <a:off x="50118" y="4564846"/>
        <a:ext cx="6697439" cy="926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8C20BD-D52A-4083-A43E-C0CB3E72F265}">
      <dsp:nvSpPr>
        <dsp:cNvPr id="0" name=""/>
        <dsp:cNvSpPr/>
      </dsp:nvSpPr>
      <dsp:spPr>
        <a:xfrm>
          <a:off x="0" y="429380"/>
          <a:ext cx="6797675" cy="479115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We plan to test the system thoroughly and finish the work on the design of the  dashboard, adding more graph and perfecting the current design. We would arrange another meeting with our client before the deadline and possibly do user testing, which would be beneficial to get more insight what could be made better.</a:t>
          </a:r>
        </a:p>
        <a:p>
          <a:pPr marL="0" lvl="0" indent="0" algn="l" defTabSz="1244600">
            <a:lnSpc>
              <a:spcPct val="90000"/>
            </a:lnSpc>
            <a:spcBef>
              <a:spcPct val="0"/>
            </a:spcBef>
            <a:spcAft>
              <a:spcPct val="35000"/>
            </a:spcAft>
            <a:buNone/>
          </a:pPr>
          <a:r>
            <a:rPr lang="en-US" sz="2800" kern="1200" dirty="0"/>
            <a:t>We will make a detailed documentation and an easy to follow instructions for use.</a:t>
          </a:r>
        </a:p>
      </dsp:txBody>
      <dsp:txXfrm>
        <a:off x="233885" y="663265"/>
        <a:ext cx="6329905" cy="43233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F7677F-2D51-4CDC-AFA8-21FFCAC65475}">
      <dsp:nvSpPr>
        <dsp:cNvPr id="0" name=""/>
        <dsp:cNvSpPr/>
      </dsp:nvSpPr>
      <dsp:spPr>
        <a:xfrm>
          <a:off x="0" y="362"/>
          <a:ext cx="7288212" cy="3049586"/>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Calibri Light" panose="020F0302020204030204"/>
            </a:rPr>
            <a:t>We had different issues with connecting databases, deployment, testing and integration. </a:t>
          </a:r>
        </a:p>
        <a:p>
          <a:pPr marL="0" lvl="0" indent="0" algn="l" defTabSz="1066800" rtl="0">
            <a:lnSpc>
              <a:spcPct val="90000"/>
            </a:lnSpc>
            <a:spcBef>
              <a:spcPct val="0"/>
            </a:spcBef>
            <a:spcAft>
              <a:spcPct val="35000"/>
            </a:spcAft>
            <a:buNone/>
          </a:pPr>
          <a:r>
            <a:rPr lang="en-US" sz="2400" kern="1200" dirty="0">
              <a:latin typeface="Calibri Light" panose="020F0302020204030204"/>
            </a:rPr>
            <a:t>By resolving all these issues we </a:t>
          </a:r>
          <a:r>
            <a:rPr lang="en-US" sz="2400" b="0" i="0" kern="1200" dirty="0"/>
            <a:t>deepened</a:t>
          </a:r>
          <a:r>
            <a:rPr lang="en-US" sz="2400" kern="1200" dirty="0">
              <a:latin typeface="Calibri Light" panose="020F0302020204030204"/>
            </a:rPr>
            <a:t> our general knowledge much more, as we were learning by trial-error and understood more how actual software developing happens and how interconnected everything is- for example, there is no frontend without the logic of the backend. </a:t>
          </a:r>
        </a:p>
      </dsp:txBody>
      <dsp:txXfrm>
        <a:off x="148869" y="149231"/>
        <a:ext cx="6990474" cy="2751848"/>
      </dsp:txXfrm>
    </dsp:sp>
    <dsp:sp modelId="{19F5787D-BBD7-4BBD-9E78-52E123F056D2}">
      <dsp:nvSpPr>
        <dsp:cNvPr id="0" name=""/>
        <dsp:cNvSpPr/>
      </dsp:nvSpPr>
      <dsp:spPr>
        <a:xfrm>
          <a:off x="0" y="3063839"/>
          <a:ext cx="7288212" cy="3049586"/>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a:latin typeface="Calibri Light" panose="020F0302020204030204"/>
            </a:rPr>
            <a:t>The lesson </a:t>
          </a:r>
          <a:r>
            <a:rPr lang="en-US" sz="2400" kern="1200" dirty="0">
              <a:latin typeface="Calibri Light" panose="020F0302020204030204"/>
            </a:rPr>
            <a:t>we learnt were that in software development things do not always go according to plan but with good organisation, communication and patience every matter could </a:t>
          </a:r>
          <a:r>
            <a:rPr lang="en-US" sz="2400" kern="1200">
              <a:latin typeface="Calibri Light" panose="020F0302020204030204"/>
            </a:rPr>
            <a:t>be resolved.</a:t>
          </a:r>
          <a:endParaRPr lang="en-US" sz="2400" kern="1200" dirty="0"/>
        </a:p>
      </dsp:txBody>
      <dsp:txXfrm>
        <a:off x="148869" y="3212708"/>
        <a:ext cx="6990474" cy="27518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8T01:07:40.516"/>
    </inkml:context>
    <inkml:brush xml:id="br0">
      <inkml:brushProperty name="width" value="0.05" units="cm"/>
      <inkml:brushProperty name="height" value="0.05" units="cm"/>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4D9D69-4424-4816-BD61-FF1ECF43FAE5}" type="datetimeFigureOut">
              <a:rPr lang="en-US" smtClean="0"/>
              <a:t>31-Mar-22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9A93A-06BA-44F3-9CEB-A84E709CB15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906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4D9D69-4424-4816-BD61-FF1ECF43FAE5}" type="datetimeFigureOut">
              <a:rPr lang="en-US" smtClean="0"/>
              <a:t>31-Mar-22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9A93A-06BA-44F3-9CEB-A84E709CB150}" type="slidenum">
              <a:rPr lang="en-US" smtClean="0"/>
              <a:t>‹#›</a:t>
            </a:fld>
            <a:endParaRPr lang="en-US"/>
          </a:p>
        </p:txBody>
      </p:sp>
    </p:spTree>
    <p:extLst>
      <p:ext uri="{BB962C8B-B14F-4D97-AF65-F5344CB8AC3E}">
        <p14:creationId xmlns:p14="http://schemas.microsoft.com/office/powerpoint/2010/main" val="3924400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4D9D69-4424-4816-BD61-FF1ECF43FAE5}" type="datetimeFigureOut">
              <a:rPr lang="en-US" smtClean="0"/>
              <a:t>31-Mar-22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9A93A-06BA-44F3-9CEB-A84E709CB150}" type="slidenum">
              <a:rPr lang="en-US" smtClean="0"/>
              <a:t>‹#›</a:t>
            </a:fld>
            <a:endParaRPr lang="en-US"/>
          </a:p>
        </p:txBody>
      </p:sp>
    </p:spTree>
    <p:extLst>
      <p:ext uri="{BB962C8B-B14F-4D97-AF65-F5344CB8AC3E}">
        <p14:creationId xmlns:p14="http://schemas.microsoft.com/office/powerpoint/2010/main" val="4032488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4D9D69-4424-4816-BD61-FF1ECF43FAE5}" type="datetimeFigureOut">
              <a:rPr lang="en-US" smtClean="0"/>
              <a:t>31-Mar-22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9A93A-06BA-44F3-9CEB-A84E709CB150}" type="slidenum">
              <a:rPr lang="en-US" smtClean="0"/>
              <a:t>‹#›</a:t>
            </a:fld>
            <a:endParaRPr lang="en-US"/>
          </a:p>
        </p:txBody>
      </p:sp>
    </p:spTree>
    <p:extLst>
      <p:ext uri="{BB962C8B-B14F-4D97-AF65-F5344CB8AC3E}">
        <p14:creationId xmlns:p14="http://schemas.microsoft.com/office/powerpoint/2010/main" val="3929556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4D9D69-4424-4816-BD61-FF1ECF43FAE5}" type="datetimeFigureOut">
              <a:rPr lang="en-US" smtClean="0"/>
              <a:t>31-Mar-22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9A93A-06BA-44F3-9CEB-A84E709CB15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717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4D9D69-4424-4816-BD61-FF1ECF43FAE5}" type="datetimeFigureOut">
              <a:rPr lang="en-US" smtClean="0"/>
              <a:t>31-Mar-22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9A93A-06BA-44F3-9CEB-A84E709CB150}" type="slidenum">
              <a:rPr lang="en-US" smtClean="0"/>
              <a:t>‹#›</a:t>
            </a:fld>
            <a:endParaRPr lang="en-US"/>
          </a:p>
        </p:txBody>
      </p:sp>
    </p:spTree>
    <p:extLst>
      <p:ext uri="{BB962C8B-B14F-4D97-AF65-F5344CB8AC3E}">
        <p14:creationId xmlns:p14="http://schemas.microsoft.com/office/powerpoint/2010/main" val="1262527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4D9D69-4424-4816-BD61-FF1ECF43FAE5}" type="datetimeFigureOut">
              <a:rPr lang="en-US" smtClean="0"/>
              <a:t>31-Mar-22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E9A93A-06BA-44F3-9CEB-A84E709CB150}" type="slidenum">
              <a:rPr lang="en-US" smtClean="0"/>
              <a:t>‹#›</a:t>
            </a:fld>
            <a:endParaRPr lang="en-US"/>
          </a:p>
        </p:txBody>
      </p:sp>
    </p:spTree>
    <p:extLst>
      <p:ext uri="{BB962C8B-B14F-4D97-AF65-F5344CB8AC3E}">
        <p14:creationId xmlns:p14="http://schemas.microsoft.com/office/powerpoint/2010/main" val="4250470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4D9D69-4424-4816-BD61-FF1ECF43FAE5}" type="datetimeFigureOut">
              <a:rPr lang="en-US" smtClean="0"/>
              <a:t>31-Mar-22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E9A93A-06BA-44F3-9CEB-A84E709CB150}" type="slidenum">
              <a:rPr lang="en-US" smtClean="0"/>
              <a:t>‹#›</a:t>
            </a:fld>
            <a:endParaRPr lang="en-US"/>
          </a:p>
        </p:txBody>
      </p:sp>
    </p:spTree>
    <p:extLst>
      <p:ext uri="{BB962C8B-B14F-4D97-AF65-F5344CB8AC3E}">
        <p14:creationId xmlns:p14="http://schemas.microsoft.com/office/powerpoint/2010/main" val="1843119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4D9D69-4424-4816-BD61-FF1ECF43FAE5}" type="datetimeFigureOut">
              <a:rPr lang="en-US" smtClean="0"/>
              <a:t>31-Mar-22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5E9A93A-06BA-44F3-9CEB-A84E709CB150}" type="slidenum">
              <a:rPr lang="en-US" smtClean="0"/>
              <a:t>‹#›</a:t>
            </a:fld>
            <a:endParaRPr lang="en-US"/>
          </a:p>
        </p:txBody>
      </p:sp>
    </p:spTree>
    <p:extLst>
      <p:ext uri="{BB962C8B-B14F-4D97-AF65-F5344CB8AC3E}">
        <p14:creationId xmlns:p14="http://schemas.microsoft.com/office/powerpoint/2010/main" val="1538465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84D9D69-4424-4816-BD61-FF1ECF43FAE5}" type="datetimeFigureOut">
              <a:rPr lang="en-US" smtClean="0"/>
              <a:t>31-Mar-22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5E9A93A-06BA-44F3-9CEB-A84E709CB150}" type="slidenum">
              <a:rPr lang="en-US" smtClean="0"/>
              <a:t>‹#›</a:t>
            </a:fld>
            <a:endParaRPr lang="en-US"/>
          </a:p>
        </p:txBody>
      </p:sp>
    </p:spTree>
    <p:extLst>
      <p:ext uri="{BB962C8B-B14F-4D97-AF65-F5344CB8AC3E}">
        <p14:creationId xmlns:p14="http://schemas.microsoft.com/office/powerpoint/2010/main" val="1922576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4D9D69-4424-4816-BD61-FF1ECF43FAE5}" type="datetimeFigureOut">
              <a:rPr lang="en-US" smtClean="0"/>
              <a:t>31-Mar-22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9A93A-06BA-44F3-9CEB-A84E709CB150}" type="slidenum">
              <a:rPr lang="en-US" smtClean="0"/>
              <a:t>‹#›</a:t>
            </a:fld>
            <a:endParaRPr lang="en-US"/>
          </a:p>
        </p:txBody>
      </p:sp>
    </p:spTree>
    <p:extLst>
      <p:ext uri="{BB962C8B-B14F-4D97-AF65-F5344CB8AC3E}">
        <p14:creationId xmlns:p14="http://schemas.microsoft.com/office/powerpoint/2010/main" val="1122871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84D9D69-4424-4816-BD61-FF1ECF43FAE5}" type="datetimeFigureOut">
              <a:rPr lang="en-US" smtClean="0"/>
              <a:t>31-Mar-22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5E9A93A-06BA-44F3-9CEB-A84E709CB15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04523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B45DC-DF9A-43A4-A8F9-713A7F68FEDC}"/>
              </a:ext>
            </a:extLst>
          </p:cNvPr>
          <p:cNvSpPr>
            <a:spLocks noGrp="1"/>
          </p:cNvSpPr>
          <p:nvPr>
            <p:ph type="ctrTitle"/>
          </p:nvPr>
        </p:nvSpPr>
        <p:spPr>
          <a:xfrm>
            <a:off x="1097280" y="53099"/>
            <a:ext cx="10058400" cy="3566160"/>
          </a:xfrm>
        </p:spPr>
        <p:txBody>
          <a:bodyPr>
            <a:normAutofit/>
          </a:bodyPr>
          <a:lstStyle/>
          <a:p>
            <a:pPr algn="ctr"/>
            <a:r>
              <a:rPr lang="en-US" sz="9600" dirty="0"/>
              <a:t>Normal Analytics </a:t>
            </a:r>
          </a:p>
        </p:txBody>
      </p:sp>
      <p:sp>
        <p:nvSpPr>
          <p:cNvPr id="3" name="Subtitle 2">
            <a:extLst>
              <a:ext uri="{FF2B5EF4-FFF2-40B4-BE49-F238E27FC236}">
                <a16:creationId xmlns:a16="http://schemas.microsoft.com/office/drawing/2014/main" id="{E17A5075-0A6F-48AA-B248-04948F0C244A}"/>
              </a:ext>
            </a:extLst>
          </p:cNvPr>
          <p:cNvSpPr>
            <a:spLocks noGrp="1"/>
          </p:cNvSpPr>
          <p:nvPr>
            <p:ph type="subTitle" idx="1"/>
          </p:nvPr>
        </p:nvSpPr>
        <p:spPr>
          <a:xfrm>
            <a:off x="1747520" y="4608930"/>
            <a:ext cx="8700606" cy="1479958"/>
          </a:xfrm>
        </p:spPr>
        <p:txBody>
          <a:bodyPr vert="horz" lIns="91440" tIns="45720" rIns="91440" bIns="45720" rtlCol="0" anchor="t">
            <a:normAutofit/>
          </a:bodyPr>
          <a:lstStyle/>
          <a:p>
            <a:pPr algn="ctr"/>
            <a:r>
              <a:rPr lang="en-US" b="1" i="0" dirty="0">
                <a:effectLst/>
                <a:latin typeface="Segoe UI" panose="020B0502040204020203" pitchFamily="34" charset="0"/>
              </a:rPr>
              <a:t>Software engineering project</a:t>
            </a:r>
          </a:p>
          <a:p>
            <a:r>
              <a:rPr lang="en-US" dirty="0">
                <a:ea typeface="+mj-lt"/>
                <a:cs typeface="+mj-lt"/>
              </a:rPr>
              <a:t>SIANA DICHEVA, SAM THOMAS, William Tripp</a:t>
            </a:r>
            <a:r>
              <a:rPr lang="en-US" dirty="0">
                <a:latin typeface="Calibri Light"/>
                <a:cs typeface="Calibri Light"/>
              </a:rPr>
              <a:t>,</a:t>
            </a:r>
            <a:r>
              <a:rPr lang="en-US" dirty="0">
                <a:ea typeface="+mj-lt"/>
                <a:cs typeface="+mj-lt"/>
              </a:rPr>
              <a:t> Luo Zhao</a:t>
            </a:r>
            <a:endParaRPr lang="en-US" i="0" dirty="0">
              <a:effectLst/>
              <a:latin typeface="Segoe UI"/>
              <a:cs typeface="Segoe UI"/>
            </a:endParaRPr>
          </a:p>
        </p:txBody>
      </p:sp>
    </p:spTree>
    <p:extLst>
      <p:ext uri="{BB962C8B-B14F-4D97-AF65-F5344CB8AC3E}">
        <p14:creationId xmlns:p14="http://schemas.microsoft.com/office/powerpoint/2010/main" val="372518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06E216-A08C-4E6A-8783-8AEDDCADBDE3}"/>
              </a:ext>
            </a:extLst>
          </p:cNvPr>
          <p:cNvPicPr>
            <a:picLocks noChangeAspect="1"/>
          </p:cNvPicPr>
          <p:nvPr/>
        </p:nvPicPr>
        <p:blipFill>
          <a:blip r:embed="rId2"/>
          <a:stretch>
            <a:fillRect/>
          </a:stretch>
        </p:blipFill>
        <p:spPr>
          <a:xfrm>
            <a:off x="6037" y="663433"/>
            <a:ext cx="12179926" cy="5531134"/>
          </a:xfrm>
          <a:prstGeom prst="rect">
            <a:avLst/>
          </a:prstGeom>
        </p:spPr>
      </p:pic>
    </p:spTree>
    <p:extLst>
      <p:ext uri="{BB962C8B-B14F-4D97-AF65-F5344CB8AC3E}">
        <p14:creationId xmlns:p14="http://schemas.microsoft.com/office/powerpoint/2010/main" val="658593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42AD05-3CFC-40AB-A849-5BD91B0F4205}"/>
              </a:ext>
            </a:extLst>
          </p:cNvPr>
          <p:cNvPicPr>
            <a:picLocks noChangeAspect="1"/>
          </p:cNvPicPr>
          <p:nvPr/>
        </p:nvPicPr>
        <p:blipFill>
          <a:blip r:embed="rId2"/>
          <a:stretch>
            <a:fillRect/>
          </a:stretch>
        </p:blipFill>
        <p:spPr>
          <a:xfrm>
            <a:off x="0" y="666750"/>
            <a:ext cx="12192000" cy="5524500"/>
          </a:xfrm>
          <a:prstGeom prst="rect">
            <a:avLst/>
          </a:prstGeom>
        </p:spPr>
      </p:pic>
    </p:spTree>
    <p:extLst>
      <p:ext uri="{BB962C8B-B14F-4D97-AF65-F5344CB8AC3E}">
        <p14:creationId xmlns:p14="http://schemas.microsoft.com/office/powerpoint/2010/main" val="923718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65FE8-8E0C-42BD-ADF7-3CE28EE5A317}"/>
              </a:ext>
            </a:extLst>
          </p:cNvPr>
          <p:cNvSpPr>
            <a:spLocks noGrp="1"/>
          </p:cNvSpPr>
          <p:nvPr>
            <p:ph type="title"/>
          </p:nvPr>
        </p:nvSpPr>
        <p:spPr>
          <a:xfrm>
            <a:off x="990600" y="295275"/>
            <a:ext cx="3514726" cy="3133725"/>
          </a:xfrm>
        </p:spPr>
        <p:txBody>
          <a:bodyPr>
            <a:normAutofit/>
          </a:bodyPr>
          <a:lstStyle/>
          <a:p>
            <a:r>
              <a:rPr lang="en-US" sz="4400" dirty="0"/>
              <a:t>TB2 Plan</a:t>
            </a:r>
          </a:p>
        </p:txBody>
      </p:sp>
      <p:graphicFrame>
        <p:nvGraphicFramePr>
          <p:cNvPr id="7" name="Content Placeholder 2">
            <a:extLst>
              <a:ext uri="{FF2B5EF4-FFF2-40B4-BE49-F238E27FC236}">
                <a16:creationId xmlns:a16="http://schemas.microsoft.com/office/drawing/2014/main" id="{CBEE70B5-91BC-4916-8E98-B60F502FDDB8}"/>
              </a:ext>
            </a:extLst>
          </p:cNvPr>
          <p:cNvGraphicFramePr>
            <a:graphicFrameLocks/>
          </p:cNvGraphicFramePr>
          <p:nvPr>
            <p:extLst>
              <p:ext uri="{D42A27DB-BD31-4B8C-83A1-F6EECF244321}">
                <p14:modId xmlns:p14="http://schemas.microsoft.com/office/powerpoint/2010/main" val="2983376496"/>
              </p:ext>
            </p:extLst>
          </p:nvPr>
        </p:nvGraphicFramePr>
        <p:xfrm>
          <a:off x="4809807" y="604044"/>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55776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58F7677F-2D51-4CDC-AFA8-21FFCAC65475}"/>
                                            </p:graphicEl>
                                          </p:spTgt>
                                        </p:tgtEl>
                                        <p:attrNameLst>
                                          <p:attrName>style.visibility</p:attrName>
                                        </p:attrNameLst>
                                      </p:cBhvr>
                                      <p:to>
                                        <p:strVal val="visible"/>
                                      </p:to>
                                    </p:set>
                                    <p:animEffect transition="in" filter="fade">
                                      <p:cBhvr>
                                        <p:cTn id="7" dur="500"/>
                                        <p:tgtEl>
                                          <p:spTgt spid="7">
                                            <p:graphicEl>
                                              <a:dgm id="{58F7677F-2D51-4CDC-AFA8-21FFCAC6547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38C389F0-EBFF-45B6-ACEA-E45ECB84A927}"/>
                                            </p:graphicEl>
                                          </p:spTgt>
                                        </p:tgtEl>
                                        <p:attrNameLst>
                                          <p:attrName>style.visibility</p:attrName>
                                        </p:attrNameLst>
                                      </p:cBhvr>
                                      <p:to>
                                        <p:strVal val="visible"/>
                                      </p:to>
                                    </p:set>
                                    <p:animEffect transition="in" filter="fade">
                                      <p:cBhvr>
                                        <p:cTn id="12" dur="500"/>
                                        <p:tgtEl>
                                          <p:spTgt spid="7">
                                            <p:graphicEl>
                                              <a:dgm id="{38C389F0-EBFF-45B6-ACEA-E45ECB84A927}"/>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dgm id="{2F3C22E3-6F85-431C-BCD0-F0932E480E71}"/>
                                            </p:graphicEl>
                                          </p:spTgt>
                                        </p:tgtEl>
                                        <p:attrNameLst>
                                          <p:attrName>style.visibility</p:attrName>
                                        </p:attrNameLst>
                                      </p:cBhvr>
                                      <p:to>
                                        <p:strVal val="visible"/>
                                      </p:to>
                                    </p:set>
                                    <p:animEffect transition="in" filter="fade">
                                      <p:cBhvr>
                                        <p:cTn id="17" dur="500"/>
                                        <p:tgtEl>
                                          <p:spTgt spid="7">
                                            <p:graphicEl>
                                              <a:dgm id="{2F3C22E3-6F85-431C-BCD0-F0932E480E7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graphicEl>
                                              <a:dgm id="{600D8150-4FE8-4A9F-948B-3BD2CC025EF6}"/>
                                            </p:graphicEl>
                                          </p:spTgt>
                                        </p:tgtEl>
                                        <p:attrNameLst>
                                          <p:attrName>style.visibility</p:attrName>
                                        </p:attrNameLst>
                                      </p:cBhvr>
                                      <p:to>
                                        <p:strVal val="visible"/>
                                      </p:to>
                                    </p:set>
                                    <p:animEffect transition="in" filter="fade">
                                      <p:cBhvr>
                                        <p:cTn id="22" dur="500"/>
                                        <p:tgtEl>
                                          <p:spTgt spid="7">
                                            <p:graphicEl>
                                              <a:dgm id="{600D8150-4FE8-4A9F-948B-3BD2CC025EF6}"/>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graphicEl>
                                              <a:dgm id="{A7906F1B-DBAF-49E6-A446-46B8CCA28D1F}"/>
                                            </p:graphicEl>
                                          </p:spTgt>
                                        </p:tgtEl>
                                        <p:attrNameLst>
                                          <p:attrName>style.visibility</p:attrName>
                                        </p:attrNameLst>
                                      </p:cBhvr>
                                      <p:to>
                                        <p:strVal val="visible"/>
                                      </p:to>
                                    </p:set>
                                    <p:animEffect transition="in" filter="fade">
                                      <p:cBhvr>
                                        <p:cTn id="27" dur="500"/>
                                        <p:tgtEl>
                                          <p:spTgt spid="7">
                                            <p:graphicEl>
                                              <a:dgm id="{A7906F1B-DBAF-49E6-A446-46B8CCA28D1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DF7F799-EFEB-42B0-A593-F3009800074B}"/>
              </a:ext>
            </a:extLst>
          </p:cNvPr>
          <p:cNvSpPr>
            <a:spLocks noGrp="1"/>
          </p:cNvSpPr>
          <p:nvPr>
            <p:ph type="title"/>
          </p:nvPr>
        </p:nvSpPr>
        <p:spPr>
          <a:xfrm>
            <a:off x="492370" y="605896"/>
            <a:ext cx="3084844" cy="5646208"/>
          </a:xfrm>
        </p:spPr>
        <p:txBody>
          <a:bodyPr anchor="ctr">
            <a:normAutofit/>
          </a:bodyPr>
          <a:lstStyle/>
          <a:p>
            <a:r>
              <a:rPr lang="en-US" sz="5400" dirty="0">
                <a:solidFill>
                  <a:srgbClr val="FFFFFF"/>
                </a:solidFill>
              </a:rPr>
              <a:t>Plans for the Future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1" name="Content Placeholder 2">
            <a:extLst>
              <a:ext uri="{FF2B5EF4-FFF2-40B4-BE49-F238E27FC236}">
                <a16:creationId xmlns:a16="http://schemas.microsoft.com/office/drawing/2014/main" id="{E13FC5B7-D618-41C2-AD56-843D900773C5}"/>
              </a:ext>
            </a:extLst>
          </p:cNvPr>
          <p:cNvGraphicFramePr>
            <a:graphicFrameLocks noGrp="1"/>
          </p:cNvGraphicFramePr>
          <p:nvPr>
            <p:ph idx="1"/>
            <p:extLst>
              <p:ext uri="{D42A27DB-BD31-4B8C-83A1-F6EECF244321}">
                <p14:modId xmlns:p14="http://schemas.microsoft.com/office/powerpoint/2010/main" val="3233128397"/>
              </p:ext>
            </p:extLst>
          </p:nvPr>
        </p:nvGraphicFramePr>
        <p:xfrm>
          <a:off x="4745296" y="605896"/>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3127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C4BD5C3-4A8E-4C3B-B30D-29EAE7F49E6A}"/>
              </a:ext>
            </a:extLst>
          </p:cNvPr>
          <p:cNvSpPr>
            <a:spLocks noGrp="1"/>
          </p:cNvSpPr>
          <p:nvPr>
            <p:ph type="title"/>
          </p:nvPr>
        </p:nvSpPr>
        <p:spPr>
          <a:xfrm>
            <a:off x="342652" y="542580"/>
            <a:ext cx="3708155" cy="5772840"/>
          </a:xfrm>
        </p:spPr>
        <p:txBody>
          <a:bodyPr anchor="ctr">
            <a:normAutofit/>
          </a:bodyPr>
          <a:lstStyle/>
          <a:p>
            <a:r>
              <a:rPr lang="en-US" dirty="0">
                <a:solidFill>
                  <a:srgbClr val="FFFFFF"/>
                </a:solidFill>
              </a:rPr>
              <a:t>Biggest lessons learnt</a:t>
            </a:r>
          </a:p>
        </p:txBody>
      </p:sp>
      <p:sp>
        <p:nvSpPr>
          <p:cNvPr id="13" name="Rectangle 12">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546F26C5-53A5-42F0-8D73-64A9D4E5F9E7}"/>
              </a:ext>
            </a:extLst>
          </p:cNvPr>
          <p:cNvGraphicFramePr>
            <a:graphicFrameLocks noGrp="1"/>
          </p:cNvGraphicFramePr>
          <p:nvPr>
            <p:ph idx="1"/>
            <p:extLst>
              <p:ext uri="{D42A27DB-BD31-4B8C-83A1-F6EECF244321}">
                <p14:modId xmlns:p14="http://schemas.microsoft.com/office/powerpoint/2010/main" val="1231795999"/>
              </p:ext>
            </p:extLst>
          </p:nvPr>
        </p:nvGraphicFramePr>
        <p:xfrm>
          <a:off x="4741863" y="639763"/>
          <a:ext cx="7288212" cy="6113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807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9494B35-2C1E-4E8A-ADF8-FF712883942E}"/>
              </a:ext>
            </a:extLst>
          </p:cNvPr>
          <p:cNvSpPr>
            <a:spLocks noGrp="1"/>
          </p:cNvSpPr>
          <p:nvPr>
            <p:ph type="ctrTitle"/>
          </p:nvPr>
        </p:nvSpPr>
        <p:spPr>
          <a:xfrm>
            <a:off x="5220928" y="965200"/>
            <a:ext cx="5999002" cy="4927600"/>
          </a:xfrm>
        </p:spPr>
        <p:txBody>
          <a:bodyPr anchor="ctr">
            <a:normAutofit/>
          </a:bodyPr>
          <a:lstStyle/>
          <a:p>
            <a:r>
              <a:rPr lang="en-US" dirty="0">
                <a:solidFill>
                  <a:schemeClr val="tx2"/>
                </a:solidFill>
              </a:rPr>
              <a:t>Thank you for listening.</a:t>
            </a:r>
          </a:p>
        </p:txBody>
      </p:sp>
      <p:sp>
        <p:nvSpPr>
          <p:cNvPr id="11" name="Rectangle 10">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7055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4FD7539-2B99-4330-B7AF-DD0F5CBEE190}"/>
              </a:ext>
            </a:extLst>
          </p:cNvPr>
          <p:cNvSpPr>
            <a:spLocks noGrp="1"/>
          </p:cNvSpPr>
          <p:nvPr>
            <p:ph type="title"/>
          </p:nvPr>
        </p:nvSpPr>
        <p:spPr>
          <a:xfrm>
            <a:off x="492370" y="605896"/>
            <a:ext cx="3219010" cy="5646208"/>
          </a:xfrm>
        </p:spPr>
        <p:txBody>
          <a:bodyPr anchor="ctr">
            <a:normAutofit/>
          </a:bodyPr>
          <a:lstStyle/>
          <a:p>
            <a:pPr algn="ctr"/>
            <a:r>
              <a:rPr lang="en-US" dirty="0">
                <a:solidFill>
                  <a:srgbClr val="FFFFFF"/>
                </a:solidFill>
              </a:rPr>
              <a:t>Project Brief </a:t>
            </a:r>
            <a:endParaRPr lang="en-US">
              <a:solidFill>
                <a:srgbClr val="FFFFFF"/>
              </a:solidFill>
              <a:cs typeface="Calibri Light" panose="020F0302020204030204"/>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81F3DB3-5EC1-4DDF-A1CC-9D1D301F342D}"/>
              </a:ext>
            </a:extLst>
          </p:cNvPr>
          <p:cNvSpPr>
            <a:spLocks noGrp="1"/>
          </p:cNvSpPr>
          <p:nvPr>
            <p:ph idx="1"/>
          </p:nvPr>
        </p:nvSpPr>
        <p:spPr>
          <a:xfrm>
            <a:off x="4742016" y="605896"/>
            <a:ext cx="6413663" cy="5646208"/>
          </a:xfrm>
        </p:spPr>
        <p:txBody>
          <a:bodyPr anchor="ctr">
            <a:normAutofit/>
          </a:bodyPr>
          <a:lstStyle/>
          <a:p>
            <a:r>
              <a:rPr lang="en-US" dirty="0"/>
              <a:t>. </a:t>
            </a:r>
          </a:p>
        </p:txBody>
      </p:sp>
      <p:grpSp>
        <p:nvGrpSpPr>
          <p:cNvPr id="6" name="Group 5">
            <a:extLst>
              <a:ext uri="{FF2B5EF4-FFF2-40B4-BE49-F238E27FC236}">
                <a16:creationId xmlns:a16="http://schemas.microsoft.com/office/drawing/2014/main" id="{0E5C9A0F-E67C-4176-BEFD-0653DA130F1C}"/>
              </a:ext>
            </a:extLst>
          </p:cNvPr>
          <p:cNvGrpSpPr/>
          <p:nvPr/>
        </p:nvGrpSpPr>
        <p:grpSpPr>
          <a:xfrm>
            <a:off x="4738866" y="299909"/>
            <a:ext cx="7338101" cy="6264678"/>
            <a:chOff x="4118254" y="41718"/>
            <a:chExt cx="7307321" cy="4516466"/>
          </a:xfrm>
        </p:grpSpPr>
        <p:grpSp>
          <p:nvGrpSpPr>
            <p:cNvPr id="7" name="Group 6">
              <a:extLst>
                <a:ext uri="{FF2B5EF4-FFF2-40B4-BE49-F238E27FC236}">
                  <a16:creationId xmlns:a16="http://schemas.microsoft.com/office/drawing/2014/main" id="{85088729-E396-4A14-9024-889FA49A4EF8}"/>
                </a:ext>
              </a:extLst>
            </p:cNvPr>
            <p:cNvGrpSpPr/>
            <p:nvPr/>
          </p:nvGrpSpPr>
          <p:grpSpPr>
            <a:xfrm>
              <a:off x="4118254" y="41718"/>
              <a:ext cx="7307321" cy="4516466"/>
              <a:chOff x="-623762" y="1923410"/>
              <a:chExt cx="7307321" cy="4516466"/>
            </a:xfrm>
          </p:grpSpPr>
          <p:sp>
            <p:nvSpPr>
              <p:cNvPr id="9" name="Rectangle: Rounded Corners 8">
                <a:extLst>
                  <a:ext uri="{FF2B5EF4-FFF2-40B4-BE49-F238E27FC236}">
                    <a16:creationId xmlns:a16="http://schemas.microsoft.com/office/drawing/2014/main" id="{EE4B31AE-3FC5-4C76-A985-703F470A47CC}"/>
                  </a:ext>
                </a:extLst>
              </p:cNvPr>
              <p:cNvSpPr/>
              <p:nvPr/>
            </p:nvSpPr>
            <p:spPr>
              <a:xfrm>
                <a:off x="-623762" y="1923410"/>
                <a:ext cx="6797675" cy="4516466"/>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id="{BED675CF-850E-4219-BCC3-386D55822C02}"/>
                  </a:ext>
                </a:extLst>
              </p:cNvPr>
              <p:cNvSpPr txBox="1"/>
              <p:nvPr/>
            </p:nvSpPr>
            <p:spPr>
              <a:xfrm>
                <a:off x="114114" y="2735179"/>
                <a:ext cx="6569445" cy="21094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endParaRPr lang="en-US" sz="2700" kern="1200" dirty="0"/>
              </a:p>
            </p:txBody>
          </p:sp>
        </p:grpSp>
        <p:sp>
          <p:nvSpPr>
            <p:cNvPr id="13" name="TextBox 12">
              <a:extLst>
                <a:ext uri="{FF2B5EF4-FFF2-40B4-BE49-F238E27FC236}">
                  <a16:creationId xmlns:a16="http://schemas.microsoft.com/office/drawing/2014/main" id="{718E56B7-968C-41E3-8C8D-74B2722B674A}"/>
                </a:ext>
              </a:extLst>
            </p:cNvPr>
            <p:cNvSpPr txBox="1"/>
            <p:nvPr/>
          </p:nvSpPr>
          <p:spPr>
            <a:xfrm>
              <a:off x="4616040" y="932993"/>
              <a:ext cx="6096000" cy="2951122"/>
            </a:xfrm>
            <a:prstGeom prst="rect">
              <a:avLst/>
            </a:prstGeom>
            <a:noFill/>
          </p:spPr>
          <p:txBody>
            <a:bodyPr wrap="square" lIns="91440" tIns="45720" rIns="91440" bIns="45720" anchor="t">
              <a:spAutoFit/>
            </a:bodyPr>
            <a:lstStyle/>
            <a:p>
              <a:r>
                <a:rPr lang="en-US" sz="2000" dirty="0">
                  <a:ea typeface="+mn-lt"/>
                  <a:cs typeface="+mn-lt"/>
                </a:rPr>
                <a:t>For this project we are creating a web application for the use of personal tutors within the University in order for them to further support their students by having all relevant student information in a single, easy to navigate service.</a:t>
              </a:r>
              <a:endParaRPr lang="en-US" sz="2000" dirty="0">
                <a:cs typeface="Calibri"/>
              </a:endParaRPr>
            </a:p>
            <a:p>
              <a:endParaRPr lang="en-US" sz="2000" dirty="0">
                <a:cs typeface="Calibri"/>
              </a:endParaRPr>
            </a:p>
            <a:p>
              <a:r>
                <a:rPr lang="en-US" sz="2000" dirty="0">
                  <a:ea typeface="+mn-lt"/>
                  <a:cs typeface="+mn-lt"/>
                </a:rPr>
                <a:t>At the moment, there is a lot of information available to tutors regarding each of their student's academic progress and attendance, but this information</a:t>
              </a:r>
              <a:r>
                <a:rPr lang="bg-BG" sz="2000" dirty="0">
                  <a:ea typeface="+mn-lt"/>
                  <a:cs typeface="+mn-lt"/>
                </a:rPr>
                <a:t> </a:t>
              </a:r>
              <a:r>
                <a:rPr lang="en-US" sz="2000" dirty="0">
                  <a:ea typeface="+mn-lt"/>
                  <a:cs typeface="+mn-lt"/>
                </a:rPr>
                <a:t>is formative and available in Blackboard, which is extremely hard to navigate and spread around through multiple pages. </a:t>
              </a:r>
            </a:p>
            <a:p>
              <a:endParaRPr lang="en-US" sz="2000" dirty="0">
                <a:ea typeface="+mn-lt"/>
                <a:cs typeface="+mn-lt"/>
              </a:endParaRPr>
            </a:p>
          </p:txBody>
        </p:sp>
      </p:grpSp>
      <mc:AlternateContent xmlns:mc="http://schemas.openxmlformats.org/markup-compatibility/2006" xmlns:p14="http://schemas.microsoft.com/office/powerpoint/2010/main">
        <mc:Choice Requires="p14">
          <p:contentPart p14:bwMode="auto" r:id="rId2">
            <p14:nvContentPartPr>
              <p14:cNvPr id="26" name="Ink 25">
                <a:extLst>
                  <a:ext uri="{FF2B5EF4-FFF2-40B4-BE49-F238E27FC236}">
                    <a16:creationId xmlns:a16="http://schemas.microsoft.com/office/drawing/2014/main" id="{2D0F9D93-4CA2-4652-8EE6-9443B5606DEB}"/>
                  </a:ext>
                </a:extLst>
              </p14:cNvPr>
              <p14:cNvContentPartPr/>
              <p14:nvPr/>
            </p14:nvContentPartPr>
            <p14:xfrm>
              <a:off x="3447960" y="3905040"/>
              <a:ext cx="360" cy="360"/>
            </p14:xfrm>
          </p:contentPart>
        </mc:Choice>
        <mc:Fallback xmlns="">
          <p:pic>
            <p:nvPicPr>
              <p:cNvPr id="26" name="Ink 25">
                <a:extLst>
                  <a:ext uri="{FF2B5EF4-FFF2-40B4-BE49-F238E27FC236}">
                    <a16:creationId xmlns:a16="http://schemas.microsoft.com/office/drawing/2014/main" id="{2D0F9D93-4CA2-4652-8EE6-9443B5606DEB}"/>
                  </a:ext>
                </a:extLst>
              </p:cNvPr>
              <p:cNvPicPr/>
              <p:nvPr/>
            </p:nvPicPr>
            <p:blipFill>
              <a:blip r:embed="rId4"/>
              <a:stretch>
                <a:fillRect/>
              </a:stretch>
            </p:blipFill>
            <p:spPr>
              <a:xfrm>
                <a:off x="3438960" y="3896040"/>
                <a:ext cx="18000" cy="18000"/>
              </a:xfrm>
              <a:prstGeom prst="rect">
                <a:avLst/>
              </a:prstGeom>
            </p:spPr>
          </p:pic>
        </mc:Fallback>
      </mc:AlternateContent>
    </p:spTree>
    <p:extLst>
      <p:ext uri="{BB962C8B-B14F-4D97-AF65-F5344CB8AC3E}">
        <p14:creationId xmlns:p14="http://schemas.microsoft.com/office/powerpoint/2010/main" val="2665567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10;&#10;Description automatically generated">
            <a:extLst>
              <a:ext uri="{FF2B5EF4-FFF2-40B4-BE49-F238E27FC236}">
                <a16:creationId xmlns:a16="http://schemas.microsoft.com/office/drawing/2014/main" id="{6D0E9F55-FB89-4D3A-A344-8B3719A1FF6C}"/>
              </a:ext>
            </a:extLst>
          </p:cNvPr>
          <p:cNvPicPr>
            <a:picLocks noChangeAspect="1"/>
          </p:cNvPicPr>
          <p:nvPr/>
        </p:nvPicPr>
        <p:blipFill>
          <a:blip r:embed="rId2"/>
          <a:stretch>
            <a:fillRect/>
          </a:stretch>
        </p:blipFill>
        <p:spPr>
          <a:xfrm>
            <a:off x="282743" y="880956"/>
            <a:ext cx="11616489" cy="5096089"/>
          </a:xfrm>
          <a:prstGeom prst="rect">
            <a:avLst/>
          </a:prstGeom>
        </p:spPr>
      </p:pic>
    </p:spTree>
    <p:extLst>
      <p:ext uri="{BB962C8B-B14F-4D97-AF65-F5344CB8AC3E}">
        <p14:creationId xmlns:p14="http://schemas.microsoft.com/office/powerpoint/2010/main" val="1837392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4FD7539-2B99-4330-B7AF-DD0F5CBEE190}"/>
              </a:ext>
            </a:extLst>
          </p:cNvPr>
          <p:cNvSpPr>
            <a:spLocks noGrp="1"/>
          </p:cNvSpPr>
          <p:nvPr>
            <p:ph type="title"/>
          </p:nvPr>
        </p:nvSpPr>
        <p:spPr>
          <a:xfrm>
            <a:off x="492370" y="605896"/>
            <a:ext cx="3219010" cy="5646208"/>
          </a:xfrm>
        </p:spPr>
        <p:txBody>
          <a:bodyPr anchor="ctr">
            <a:normAutofit/>
          </a:bodyPr>
          <a:lstStyle/>
          <a:p>
            <a:r>
              <a:rPr lang="en-US" dirty="0">
                <a:solidFill>
                  <a:srgbClr val="FFFFFF"/>
                </a:solidFill>
              </a:rPr>
              <a:t>Opportunity</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81F3DB3-5EC1-4DDF-A1CC-9D1D301F342D}"/>
              </a:ext>
            </a:extLst>
          </p:cNvPr>
          <p:cNvSpPr>
            <a:spLocks noGrp="1"/>
          </p:cNvSpPr>
          <p:nvPr>
            <p:ph idx="1"/>
          </p:nvPr>
        </p:nvSpPr>
        <p:spPr>
          <a:xfrm>
            <a:off x="4742016" y="605896"/>
            <a:ext cx="6413663" cy="5646208"/>
          </a:xfrm>
        </p:spPr>
        <p:txBody>
          <a:bodyPr anchor="ctr">
            <a:normAutofit/>
          </a:bodyPr>
          <a:lstStyle/>
          <a:p>
            <a:r>
              <a:rPr lang="en-US" dirty="0"/>
              <a:t>. </a:t>
            </a:r>
          </a:p>
        </p:txBody>
      </p:sp>
      <p:grpSp>
        <p:nvGrpSpPr>
          <p:cNvPr id="6" name="Group 5">
            <a:extLst>
              <a:ext uri="{FF2B5EF4-FFF2-40B4-BE49-F238E27FC236}">
                <a16:creationId xmlns:a16="http://schemas.microsoft.com/office/drawing/2014/main" id="{0E5C9A0F-E67C-4176-BEFD-0653DA130F1C}"/>
              </a:ext>
            </a:extLst>
          </p:cNvPr>
          <p:cNvGrpSpPr/>
          <p:nvPr/>
        </p:nvGrpSpPr>
        <p:grpSpPr>
          <a:xfrm>
            <a:off x="4742016" y="930947"/>
            <a:ext cx="7139586" cy="5139011"/>
            <a:chOff x="4662402" y="-1717145"/>
            <a:chExt cx="6819170" cy="4404100"/>
          </a:xfrm>
        </p:grpSpPr>
        <p:grpSp>
          <p:nvGrpSpPr>
            <p:cNvPr id="7" name="Group 6">
              <a:extLst>
                <a:ext uri="{FF2B5EF4-FFF2-40B4-BE49-F238E27FC236}">
                  <a16:creationId xmlns:a16="http://schemas.microsoft.com/office/drawing/2014/main" id="{85088729-E396-4A14-9024-889FA49A4EF8}"/>
                </a:ext>
              </a:extLst>
            </p:cNvPr>
            <p:cNvGrpSpPr/>
            <p:nvPr/>
          </p:nvGrpSpPr>
          <p:grpSpPr>
            <a:xfrm>
              <a:off x="4662402" y="-1717145"/>
              <a:ext cx="6819170" cy="4404100"/>
              <a:chOff x="-79614" y="164547"/>
              <a:chExt cx="6819170" cy="4404100"/>
            </a:xfrm>
          </p:grpSpPr>
          <p:sp>
            <p:nvSpPr>
              <p:cNvPr id="9" name="Rectangle: Rounded Corners 8">
                <a:extLst>
                  <a:ext uri="{FF2B5EF4-FFF2-40B4-BE49-F238E27FC236}">
                    <a16:creationId xmlns:a16="http://schemas.microsoft.com/office/drawing/2014/main" id="{EE4B31AE-3FC5-4C76-A985-703F470A47CC}"/>
                  </a:ext>
                </a:extLst>
              </p:cNvPr>
              <p:cNvSpPr/>
              <p:nvPr/>
            </p:nvSpPr>
            <p:spPr>
              <a:xfrm>
                <a:off x="-58119" y="164547"/>
                <a:ext cx="6797675" cy="4404100"/>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id="{BED675CF-850E-4219-BCC3-386D55822C02}"/>
                  </a:ext>
                </a:extLst>
              </p:cNvPr>
              <p:cNvSpPr txBox="1"/>
              <p:nvPr/>
            </p:nvSpPr>
            <p:spPr>
              <a:xfrm>
                <a:off x="-79614" y="524053"/>
                <a:ext cx="6569445" cy="21094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endParaRPr lang="en-US" sz="2700" kern="1200" dirty="0"/>
              </a:p>
            </p:txBody>
          </p:sp>
        </p:grpSp>
        <p:sp>
          <p:nvSpPr>
            <p:cNvPr id="13" name="TextBox 12">
              <a:extLst>
                <a:ext uri="{FF2B5EF4-FFF2-40B4-BE49-F238E27FC236}">
                  <a16:creationId xmlns:a16="http://schemas.microsoft.com/office/drawing/2014/main" id="{718E56B7-968C-41E3-8C8D-74B2722B674A}"/>
                </a:ext>
              </a:extLst>
            </p:cNvPr>
            <p:cNvSpPr txBox="1"/>
            <p:nvPr/>
          </p:nvSpPr>
          <p:spPr>
            <a:xfrm>
              <a:off x="5095044" y="-1641052"/>
              <a:ext cx="6096000" cy="4193825"/>
            </a:xfrm>
            <a:prstGeom prst="rect">
              <a:avLst/>
            </a:prstGeom>
            <a:noFill/>
          </p:spPr>
          <p:txBody>
            <a:bodyPr wrap="square" lIns="91440" tIns="45720" rIns="91440" bIns="45720" anchor="t">
              <a:spAutoFit/>
            </a:bodyPr>
            <a:lstStyle/>
            <a:p>
              <a:pPr algn="just"/>
              <a:r>
                <a:rPr lang="en-US" sz="2400" dirty="0">
                  <a:ea typeface="+mn-lt"/>
                  <a:cs typeface="+mn-lt"/>
                </a:rPr>
                <a:t>We were given this opportunity by Joel Ross, a Senior Lecturer at the Faculty of Engineering. Joel has told us he felt that he wanted to give more to support his students, but due to how spread out and time-consuming the information regarding each student is to find, he is not able to give feedback and support in as much depth as he would like, as regular as he would like.</a:t>
              </a:r>
            </a:p>
            <a:p>
              <a:pPr algn="just"/>
              <a:r>
                <a:rPr lang="en-US" sz="2400" dirty="0">
                  <a:ea typeface="+mn-lt"/>
                  <a:cs typeface="+mn-lt"/>
                </a:rPr>
                <a:t>He has been incredibly helpful during the process, forwarding us to different members of IT services and providing helpful feedback on our product during the different stages of developing(</a:t>
              </a:r>
              <a:r>
                <a:rPr lang="en-US" sz="2400" dirty="0" err="1">
                  <a:ea typeface="+mn-lt"/>
                  <a:cs typeface="+mn-lt"/>
                </a:rPr>
                <a:t>MVP,Beta</a:t>
              </a:r>
              <a:r>
                <a:rPr lang="en-US" sz="2400" dirty="0">
                  <a:ea typeface="+mn-lt"/>
                  <a:cs typeface="+mn-lt"/>
                </a:rPr>
                <a:t>). </a:t>
              </a:r>
            </a:p>
          </p:txBody>
        </p:sp>
      </p:grpSp>
    </p:spTree>
    <p:extLst>
      <p:ext uri="{BB962C8B-B14F-4D97-AF65-F5344CB8AC3E}">
        <p14:creationId xmlns:p14="http://schemas.microsoft.com/office/powerpoint/2010/main" val="1755578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80D7697-534E-4352-A1DC-E92C0BCB66A3}"/>
              </a:ext>
            </a:extLst>
          </p:cNvPr>
          <p:cNvSpPr>
            <a:spLocks noGrp="1"/>
          </p:cNvSpPr>
          <p:nvPr>
            <p:ph type="title"/>
          </p:nvPr>
        </p:nvSpPr>
        <p:spPr>
          <a:xfrm>
            <a:off x="597145" y="605896"/>
            <a:ext cx="3084844" cy="5646208"/>
          </a:xfrm>
        </p:spPr>
        <p:txBody>
          <a:bodyPr anchor="ctr">
            <a:normAutofit/>
          </a:bodyPr>
          <a:lstStyle/>
          <a:p>
            <a:r>
              <a:rPr lang="en-US" sz="5400" dirty="0">
                <a:solidFill>
                  <a:srgbClr val="FFFFFF"/>
                </a:solidFill>
              </a:rPr>
              <a:t>Solution </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 name="Group 4">
            <a:extLst>
              <a:ext uri="{FF2B5EF4-FFF2-40B4-BE49-F238E27FC236}">
                <a16:creationId xmlns:a16="http://schemas.microsoft.com/office/drawing/2014/main" id="{A16DEEE0-6DBA-461C-8A4C-4AFEDDC4764F}"/>
              </a:ext>
            </a:extLst>
          </p:cNvPr>
          <p:cNvGrpSpPr/>
          <p:nvPr/>
        </p:nvGrpSpPr>
        <p:grpSpPr>
          <a:xfrm>
            <a:off x="4593835" y="586846"/>
            <a:ext cx="7438906" cy="5646208"/>
            <a:chOff x="4566936" y="134419"/>
            <a:chExt cx="6797675" cy="2337660"/>
          </a:xfrm>
        </p:grpSpPr>
        <p:grpSp>
          <p:nvGrpSpPr>
            <p:cNvPr id="7" name="Group 6">
              <a:extLst>
                <a:ext uri="{FF2B5EF4-FFF2-40B4-BE49-F238E27FC236}">
                  <a16:creationId xmlns:a16="http://schemas.microsoft.com/office/drawing/2014/main" id="{55A1DF90-192A-4A9E-9CE8-21ACB2E859AC}"/>
                </a:ext>
              </a:extLst>
            </p:cNvPr>
            <p:cNvGrpSpPr/>
            <p:nvPr/>
          </p:nvGrpSpPr>
          <p:grpSpPr>
            <a:xfrm>
              <a:off x="4566936" y="134419"/>
              <a:ext cx="6797675" cy="2337660"/>
              <a:chOff x="4742016" y="982144"/>
              <a:chExt cx="6797675" cy="2337660"/>
            </a:xfrm>
          </p:grpSpPr>
          <p:grpSp>
            <p:nvGrpSpPr>
              <p:cNvPr id="9" name="Group 8">
                <a:extLst>
                  <a:ext uri="{FF2B5EF4-FFF2-40B4-BE49-F238E27FC236}">
                    <a16:creationId xmlns:a16="http://schemas.microsoft.com/office/drawing/2014/main" id="{EBE357F5-4215-486B-BEE0-D20795368394}"/>
                  </a:ext>
                </a:extLst>
              </p:cNvPr>
              <p:cNvGrpSpPr/>
              <p:nvPr/>
            </p:nvGrpSpPr>
            <p:grpSpPr>
              <a:xfrm>
                <a:off x="4742016" y="982144"/>
                <a:ext cx="6797675" cy="2337660"/>
                <a:chOff x="0" y="2863836"/>
                <a:chExt cx="6797675" cy="2337660"/>
              </a:xfrm>
            </p:grpSpPr>
            <p:sp>
              <p:nvSpPr>
                <p:cNvPr id="13" name="Rectangle: Rounded Corners 12">
                  <a:extLst>
                    <a:ext uri="{FF2B5EF4-FFF2-40B4-BE49-F238E27FC236}">
                      <a16:creationId xmlns:a16="http://schemas.microsoft.com/office/drawing/2014/main" id="{DE6068A2-7D9D-49A3-A3F9-19C6D2129596}"/>
                    </a:ext>
                  </a:extLst>
                </p:cNvPr>
                <p:cNvSpPr/>
                <p:nvPr/>
              </p:nvSpPr>
              <p:spPr>
                <a:xfrm>
                  <a:off x="0" y="2863836"/>
                  <a:ext cx="6797675" cy="2337660"/>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4" name="Rectangle: Rounded Corners 4">
                  <a:extLst>
                    <a:ext uri="{FF2B5EF4-FFF2-40B4-BE49-F238E27FC236}">
                      <a16:creationId xmlns:a16="http://schemas.microsoft.com/office/drawing/2014/main" id="{F04AB7FB-0E14-4B83-8C0B-5FD83CFB1CC3}"/>
                    </a:ext>
                  </a:extLst>
                </p:cNvPr>
                <p:cNvSpPr txBox="1"/>
                <p:nvPr/>
              </p:nvSpPr>
              <p:spPr>
                <a:xfrm>
                  <a:off x="114115" y="2977951"/>
                  <a:ext cx="6569445" cy="21094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endParaRPr lang="en-US" sz="2700" kern="1200" dirty="0"/>
                </a:p>
              </p:txBody>
            </p:sp>
          </p:grpSp>
          <p:sp>
            <p:nvSpPr>
              <p:cNvPr id="11" name="TextBox 10">
                <a:extLst>
                  <a:ext uri="{FF2B5EF4-FFF2-40B4-BE49-F238E27FC236}">
                    <a16:creationId xmlns:a16="http://schemas.microsoft.com/office/drawing/2014/main" id="{5CE37DED-D51F-42C7-80B6-A53C7A835DF7}"/>
                  </a:ext>
                </a:extLst>
              </p:cNvPr>
              <p:cNvSpPr txBox="1"/>
              <p:nvPr/>
            </p:nvSpPr>
            <p:spPr>
              <a:xfrm>
                <a:off x="5092853" y="1406760"/>
                <a:ext cx="6096000" cy="369332"/>
              </a:xfrm>
              <a:prstGeom prst="rect">
                <a:avLst/>
              </a:prstGeom>
              <a:noFill/>
            </p:spPr>
            <p:txBody>
              <a:bodyPr wrap="square">
                <a:spAutoFit/>
              </a:bodyPr>
              <a:lstStyle/>
              <a:p>
                <a:endParaRPr lang="en-US" dirty="0">
                  <a:solidFill>
                    <a:schemeClr val="bg1"/>
                  </a:solidFill>
                </a:endParaRPr>
              </a:p>
            </p:txBody>
          </p:sp>
        </p:grpSp>
        <p:sp>
          <p:nvSpPr>
            <p:cNvPr id="15" name="TextBox 14">
              <a:extLst>
                <a:ext uri="{FF2B5EF4-FFF2-40B4-BE49-F238E27FC236}">
                  <a16:creationId xmlns:a16="http://schemas.microsoft.com/office/drawing/2014/main" id="{305CFE39-1011-4E66-B06C-D2EA373FE11D}"/>
                </a:ext>
              </a:extLst>
            </p:cNvPr>
            <p:cNvSpPr txBox="1"/>
            <p:nvPr/>
          </p:nvSpPr>
          <p:spPr>
            <a:xfrm>
              <a:off x="4827940" y="271200"/>
              <a:ext cx="6275665" cy="2102538"/>
            </a:xfrm>
            <a:prstGeom prst="rect">
              <a:avLst/>
            </a:prstGeom>
            <a:noFill/>
          </p:spPr>
          <p:txBody>
            <a:bodyPr wrap="square" lIns="91440" tIns="45720" rIns="91440" bIns="45720" anchor="t">
              <a:spAutoFit/>
            </a:bodyPr>
            <a:lstStyle/>
            <a:p>
              <a:pPr algn="just"/>
              <a:r>
                <a:rPr lang="en-US" dirty="0">
                  <a:ea typeface="+mn-lt"/>
                  <a:cs typeface="+mn-lt"/>
                </a:rPr>
                <a:t>Our solution to this problem is a web application using </a:t>
              </a:r>
              <a:r>
                <a:rPr lang="en-US" dirty="0" err="1">
                  <a:ea typeface="+mn-lt"/>
                  <a:cs typeface="+mn-lt"/>
                </a:rPr>
                <a:t>SpringBoot</a:t>
              </a:r>
              <a:r>
                <a:rPr lang="en-US" dirty="0">
                  <a:ea typeface="+mn-lt"/>
                  <a:cs typeface="+mn-lt"/>
                </a:rPr>
                <a:t> and React JS, deployed and accessible through IBM-Cloud, whereby with the APIs from the services previously mentioned, we will be able to get all of the information a tutor would require for a specific student and display it in an easy to navigate dashboard.</a:t>
              </a:r>
              <a:endParaRPr lang="en-US" dirty="0">
                <a:cs typeface="Calibri"/>
              </a:endParaRPr>
            </a:p>
            <a:p>
              <a:pPr algn="just"/>
              <a:endParaRPr lang="en-US" dirty="0">
                <a:ea typeface="+mn-lt"/>
                <a:cs typeface="+mn-lt"/>
              </a:endParaRPr>
            </a:p>
            <a:p>
              <a:pPr algn="just"/>
              <a:r>
                <a:rPr lang="en-US" dirty="0">
                  <a:ea typeface="+mn-lt"/>
                  <a:cs typeface="+mn-lt"/>
                </a:rPr>
                <a:t>The tutor will be able to select a student and a group from a list of </a:t>
              </a:r>
              <a:r>
                <a:rPr lang="en-US" b="1" dirty="0">
                  <a:ea typeface="+mn-lt"/>
                  <a:cs typeface="+mn-lt"/>
                </a:rPr>
                <a:t>their </a:t>
              </a:r>
              <a:r>
                <a:rPr lang="en-US" dirty="0">
                  <a:ea typeface="+mn-lt"/>
                  <a:cs typeface="+mn-lt"/>
                </a:rPr>
                <a:t>specific students and be welcomed with a dashboard displaying a general overview of the student's academic progress throughout all units – including formative and summative assignments</a:t>
              </a:r>
              <a:endParaRPr lang="en-US" dirty="0">
                <a:cs typeface="Calibri"/>
              </a:endParaRPr>
            </a:p>
            <a:p>
              <a:pPr algn="just"/>
              <a:endParaRPr lang="en-US" dirty="0">
                <a:ea typeface="+mn-lt"/>
                <a:cs typeface="+mn-lt"/>
              </a:endParaRPr>
            </a:p>
            <a:p>
              <a:pPr algn="just"/>
              <a:r>
                <a:rPr lang="en-US" dirty="0">
                  <a:ea typeface="+mn-lt"/>
                  <a:cs typeface="+mn-lt"/>
                </a:rPr>
                <a:t>From here, the tutor will be able to compare a student's result with the average result of the cohort in order to more easily identify areas that may require extra support, as well as the student's average overall grade as this is something that is not currently available to tutors.</a:t>
              </a:r>
            </a:p>
            <a:p>
              <a:pPr algn="just"/>
              <a:endParaRPr lang="en-US" dirty="0">
                <a:ea typeface="+mn-lt"/>
                <a:cs typeface="+mn-lt"/>
              </a:endParaRPr>
            </a:p>
            <a:p>
              <a:pPr algn="just"/>
              <a:r>
                <a:rPr lang="en-US" dirty="0">
                  <a:ea typeface="+mn-lt"/>
                  <a:cs typeface="+mn-lt"/>
                </a:rPr>
                <a:t>There will be a page dedicated to students' attendance, displaying graphs specific to a unit or all of them with different filtering options. </a:t>
              </a:r>
              <a:endParaRPr lang="en-US" dirty="0">
                <a:cs typeface="Calibri"/>
              </a:endParaRPr>
            </a:p>
          </p:txBody>
        </p:sp>
      </p:grpSp>
    </p:spTree>
    <p:extLst>
      <p:ext uri="{BB962C8B-B14F-4D97-AF65-F5344CB8AC3E}">
        <p14:creationId xmlns:p14="http://schemas.microsoft.com/office/powerpoint/2010/main" val="1052873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FB35531-E261-40C8-9E92-776EF4AFB441}"/>
              </a:ext>
            </a:extLst>
          </p:cNvPr>
          <p:cNvSpPr>
            <a:spLocks noGrp="1"/>
          </p:cNvSpPr>
          <p:nvPr>
            <p:ph type="title"/>
          </p:nvPr>
        </p:nvSpPr>
        <p:spPr>
          <a:xfrm>
            <a:off x="492370" y="605896"/>
            <a:ext cx="3084844" cy="5646208"/>
          </a:xfrm>
        </p:spPr>
        <p:txBody>
          <a:bodyPr anchor="ctr">
            <a:normAutofit/>
          </a:bodyPr>
          <a:lstStyle/>
          <a:p>
            <a:r>
              <a:rPr lang="en-US" sz="4400" dirty="0">
                <a:solidFill>
                  <a:srgbClr val="FFFFFF"/>
                </a:solidFill>
              </a:rPr>
              <a:t>Current State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Rounded Corners 10">
            <a:extLst>
              <a:ext uri="{FF2B5EF4-FFF2-40B4-BE49-F238E27FC236}">
                <a16:creationId xmlns:a16="http://schemas.microsoft.com/office/drawing/2014/main" id="{3630A3B6-E379-4514-8341-03DC159A2C74}"/>
              </a:ext>
            </a:extLst>
          </p:cNvPr>
          <p:cNvSpPr/>
          <p:nvPr/>
        </p:nvSpPr>
        <p:spPr>
          <a:xfrm>
            <a:off x="4745296" y="929899"/>
            <a:ext cx="6797675" cy="4998202"/>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4" name="TextBox 13">
            <a:extLst>
              <a:ext uri="{FF2B5EF4-FFF2-40B4-BE49-F238E27FC236}">
                <a16:creationId xmlns:a16="http://schemas.microsoft.com/office/drawing/2014/main" id="{6CFEE9EA-870E-48A6-961C-A09953A66920}"/>
              </a:ext>
            </a:extLst>
          </p:cNvPr>
          <p:cNvSpPr txBox="1"/>
          <p:nvPr/>
        </p:nvSpPr>
        <p:spPr>
          <a:xfrm>
            <a:off x="4940730" y="1228397"/>
            <a:ext cx="6408934" cy="4401205"/>
          </a:xfrm>
          <a:prstGeom prst="rect">
            <a:avLst/>
          </a:prstGeom>
          <a:noFill/>
        </p:spPr>
        <p:txBody>
          <a:bodyPr wrap="square" lIns="91440" tIns="45720" rIns="91440" bIns="45720" anchor="t">
            <a:spAutoFit/>
          </a:bodyPr>
          <a:lstStyle/>
          <a:p>
            <a:pPr algn="just"/>
            <a:r>
              <a:rPr lang="en-US" sz="2000" dirty="0">
                <a:ea typeface="+mn-lt"/>
                <a:cs typeface="+mn-lt"/>
              </a:rPr>
              <a:t>In the current state of production, we have majority of the functionality implemented including log-in pages, which uses token-based authentication in order to access protected parts of our service, such as the dashboard. If successfully logged in, the tutor is then able to select a group of </a:t>
            </a:r>
            <a:r>
              <a:rPr lang="en-US" sz="2000" b="1" dirty="0">
                <a:ea typeface="+mn-lt"/>
                <a:cs typeface="+mn-lt"/>
              </a:rPr>
              <a:t>their </a:t>
            </a:r>
            <a:r>
              <a:rPr lang="en-US" sz="2000" dirty="0">
                <a:ea typeface="+mn-lt"/>
                <a:cs typeface="+mn-lt"/>
              </a:rPr>
              <a:t>students and a specific tutee they would like to access the dashboard of.</a:t>
            </a:r>
            <a:endParaRPr lang="en-US" sz="2000" dirty="0">
              <a:cs typeface="Calibri"/>
            </a:endParaRPr>
          </a:p>
          <a:p>
            <a:pPr algn="just"/>
            <a:r>
              <a:rPr lang="en-US" sz="2000" dirty="0">
                <a:cs typeface="Calibri"/>
              </a:rPr>
              <a:t>We had different versions of the dashboard, which we adapted to the changes, suggested by our client.</a:t>
            </a:r>
          </a:p>
          <a:p>
            <a:pPr algn="just"/>
            <a:r>
              <a:rPr lang="en-US" sz="2000" dirty="0">
                <a:cs typeface="Calibri"/>
              </a:rPr>
              <a:t>We have a multiple page working dashboard with various options, designed to help the tutor the most.</a:t>
            </a:r>
          </a:p>
          <a:p>
            <a:pPr algn="just"/>
            <a:r>
              <a:rPr lang="en-US" sz="2000" dirty="0">
                <a:ea typeface="+mn-lt"/>
                <a:cs typeface="+mn-lt"/>
              </a:rPr>
              <a:t>All parts of the frontend are connected to a </a:t>
            </a:r>
            <a:r>
              <a:rPr lang="en-US" sz="2000" dirty="0" err="1">
                <a:ea typeface="+mn-lt"/>
                <a:cs typeface="+mn-lt"/>
              </a:rPr>
              <a:t>SpringBoot</a:t>
            </a:r>
            <a:r>
              <a:rPr lang="en-US" sz="2000" dirty="0">
                <a:ea typeface="+mn-lt"/>
                <a:cs typeface="+mn-lt"/>
              </a:rPr>
              <a:t> server, which is secured and connected to MariaDB through IBM-Cloud, where all of the data is stored.</a:t>
            </a:r>
            <a:endParaRPr lang="en-US" sz="2000" dirty="0">
              <a:cs typeface="Calibri"/>
            </a:endParaRPr>
          </a:p>
        </p:txBody>
      </p:sp>
    </p:spTree>
    <p:extLst>
      <p:ext uri="{BB962C8B-B14F-4D97-AF65-F5344CB8AC3E}">
        <p14:creationId xmlns:p14="http://schemas.microsoft.com/office/powerpoint/2010/main" val="1763937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87848D-A422-49CD-8574-980F48C19E8F}"/>
              </a:ext>
            </a:extLst>
          </p:cNvPr>
          <p:cNvPicPr>
            <a:picLocks noChangeAspect="1"/>
          </p:cNvPicPr>
          <p:nvPr/>
        </p:nvPicPr>
        <p:blipFill>
          <a:blip r:embed="rId2"/>
          <a:stretch>
            <a:fillRect/>
          </a:stretch>
        </p:blipFill>
        <p:spPr>
          <a:xfrm>
            <a:off x="6037" y="666608"/>
            <a:ext cx="12179926" cy="5524784"/>
          </a:xfrm>
          <a:prstGeom prst="rect">
            <a:avLst/>
          </a:prstGeom>
        </p:spPr>
      </p:pic>
    </p:spTree>
    <p:extLst>
      <p:ext uri="{BB962C8B-B14F-4D97-AF65-F5344CB8AC3E}">
        <p14:creationId xmlns:p14="http://schemas.microsoft.com/office/powerpoint/2010/main" val="3034369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A5B1AF-07BF-4E37-AD1E-78BFBB76C4F9}"/>
              </a:ext>
            </a:extLst>
          </p:cNvPr>
          <p:cNvPicPr>
            <a:picLocks noChangeAspect="1"/>
          </p:cNvPicPr>
          <p:nvPr/>
        </p:nvPicPr>
        <p:blipFill>
          <a:blip r:embed="rId2"/>
          <a:stretch>
            <a:fillRect/>
          </a:stretch>
        </p:blipFill>
        <p:spPr>
          <a:xfrm>
            <a:off x="0" y="666750"/>
            <a:ext cx="12192000" cy="5524500"/>
          </a:xfrm>
          <a:prstGeom prst="rect">
            <a:avLst/>
          </a:prstGeom>
        </p:spPr>
      </p:pic>
    </p:spTree>
    <p:extLst>
      <p:ext uri="{BB962C8B-B14F-4D97-AF65-F5344CB8AC3E}">
        <p14:creationId xmlns:p14="http://schemas.microsoft.com/office/powerpoint/2010/main" val="758806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B7445E-6FCF-4CE8-B09D-6F080CCBE537}"/>
              </a:ext>
            </a:extLst>
          </p:cNvPr>
          <p:cNvPicPr>
            <a:picLocks noChangeAspect="1"/>
          </p:cNvPicPr>
          <p:nvPr/>
        </p:nvPicPr>
        <p:blipFill>
          <a:blip r:embed="rId2"/>
          <a:stretch>
            <a:fillRect/>
          </a:stretch>
        </p:blipFill>
        <p:spPr>
          <a:xfrm>
            <a:off x="0" y="666750"/>
            <a:ext cx="12192000" cy="5524500"/>
          </a:xfrm>
          <a:prstGeom prst="rect">
            <a:avLst/>
          </a:prstGeom>
        </p:spPr>
      </p:pic>
    </p:spTree>
    <p:extLst>
      <p:ext uri="{BB962C8B-B14F-4D97-AF65-F5344CB8AC3E}">
        <p14:creationId xmlns:p14="http://schemas.microsoft.com/office/powerpoint/2010/main" val="305620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454</TotalTime>
  <Words>748</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Calibri Light</vt:lpstr>
      <vt:lpstr>Segoe UI</vt:lpstr>
      <vt:lpstr>Symbol</vt:lpstr>
      <vt:lpstr>Verdana</vt:lpstr>
      <vt:lpstr>Retrospect</vt:lpstr>
      <vt:lpstr>Normal Analytics </vt:lpstr>
      <vt:lpstr>Project Brief </vt:lpstr>
      <vt:lpstr>PowerPoint Presentation</vt:lpstr>
      <vt:lpstr>Opportunity</vt:lpstr>
      <vt:lpstr>Solution </vt:lpstr>
      <vt:lpstr>Current State</vt:lpstr>
      <vt:lpstr>PowerPoint Presentation</vt:lpstr>
      <vt:lpstr>PowerPoint Presentation</vt:lpstr>
      <vt:lpstr>PowerPoint Presentation</vt:lpstr>
      <vt:lpstr>PowerPoint Presentation</vt:lpstr>
      <vt:lpstr>PowerPoint Presentation</vt:lpstr>
      <vt:lpstr>TB2 Plan</vt:lpstr>
      <vt:lpstr>Plans for the Future</vt:lpstr>
      <vt:lpstr>Biggest lessons learnt</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 Analytics</dc:title>
  <dc:creator>Siana Dicheva</dc:creator>
  <cp:lastModifiedBy>Siana Dicheva</cp:lastModifiedBy>
  <cp:revision>213</cp:revision>
  <dcterms:created xsi:type="dcterms:W3CDTF">2021-12-07T21:38:47Z</dcterms:created>
  <dcterms:modified xsi:type="dcterms:W3CDTF">2022-03-31T14:16:47Z</dcterms:modified>
</cp:coreProperties>
</file>