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e63bfc9d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6e63bfc9d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e63bfc9d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e63bfc9d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6e63bfc9d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6e63bfc9d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e63bfc9d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e63bfc9d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e63bfc9d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e63bfc9d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e63bfc9d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e63bfc9d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e63bfc9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e63bfc9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078850"/>
            <a:ext cx="8520600" cy="98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Preliminary Research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two parts of the mobile app - Frontend and Backend</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u="sng">
                <a:solidFill>
                  <a:schemeClr val="accent2"/>
                </a:solidFill>
              </a:rPr>
              <a:t>FRONTEND:</a:t>
            </a:r>
            <a:endParaRPr i="1" u="sng">
              <a:solidFill>
                <a:schemeClr val="accent2"/>
              </a:solidFill>
            </a:endParaRPr>
          </a:p>
          <a:p>
            <a:pPr indent="0" lvl="0" marL="0" rtl="0" algn="l">
              <a:spcBef>
                <a:spcPts val="1200"/>
              </a:spcBef>
              <a:spcAft>
                <a:spcPts val="0"/>
              </a:spcAft>
              <a:buNone/>
            </a:pPr>
            <a:r>
              <a:rPr lang="en" sz="1750">
                <a:solidFill>
                  <a:schemeClr val="accent2"/>
                </a:solidFill>
              </a:rPr>
              <a:t>The frontend of a web or mobile application is the part that the user interacts with directly. It is usually referred to as the application's "client side." </a:t>
            </a:r>
            <a:endParaRPr sz="1750">
              <a:solidFill>
                <a:schemeClr val="accent2"/>
              </a:solidFill>
            </a:endParaRPr>
          </a:p>
          <a:p>
            <a:pPr indent="0" lvl="0" marL="0" rtl="0" algn="l">
              <a:spcBef>
                <a:spcPts val="1200"/>
              </a:spcBef>
              <a:spcAft>
                <a:spcPts val="0"/>
              </a:spcAft>
              <a:buNone/>
            </a:pPr>
            <a:r>
              <a:rPr lang="en" sz="1750">
                <a:solidFill>
                  <a:schemeClr val="accent2"/>
                </a:solidFill>
              </a:rPr>
              <a:t>The frontend consists of everything that the user sees when interacting with the website or app, such as text colors and styles, photos, graphs and tables, buttons, colors and the navigation menu.</a:t>
            </a:r>
            <a:endParaRPr sz="1750">
              <a:solidFill>
                <a:schemeClr val="accent2"/>
              </a:solidFill>
            </a:endParaRPr>
          </a:p>
          <a:p>
            <a:pPr indent="0" lvl="0" marL="0" rtl="0" algn="l">
              <a:spcBef>
                <a:spcPts val="1200"/>
              </a:spcBef>
              <a:spcAft>
                <a:spcPts val="1200"/>
              </a:spcAft>
              <a:buNone/>
            </a:pPr>
            <a:r>
              <a:rPr lang="en" sz="1750">
                <a:solidFill>
                  <a:schemeClr val="accent2"/>
                </a:solidFill>
              </a:rPr>
              <a:t>Frontend dev</a:t>
            </a:r>
            <a:r>
              <a:rPr lang="en" sz="1750">
                <a:solidFill>
                  <a:schemeClr val="accent2"/>
                </a:solidFill>
              </a:rPr>
              <a:t>elopment focuses on </a:t>
            </a:r>
            <a:r>
              <a:rPr lang="en" sz="1750">
                <a:solidFill>
                  <a:schemeClr val="accent2"/>
                </a:solidFill>
              </a:rPr>
              <a:t>responsiveness and performance. The goal is to ensure that the site works properly on devices of all sizes(</a:t>
            </a:r>
            <a:r>
              <a:rPr lang="en" sz="1750">
                <a:solidFill>
                  <a:schemeClr val="accent2"/>
                </a:solidFill>
              </a:rPr>
              <a:t>responsive).</a:t>
            </a:r>
            <a:r>
              <a:rPr lang="en" sz="1750">
                <a:solidFill>
                  <a:schemeClr val="accent2"/>
                </a:solidFill>
              </a:rPr>
              <a:t> The application’s performance should be stable at all times, no matter the device used to access the application.</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Languages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HTML</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CSS</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JavaScript </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427200"/>
            <a:ext cx="8520600" cy="42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900" u="sng">
                <a:solidFill>
                  <a:schemeClr val="accent2"/>
                </a:solidFill>
              </a:rPr>
              <a:t>Backend;</a:t>
            </a:r>
            <a:endParaRPr i="1" sz="1900" u="sng">
              <a:solidFill>
                <a:schemeClr val="accent2"/>
              </a:solidFill>
            </a:endParaRPr>
          </a:p>
          <a:p>
            <a:pPr indent="0" lvl="0" marL="0" rtl="0" algn="l">
              <a:spcBef>
                <a:spcPts val="1200"/>
              </a:spcBef>
              <a:spcAft>
                <a:spcPts val="0"/>
              </a:spcAft>
              <a:buNone/>
            </a:pPr>
            <a:r>
              <a:rPr lang="en">
                <a:solidFill>
                  <a:schemeClr val="accent2"/>
                </a:solidFill>
              </a:rPr>
              <a:t>The backend is also known as the server-side of a website or application. It organizes and stores data, as well as ensuring that everything on the client side of the website functions properly.</a:t>
            </a:r>
            <a:endParaRPr>
              <a:solidFill>
                <a:schemeClr val="accent2"/>
              </a:solidFill>
            </a:endParaRPr>
          </a:p>
          <a:p>
            <a:pPr indent="0" lvl="0" marL="0" rtl="0" algn="l">
              <a:spcBef>
                <a:spcPts val="1200"/>
              </a:spcBef>
              <a:spcAft>
                <a:spcPts val="0"/>
              </a:spcAft>
              <a:buNone/>
            </a:pPr>
            <a:r>
              <a:rPr lang="en">
                <a:solidFill>
                  <a:schemeClr val="accent2"/>
                </a:solidFill>
              </a:rPr>
              <a:t>The backend doesn’t interact with the users directly. The frontend interacts with the user to </a:t>
            </a:r>
            <a:r>
              <a:rPr lang="en">
                <a:solidFill>
                  <a:schemeClr val="accent2"/>
                </a:solidFill>
              </a:rPr>
              <a:t>receive</a:t>
            </a:r>
            <a:r>
              <a:rPr lang="en">
                <a:solidFill>
                  <a:schemeClr val="accent2"/>
                </a:solidFill>
              </a:rPr>
              <a:t> the info it needs and the backend performs the functions on this info and data.</a:t>
            </a:r>
            <a:endParaRPr>
              <a:solidFill>
                <a:schemeClr val="accent2"/>
              </a:solidFill>
            </a:endParaRPr>
          </a:p>
          <a:p>
            <a:pPr indent="0" lvl="0" marL="0" rtl="0" algn="l">
              <a:spcBef>
                <a:spcPts val="1200"/>
              </a:spcBef>
              <a:spcAft>
                <a:spcPts val="1200"/>
              </a:spcAft>
              <a:buNone/>
            </a:pPr>
            <a:r>
              <a:rPr lang="en">
                <a:solidFill>
                  <a:schemeClr val="accent2"/>
                </a:solidFill>
              </a:rPr>
              <a:t>The backend includes activities such as writing APIs, creating libraries, and working with system components without user interfaces. The core functionality of web apps is usually managed by the backend.</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Languages</a:t>
            </a:r>
            <a:endParaRPr/>
          </a:p>
          <a:p>
            <a:pPr indent="0" lvl="0" marL="0" rtl="0" algn="l">
              <a:spcBef>
                <a:spcPts val="0"/>
              </a:spcBef>
              <a:spcAft>
                <a:spcPts val="0"/>
              </a:spcAft>
              <a:buNone/>
            </a:pPr>
            <a:r>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Char char="-"/>
            </a:pPr>
            <a:r>
              <a:rPr lang="en">
                <a:solidFill>
                  <a:schemeClr val="accent2"/>
                </a:solidFill>
              </a:rPr>
              <a:t>C#</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NodeJS</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JavaScript</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Swift</a:t>
            </a:r>
            <a:endParaRPr>
              <a:solidFill>
                <a:schemeClr val="accent2"/>
              </a:solidFill>
            </a:endParaRPr>
          </a:p>
          <a:p>
            <a:pPr indent="-342900" lvl="0" marL="457200" rtl="0" algn="l">
              <a:spcBef>
                <a:spcPts val="0"/>
              </a:spcBef>
              <a:spcAft>
                <a:spcPts val="0"/>
              </a:spcAft>
              <a:buClr>
                <a:schemeClr val="accent2"/>
              </a:buClr>
              <a:buSzPts val="1800"/>
              <a:buChar char="-"/>
            </a:pPr>
            <a:r>
              <a:rPr lang="en">
                <a:solidFill>
                  <a:schemeClr val="accent2"/>
                </a:solidFill>
              </a:rPr>
              <a:t>C++</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13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83" name="Google Shape;83;p18"/>
          <p:cNvSpPr txBox="1"/>
          <p:nvPr>
            <p:ph idx="1" type="body"/>
          </p:nvPr>
        </p:nvSpPr>
        <p:spPr>
          <a:xfrm>
            <a:off x="311700" y="752875"/>
            <a:ext cx="8520600" cy="40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2"/>
                </a:solidFill>
              </a:rPr>
              <a:t>1.</a:t>
            </a:r>
            <a:endParaRPr sz="1500">
              <a:solidFill>
                <a:schemeClr val="accent2"/>
              </a:solidFill>
            </a:endParaRPr>
          </a:p>
          <a:p>
            <a:pPr indent="0" lvl="0" marL="0" rtl="0" algn="l">
              <a:spcBef>
                <a:spcPts val="1200"/>
              </a:spcBef>
              <a:spcAft>
                <a:spcPts val="0"/>
              </a:spcAft>
              <a:buNone/>
            </a:pPr>
            <a:r>
              <a:rPr lang="en" sz="1500">
                <a:solidFill>
                  <a:schemeClr val="accent2"/>
                </a:solidFill>
              </a:rPr>
              <a:t>I</a:t>
            </a:r>
            <a:r>
              <a:rPr lang="en" sz="1500">
                <a:solidFill>
                  <a:schemeClr val="accent2"/>
                </a:solidFill>
              </a:rPr>
              <a:t>f you want to purchase something from an online store, the backend manages the actual money transactions when going through the checkout process.</a:t>
            </a:r>
            <a:endParaRPr sz="1500">
              <a:solidFill>
                <a:schemeClr val="accent2"/>
              </a:solidFill>
            </a:endParaRPr>
          </a:p>
          <a:p>
            <a:pPr indent="0" lvl="0" marL="0" rtl="0" algn="l">
              <a:spcBef>
                <a:spcPts val="1200"/>
              </a:spcBef>
              <a:spcAft>
                <a:spcPts val="0"/>
              </a:spcAft>
              <a:buNone/>
            </a:pPr>
            <a:r>
              <a:rPr lang="en" sz="1500">
                <a:solidFill>
                  <a:schemeClr val="accent2"/>
                </a:solidFill>
              </a:rPr>
              <a:t>While the frontend makes sure the “checkout” button is positioned properly on the page and sends you to the next page. The backend interacts with services outside of your own app or website, such as your bank app or PayPal. </a:t>
            </a:r>
            <a:endParaRPr sz="1500">
              <a:solidFill>
                <a:schemeClr val="accent2"/>
              </a:solidFill>
            </a:endParaRPr>
          </a:p>
          <a:p>
            <a:pPr indent="0" lvl="0" marL="0" rtl="0" algn="l">
              <a:spcBef>
                <a:spcPts val="1200"/>
              </a:spcBef>
              <a:spcAft>
                <a:spcPts val="0"/>
              </a:spcAft>
              <a:buNone/>
            </a:pPr>
            <a:r>
              <a:rPr lang="en" sz="1500">
                <a:solidFill>
                  <a:schemeClr val="accent2"/>
                </a:solidFill>
              </a:rPr>
              <a:t>You don’t see the entire process of this transaction happening, as it all happens behind the scenes, in the backend.</a:t>
            </a:r>
            <a:endParaRPr sz="1500">
              <a:solidFill>
                <a:schemeClr val="accent2"/>
              </a:solidFill>
            </a:endParaRPr>
          </a:p>
          <a:p>
            <a:pPr indent="0" lvl="0" marL="0" rtl="0" algn="l">
              <a:spcBef>
                <a:spcPts val="1200"/>
              </a:spcBef>
              <a:spcAft>
                <a:spcPts val="0"/>
              </a:spcAft>
              <a:buNone/>
            </a:pPr>
            <a:r>
              <a:rPr lang="en" sz="1500">
                <a:solidFill>
                  <a:schemeClr val="accent2"/>
                </a:solidFill>
              </a:rPr>
              <a:t>2. </a:t>
            </a:r>
            <a:endParaRPr sz="1500">
              <a:solidFill>
                <a:schemeClr val="accent2"/>
              </a:solidFill>
            </a:endParaRPr>
          </a:p>
          <a:p>
            <a:pPr indent="0" lvl="0" marL="0" rtl="0" algn="l">
              <a:spcBef>
                <a:spcPts val="1200"/>
              </a:spcBef>
              <a:spcAft>
                <a:spcPts val="1200"/>
              </a:spcAft>
              <a:buNone/>
            </a:pPr>
            <a:r>
              <a:rPr lang="en" sz="1500">
                <a:solidFill>
                  <a:schemeClr val="accent2"/>
                </a:solidFill>
              </a:rPr>
              <a:t>A user in your school portal inputs their name and password and hits login. This will send a post request to the backend which will check if the user is real or not. If the authentication is successful, the backend will send a message and the user will be navigated to the portal's dashboard.</a:t>
            </a:r>
            <a:endParaRPr sz="15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frontend and backend </a:t>
            </a:r>
            <a:r>
              <a:rPr lang="en" u="sng"/>
              <a:t>communicate</a:t>
            </a:r>
            <a:r>
              <a:rPr lang="en"/>
              <a:t>?        API</a:t>
            </a:r>
            <a:endParaRPr/>
          </a:p>
        </p:txBody>
      </p:sp>
      <p:sp>
        <p:nvSpPr>
          <p:cNvPr id="89" name="Google Shape;89;p19"/>
          <p:cNvSpPr txBox="1"/>
          <p:nvPr>
            <p:ph idx="1" type="body"/>
          </p:nvPr>
        </p:nvSpPr>
        <p:spPr>
          <a:xfrm>
            <a:off x="311700" y="1204200"/>
            <a:ext cx="8520600" cy="27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An API, or application programming interface, is a set of pre-prepared coding instructions that third-party apps can subsurme into their designs. </a:t>
            </a:r>
            <a:endParaRPr>
              <a:solidFill>
                <a:schemeClr val="accent2"/>
              </a:solidFill>
            </a:endParaRPr>
          </a:p>
          <a:p>
            <a:pPr indent="0" lvl="0" marL="0" rtl="0" algn="l">
              <a:spcBef>
                <a:spcPts val="1200"/>
              </a:spcBef>
              <a:spcAft>
                <a:spcPts val="0"/>
              </a:spcAft>
              <a:buNone/>
            </a:pPr>
            <a:r>
              <a:rPr lang="en">
                <a:solidFill>
                  <a:schemeClr val="accent2"/>
                </a:solidFill>
              </a:rPr>
              <a:t>The frontend sends through client requests to the backend, the backend retrieves the needed information through an API, and sends it back to the frontend.</a:t>
            </a:r>
            <a:endParaRPr>
              <a:solidFill>
                <a:schemeClr val="accent2"/>
              </a:solidFill>
            </a:endParaRPr>
          </a:p>
          <a:p>
            <a:pPr indent="0" lvl="0" marL="0" rtl="0" algn="l">
              <a:spcBef>
                <a:spcPts val="1200"/>
              </a:spcBef>
              <a:spcAft>
                <a:spcPts val="1200"/>
              </a:spcAft>
              <a:buNone/>
            </a:pPr>
            <a:r>
              <a:rPr lang="en">
                <a:solidFill>
                  <a:schemeClr val="accent2"/>
                </a:solidFill>
              </a:rPr>
              <a:t>A mobile app development API is just an API meant to assist programmers in setting up mobile apps and providing them with various features.</a:t>
            </a:r>
            <a:endParaRPr>
              <a:solidFill>
                <a:schemeClr val="accent2"/>
              </a:solidFill>
            </a:endParaRPr>
          </a:p>
        </p:txBody>
      </p:sp>
      <p:sp>
        <p:nvSpPr>
          <p:cNvPr id="90" name="Google Shape;90;p19"/>
          <p:cNvSpPr/>
          <p:nvPr/>
        </p:nvSpPr>
        <p:spPr>
          <a:xfrm>
            <a:off x="6946050" y="512525"/>
            <a:ext cx="528300" cy="4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and Language</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We decided to use </a:t>
            </a:r>
            <a:r>
              <a:rPr lang="en">
                <a:solidFill>
                  <a:schemeClr val="accent2"/>
                </a:solidFill>
              </a:rPr>
              <a:t>Unity to develop the mobile game in this project. </a:t>
            </a:r>
            <a:endParaRPr>
              <a:solidFill>
                <a:schemeClr val="accent2"/>
              </a:solidFill>
            </a:endParaRPr>
          </a:p>
          <a:p>
            <a:pPr indent="0" lvl="0" marL="0" rtl="0" algn="l">
              <a:spcBef>
                <a:spcPts val="1200"/>
              </a:spcBef>
              <a:spcAft>
                <a:spcPts val="0"/>
              </a:spcAft>
              <a:buNone/>
            </a:pPr>
            <a:r>
              <a:rPr lang="en">
                <a:solidFill>
                  <a:schemeClr val="accent2"/>
                </a:solidFill>
              </a:rPr>
              <a:t>The language that will be used to code is C# because:</a:t>
            </a:r>
            <a:endParaRPr>
              <a:solidFill>
                <a:schemeClr val="accent2"/>
              </a:solidFill>
            </a:endParaRPr>
          </a:p>
          <a:p>
            <a:pPr indent="-342900" lvl="0" marL="457200" rtl="0" algn="l">
              <a:lnSpc>
                <a:spcPct val="150000"/>
              </a:lnSpc>
              <a:spcBef>
                <a:spcPts val="1200"/>
              </a:spcBef>
              <a:spcAft>
                <a:spcPts val="0"/>
              </a:spcAft>
              <a:buClr>
                <a:schemeClr val="accent2"/>
              </a:buClr>
              <a:buSzPts val="1800"/>
              <a:buAutoNum type="arabicParenR"/>
            </a:pPr>
            <a:r>
              <a:rPr lang="en">
                <a:solidFill>
                  <a:schemeClr val="accent2"/>
                </a:solidFill>
              </a:rPr>
              <a:t>Object-oriented programming</a:t>
            </a:r>
            <a:endParaRPr>
              <a:solidFill>
                <a:schemeClr val="accent2"/>
              </a:solidFill>
            </a:endParaRPr>
          </a:p>
          <a:p>
            <a:pPr indent="-342900" lvl="0" marL="457200" rtl="0" algn="l">
              <a:lnSpc>
                <a:spcPct val="150000"/>
              </a:lnSpc>
              <a:spcBef>
                <a:spcPts val="0"/>
              </a:spcBef>
              <a:spcAft>
                <a:spcPts val="0"/>
              </a:spcAft>
              <a:buClr>
                <a:schemeClr val="accent2"/>
              </a:buClr>
              <a:buSzPts val="1800"/>
              <a:buAutoNum type="arabicParenR"/>
            </a:pPr>
            <a:r>
              <a:rPr lang="en">
                <a:solidFill>
                  <a:schemeClr val="accent2"/>
                </a:solidFill>
              </a:rPr>
              <a:t>It has a lot of APIs, </a:t>
            </a:r>
            <a:r>
              <a:rPr lang="en">
                <a:solidFill>
                  <a:schemeClr val="accent2"/>
                </a:solidFill>
              </a:rPr>
              <a:t>functionality</a:t>
            </a:r>
            <a:r>
              <a:rPr lang="en">
                <a:solidFill>
                  <a:schemeClr val="accent2"/>
                </a:solidFill>
              </a:rPr>
              <a:t> and huge framework</a:t>
            </a:r>
            <a:endParaRPr>
              <a:solidFill>
                <a:schemeClr val="accent2"/>
              </a:solidFill>
            </a:endParaRPr>
          </a:p>
          <a:p>
            <a:pPr indent="-342900" lvl="0" marL="457200" rtl="0" algn="l">
              <a:lnSpc>
                <a:spcPct val="150000"/>
              </a:lnSpc>
              <a:spcBef>
                <a:spcPts val="0"/>
              </a:spcBef>
              <a:spcAft>
                <a:spcPts val="0"/>
              </a:spcAft>
              <a:buClr>
                <a:schemeClr val="accent2"/>
              </a:buClr>
              <a:buSzPts val="1800"/>
              <a:buAutoNum type="arabicParenR"/>
            </a:pPr>
            <a:r>
              <a:rPr lang="en">
                <a:solidFill>
                  <a:schemeClr val="accent2"/>
                </a:solidFill>
              </a:rPr>
              <a:t>Large online community for technical support</a:t>
            </a:r>
            <a:endParaRPr>
              <a:solidFill>
                <a:schemeClr val="accent2"/>
              </a:solidFill>
            </a:endParaRPr>
          </a:p>
          <a:p>
            <a:pPr indent="-342900" lvl="0" marL="457200" rtl="0" algn="l">
              <a:lnSpc>
                <a:spcPct val="150000"/>
              </a:lnSpc>
              <a:spcBef>
                <a:spcPts val="0"/>
              </a:spcBef>
              <a:spcAft>
                <a:spcPts val="0"/>
              </a:spcAft>
              <a:buClr>
                <a:schemeClr val="accent2"/>
              </a:buClr>
              <a:buSzPts val="1800"/>
              <a:buAutoNum type="arabicParenR"/>
            </a:pPr>
            <a:r>
              <a:rPr lang="en">
                <a:solidFill>
                  <a:schemeClr val="accent2"/>
                </a:solidFill>
              </a:rPr>
              <a:t>The most compatible language for Unity in game development and is widely used for creating system backends</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