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Nixie One"/>
      <p:regular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elveticaNeue-regular.fntdata"/><Relationship Id="rId23" Type="http://schemas.openxmlformats.org/officeDocument/2006/relationships/font" Target="fonts/Nixie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b42bc34229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b42bc3422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b42bc34229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b42bc3422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b42bc34229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b42bc3422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b42bc34229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b42bc3422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b4356edee8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b4356edee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the game will be in landscape (horizontal)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b42bc34229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b42bc3422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the rules of the game have been modified to be able to sense the mood of the user at each step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b42bc34229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b42bc3422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b42bc34229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b42bc3422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- Kaushiki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solutions - Yichen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- Haixin, Wren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Chongqi (Game map)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Kaushiki, Wren (Game rules)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- Haixin and Wren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b57b54f589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b57b54f5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b42bc34229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b42bc342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b42bc34229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b42bc342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Unity’s constraints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Doesn’t work well with other languages , you need to use c#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Uploading unity files to github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b42bc34229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b42bc342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b42bc34229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b42bc3422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r68ZatajbPQNTIChoQ7hzizTdzvQ6pfq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o42owzoBa3XdU2aYyLrYvnJE4NfAuHUZ/view" TargetMode="External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Reward Processing Mobile Application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Google Shape;404;p20"/>
          <p:cNvPicPr preferRelativeResize="0"/>
          <p:nvPr/>
        </p:nvPicPr>
        <p:blipFill rotWithShape="1">
          <a:blip r:embed="rId3">
            <a:alphaModFix/>
          </a:blip>
          <a:srcRect b="0" l="0" r="4049" t="0"/>
          <a:stretch/>
        </p:blipFill>
        <p:spPr>
          <a:xfrm>
            <a:off x="1081751" y="1553012"/>
            <a:ext cx="2120524" cy="31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725" y="1511763"/>
            <a:ext cx="2267675" cy="324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6950" y="1553000"/>
            <a:ext cx="2210100" cy="3165657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0"/>
          <p:cNvSpPr txBox="1"/>
          <p:nvPr>
            <p:ph idx="4294967295" type="title"/>
          </p:nvPr>
        </p:nvSpPr>
        <p:spPr>
          <a:xfrm>
            <a:off x="1826700" y="580575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21"/>
          <p:cNvSpPr txBox="1"/>
          <p:nvPr>
            <p:ph idx="4294967295" type="title"/>
          </p:nvPr>
        </p:nvSpPr>
        <p:spPr>
          <a:xfrm>
            <a:off x="1826700" y="580575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Designs</a:t>
            </a:r>
            <a:endParaRPr b="1"/>
          </a:p>
        </p:txBody>
      </p:sp>
      <p:pic>
        <p:nvPicPr>
          <p:cNvPr id="414" name="Google Shape;414;p21"/>
          <p:cNvPicPr preferRelativeResize="0"/>
          <p:nvPr/>
        </p:nvPicPr>
        <p:blipFill rotWithShape="1">
          <a:blip r:embed="rId3">
            <a:alphaModFix/>
          </a:blip>
          <a:srcRect b="2162" l="2957" r="2853" t="0"/>
          <a:stretch/>
        </p:blipFill>
        <p:spPr>
          <a:xfrm>
            <a:off x="4998275" y="1245649"/>
            <a:ext cx="1906025" cy="3742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325" y="1225875"/>
            <a:ext cx="1906013" cy="376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22" title="Current Stat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75" y="76200"/>
            <a:ext cx="820365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3" title="B2E479FE-49B8-446F-B5FF-822EC933E748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492" y="0"/>
            <a:ext cx="241101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3"/>
          <p:cNvSpPr/>
          <p:nvPr/>
        </p:nvSpPr>
        <p:spPr>
          <a:xfrm>
            <a:off x="1171236" y="2059040"/>
            <a:ext cx="570621" cy="1025422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2" name="Google Shape;432;p24"/>
          <p:cNvPicPr preferRelativeResize="0"/>
          <p:nvPr/>
        </p:nvPicPr>
        <p:blipFill rotWithShape="1">
          <a:blip r:embed="rId3">
            <a:alphaModFix/>
          </a:blip>
          <a:srcRect b="0" l="0" r="6068" t="0"/>
          <a:stretch/>
        </p:blipFill>
        <p:spPr>
          <a:xfrm>
            <a:off x="1745450" y="1425375"/>
            <a:ext cx="4405999" cy="33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4"/>
          <p:cNvSpPr txBox="1"/>
          <p:nvPr>
            <p:ph idx="4294967295" type="title"/>
          </p:nvPr>
        </p:nvSpPr>
        <p:spPr>
          <a:xfrm>
            <a:off x="1826700" y="580575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Map</a:t>
            </a:r>
            <a:endParaRPr b="1"/>
          </a:p>
        </p:txBody>
      </p:sp>
      <p:pic>
        <p:nvPicPr>
          <p:cNvPr id="434" name="Google Shape;4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801" y="2647875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2800" y="3710125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4"/>
          <p:cNvPicPr preferRelativeResize="0"/>
          <p:nvPr/>
        </p:nvPicPr>
        <p:blipFill rotWithShape="1">
          <a:blip r:embed="rId6">
            <a:alphaModFix/>
          </a:blip>
          <a:srcRect b="4507" l="0" r="5276" t="0"/>
          <a:stretch/>
        </p:blipFill>
        <p:spPr>
          <a:xfrm>
            <a:off x="6842800" y="1585625"/>
            <a:ext cx="857250" cy="864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2801" y="530325"/>
            <a:ext cx="857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25"/>
          <p:cNvSpPr txBox="1"/>
          <p:nvPr>
            <p:ph idx="4294967295" type="title"/>
          </p:nvPr>
        </p:nvSpPr>
        <p:spPr>
          <a:xfrm>
            <a:off x="1826700" y="580575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Rules</a:t>
            </a:r>
            <a:endParaRPr b="1"/>
          </a:p>
        </p:txBody>
      </p:sp>
      <p:pic>
        <p:nvPicPr>
          <p:cNvPr id="444" name="Google Shape;4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788" y="2792375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8788" y="3854625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5"/>
          <p:cNvPicPr preferRelativeResize="0"/>
          <p:nvPr/>
        </p:nvPicPr>
        <p:blipFill rotWithShape="1">
          <a:blip r:embed="rId5">
            <a:alphaModFix/>
          </a:blip>
          <a:srcRect b="4507" l="0" r="5276" t="0"/>
          <a:stretch/>
        </p:blipFill>
        <p:spPr>
          <a:xfrm>
            <a:off x="7328788" y="1730125"/>
            <a:ext cx="857250" cy="86419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5"/>
          <p:cNvSpPr txBox="1"/>
          <p:nvPr>
            <p:ph idx="4294967295" type="body"/>
          </p:nvPr>
        </p:nvSpPr>
        <p:spPr>
          <a:xfrm>
            <a:off x="957975" y="1447125"/>
            <a:ext cx="6289500" cy="3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Use the arrows to move the pacman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Click on the guess box to see what’s inside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If you find a cherry, click on it to gain points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If you find ghosts, leave and do not touch them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If the box is empty, you can either keep finding cherries on the same side or move to the other side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48" name="Google Shape;44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8801" y="674825"/>
            <a:ext cx="857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"/>
          <p:cNvSpPr txBox="1"/>
          <p:nvPr>
            <p:ph type="ctrTitle"/>
          </p:nvPr>
        </p:nvSpPr>
        <p:spPr>
          <a:xfrm>
            <a:off x="2743200" y="2203800"/>
            <a:ext cx="56388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Plans</a:t>
            </a:r>
            <a:endParaRPr b="1"/>
          </a:p>
        </p:txBody>
      </p:sp>
      <p:sp>
        <p:nvSpPr>
          <p:cNvPr id="454" name="Google Shape;454;p2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27"/>
          <p:cNvSpPr txBox="1"/>
          <p:nvPr>
            <p:ph idx="1" type="body"/>
          </p:nvPr>
        </p:nvSpPr>
        <p:spPr>
          <a:xfrm>
            <a:off x="1495350" y="1455025"/>
            <a:ext cx="6153300" cy="29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Store data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Finish the questionnaire section and beautify the pages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Create game instruction pages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Develop the game (adding levels)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"/>
          <p:cNvSpPr txBox="1"/>
          <p:nvPr>
            <p:ph idx="4294967295" type="ctrTitle"/>
          </p:nvPr>
        </p:nvSpPr>
        <p:spPr>
          <a:xfrm>
            <a:off x="1639800" y="1446900"/>
            <a:ext cx="5864400" cy="22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 for listening!</a:t>
            </a:r>
            <a:endParaRPr sz="7000"/>
          </a:p>
        </p:txBody>
      </p:sp>
      <p:sp>
        <p:nvSpPr>
          <p:cNvPr id="466" name="Google Shape;466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2014675" y="871075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</p:txBody>
      </p:sp>
      <p:sp>
        <p:nvSpPr>
          <p:cNvPr id="343" name="Google Shape;343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12"/>
          <p:cNvSpPr txBox="1"/>
          <p:nvPr>
            <p:ph idx="1" type="body"/>
          </p:nvPr>
        </p:nvSpPr>
        <p:spPr>
          <a:xfrm>
            <a:off x="1732700" y="1683175"/>
            <a:ext cx="49443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◇"/>
            </a:pPr>
            <a:r>
              <a:rPr lang="en" sz="2000">
                <a:solidFill>
                  <a:schemeClr val="dk1"/>
                </a:solidFill>
              </a:rPr>
              <a:t>Introduction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◇"/>
            </a:pPr>
            <a:r>
              <a:rPr lang="en" sz="2000">
                <a:solidFill>
                  <a:schemeClr val="dk1"/>
                </a:solidFill>
              </a:rPr>
              <a:t>Problems and Solutions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◇"/>
            </a:pPr>
            <a:r>
              <a:rPr lang="en" sz="2000">
                <a:solidFill>
                  <a:schemeClr val="dk1"/>
                </a:solidFill>
              </a:rPr>
              <a:t>Current State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◇"/>
            </a:pPr>
            <a:r>
              <a:rPr lang="en" sz="2000">
                <a:solidFill>
                  <a:schemeClr val="dk1"/>
                </a:solidFill>
              </a:rPr>
              <a:t>Future Plans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/>
          <p:nvPr>
            <p:ph type="ctrTitle"/>
          </p:nvPr>
        </p:nvSpPr>
        <p:spPr>
          <a:xfrm>
            <a:off x="2743200" y="2203800"/>
            <a:ext cx="56388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350" name="Google Shape;350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/>
          <p:nvPr>
            <p:ph type="title"/>
          </p:nvPr>
        </p:nvSpPr>
        <p:spPr>
          <a:xfrm>
            <a:off x="2016450" y="735950"/>
            <a:ext cx="5111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Description</a:t>
            </a:r>
            <a:endParaRPr b="1"/>
          </a:p>
        </p:txBody>
      </p:sp>
      <p:sp>
        <p:nvSpPr>
          <p:cNvPr id="356" name="Google Shape;356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14"/>
          <p:cNvSpPr txBox="1"/>
          <p:nvPr>
            <p:ph idx="1" type="body"/>
          </p:nvPr>
        </p:nvSpPr>
        <p:spPr>
          <a:xfrm>
            <a:off x="1724175" y="1615750"/>
            <a:ext cx="6153300" cy="29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Clients and their research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Monitor </a:t>
            </a:r>
            <a:r>
              <a:rPr lang="en" sz="1800">
                <a:solidFill>
                  <a:schemeClr val="dk1"/>
                </a:solidFill>
              </a:rPr>
              <a:t>decision</a:t>
            </a:r>
            <a:r>
              <a:rPr lang="en" sz="1800">
                <a:solidFill>
                  <a:schemeClr val="dk1"/>
                </a:solidFill>
              </a:rPr>
              <a:t>-making skills in response to an individual’s mood using a gamified approach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Questionnaire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Arcade-style game (Pacman)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"/>
          <p:cNvSpPr/>
          <p:nvPr/>
        </p:nvSpPr>
        <p:spPr>
          <a:xfrm>
            <a:off x="699575" y="404000"/>
            <a:ext cx="298887" cy="50250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15"/>
          <p:cNvSpPr txBox="1"/>
          <p:nvPr>
            <p:ph idx="4294967295" type="title"/>
          </p:nvPr>
        </p:nvSpPr>
        <p:spPr>
          <a:xfrm>
            <a:off x="2016450" y="735950"/>
            <a:ext cx="5111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 Development</a:t>
            </a:r>
            <a:endParaRPr b="1"/>
          </a:p>
        </p:txBody>
      </p:sp>
      <p:sp>
        <p:nvSpPr>
          <p:cNvPr id="365" name="Google Shape;365;p15"/>
          <p:cNvSpPr txBox="1"/>
          <p:nvPr>
            <p:ph idx="4294967295" type="body"/>
          </p:nvPr>
        </p:nvSpPr>
        <p:spPr>
          <a:xfrm>
            <a:off x="1732725" y="1803700"/>
            <a:ext cx="61533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Flutter (IOS and Android)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Dart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Unity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/>
          <p:nvPr>
            <p:ph type="ctrTitle"/>
          </p:nvPr>
        </p:nvSpPr>
        <p:spPr>
          <a:xfrm>
            <a:off x="2743200" y="2203800"/>
            <a:ext cx="56388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Problems and Solutions</a:t>
            </a:r>
            <a:endParaRPr b="1"/>
          </a:p>
        </p:txBody>
      </p:sp>
      <p:sp>
        <p:nvSpPr>
          <p:cNvPr id="371" name="Google Shape;371;p1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17"/>
          <p:cNvSpPr/>
          <p:nvPr/>
        </p:nvSpPr>
        <p:spPr>
          <a:xfrm>
            <a:off x="611950" y="407525"/>
            <a:ext cx="490908" cy="43828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"/>
          <p:cNvSpPr txBox="1"/>
          <p:nvPr>
            <p:ph idx="4294967295" type="body"/>
          </p:nvPr>
        </p:nvSpPr>
        <p:spPr>
          <a:xfrm>
            <a:off x="562250" y="1495225"/>
            <a:ext cx="39492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Char char="◇"/>
            </a:pPr>
            <a:r>
              <a:rPr lang="en">
                <a:solidFill>
                  <a:schemeClr val="dk1"/>
                </a:solidFill>
              </a:rPr>
              <a:t>Adapting to a new language(Dart) and development framework (Flutter)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Char char="◇"/>
            </a:pPr>
            <a:r>
              <a:rPr lang="en">
                <a:solidFill>
                  <a:schemeClr val="dk1"/>
                </a:solidFill>
              </a:rPr>
              <a:t>Managing Unity’s constraints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Char char="◇"/>
            </a:pPr>
            <a:r>
              <a:rPr lang="en">
                <a:solidFill>
                  <a:schemeClr val="dk1"/>
                </a:solidFill>
              </a:rPr>
              <a:t>Altering the game from the actual pacman game to suit our app objectives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9" name="Google Shape;379;p17"/>
          <p:cNvSpPr txBox="1"/>
          <p:nvPr>
            <p:ph idx="4294967295" type="body"/>
          </p:nvPr>
        </p:nvSpPr>
        <p:spPr>
          <a:xfrm>
            <a:off x="4741925" y="1495225"/>
            <a:ext cx="38790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Char char="◇"/>
            </a:pPr>
            <a:r>
              <a:rPr lang="en">
                <a:solidFill>
                  <a:schemeClr val="dk1"/>
                </a:solidFill>
              </a:rPr>
              <a:t>Tutorials on the internet and applying </a:t>
            </a:r>
            <a:r>
              <a:rPr lang="en">
                <a:solidFill>
                  <a:schemeClr val="dk1"/>
                </a:solidFill>
              </a:rPr>
              <a:t>knowledge of the previous year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◇"/>
            </a:pPr>
            <a:r>
              <a:rPr lang="en">
                <a:solidFill>
                  <a:schemeClr val="dk1"/>
                </a:solidFill>
              </a:rPr>
              <a:t>Brainstorming and assigning specific work to each team member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Char char="◇"/>
            </a:pPr>
            <a:r>
              <a:rPr lang="en">
                <a:solidFill>
                  <a:schemeClr val="dk1"/>
                </a:solidFill>
              </a:rPr>
              <a:t>Changing some aspects of the game and introducing new ones (ghosts, cherries)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0" name="Google Shape;380;p17"/>
          <p:cNvSpPr/>
          <p:nvPr/>
        </p:nvSpPr>
        <p:spPr>
          <a:xfrm>
            <a:off x="8380974" y="4237802"/>
            <a:ext cx="359641" cy="357915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7"/>
          <p:cNvSpPr txBox="1"/>
          <p:nvPr>
            <p:ph idx="4294967295" type="title"/>
          </p:nvPr>
        </p:nvSpPr>
        <p:spPr>
          <a:xfrm>
            <a:off x="1461100" y="616325"/>
            <a:ext cx="3058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Problems</a:t>
            </a:r>
            <a:endParaRPr b="1"/>
          </a:p>
        </p:txBody>
      </p:sp>
      <p:sp>
        <p:nvSpPr>
          <p:cNvPr id="382" name="Google Shape;382;p17"/>
          <p:cNvSpPr txBox="1"/>
          <p:nvPr>
            <p:ph idx="4294967295" type="title"/>
          </p:nvPr>
        </p:nvSpPr>
        <p:spPr>
          <a:xfrm>
            <a:off x="4834600" y="616325"/>
            <a:ext cx="3058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"/>
          <p:cNvSpPr txBox="1"/>
          <p:nvPr>
            <p:ph type="ctrTitle"/>
          </p:nvPr>
        </p:nvSpPr>
        <p:spPr>
          <a:xfrm>
            <a:off x="2743200" y="2203800"/>
            <a:ext cx="56388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State</a:t>
            </a:r>
            <a:endParaRPr b="1"/>
          </a:p>
        </p:txBody>
      </p:sp>
      <p:sp>
        <p:nvSpPr>
          <p:cNvPr id="388" name="Google Shape;388;p1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" name="Google Shape;3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25" y="1612850"/>
            <a:ext cx="1995700" cy="30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512" y="1611873"/>
            <a:ext cx="2138825" cy="30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3402" y="1611858"/>
            <a:ext cx="2138825" cy="306359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9"/>
          <p:cNvSpPr txBox="1"/>
          <p:nvPr>
            <p:ph idx="4294967295" type="title"/>
          </p:nvPr>
        </p:nvSpPr>
        <p:spPr>
          <a:xfrm>
            <a:off x="1826700" y="580575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Designs</a:t>
            </a:r>
            <a:endParaRPr b="1"/>
          </a:p>
        </p:txBody>
      </p:sp>
      <p:pic>
        <p:nvPicPr>
          <p:cNvPr id="398" name="Google Shape;3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4281" y="2024850"/>
            <a:ext cx="1149725" cy="25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