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sldIdLst>
    <p:sldId id="256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4" r:id="rId13"/>
    <p:sldId id="268" r:id="rId14"/>
    <p:sldId id="269" r:id="rId15"/>
    <p:sldId id="27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0"/>
    <a:srgbClr val="F1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80A20-D5D2-C944-BF62-2B9415487295}" v="2" dt="2022-09-04T02:59:18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 autoAdjust="0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6171C-6C02-41F2-841A-16E3B7C9FAF6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8A04-4F30-4D14-A4A3-903948F1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Add icons for</a:t>
            </a:r>
            <a:r>
              <a:rPr lang="en-US" baseline="0" dirty="0"/>
              <a:t> each department.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0A5B1F-0813-4E42-BF77-7B690E8D0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9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7629"/>
            <a:ext cx="3932237" cy="327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14503B-1F7D-4D5F-B7E5-2BFAAD26E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3510" y="807031"/>
            <a:ext cx="1156834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13510" y="2267527"/>
            <a:ext cx="11568343" cy="395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74ED29B-5E26-4F33-8687-739A4A541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0" y="807031"/>
            <a:ext cx="1156834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10" y="2267527"/>
            <a:ext cx="11568343" cy="3952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2E5619-74DC-4FB6-B06E-EDA491637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1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1D1EC36-91CE-48CE-9F11-C4B654827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0" y="807031"/>
            <a:ext cx="1156834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838BB0-C641-4977-BA23-F119A2323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5868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7472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98632"/>
            <a:ext cx="5157787" cy="2997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227472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3098632"/>
            <a:ext cx="5183188" cy="2997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E88C72-DF1E-4B6F-BBCA-7773D6D8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0" y="807031"/>
            <a:ext cx="1156834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6BE27D3-BCE5-452B-A99B-61F84F3AB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7E63BA5-691C-49A5-8266-A10698C5F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2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7629"/>
            <a:ext cx="3932237" cy="327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D206243-0D62-465B-A6DC-DADC357AD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9678"/>
            <a:ext cx="12192000" cy="5747652"/>
          </a:xfrm>
          <a:prstGeom prst="rect">
            <a:avLst/>
          </a:prstGeom>
          <a:solidFill>
            <a:srgbClr val="0C234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6426926"/>
            <a:ext cx="12192000" cy="431074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3"/>
            <a:ext cx="12192000" cy="633549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8592"/>
            <a:ext cx="12192000" cy="0"/>
          </a:xfrm>
          <a:prstGeom prst="line">
            <a:avLst/>
          </a:prstGeom>
          <a:ln w="25400">
            <a:solidFill>
              <a:srgbClr val="F15A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420395"/>
            <a:ext cx="12192000" cy="0"/>
          </a:xfrm>
          <a:prstGeom prst="line">
            <a:avLst/>
          </a:prstGeom>
          <a:ln w="25400">
            <a:solidFill>
              <a:srgbClr val="F15A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3768" y="134214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fld id="{87649AB2-3694-EC44-96CD-D4B4E5998F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627613-58B0-1B4B-8093-8AF8E2745F9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8" y="192196"/>
            <a:ext cx="2924219" cy="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cheatsheet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124734" y="4652790"/>
            <a:ext cx="48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6000"/>
                </a:solidFill>
                <a:latin typeface="Helvetica"/>
                <a:cs typeface="Helvetica"/>
              </a:rPr>
              <a:t>EE-3233, Lab Lecture 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24733" y="5022125"/>
            <a:ext cx="480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26000"/>
                </a:solidFill>
                <a:latin typeface="Helvetica"/>
                <a:cs typeface="Helvetica"/>
              </a:rPr>
              <a:t>Basic Utilities in Python3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850" y="3849904"/>
            <a:ext cx="3624072" cy="65836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6928607" y="3849907"/>
            <a:ext cx="0" cy="1420959"/>
          </a:xfrm>
          <a:prstGeom prst="line">
            <a:avLst/>
          </a:prstGeom>
          <a:ln w="25400">
            <a:solidFill>
              <a:srgbClr val="F15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AE4560-A697-42C4-872F-8C864C4A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8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5EE0-5C54-443D-BF2E-FE60BCE2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Remarks (Syntax)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DF75-0C3A-419C-BDAA-00509D65A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forget that the body of logic blocks is detected from Tab characters, and don’t forget the semi-colon at the beginning of a new logic block: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numbers = [1, 2, 3, 4]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for number in numbers: # Must end with a semi-colon.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	&lt;do something with each number&gt; # This must be indented.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B7C31-2FBB-4BC7-A116-1F50D1A5C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877F-952C-492B-B6C9-840539C7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Remarks (Functions)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0E1C-32AA-4CC1-893A-F9E1C68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functions via the def statement: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 </a:t>
            </a:r>
            <a:r>
              <a:rPr lang="en-US" b="1" dirty="0" err="1">
                <a:latin typeface="Consolas" panose="020B0609020204030204" pitchFamily="49" charset="0"/>
              </a:rPr>
              <a:t>weird_add</a:t>
            </a:r>
            <a:r>
              <a:rPr lang="en-US" b="1" dirty="0">
                <a:latin typeface="Consolas" panose="020B0609020204030204" pitchFamily="49" charset="0"/>
              </a:rPr>
              <a:t>(n, m):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	return n + m + 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However, we will take a deeper look to functions in the next lab.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C4BA-F912-4BC6-B02B-A252E9A5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3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877F-952C-492B-B6C9-840539C75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0E1C-32AA-4CC1-893A-F9E1C68D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Indentation matters for python</a:t>
            </a:r>
          </a:p>
          <a:p>
            <a:pPr lvl="1"/>
            <a:r>
              <a:rPr lang="en-US" dirty="0">
                <a:cs typeface="Arial"/>
              </a:rPr>
              <a:t>Better to use spaces than tabs</a:t>
            </a:r>
          </a:p>
          <a:p>
            <a:pPr lvl="1"/>
            <a:r>
              <a:rPr lang="en-US" dirty="0">
                <a:cs typeface="Arial"/>
              </a:rPr>
              <a:t>Vim configuration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Script will not run if you combine tabs and spaces</a:t>
            </a:r>
          </a:p>
          <a:p>
            <a:r>
              <a:rPr lang="en-US" dirty="0">
                <a:latin typeface="Arial"/>
                <a:cs typeface="Arial"/>
              </a:rPr>
              <a:t>Recommend to use IDE</a:t>
            </a:r>
          </a:p>
          <a:p>
            <a:pPr lvl="1"/>
            <a:r>
              <a:rPr lang="en-US" dirty="0">
                <a:latin typeface="Arial"/>
                <a:cs typeface="Arial"/>
              </a:rPr>
              <a:t>Visual Code</a:t>
            </a:r>
          </a:p>
          <a:p>
            <a:pPr lvl="1"/>
            <a:r>
              <a:rPr lang="en-US" dirty="0">
                <a:latin typeface="Arial"/>
                <a:cs typeface="Arial"/>
              </a:rPr>
              <a:t>PyCharm</a:t>
            </a:r>
          </a:p>
          <a:p>
            <a:r>
              <a:rPr lang="en-US" dirty="0">
                <a:latin typeface="Arial"/>
                <a:cs typeface="Arial"/>
              </a:rPr>
              <a:t>For terminal (no GUI)</a:t>
            </a:r>
          </a:p>
          <a:p>
            <a:pPr lvl="1"/>
            <a:r>
              <a:rPr lang="en-US" dirty="0">
                <a:latin typeface="Arial"/>
                <a:cs typeface="Arial"/>
              </a:rPr>
              <a:t>Nano</a:t>
            </a:r>
          </a:p>
          <a:p>
            <a:pPr lvl="1"/>
            <a:r>
              <a:rPr lang="en-US" dirty="0">
                <a:latin typeface="Arial"/>
                <a:cs typeface="Arial"/>
              </a:rPr>
              <a:t>Vim</a:t>
            </a:r>
          </a:p>
          <a:p>
            <a:pPr marL="457200" lvl="1" indent="0">
              <a:buNone/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:% s/\t/  /g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C4BA-F912-4BC6-B02B-A252E9A5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2CDA0-1314-2D89-212F-1244EF9F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821" y="1927112"/>
            <a:ext cx="2033494" cy="180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6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3" y="3803829"/>
            <a:ext cx="9143999" cy="505986"/>
          </a:xfrm>
        </p:spPr>
        <p:txBody>
          <a:bodyPr/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+mj-lt"/>
              </a:rPr>
              <a:t>utsa.edu</a:t>
            </a:r>
            <a:endParaRPr 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47135" y="6480676"/>
            <a:ext cx="11497733" cy="3773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49"/>
          <a:stretch/>
        </p:blipFill>
        <p:spPr>
          <a:xfrm>
            <a:off x="4769753" y="2785559"/>
            <a:ext cx="2652499" cy="8656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D8F2B-DA64-4684-AD8E-65071312B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EAFF-CB4F-463B-91BD-1ED8DB78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0C54-20AB-46B6-B521-FE668794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Python3 is a high-level, interpreted, interactive object-oriented scripting language, dynamically typed. The project is open source.</a:t>
            </a:r>
          </a:p>
          <a:p>
            <a:endParaRPr lang="en-US" dirty="0"/>
          </a:p>
          <a:p>
            <a:r>
              <a:rPr lang="en-US" dirty="0"/>
              <a:t>Developed by Guido van Rossum in the early 1990s.</a:t>
            </a:r>
          </a:p>
          <a:p>
            <a:endParaRPr lang="en-US" dirty="0"/>
          </a:p>
          <a:p>
            <a:r>
              <a:rPr lang="en-US" dirty="0"/>
              <a:t>Python3 is installed by default in Ubuntu 20.04.</a:t>
            </a:r>
          </a:p>
          <a:p>
            <a:endParaRPr lang="en-US" dirty="0"/>
          </a:p>
          <a:p>
            <a:r>
              <a:rPr lang="en-US" dirty="0"/>
              <a:t>If not installed, run: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sudo</a:t>
            </a:r>
            <a:r>
              <a:rPr lang="en-US" b="1" dirty="0">
                <a:latin typeface="Consolas" panose="020B0609020204030204" pitchFamily="49" charset="0"/>
              </a:rPr>
              <a:t> apt install python3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49E3E-4E72-4AA6-8A4B-4E3C9A8B9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1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F169-CDCF-4056-B983-848ED197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6AD3-47E6-4C47-B935-A9E98083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a terminal you can simply run: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python3 </a:t>
            </a:r>
            <a:r>
              <a:rPr lang="en-US" sz="2800" dirty="0"/>
              <a:t>or</a:t>
            </a:r>
            <a:r>
              <a:rPr lang="en-US" b="1" dirty="0">
                <a:latin typeface="Consolas" panose="020B0609020204030204" pitchFamily="49" charset="0"/>
              </a:rPr>
              <a:t> $ </a:t>
            </a:r>
            <a:r>
              <a:rPr lang="en-US" b="1" dirty="0" err="1">
                <a:latin typeface="Consolas" panose="020B0609020204030204" pitchFamily="49" charset="0"/>
              </a:rPr>
              <a:t>bpython</a:t>
            </a:r>
            <a:endParaRPr lang="en-US" dirty="0"/>
          </a:p>
          <a:p>
            <a:r>
              <a:rPr lang="en-US" dirty="0"/>
              <a:t>And the python3 terminal (</a:t>
            </a:r>
            <a:r>
              <a:rPr lang="en-US" b="1" dirty="0">
                <a:latin typeface="Consolas" panose="020B0609020204030204" pitchFamily="49" charset="0"/>
              </a:rPr>
              <a:t>&gt;&gt;&gt;</a:t>
            </a:r>
            <a:r>
              <a:rPr lang="en-US" dirty="0"/>
              <a:t>) will open.</a:t>
            </a:r>
          </a:p>
          <a:p>
            <a:r>
              <a:rPr lang="en-US" dirty="0"/>
              <a:t>In this mode you can pass one command at a time for Python3 to execute. For example, you can pass basic math operations as in a calculator, and you will need to hit enter for Python3 to run them: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10 + 10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20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quit() # To go back to the terminal.</a:t>
            </a:r>
          </a:p>
          <a:p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6C53F-4C7B-4D28-A2B5-3881C1F7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3DE5-EF35-4355-800E-BD3CF0C1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Mode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9253-E494-482C-A0FE-02BC22EB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similar fashion to shell scripts, it is also possible to write Python3 scripts to start programming.</a:t>
            </a:r>
          </a:p>
          <a:p>
            <a:endParaRPr lang="en-US" dirty="0"/>
          </a:p>
          <a:p>
            <a:r>
              <a:rPr lang="en-US" dirty="0"/>
              <a:t>Optionally, you can also add a shebang line on top of the script to indicate that the Python3 interpreter should be used to run this script.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#!/usr/bin/env python3</a:t>
            </a:r>
          </a:p>
          <a:p>
            <a:r>
              <a:rPr lang="en-US" dirty="0"/>
              <a:t>Here, the shebang line indicates to the shell interpreter to first locate the </a:t>
            </a:r>
            <a:r>
              <a:rPr lang="en-US" b="1" dirty="0">
                <a:latin typeface="Consolas" panose="020B0609020204030204" pitchFamily="49" charset="0"/>
              </a:rPr>
              <a:t>python3</a:t>
            </a:r>
            <a:r>
              <a:rPr lang="en-US" dirty="0"/>
              <a:t> executable with help from the </a:t>
            </a:r>
            <a:r>
              <a:rPr lang="en-US" b="1" dirty="0">
                <a:latin typeface="Consolas" panose="020B0609020204030204" pitchFamily="49" charset="0"/>
              </a:rPr>
              <a:t>env</a:t>
            </a:r>
            <a:r>
              <a:rPr lang="en-US" dirty="0"/>
              <a:t> executable.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BF9FF-255F-4CBF-84EC-4E5BF1E94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6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ED75-6255-4329-8AC6-1BC87BEA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Mode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CAC3D-566A-4EC5-8349-415CFC54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added a shebang line, you must change the access permissions of your Python3 script to be executable: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</a:t>
            </a:r>
            <a:r>
              <a:rPr lang="en-US" b="1" dirty="0" err="1">
                <a:latin typeface="Consolas" panose="020B0609020204030204" pitchFamily="49" charset="0"/>
              </a:rPr>
              <a:t>chmod</a:t>
            </a:r>
            <a:r>
              <a:rPr lang="en-US" b="1" dirty="0">
                <a:latin typeface="Consolas" panose="020B0609020204030204" pitchFamily="49" charset="0"/>
              </a:rPr>
              <a:t> +x script.py</a:t>
            </a:r>
          </a:p>
          <a:p>
            <a:r>
              <a:rPr lang="en-US" dirty="0"/>
              <a:t>Then, you can run your script with either: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./script.py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$ python3 script.py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57853-FD7F-485C-9F34-C84F42056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7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CE4C-2EE4-4BF9-9B6B-E538A2CB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to the terminal.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454C-6759-4A84-9615-0055100C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an output is straightforward in Python3, you simply need to use the print function: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print(“Hello World”)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print(“Hello” + “ World”)</a:t>
            </a:r>
            <a:endParaRPr lang="en-US" dirty="0"/>
          </a:p>
          <a:p>
            <a:r>
              <a:rPr lang="en-US" dirty="0"/>
              <a:t>If passing multiple arguments to print, then a space will be automatically added.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print(“Hello”, “World”) # Comment.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6101A-CF0F-40BF-89BD-634E9D0A1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49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DA47-E439-4B7A-8A97-B8036A13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Remarks (Numbers)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B2D9-B4F6-45C2-9CB5-ED549CCE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is the default data type for numbers: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x = 5</a:t>
            </a:r>
          </a:p>
          <a:p>
            <a:r>
              <a:rPr lang="en-US" dirty="0"/>
              <a:t>But you can also </a:t>
            </a:r>
            <a:r>
              <a:rPr lang="en-US"/>
              <a:t>use floating-point </a:t>
            </a:r>
            <a:r>
              <a:rPr lang="en-US" dirty="0"/>
              <a:t>numbers: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x = 5.0</a:t>
            </a:r>
          </a:p>
          <a:p>
            <a:pPr marL="457200" lvl="1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r>
              <a:rPr lang="en-US" dirty="0"/>
              <a:t>The division remainder operator is </a:t>
            </a:r>
            <a:r>
              <a:rPr lang="en-US" b="1" dirty="0">
                <a:latin typeface="Consolas" panose="020B0609020204030204" pitchFamily="49" charset="0"/>
              </a:rPr>
              <a:t>%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</a:rPr>
              <a:t>//</a:t>
            </a:r>
            <a:r>
              <a:rPr lang="en-US" dirty="0"/>
              <a:t> is floor division (e.g., if a division’s result is 5.3, then the result is floored to 5).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CDB36-EABF-4E49-8C78-2034E22B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68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C283-F13F-4D32-8955-966D5DA3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Remarks (Boolean)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94E7-07DA-4C9E-9F2A-9673401C8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assign Boolean values to variables: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x = True 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&gt;&gt;&gt; y = False</a:t>
            </a:r>
          </a:p>
          <a:p>
            <a:r>
              <a:rPr lang="en-US" dirty="0"/>
              <a:t>And you can use Boolean logic with </a:t>
            </a:r>
            <a:r>
              <a:rPr lang="en-US" b="1" dirty="0">
                <a:latin typeface="Consolas" panose="020B0609020204030204" pitchFamily="49" charset="0"/>
              </a:rPr>
              <a:t>if-</a:t>
            </a:r>
            <a:r>
              <a:rPr lang="en-US" b="1" dirty="0" err="1">
                <a:latin typeface="Consolas" panose="020B0609020204030204" pitchFamily="49" charset="0"/>
              </a:rPr>
              <a:t>elif</a:t>
            </a:r>
            <a:r>
              <a:rPr lang="en-US" dirty="0"/>
              <a:t> statements: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if x and y: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	&lt;do something&gt;</a:t>
            </a:r>
          </a:p>
          <a:p>
            <a:pPr marL="457200" lvl="1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elif</a:t>
            </a:r>
            <a:r>
              <a:rPr lang="en-US" b="1" dirty="0">
                <a:latin typeface="Consolas" panose="020B0609020204030204" pitchFamily="49" charset="0"/>
              </a:rPr>
              <a:t> x or y: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	&lt;do something else&gt;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8154-280F-428B-BC15-EF699149A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7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B902-9737-4ADB-A0EA-9F0E9D2C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Cheat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9A615-51D2-4E5D-BC1A-8B58E4BE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of commands available in Python3 is extensive. Feel free to use the following cheat sheet: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https://www.pythoncheatsheet.org/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0A504-D0BC-448B-A895-6C38F1FE3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7649AB2-3694-EC44-96CD-D4B4E5998FB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7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94DF8D-65A7-A44D-A948-ECEBC0E10D05}" vid="{508897A3-098B-224C-B9A3-C5B67EC0D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34598612807B48B4807DD3C4E163D3" ma:contentTypeVersion="13" ma:contentTypeDescription="Create a new document." ma:contentTypeScope="" ma:versionID="2a8ea32359ff5211018ec29da4b69fbc">
  <xsd:schema xmlns:xsd="http://www.w3.org/2001/XMLSchema" xmlns:xs="http://www.w3.org/2001/XMLSchema" xmlns:p="http://schemas.microsoft.com/office/2006/metadata/properties" xmlns:ns2="2c5e285f-064e-4a0d-9a7f-1242471e5a7e" xmlns:ns3="16249e0f-5621-418a-b58f-b1bc5f6f1a82" targetNamespace="http://schemas.microsoft.com/office/2006/metadata/properties" ma:root="true" ma:fieldsID="cbed4fd3693af85e59d1a08bad498d6f" ns2:_="" ns3:_="">
    <xsd:import namespace="2c5e285f-064e-4a0d-9a7f-1242471e5a7e"/>
    <xsd:import namespace="16249e0f-5621-418a-b58f-b1bc5f6f1a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5e285f-064e-4a0d-9a7f-1242471e5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49e0f-5621-418a-b58f-b1bc5f6f1a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1C8CC9-B154-4C5A-9738-3E20241214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57FE9-8028-4E77-B92C-6F3EC7CD6300}">
  <ds:schemaRefs>
    <ds:schemaRef ds:uri="2c5e285f-064e-4a0d-9a7f-1242471e5a7e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16249e0f-5621-418a-b58f-b1bc5f6f1a82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91F3E0-BFAD-4433-8972-EAD5E27FEE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5e285f-064e-4a0d-9a7f-1242471e5a7e"/>
    <ds:schemaRef ds:uri="16249e0f-5621-418a-b58f-b1bc5f6f1a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673</Words>
  <Application>Microsoft Office PowerPoint</Application>
  <PresentationFormat>Widescreen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Helvetica</vt:lpstr>
      <vt:lpstr>Office Theme</vt:lpstr>
      <vt:lpstr>PowerPoint Presentation</vt:lpstr>
      <vt:lpstr>Overview</vt:lpstr>
      <vt:lpstr>Interactive Mode Programming</vt:lpstr>
      <vt:lpstr>Script Mode Programming</vt:lpstr>
      <vt:lpstr>Script Mode Programming</vt:lpstr>
      <vt:lpstr>Print to the terminal.</vt:lpstr>
      <vt:lpstr>Some Important Remarks (Numbers)</vt:lpstr>
      <vt:lpstr>Some Important Remarks (Boolean)</vt:lpstr>
      <vt:lpstr>Python Cheat Sheet</vt:lpstr>
      <vt:lpstr>Some Important Remarks (Syntax)</vt:lpstr>
      <vt:lpstr>Some Important Remarks (Functions)</vt:lpstr>
      <vt:lpstr>Indentation!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Mitzi Shipley</dc:creator>
  <cp:lastModifiedBy>Kevin Barba</cp:lastModifiedBy>
  <cp:revision>32</cp:revision>
  <dcterms:created xsi:type="dcterms:W3CDTF">2020-02-12T19:43:58Z</dcterms:created>
  <dcterms:modified xsi:type="dcterms:W3CDTF">2023-01-31T17:47:42Z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0x010100D234598612807B48B4807DD3C4E163D3</vt:lpwstr>
  </property>
</Properties>
</file>