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6F720-16CB-4936-928C-451EDE443DD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12EA9-61B7-4210-90F7-AA2159D44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698500"/>
            <a:ext cx="6197600" cy="348615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147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84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6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09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2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95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B954-E43D-49F7-B6CE-E4FFCE1EDA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9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1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1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9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3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7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1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6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7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9F53-B537-480F-8E7A-0EEDACCD935B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4CA2-516F-4D42-81AF-604104F74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1.6.1/quick-start.html" TargetMode="External"/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ark.apache.org/docs/1.6.1/programming-guid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1.6.1/quick-star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6889" y="2093914"/>
            <a:ext cx="8626475" cy="71913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CS 5573/EE 5423/IS 6973: </a:t>
            </a:r>
            <a:br>
              <a:rPr lang="en-US" sz="4000" b="1" dirty="0">
                <a:solidFill>
                  <a:srgbClr val="0070C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 Cloud Computing</a:t>
            </a:r>
            <a:br>
              <a:rPr lang="en-US" sz="4400" b="1" dirty="0">
                <a:solidFill>
                  <a:schemeClr val="accent1"/>
                </a:solidFill>
              </a:rPr>
            </a:br>
            <a:br>
              <a:rPr lang="en-US" sz="4400" b="1" dirty="0">
                <a:solidFill>
                  <a:schemeClr val="accent1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Spark Installation and Setup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724026" y="5661026"/>
            <a:ext cx="857091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bg2"/>
              </a:buClr>
              <a:buSzPct val="9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ts val="600"/>
              </a:spcBef>
              <a:buClr>
                <a:srgbClr val="336699"/>
              </a:buClr>
              <a:buSzPct val="7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ts val="400"/>
              </a:spcBef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ts val="200"/>
              </a:spcBef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99CCFF"/>
              </a:buClr>
              <a:buSzPct val="75000"/>
              <a:buFont typeface="Arial" panose="020B0604020202020204" pitchFamily="34" charset="0"/>
              <a:buChar char="»"/>
              <a:defRPr kumimoji="1" sz="1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100" b="1" dirty="0">
                <a:latin typeface="Verdana" panose="020B0604030504040204" pitchFamily="34" charset="0"/>
              </a:rPr>
              <a:t>Palden Lama, PhD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100" b="1" dirty="0">
                <a:latin typeface="Verdana" panose="020B0604030504040204" pitchFamily="34" charset="0"/>
              </a:rPr>
              <a:t>Department of Computer Science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100" b="1" dirty="0">
                <a:latin typeface="Verdana" panose="020B0604030504040204" pitchFamily="34" charset="0"/>
              </a:rPr>
              <a:t>University of Texas at San Antonio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39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Launching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 python application on a standalone Spark cluster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08759" y="2876510"/>
            <a:ext cx="10105309" cy="58218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./bin/spark-submit  --master spark://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ipaddress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:7077</a:t>
            </a:r>
            <a:r>
              <a:rPr lang="en-US" sz="2000" dirty="0">
                <a:solidFill>
                  <a:srgbClr val="333333"/>
                </a:solidFill>
                <a:latin typeface="Menlo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examples/src/main/python/pi.py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47509" y="4324913"/>
            <a:ext cx="4143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/>
              </a:rPr>
              <a:t>Use private IP address of master VM.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7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http://spark.apache.org</a:t>
            </a:r>
            <a:endParaRPr lang="en-US" dirty="0"/>
          </a:p>
          <a:p>
            <a:r>
              <a:rPr lang="en-US" dirty="0">
                <a:hlinkClick r:id="rId3"/>
              </a:rPr>
              <a:t>http://spark.apache.org/docs/1.6.1/quick-start.html</a:t>
            </a:r>
            <a:endParaRPr lang="en-US" dirty="0"/>
          </a:p>
          <a:p>
            <a:r>
              <a:rPr lang="en-US" dirty="0">
                <a:hlinkClick r:id="rId4"/>
              </a:rPr>
              <a:t>http://spark.apache.org/docs/1.6.1/programming-guide.html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98437"/>
            <a:ext cx="10515600" cy="1325563"/>
          </a:xfrm>
        </p:spPr>
        <p:txBody>
          <a:bodyPr/>
          <a:lstStyle/>
          <a:p>
            <a:r>
              <a:rPr lang="en-US" b="1" dirty="0"/>
              <a:t>Installing Spark (standalone)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523999"/>
            <a:ext cx="11475720" cy="51974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Pre-requisites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Java installation and JAVA_HOME environment variable 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Password less authentication between Spark Master and Worker nodes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installation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Download the spark package pre-built for </a:t>
            </a:r>
            <a:r>
              <a:rPr lang="en-US" dirty="0" err="1"/>
              <a:t>Hadoop</a:t>
            </a:r>
            <a:r>
              <a:rPr lang="en-US" dirty="0"/>
              <a:t> 1.x  from  http://spark.apache.org/downloads.html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Unpack Spark and Change ownership to cc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2</a:t>
            </a:fld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9525000" y="2682240"/>
            <a:ext cx="853440" cy="3550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29900" y="3996035"/>
            <a:ext cx="103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Repeat on all VMs.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8545" y="4275627"/>
            <a:ext cx="9363175" cy="6437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/local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sudo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http://cs.utsa.edu/~plama/CS4843/spark-1.6.1-bin-hadoop1.tgz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58291" y="5651017"/>
            <a:ext cx="8766709" cy="64373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sudo tar 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xvf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spark-1.6.1-bin-hadoop1.tgz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sudo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cc:sudo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spark-1.6.1-bin-hadoop1</a:t>
            </a:r>
          </a:p>
        </p:txBody>
      </p:sp>
    </p:spTree>
    <p:extLst>
      <p:ext uri="{BB962C8B-B14F-4D97-AF65-F5344CB8AC3E}">
        <p14:creationId xmlns:p14="http://schemas.microsoft.com/office/powerpoint/2010/main" val="32756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198437"/>
            <a:ext cx="10515600" cy="1096963"/>
          </a:xfrm>
        </p:spPr>
        <p:txBody>
          <a:bodyPr/>
          <a:lstStyle/>
          <a:p>
            <a:r>
              <a:rPr lang="en-US" b="1" dirty="0"/>
              <a:t>Spark Cluster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295400"/>
            <a:ext cx="12054840" cy="4739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a) Login to the master VM and ..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b) Edit spark-env.sh file as follows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c) Edit </a:t>
            </a:r>
            <a:r>
              <a:rPr lang="en-US" sz="2400" i="1" dirty="0"/>
              <a:t>slaves</a:t>
            </a:r>
            <a:r>
              <a:rPr lang="en-US" sz="2400" dirty="0"/>
              <a:t> file inside the </a:t>
            </a:r>
            <a:r>
              <a:rPr lang="en-US" sz="2400" i="1" dirty="0" err="1"/>
              <a:t>conf</a:t>
            </a:r>
            <a:r>
              <a:rPr lang="en-US" sz="2400" dirty="0"/>
              <a:t> folder to include the hostnames or </a:t>
            </a:r>
            <a:r>
              <a:rPr lang="en-US" sz="2400" dirty="0" err="1"/>
              <a:t>ip</a:t>
            </a:r>
            <a:r>
              <a:rPr lang="en-US" sz="2400" dirty="0"/>
              <a:t> addresses of worker VMs. </a:t>
            </a:r>
          </a:p>
          <a:p>
            <a:pPr marL="0" indent="0">
              <a:buNone/>
            </a:pPr>
            <a:r>
              <a:rPr lang="en-US" sz="2400" dirty="0"/>
              <a:t>d) Copy </a:t>
            </a:r>
            <a:r>
              <a:rPr lang="en-US" sz="2400" i="1" dirty="0"/>
              <a:t>spark-env.sh</a:t>
            </a:r>
            <a:r>
              <a:rPr lang="en-US" sz="2400" dirty="0"/>
              <a:t> to all other VMs (using </a:t>
            </a:r>
            <a:r>
              <a:rPr lang="en-US" sz="2400" dirty="0" err="1"/>
              <a:t>scp</a:t>
            </a:r>
            <a:r>
              <a:rPr lang="en-US" sz="2400" dirty="0"/>
              <a:t> command) as follows.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94485" y="1792198"/>
            <a:ext cx="78943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/local/spark-1.6.1-bin-hadoop1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/spark-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env.sh.template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./conf/spark-env.sh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slaves.template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/slaves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67037" y="3751044"/>
            <a:ext cx="732176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HADOOP_CONF_DIR=/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/local/hadoop-1.2.1/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SPARK_MASTER_IP=&lt;private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ipaddress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of your master VM&gt;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SPARK_MASTER_PORT=7077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6320" y="5684520"/>
            <a:ext cx="9585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/local/spark-1.6.1-bin-hadoop1/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spark-env.sh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workerip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/local/spark-1.6.1-bin-hadoop1/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conf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7395"/>
          </a:xfrm>
        </p:spPr>
        <p:txBody>
          <a:bodyPr/>
          <a:lstStyle/>
          <a:p>
            <a:r>
              <a:rPr lang="en-US" b="1" dirty="0"/>
              <a:t>Spark Cluster Configuration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899160" y="3103880"/>
          <a:ext cx="9175604" cy="975360"/>
        </p:xfrm>
        <a:graphic>
          <a:graphicData uri="http://schemas.openxmlformats.org/drawingml/2006/table">
            <a:tbl>
              <a:tblPr/>
              <a:tblGrid>
                <a:gridCol w="4587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7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SPARK_WORKER_CORES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Total number of cores to allow Spark applications to use on the machine (default: all available cores).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43940" y="1451709"/>
            <a:ext cx="7840980" cy="3975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999988"/>
                </a:solidFill>
                <a:latin typeface="Arial Unicode MS" panose="020B0604020202020204" pitchFamily="34" charset="-128"/>
              </a:rPr>
              <a:t># spark-env.sh </a:t>
            </a:r>
            <a:endParaRPr lang="en-US" sz="2000" dirty="0">
              <a:solidFill>
                <a:srgbClr val="B5E853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2328" y="2438400"/>
          <a:ext cx="8702383" cy="739934"/>
        </p:xfrm>
        <a:graphic>
          <a:graphicData uri="http://schemas.openxmlformats.org/drawingml/2006/table">
            <a:tbl>
              <a:tblPr/>
              <a:tblGrid>
                <a:gridCol w="16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993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Environment Variable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                                                      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29640" y="4092734"/>
          <a:ext cx="9144000" cy="179832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SPARK_WORKER_MEMORY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Total amount of memory to allow Spark applications to use on the machine, e.g. 1000m, 2g (default: total memory minus 1 GB); note that each</a:t>
                      </a:r>
                      <a:r>
                        <a:rPr lang="en-US" baseline="0" dirty="0">
                          <a:effectLst/>
                        </a:rPr>
                        <a:t> a</a:t>
                      </a:r>
                      <a:r>
                        <a:rPr lang="en-US" dirty="0">
                          <a:effectLst/>
                        </a:rPr>
                        <a:t>pplication's </a:t>
                      </a:r>
                      <a:r>
                        <a:rPr lang="en-US" i="1" dirty="0">
                          <a:effectLst/>
                        </a:rPr>
                        <a:t>individual</a:t>
                      </a:r>
                      <a:r>
                        <a:rPr lang="en-US" dirty="0">
                          <a:effectLst/>
                        </a:rPr>
                        <a:t> memory is configured using its </a:t>
                      </a:r>
                      <a:r>
                        <a:rPr lang="en-US" dirty="0" err="1">
                          <a:effectLst/>
                        </a:rPr>
                        <a:t>spark.executor.memory</a:t>
                      </a:r>
                      <a:r>
                        <a:rPr lang="en-US" dirty="0">
                          <a:effectLst/>
                        </a:rPr>
                        <a:t> property.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570720" y="1141339"/>
            <a:ext cx="2453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Spark-env.sh must be copied to all nodes if modified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2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b="1" dirty="0"/>
              <a:t>Spark Cluster Configuration (cont’d)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09529" y="2082324"/>
          <a:ext cx="8702382" cy="2346960"/>
        </p:xfrm>
        <a:graphic>
          <a:graphicData uri="http://schemas.openxmlformats.org/drawingml/2006/table">
            <a:tbl>
              <a:tblPr/>
              <a:tblGrid>
                <a:gridCol w="4351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SPARK_WORKER_INSTANCES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Number of worker instances to run on each machine (default: 1). You can make this more than 1 if you have very large machines and would like multiple Spark worker processes. If you do set this, make sure to also set SPARK_WORKER_CORES explicitly to limit the cores per worker, or else each worker will try to use all the cores.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9048" y="1280160"/>
          <a:ext cx="8702383" cy="739934"/>
        </p:xfrm>
        <a:graphic>
          <a:graphicData uri="http://schemas.openxmlformats.org/drawingml/2006/table">
            <a:tbl>
              <a:tblPr/>
              <a:tblGrid>
                <a:gridCol w="1674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993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Environment Variable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                                                      </a:t>
                      </a:r>
                      <a:r>
                        <a:rPr lang="en-US" b="1" baseline="0" dirty="0">
                          <a:effectLst/>
                        </a:rPr>
                        <a:t> </a:t>
                      </a:r>
                      <a:r>
                        <a:rPr lang="en-US" b="1" dirty="0">
                          <a:effectLst/>
                        </a:rPr>
                        <a:t>Meaning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9049" y="4519454"/>
          <a:ext cx="8702382" cy="975360"/>
        </p:xfrm>
        <a:graphic>
          <a:graphicData uri="http://schemas.openxmlformats.org/drawingml/2006/table">
            <a:tbl>
              <a:tblPr/>
              <a:tblGrid>
                <a:gridCol w="4351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SPARK_WORKER_DIR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Directory to run applications in, which will include both logs and scratch space (default: SPARK_HOME/work).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94289" y="5525294"/>
          <a:ext cx="8702382" cy="975360"/>
        </p:xfrm>
        <a:graphic>
          <a:graphicData uri="http://schemas.openxmlformats.org/drawingml/2006/table">
            <a:tbl>
              <a:tblPr/>
              <a:tblGrid>
                <a:gridCol w="4351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SPARK_DAEMON_MEMORY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Memory to allocate to the Spark master and worker daemons themselves (default: 512m).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2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en-US" b="1" dirty="0"/>
              <a:t>Starting the Spark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213"/>
            <a:ext cx="11064240" cy="47139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Start master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Start workers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Check if </a:t>
            </a:r>
            <a:r>
              <a:rPr lang="en-US" i="1" dirty="0"/>
              <a:t>master</a:t>
            </a:r>
            <a:r>
              <a:rPr lang="en-US" dirty="0"/>
              <a:t> on master VM and workers on </a:t>
            </a:r>
            <a:r>
              <a:rPr lang="en-US" i="1" dirty="0"/>
              <a:t>worker</a:t>
            </a:r>
            <a:r>
              <a:rPr lang="en-US" dirty="0"/>
              <a:t> VMs have started.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54480" y="1761029"/>
            <a:ext cx="7132320" cy="70529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/local/spark-1.6.1-bin-hadoop1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sbin/start-master.sh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54480" y="3301586"/>
            <a:ext cx="3002280" cy="3975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sbin/start-slaves.sh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554480" y="4292911"/>
            <a:ext cx="3002280" cy="3975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jps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4460" y="4544367"/>
            <a:ext cx="9951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Assuming that HDFS daemons are already running in the cluster…</a:t>
            </a:r>
          </a:p>
          <a:p>
            <a:r>
              <a:rPr lang="en-US" b="1" dirty="0"/>
              <a:t>On Master VM</a:t>
            </a:r>
            <a:r>
              <a:rPr lang="en-US" dirty="0"/>
              <a:t>: Master, </a:t>
            </a:r>
            <a:r>
              <a:rPr lang="en-US" dirty="0" err="1"/>
              <a:t>NameNode</a:t>
            </a:r>
            <a:endParaRPr lang="en-US" dirty="0"/>
          </a:p>
          <a:p>
            <a:r>
              <a:rPr lang="en-US" b="1" dirty="0"/>
              <a:t>On Worker VMs</a:t>
            </a:r>
            <a:r>
              <a:rPr lang="en-US" dirty="0"/>
              <a:t>: Worker, </a:t>
            </a:r>
            <a:r>
              <a:rPr lang="en-US" dirty="0" err="1"/>
              <a:t>DataNode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3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4770"/>
            <a:ext cx="10911840" cy="700405"/>
          </a:xfrm>
        </p:spPr>
        <p:txBody>
          <a:bodyPr/>
          <a:lstStyle/>
          <a:p>
            <a:r>
              <a:rPr lang="en-US" b="1" dirty="0"/>
              <a:t>Spark Master Web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5175"/>
            <a:ext cx="11887200" cy="55911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9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Spark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46377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Spark shell provides a simple way to learn the Spark APIs, as well as a powerful tool to analyze data interactively.</a:t>
            </a:r>
          </a:p>
          <a:p>
            <a:r>
              <a:rPr lang="en-US" dirty="0"/>
              <a:t>A special interpreter-aware </a:t>
            </a:r>
            <a:r>
              <a:rPr lang="en-US" dirty="0" err="1"/>
              <a:t>SparkContext</a:t>
            </a:r>
            <a:r>
              <a:rPr lang="en-US" dirty="0"/>
              <a:t> is automatically created, in the variable called sc.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72640" y="1285834"/>
            <a:ext cx="6827520" cy="224417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cd /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/local/spark-1.6.1-bin-hadoop1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./bin/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-–master local[4]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./bin/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8418" y="843240"/>
            <a:ext cx="51758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https://spark.apache.org/docs/1.6.1/quick-start.html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0114" y="6032853"/>
            <a:ext cx="3510012" cy="3975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sc.setLogLevel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(“ERROR”)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8255" y="6046380"/>
            <a:ext cx="341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Hides INFO, and WARN messages.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54143" y="1489571"/>
            <a:ext cx="1745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Modify </a:t>
            </a:r>
            <a:r>
              <a:rPr lang="en-US" b="1" i="1" dirty="0"/>
              <a:t>/</a:t>
            </a:r>
            <a:r>
              <a:rPr lang="en-US" b="1" i="1" dirty="0" err="1"/>
              <a:t>etc</a:t>
            </a:r>
            <a:r>
              <a:rPr lang="en-US" b="1" i="1" dirty="0"/>
              <a:t>/hosts </a:t>
            </a:r>
          </a:p>
          <a:p>
            <a:r>
              <a:rPr lang="en-US" i="1" dirty="0"/>
              <a:t>file on the master node to include </a:t>
            </a:r>
            <a:r>
              <a:rPr lang="en-US" i="1" dirty="0" err="1"/>
              <a:t>localhost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63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459" y="304623"/>
            <a:ext cx="10515600" cy="1325563"/>
          </a:xfrm>
        </p:spPr>
        <p:txBody>
          <a:bodyPr/>
          <a:lstStyle/>
          <a:p>
            <a:r>
              <a:rPr lang="en-US" b="1" dirty="0"/>
              <a:t>Spark Shell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463772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D076-ABAC-4666-A3BF-A6446292C09D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5459" y="1721133"/>
            <a:ext cx="11152095" cy="347528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sc.textFile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("file:///usr/local/spark-1.6.1-bin-hadoop1/README.md")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textFile.count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textFile.first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linesWithSpark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textFile.filter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(lambda line: "Spark" in line)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How many lines contain "Spark"?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textFile.filter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(lambda line: "Spark" in line).count()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859</Words>
  <Application>Microsoft Office PowerPoint</Application>
  <PresentationFormat>Widescreen</PresentationFormat>
  <Paragraphs>138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Consolas</vt:lpstr>
      <vt:lpstr>Courier New</vt:lpstr>
      <vt:lpstr>Menlo</vt:lpstr>
      <vt:lpstr>Times New Roman</vt:lpstr>
      <vt:lpstr>Verdana</vt:lpstr>
      <vt:lpstr>Wingdings</vt:lpstr>
      <vt:lpstr>Office Theme</vt:lpstr>
      <vt:lpstr>CS 5573/EE 5423/IS 6973:   Cloud Computing  Spark Installation and Setup</vt:lpstr>
      <vt:lpstr>Installing Spark (standalone)</vt:lpstr>
      <vt:lpstr>Spark Cluster Configuration</vt:lpstr>
      <vt:lpstr>Spark Cluster Configuration</vt:lpstr>
      <vt:lpstr>Spark Cluster Configuration (cont’d)</vt:lpstr>
      <vt:lpstr>Starting the Spark Cluster</vt:lpstr>
      <vt:lpstr>Spark Master Web Portal</vt:lpstr>
      <vt:lpstr>Spark Shell</vt:lpstr>
      <vt:lpstr>Spark Shell Demo</vt:lpstr>
      <vt:lpstr>Launching Applications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4843 Cloud Computing Spark Installation and Setup</dc:title>
  <dc:creator>lamapalden</dc:creator>
  <cp:lastModifiedBy>Palden Lama</cp:lastModifiedBy>
  <cp:revision>12</cp:revision>
  <dcterms:created xsi:type="dcterms:W3CDTF">2020-03-24T16:58:35Z</dcterms:created>
  <dcterms:modified xsi:type="dcterms:W3CDTF">2022-09-28T13:52:02Z</dcterms:modified>
</cp:coreProperties>
</file>