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81" r:id="rId4"/>
    <p:sldId id="258" r:id="rId5"/>
    <p:sldId id="282" r:id="rId6"/>
    <p:sldId id="259" r:id="rId7"/>
    <p:sldId id="284" r:id="rId8"/>
    <p:sldId id="262" r:id="rId9"/>
    <p:sldId id="265" r:id="rId10"/>
    <p:sldId id="271" r:id="rId11"/>
    <p:sldId id="266" r:id="rId12"/>
    <p:sldId id="267" r:id="rId13"/>
    <p:sldId id="268" r:id="rId14"/>
    <p:sldId id="274" r:id="rId15"/>
    <p:sldId id="273" r:id="rId16"/>
    <p:sldId id="270" r:id="rId17"/>
    <p:sldId id="263" r:id="rId18"/>
    <p:sldId id="288" r:id="rId19"/>
    <p:sldId id="289" r:id="rId20"/>
    <p:sldId id="290" r:id="rId21"/>
    <p:sldId id="293" r:id="rId22"/>
    <p:sldId id="291" r:id="rId23"/>
    <p:sldId id="292" r:id="rId24"/>
    <p:sldId id="287" r:id="rId25"/>
    <p:sldId id="285" r:id="rId26"/>
    <p:sldId id="286" r:id="rId27"/>
    <p:sldId id="264" r:id="rId28"/>
    <p:sldId id="269" r:id="rId29"/>
    <p:sldId id="283" r:id="rId30"/>
    <p:sldId id="294" r:id="rId31"/>
    <p:sldId id="279" r:id="rId32"/>
  </p:sldIdLst>
  <p:sldSz cx="13004800" cy="97536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7E9"/>
    <a:srgbClr val="F3EE2D"/>
    <a:srgbClr val="9FA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3966" autoAdjust="0"/>
  </p:normalViewPr>
  <p:slideViewPr>
    <p:cSldViewPr snapToGrid="0">
      <p:cViewPr varScale="1">
        <p:scale>
          <a:sx n="46" d="100"/>
          <a:sy n="46" d="100"/>
        </p:scale>
        <p:origin x="38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E9399-16BC-4C98-8E8E-36B2EF2CB161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832DB-C94E-4F60-ABDF-0BBD868884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27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860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餘</a:t>
            </a:r>
            <a:r>
              <a:rPr lang="en-US" altLang="zh-TW" dirty="0" smtClean="0"/>
              <a:t>0</a:t>
            </a:r>
            <a:r>
              <a:rPr lang="zh-TW" altLang="en-US" dirty="0" smtClean="0"/>
              <a:t>代表示第一個字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3744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56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536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532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784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304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223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485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1866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962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108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614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364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120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845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360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901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76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523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96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952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346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363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5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 txBox="1">
            <a:spLocks noGrp="1"/>
          </p:cNvSpPr>
          <p:nvPr>
            <p:ph type="body" sz="quarter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sldNum" sz="quarter" idx="2"/>
          </p:nvPr>
        </p:nvSpPr>
        <p:spPr>
          <a:xfrm>
            <a:off x="6311901" y="9270999"/>
            <a:ext cx="374905" cy="355601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307138" y="649152"/>
            <a:ext cx="10401301" cy="58563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r>
              <a:t>Title Text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body" sz="quarter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572250" y="812800"/>
            <a:ext cx="5753100" cy="7670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sz="quarter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7277100" y="2578100"/>
            <a:ext cx="4457700" cy="594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 rot="21600000">
            <a:off x="7063543" y="473144"/>
            <a:ext cx="5554134" cy="4165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 rot="21600000">
            <a:off x="7095370" y="5018682"/>
            <a:ext cx="5520268" cy="4140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266700" y="482600"/>
            <a:ext cx="6502400" cy="866986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sz="quarter" idx="13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45A7DE"/>
                </a:solidFill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736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</a:lstStyle>
          <a:p>
            <a:r>
              <a:t>–王大明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sldNum" sz="quarter" idx="2"/>
          </p:nvPr>
        </p:nvSpPr>
        <p:spPr>
          <a:xfrm>
            <a:off x="6311901" y="9271000"/>
            <a:ext cx="374905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86868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slow">
    <p:push dir="u"/>
  </p:transition>
  <p:hf hdr="0" ft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63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127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190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254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317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381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444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508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571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2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701800" y="1917700"/>
            <a:ext cx="10464800" cy="2794000"/>
          </a:xfrm>
          <a:prstGeom prst="rect">
            <a:avLst/>
          </a:prstGeo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檔案加密器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sz="quarter" idx="1"/>
          </p:nvPr>
        </p:nvSpPr>
        <p:spPr>
          <a:xfrm>
            <a:off x="1727200" y="4838700"/>
            <a:ext cx="10464800" cy="127000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S0724008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余紹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sz="quarter" idx="4294967295"/>
          </p:nvPr>
        </p:nvSpPr>
        <p:spPr>
          <a:xfrm>
            <a:off x="6356686" y="9199137"/>
            <a:ext cx="285335" cy="533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/>
          <a:p>
            <a:fld id="{86CB4B4D-7CA3-9044-876B-883B54F8677D}" type="slidenum">
              <a:rPr sz="2800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265315" y="9271000"/>
            <a:ext cx="468077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hape 129"/>
          <p:cNvSpPr txBox="1">
            <a:spLocks/>
          </p:cNvSpPr>
          <p:nvPr/>
        </p:nvSpPr>
        <p:spPr>
          <a:xfrm>
            <a:off x="1266953" y="3411882"/>
            <a:ext cx="10464800" cy="571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1pPr>
            <a:lvl2pPr marL="127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2pPr>
            <a:lvl3pPr marL="190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3pPr>
            <a:lvl4pPr marL="254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4pPr>
            <a:lvl5pPr marL="317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5pPr>
            <a:lvl6pPr marL="381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6pPr>
            <a:lvl7pPr marL="444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7pPr>
            <a:lvl8pPr marL="508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8pPr>
            <a:lvl9pPr marL="571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9pPr>
          </a:lstStyle>
          <a:p>
            <a:pPr hangingPunct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9417" y="933033"/>
            <a:ext cx="11784120" cy="1118255"/>
          </a:xfrm>
          <a:prstGeom prst="rect">
            <a:avLst/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hangingPunct="1"/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為何</a:t>
            </a:r>
            <a:r>
              <a:rPr lang="en-US" altLang="zh-TW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length</a:t>
            </a:r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會發生錯誤？</a:t>
            </a:r>
            <a:endParaRPr lang="en-US" altLang="zh-TW" sz="6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129"/>
          <p:cNvSpPr txBox="1">
            <a:spLocks/>
          </p:cNvSpPr>
          <p:nvPr/>
        </p:nvSpPr>
        <p:spPr>
          <a:xfrm>
            <a:off x="809417" y="1808949"/>
            <a:ext cx="10911795" cy="571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1pPr>
            <a:lvl2pPr marL="127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2pPr>
            <a:lvl3pPr marL="190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3pPr>
            <a:lvl4pPr marL="254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4pPr>
            <a:lvl5pPr marL="317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5pPr>
            <a:lvl6pPr marL="381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6pPr>
            <a:lvl7pPr marL="444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7pPr>
            <a:lvl8pPr marL="508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8pPr>
            <a:lvl9pPr marL="571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9pPr>
          </a:lstStyle>
          <a:p>
            <a:pPr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length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初始值設定為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，利用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迴圈來檢測密碼長度，一旦看到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\0(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字串的結尾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，表示密碼在合理範圍內，就會更新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length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值，若到檢查完都沒有更新此變數，那就會維持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，代表長度超過設定之最大值。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7416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791" t="57514" r="62917" b="15230"/>
          <a:stretch/>
        </p:blipFill>
        <p:spPr>
          <a:xfrm>
            <a:off x="1045121" y="2258996"/>
            <a:ext cx="10908464" cy="460829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265315" y="9271000"/>
            <a:ext cx="468077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11</a:t>
            </a:fld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76495" y="2258996"/>
            <a:ext cx="8157765" cy="178764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60260" y="1048033"/>
            <a:ext cx="4759739" cy="1487587"/>
          </a:xfrm>
          <a:prstGeom prst="rect">
            <a:avLst/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以二進位方式讀取</a:t>
            </a:r>
            <a:r>
              <a:rPr lang="en-US" altLang="zh-TW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plaintext file</a:t>
            </a:r>
            <a:r>
              <a:rPr lang="zh-TW" altLang="en-US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，若</a:t>
            </a:r>
            <a:r>
              <a:rPr lang="zh-TW" altLang="en-US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檔案無法讀取，則結束程式。</a:t>
            </a:r>
            <a:endParaRPr lang="en-US" altLang="zh-TW" sz="30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0523" y="4370611"/>
            <a:ext cx="8206503" cy="207973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09463" y="6046237"/>
            <a:ext cx="4759739" cy="1487587"/>
          </a:xfrm>
          <a:prstGeom prst="rect">
            <a:avLst/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以二進位方式寫入</a:t>
            </a:r>
            <a:r>
              <a:rPr lang="en-US" altLang="zh-TW" sz="3000" dirty="0" err="1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ciphertext</a:t>
            </a:r>
            <a:r>
              <a:rPr lang="en-US" altLang="zh-TW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file</a:t>
            </a:r>
            <a:r>
              <a:rPr lang="zh-TW" altLang="en-US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，若</a:t>
            </a:r>
            <a:r>
              <a:rPr lang="zh-TW" altLang="en-US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檔案無法寫入，</a:t>
            </a:r>
            <a:r>
              <a:rPr lang="zh-TW" altLang="en-US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則結束</a:t>
            </a:r>
            <a:r>
              <a:rPr lang="zh-TW" altLang="en-US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程式。</a:t>
            </a:r>
            <a:endParaRPr lang="zh-TW" altLang="en-US" sz="3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1220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265316" y="9271000"/>
            <a:ext cx="468077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906" t="49614" r="37312" b="11481"/>
          <a:stretch/>
        </p:blipFill>
        <p:spPr>
          <a:xfrm>
            <a:off x="344890" y="2186607"/>
            <a:ext cx="12308928" cy="435996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99009" y="2844655"/>
            <a:ext cx="5300683" cy="91609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p:sp>
        <p:nvSpPr>
          <p:cNvPr id="9" name="chenying0907 156"/>
          <p:cNvSpPr/>
          <p:nvPr/>
        </p:nvSpPr>
        <p:spPr>
          <a:xfrm rot="14894116">
            <a:off x="6905088" y="2276773"/>
            <a:ext cx="678665" cy="1231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439" y="5265"/>
                  <a:pt x="10539" y="16054"/>
                  <a:pt x="11843" y="21600"/>
                </a:cubicBezTo>
                <a:cubicBezTo>
                  <a:pt x="6757" y="20380"/>
                  <a:pt x="3000" y="17768"/>
                  <a:pt x="0" y="15523"/>
                </a:cubicBezTo>
                <a:cubicBezTo>
                  <a:pt x="5791" y="20241"/>
                  <a:pt x="7669" y="19731"/>
                  <a:pt x="11843" y="21600"/>
                </a:cubicBezTo>
                <a:cubicBezTo>
                  <a:pt x="14566" y="19287"/>
                  <a:pt x="18100" y="17114"/>
                  <a:pt x="21600" y="15001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0" name="矩形 9"/>
          <p:cNvSpPr/>
          <p:nvPr/>
        </p:nvSpPr>
        <p:spPr>
          <a:xfrm>
            <a:off x="7870040" y="1681274"/>
            <a:ext cx="4759739" cy="1025922"/>
          </a:xfrm>
          <a:prstGeom prst="rect">
            <a:avLst/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一次讀一個字元，直到讀到檔案的最後</a:t>
            </a:r>
            <a:r>
              <a:rPr lang="en-US" altLang="zh-TW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zh-TW" altLang="en-US" sz="3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7708" y="3901072"/>
            <a:ext cx="6315544" cy="28661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39511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265315" y="9271000"/>
            <a:ext cx="468077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343" t="24879" r="61569" b="37376"/>
          <a:stretch/>
        </p:blipFill>
        <p:spPr>
          <a:xfrm>
            <a:off x="1307530" y="1222542"/>
            <a:ext cx="10383644" cy="6109252"/>
          </a:xfrm>
          <a:prstGeom prst="rect">
            <a:avLst/>
          </a:prstGeom>
        </p:spPr>
      </p:pic>
      <p:sp>
        <p:nvSpPr>
          <p:cNvPr id="5" name="Shape 129"/>
          <p:cNvSpPr txBox="1">
            <a:spLocks/>
          </p:cNvSpPr>
          <p:nvPr/>
        </p:nvSpPr>
        <p:spPr>
          <a:xfrm>
            <a:off x="434384" y="-1437833"/>
            <a:ext cx="12022659" cy="571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4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1pPr>
            <a:lvl2pPr marL="127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4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2pPr>
            <a:lvl3pPr marL="190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4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3pPr>
            <a:lvl4pPr marL="254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4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4pPr>
            <a:lvl5pPr marL="317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4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5pPr>
            <a:lvl6pPr marL="381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4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6pPr>
            <a:lvl7pPr marL="444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4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7pPr>
            <a:lvl8pPr marL="508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4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8pPr>
            <a:lvl9pPr marL="571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4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9pPr>
          </a:lstStyle>
          <a:p>
            <a:pPr hangingPunct="1"/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138"/>
          <p:cNvSpPr txBox="1"/>
          <p:nvPr/>
        </p:nvSpPr>
        <p:spPr>
          <a:xfrm>
            <a:off x="879224" y="7821790"/>
            <a:ext cx="1124025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ciphertext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= (plaintext + key[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% length]) %128</a:t>
            </a:r>
          </a:p>
        </p:txBody>
      </p:sp>
    </p:spTree>
    <p:extLst>
      <p:ext uri="{BB962C8B-B14F-4D97-AF65-F5344CB8AC3E}">
        <p14:creationId xmlns:p14="http://schemas.microsoft.com/office/powerpoint/2010/main" val="1491287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265315" y="9271000"/>
            <a:ext cx="468077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54" y="811784"/>
            <a:ext cx="11933798" cy="79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98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265315" y="9271000"/>
            <a:ext cx="468077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fld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-2582016" y="284894"/>
            <a:ext cx="10464801" cy="1483168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9pPr>
          </a:lstStyle>
          <a:p>
            <a:pPr hangingPunct="1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3680" t="6372" r="65851" b="75785"/>
          <a:stretch/>
        </p:blipFill>
        <p:spPr>
          <a:xfrm>
            <a:off x="1931041" y="3104531"/>
            <a:ext cx="9604701" cy="31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3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265316" y="9271000"/>
            <a:ext cx="468077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fld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59"/>
          <a:stretch/>
        </p:blipFill>
        <p:spPr>
          <a:xfrm>
            <a:off x="368648" y="879663"/>
            <a:ext cx="5459682" cy="29039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18" r="15965"/>
          <a:stretch/>
        </p:blipFill>
        <p:spPr>
          <a:xfrm>
            <a:off x="316362" y="4302388"/>
            <a:ext cx="5511968" cy="2248041"/>
          </a:xfrm>
          <a:prstGeom prst="rect">
            <a:avLst/>
          </a:prstGeom>
        </p:spPr>
      </p:pic>
      <p:sp>
        <p:nvSpPr>
          <p:cNvPr id="6" name="Shape 129"/>
          <p:cNvSpPr txBox="1">
            <a:spLocks/>
          </p:cNvSpPr>
          <p:nvPr/>
        </p:nvSpPr>
        <p:spPr>
          <a:xfrm>
            <a:off x="921866" y="7228287"/>
            <a:ext cx="3726513" cy="216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1pPr>
            <a:lvl2pPr marL="127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2pPr>
            <a:lvl3pPr marL="190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3pPr>
            <a:lvl4pPr marL="254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4pPr>
            <a:lvl5pPr marL="317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5pPr>
            <a:lvl6pPr marL="381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6pPr>
            <a:lvl7pPr marL="444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7pPr>
            <a:lvl8pPr marL="508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8pPr>
            <a:lvl9pPr marL="571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9pPr>
          </a:lstStyle>
          <a:p>
            <a:pPr marL="0" indent="0" algn="ctr" hangingPunct="1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要加密的文件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hangingPunct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129"/>
          <p:cNvSpPr txBox="1">
            <a:spLocks/>
          </p:cNvSpPr>
          <p:nvPr/>
        </p:nvSpPr>
        <p:spPr>
          <a:xfrm>
            <a:off x="7772306" y="6964680"/>
            <a:ext cx="3726513" cy="2687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1pPr>
            <a:lvl2pPr marL="127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2pPr>
            <a:lvl3pPr marL="190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3pPr>
            <a:lvl4pPr marL="254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4pPr>
            <a:lvl5pPr marL="317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5pPr>
            <a:lvl6pPr marL="381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6pPr>
            <a:lvl7pPr marL="444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7pPr>
            <a:lvl8pPr marL="508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8pPr>
            <a:lvl9pPr marL="571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9pPr>
          </a:lstStyle>
          <a:p>
            <a:pPr marL="0" indent="0" algn="ctr" hangingPunct="1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加密後的文件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hangingPunct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354" y="720386"/>
            <a:ext cx="5710117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90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>
          <a:xfrm>
            <a:off x="6356686" y="9271000"/>
            <a:ext cx="285335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fld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hape 128"/>
          <p:cNvSpPr txBox="1">
            <a:spLocks/>
          </p:cNvSpPr>
          <p:nvPr/>
        </p:nvSpPr>
        <p:spPr>
          <a:xfrm>
            <a:off x="-761292" y="552944"/>
            <a:ext cx="5285460" cy="1483168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9pPr>
          </a:lstStyle>
          <a:p>
            <a:pPr hangingPunct="1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8367916" y="3984810"/>
            <a:ext cx="3693319" cy="4042714"/>
            <a:chOff x="3990593" y="2765071"/>
            <a:chExt cx="4276099" cy="4680624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77" r="33923" b="67268"/>
            <a:stretch/>
          </p:blipFill>
          <p:spPr>
            <a:xfrm>
              <a:off x="4725074" y="2765071"/>
              <a:ext cx="2851920" cy="2742131"/>
            </a:xfrm>
            <a:prstGeom prst="rect">
              <a:avLst/>
            </a:prstGeom>
          </p:spPr>
        </p:pic>
        <p:sp>
          <p:nvSpPr>
            <p:cNvPr id="9" name="Shape 138"/>
            <p:cNvSpPr txBox="1"/>
            <p:nvPr/>
          </p:nvSpPr>
          <p:spPr>
            <a:xfrm>
              <a:off x="3990593" y="5188863"/>
              <a:ext cx="4276099" cy="2256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輸出一個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endParaRPr>
            </a:p>
            <a:p>
              <a:r>
                <a:rPr lang="zh-TW" altLang="en-US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完成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解密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的檔案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endParaRPr>
            </a:p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(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明文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)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1166322" y="2372140"/>
            <a:ext cx="4060998" cy="7152860"/>
            <a:chOff x="1140053" y="2296616"/>
            <a:chExt cx="4060998" cy="7152860"/>
          </a:xfrm>
        </p:grpSpPr>
        <p:sp>
          <p:nvSpPr>
            <p:cNvPr id="5" name="圓角矩形 4"/>
            <p:cNvSpPr/>
            <p:nvPr/>
          </p:nvSpPr>
          <p:spPr>
            <a:xfrm rot="5400000">
              <a:off x="-405878" y="3842547"/>
              <a:ext cx="7152860" cy="40609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Marker Felt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1398914" y="2515872"/>
              <a:ext cx="3510576" cy="2778168"/>
              <a:chOff x="171779" y="2568920"/>
              <a:chExt cx="4064521" cy="3216543"/>
            </a:xfrm>
          </p:grpSpPr>
          <p:pic>
            <p:nvPicPr>
              <p:cNvPr id="10" name="Picture 2" descr="ãå¯ç¢¼ iconãçåçæå°çµæ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foregroundMark x1="44952" y1="18510" x2="47596" y2="77644"/>
                            <a14:foregroundMark x1="47596" y1="20673" x2="59856" y2="66587"/>
                            <a14:foregroundMark x1="26202" y1="32452" x2="26202" y2="49519"/>
                            <a14:foregroundMark x1="26202" y1="34135" x2="76442" y2="32452"/>
                            <a14:foregroundMark x1="40865" y1="32933" x2="29567" y2="29567"/>
                            <a14:foregroundMark x1="41827" y1="35096" x2="58654" y2="53606"/>
                            <a14:foregroundMark x1="56250" y1="38942" x2="72596" y2="56971"/>
                            <a14:foregroundMark x1="60337" y1="28365" x2="80048" y2="61298"/>
                            <a14:foregroundMark x1="70913" y1="32212" x2="81250" y2="56971"/>
                            <a14:foregroundMark x1="70433" y1="32933" x2="24279" y2="61298"/>
                            <a14:foregroundMark x1="25481" y1="46875" x2="35577" y2="79567"/>
                            <a14:foregroundMark x1="21154" y1="45192" x2="35817" y2="69952"/>
                            <a14:foregroundMark x1="44231" y1="50000" x2="43510" y2="71875"/>
                            <a14:foregroundMark x1="28846" y1="45192" x2="27163" y2="58894"/>
                            <a14:foregroundMark x1="20913" y1="42308" x2="25721" y2="66346"/>
                            <a14:foregroundMark x1="24279" y1="43510" x2="25240" y2="68029"/>
                            <a14:foregroundMark x1="14423" y1="45433" x2="23798" y2="74038"/>
                            <a14:foregroundMark x1="10096" y1="35817" x2="31971" y2="69712"/>
                            <a14:foregroundMark x1="28846" y1="46154" x2="50240" y2="73077"/>
                            <a14:foregroundMark x1="50481" y1="53125" x2="56490" y2="71394"/>
                            <a14:foregroundMark x1="53606" y1="42548" x2="53846" y2="70192"/>
                            <a14:foregroundMark x1="34135" y1="38462" x2="35817" y2="54567"/>
                            <a14:foregroundMark x1="37981" y1="37500" x2="46875" y2="58173"/>
                            <a14:foregroundMark x1="41106" y1="38942" x2="41587" y2="53846"/>
                            <a14:foregroundMark x1="37260" y1="74038" x2="70913" y2="75721"/>
                            <a14:foregroundMark x1="82692" y1="47596" x2="75721" y2="87981"/>
                            <a14:foregroundMark x1="53606" y1="44231" x2="69952" y2="78365"/>
                            <a14:foregroundMark x1="61058" y1="48558" x2="74038" y2="79087"/>
                            <a14:foregroundMark x1="63702" y1="42788" x2="76442" y2="79567"/>
                            <a14:foregroundMark x1="76683" y1="51442" x2="92308" y2="75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0219" y="2568920"/>
                <a:ext cx="2347636" cy="2347637"/>
              </a:xfrm>
              <a:prstGeom prst="rect">
                <a:avLst/>
              </a:prstGeom>
              <a:noFill/>
              <a:effectLst/>
            </p:spPr>
          </p:pic>
          <p:sp>
            <p:nvSpPr>
              <p:cNvPr id="11" name="Shape 138"/>
              <p:cNvSpPr txBox="1"/>
              <p:nvPr/>
            </p:nvSpPr>
            <p:spPr>
              <a:xfrm>
                <a:off x="171779" y="4954000"/>
                <a:ext cx="4064521" cy="8314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輸入密碼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(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金鑰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)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1564021" y="5125833"/>
              <a:ext cx="3180358" cy="4120266"/>
              <a:chOff x="9238436" y="1370514"/>
              <a:chExt cx="3624019" cy="4695046"/>
            </a:xfrm>
          </p:grpSpPr>
          <p:pic>
            <p:nvPicPr>
              <p:cNvPr id="13" name="圖片 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92968" y="1370514"/>
                <a:ext cx="2714963" cy="2714963"/>
              </a:xfrm>
              <a:prstGeom prst="rect">
                <a:avLst/>
              </a:prstGeom>
            </p:spPr>
          </p:pic>
          <p:sp>
            <p:nvSpPr>
              <p:cNvPr id="14" name="Shape 138"/>
              <p:cNvSpPr txBox="1"/>
              <p:nvPr/>
            </p:nvSpPr>
            <p:spPr>
              <a:xfrm>
                <a:off x="9238436" y="3844386"/>
                <a:ext cx="3624019" cy="22211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輸出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一個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endParaRPr>
              </a:p>
              <a:p>
                <a:r>
                  <a:rPr lang="zh-TW" altLang="en-US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要解密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的檔案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endParaRPr>
              </a:p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(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密文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)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5" name="chenying0907 156"/>
          <p:cNvSpPr/>
          <p:nvPr/>
        </p:nvSpPr>
        <p:spPr>
          <a:xfrm rot="16200000">
            <a:off x="6627679" y="4635530"/>
            <a:ext cx="721228" cy="2637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439" y="5265"/>
                  <a:pt x="10539" y="16054"/>
                  <a:pt x="11843" y="21600"/>
                </a:cubicBezTo>
                <a:cubicBezTo>
                  <a:pt x="6757" y="20380"/>
                  <a:pt x="3000" y="17768"/>
                  <a:pt x="0" y="15523"/>
                </a:cubicBezTo>
                <a:cubicBezTo>
                  <a:pt x="5791" y="20241"/>
                  <a:pt x="7669" y="19731"/>
                  <a:pt x="11843" y="21600"/>
                </a:cubicBezTo>
                <a:cubicBezTo>
                  <a:pt x="14566" y="19287"/>
                  <a:pt x="18100" y="17114"/>
                  <a:pt x="21600" y="15001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7" name="Shape 138"/>
          <p:cNvSpPr txBox="1"/>
          <p:nvPr/>
        </p:nvSpPr>
        <p:spPr>
          <a:xfrm>
            <a:off x="6278359" y="5202418"/>
            <a:ext cx="112851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解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29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265315" y="9271000"/>
            <a:ext cx="468077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652" t="10776" r="54026" b="42569"/>
          <a:stretch/>
        </p:blipFill>
        <p:spPr>
          <a:xfrm>
            <a:off x="791063" y="1524099"/>
            <a:ext cx="10948504" cy="63396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31100" y="1418713"/>
            <a:ext cx="3663756" cy="39550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p:sp>
        <p:nvSpPr>
          <p:cNvPr id="9" name="chenying0907 156"/>
          <p:cNvSpPr/>
          <p:nvPr/>
        </p:nvSpPr>
        <p:spPr>
          <a:xfrm rot="16200000">
            <a:off x="6198152" y="253835"/>
            <a:ext cx="678665" cy="268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439" y="5265"/>
                  <a:pt x="10539" y="16054"/>
                  <a:pt x="11843" y="21600"/>
                </a:cubicBezTo>
                <a:cubicBezTo>
                  <a:pt x="6757" y="20380"/>
                  <a:pt x="3000" y="17768"/>
                  <a:pt x="0" y="15523"/>
                </a:cubicBezTo>
                <a:cubicBezTo>
                  <a:pt x="5791" y="20241"/>
                  <a:pt x="7669" y="19731"/>
                  <a:pt x="11843" y="21600"/>
                </a:cubicBezTo>
                <a:cubicBezTo>
                  <a:pt x="14566" y="19287"/>
                  <a:pt x="18100" y="17114"/>
                  <a:pt x="21600" y="15001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0" name="矩形 9"/>
          <p:cNvSpPr/>
          <p:nvPr/>
        </p:nvSpPr>
        <p:spPr>
          <a:xfrm>
            <a:off x="8014654" y="1314334"/>
            <a:ext cx="4111087" cy="564257"/>
          </a:xfrm>
          <a:prstGeom prst="rect">
            <a:avLst/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指定密碼的最大長度。</a:t>
            </a:r>
            <a:endParaRPr kumimoji="0" lang="zh-TW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Marker Fe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96963" y="4690178"/>
            <a:ext cx="5857460" cy="148351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p:sp>
        <p:nvSpPr>
          <p:cNvPr id="12" name="chenying0907 156"/>
          <p:cNvSpPr/>
          <p:nvPr/>
        </p:nvSpPr>
        <p:spPr>
          <a:xfrm rot="16200000">
            <a:off x="8246207" y="4628317"/>
            <a:ext cx="678665" cy="1231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439" y="5265"/>
                  <a:pt x="10539" y="16054"/>
                  <a:pt x="11843" y="21600"/>
                </a:cubicBezTo>
                <a:cubicBezTo>
                  <a:pt x="6757" y="20380"/>
                  <a:pt x="3000" y="17768"/>
                  <a:pt x="0" y="15523"/>
                </a:cubicBezTo>
                <a:cubicBezTo>
                  <a:pt x="5791" y="20241"/>
                  <a:pt x="7669" y="19731"/>
                  <a:pt x="11843" y="21600"/>
                </a:cubicBezTo>
                <a:cubicBezTo>
                  <a:pt x="14566" y="19287"/>
                  <a:pt x="18100" y="17114"/>
                  <a:pt x="21600" y="15001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3" name="矩形 12"/>
          <p:cNvSpPr/>
          <p:nvPr/>
        </p:nvSpPr>
        <p:spPr>
          <a:xfrm>
            <a:off x="9335894" y="4961999"/>
            <a:ext cx="3696748" cy="564257"/>
          </a:xfrm>
          <a:prstGeom prst="rect">
            <a:avLst/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檢查密碼的長度。</a:t>
            </a:r>
            <a:endParaRPr kumimoji="0" lang="zh-TW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Marker Fe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83711" y="6285582"/>
            <a:ext cx="4716874" cy="98468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p:sp>
        <p:nvSpPr>
          <p:cNvPr id="15" name="chenying0907 156"/>
          <p:cNvSpPr/>
          <p:nvPr/>
        </p:nvSpPr>
        <p:spPr>
          <a:xfrm rot="17805945">
            <a:off x="7259586" y="6261459"/>
            <a:ext cx="678665" cy="186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439" y="5265"/>
                  <a:pt x="10539" y="16054"/>
                  <a:pt x="11843" y="21600"/>
                </a:cubicBezTo>
                <a:cubicBezTo>
                  <a:pt x="6757" y="20380"/>
                  <a:pt x="3000" y="17768"/>
                  <a:pt x="0" y="15523"/>
                </a:cubicBezTo>
                <a:cubicBezTo>
                  <a:pt x="5791" y="20241"/>
                  <a:pt x="7669" y="19731"/>
                  <a:pt x="11843" y="21600"/>
                </a:cubicBezTo>
                <a:cubicBezTo>
                  <a:pt x="14566" y="19287"/>
                  <a:pt x="18100" y="17114"/>
                  <a:pt x="21600" y="15001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6" name="矩形 15"/>
          <p:cNvSpPr/>
          <p:nvPr/>
        </p:nvSpPr>
        <p:spPr>
          <a:xfrm>
            <a:off x="8281921" y="7698283"/>
            <a:ext cx="4475430" cy="1025922"/>
          </a:xfrm>
          <a:prstGeom prst="rect">
            <a:avLst/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arker Felt"/>
              </a:rPr>
              <a:t>密碼超出</a:t>
            </a:r>
            <a:r>
              <a:rPr lang="zh-TW" altLang="en-US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最大長</a:t>
            </a:r>
            <a:r>
              <a:rPr lang="zh-TW" altLang="en-US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kumimoji="0" lang="zh-TW" altLang="en-US" sz="3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arker Felt"/>
              </a:rPr>
              <a:t>，結束程式。</a:t>
            </a:r>
            <a:endParaRPr kumimoji="0" lang="zh-TW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3003664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265315" y="9271000"/>
            <a:ext cx="468077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fld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604" t="22174" r="59388" b="50129"/>
          <a:stretch/>
        </p:blipFill>
        <p:spPr>
          <a:xfrm>
            <a:off x="1065309" y="2756453"/>
            <a:ext cx="11095610" cy="43208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17415" y="2716196"/>
            <a:ext cx="8157765" cy="178764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01180" y="1276633"/>
            <a:ext cx="4759739" cy="1487587"/>
          </a:xfrm>
          <a:prstGeom prst="rect">
            <a:avLst/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以二進位方式</a:t>
            </a:r>
            <a:r>
              <a:rPr lang="zh-TW" altLang="en-US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TW" sz="3000" dirty="0" err="1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ciphertext</a:t>
            </a:r>
            <a:r>
              <a:rPr lang="en-US" altLang="zh-TW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file</a:t>
            </a:r>
            <a:r>
              <a:rPr lang="zh-TW" altLang="en-US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，若</a:t>
            </a:r>
            <a:r>
              <a:rPr lang="zh-TW" altLang="en-US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檔案無法讀取，則結束程式。</a:t>
            </a:r>
            <a:endParaRPr lang="en-US" altLang="zh-TW" sz="30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61443" y="4843051"/>
            <a:ext cx="8113737" cy="180158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50383" y="6274837"/>
            <a:ext cx="4759739" cy="1487587"/>
          </a:xfrm>
          <a:prstGeom prst="rect">
            <a:avLst/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以二進位方式寫入</a:t>
            </a:r>
            <a:r>
              <a:rPr lang="en-US" altLang="zh-TW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plaintext file</a:t>
            </a:r>
            <a:r>
              <a:rPr lang="zh-TW" altLang="en-US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，若</a:t>
            </a:r>
            <a:r>
              <a:rPr lang="zh-TW" altLang="en-US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檔案無法寫入，</a:t>
            </a:r>
            <a:r>
              <a:rPr lang="zh-TW" altLang="en-US" sz="3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則結束</a:t>
            </a:r>
            <a:r>
              <a:rPr lang="zh-TW" altLang="en-US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程式。</a:t>
            </a:r>
            <a:endParaRPr lang="zh-TW" altLang="en-US" sz="3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6640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-675860" y="515849"/>
            <a:ext cx="4660408" cy="9683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目錄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sz="quarter" idx="4294967295"/>
          </p:nvPr>
        </p:nvSpPr>
        <p:spPr>
          <a:xfrm>
            <a:off x="6356686" y="9271000"/>
            <a:ext cx="285335" cy="533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z="280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4294967295"/>
          </p:nvPr>
        </p:nvSpPr>
        <p:spPr>
          <a:xfrm>
            <a:off x="1266953" y="1873706"/>
            <a:ext cx="10464800" cy="71317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Blip>
                <a:blip r:embed="rId3"/>
              </a:buBlip>
            </a:pPr>
            <a:r>
              <a:rPr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Blip>
                <a:blip r:embed="rId3"/>
              </a:buBlip>
            </a:pPr>
            <a:r>
              <a:rPr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Blip>
                <a:blip r:embed="rId3"/>
              </a:buBlip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</a:t>
            </a:r>
            <a:r>
              <a:rPr lang="zh-TW" altLang="en-US" sz="3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</a:t>
            </a:r>
            <a:endParaRPr lang="en-US" altLang="zh-TW" sz="3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解密</a:t>
            </a:r>
            <a:endParaRPr lang="en-US" altLang="zh-TW" sz="3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Blip>
                <a:blip r:embed="rId3"/>
              </a:buBlip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Blip>
                <a:blip r:embed="rId3"/>
              </a:buBlip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265315" y="9271000"/>
            <a:ext cx="468077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fld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676" t="49484" r="46643" b="11261"/>
          <a:stretch/>
        </p:blipFill>
        <p:spPr>
          <a:xfrm>
            <a:off x="352923" y="2136171"/>
            <a:ext cx="12292859" cy="51525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26090" y="4205872"/>
            <a:ext cx="7494987" cy="28661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73329" y="2875135"/>
            <a:ext cx="6229551" cy="116346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14720" y="966770"/>
            <a:ext cx="5593814" cy="1025922"/>
          </a:xfrm>
          <a:prstGeom prst="rect">
            <a:avLst/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一次讀一個字元，直到讀到檔案的最後</a:t>
            </a:r>
            <a:r>
              <a:rPr lang="en-US" altLang="zh-TW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zh-TW" altLang="en-US" sz="30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chenying0907 156"/>
          <p:cNvSpPr/>
          <p:nvPr/>
        </p:nvSpPr>
        <p:spPr>
          <a:xfrm rot="13694860">
            <a:off x="6667456" y="1687550"/>
            <a:ext cx="861921" cy="1447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439" y="5265"/>
                  <a:pt x="10539" y="16054"/>
                  <a:pt x="11843" y="21600"/>
                </a:cubicBezTo>
                <a:cubicBezTo>
                  <a:pt x="6757" y="20380"/>
                  <a:pt x="3000" y="17768"/>
                  <a:pt x="0" y="15523"/>
                </a:cubicBezTo>
                <a:cubicBezTo>
                  <a:pt x="5791" y="20241"/>
                  <a:pt x="7669" y="19731"/>
                  <a:pt x="11843" y="21600"/>
                </a:cubicBezTo>
                <a:cubicBezTo>
                  <a:pt x="14566" y="19287"/>
                  <a:pt x="18100" y="17114"/>
                  <a:pt x="21600" y="15001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041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265315" y="9271000"/>
            <a:ext cx="468077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fld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129"/>
          <p:cNvSpPr txBox="1">
            <a:spLocks/>
          </p:cNvSpPr>
          <p:nvPr/>
        </p:nvSpPr>
        <p:spPr>
          <a:xfrm>
            <a:off x="434384" y="-1437833"/>
            <a:ext cx="12022659" cy="571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1pPr>
            <a:lvl2pPr marL="127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2pPr>
            <a:lvl3pPr marL="190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3pPr>
            <a:lvl4pPr marL="254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4pPr>
            <a:lvl5pPr marL="317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5pPr>
            <a:lvl6pPr marL="381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6pPr>
            <a:lvl7pPr marL="444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7pPr>
            <a:lvl8pPr marL="508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8pPr>
            <a:lvl9pPr marL="571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9pPr>
          </a:lstStyle>
          <a:p>
            <a:pPr hangingPunct="1"/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138"/>
          <p:cNvSpPr txBox="1"/>
          <p:nvPr/>
        </p:nvSpPr>
        <p:spPr>
          <a:xfrm>
            <a:off x="195546" y="7821790"/>
            <a:ext cx="1260761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plaintext = 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ciphertext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+ 128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key[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% length]) %128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l="6722" t="26699" r="20444" b="34310"/>
          <a:stretch/>
        </p:blipFill>
        <p:spPr>
          <a:xfrm>
            <a:off x="1441855" y="1549815"/>
            <a:ext cx="9646920" cy="554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74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265315" y="9271000"/>
            <a:ext cx="468077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fld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hape 128"/>
          <p:cNvSpPr txBox="1">
            <a:spLocks/>
          </p:cNvSpPr>
          <p:nvPr/>
        </p:nvSpPr>
        <p:spPr>
          <a:xfrm>
            <a:off x="426058" y="578208"/>
            <a:ext cx="5113080" cy="1483168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9pPr>
          </a:lstStyle>
          <a:p>
            <a:pPr hangingPunct="1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10404" t="17665" r="59089" b="66361"/>
          <a:stretch/>
        </p:blipFill>
        <p:spPr>
          <a:xfrm>
            <a:off x="1992392" y="3127511"/>
            <a:ext cx="9482000" cy="27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07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265315" y="9271000"/>
            <a:ext cx="468077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23</a:t>
            </a:fld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98"/>
          <a:stretch/>
        </p:blipFill>
        <p:spPr>
          <a:xfrm>
            <a:off x="7201199" y="949924"/>
            <a:ext cx="5203084" cy="28240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13" r="11409"/>
          <a:stretch/>
        </p:blipFill>
        <p:spPr>
          <a:xfrm>
            <a:off x="7201199" y="4732494"/>
            <a:ext cx="5402503" cy="2050691"/>
          </a:xfrm>
          <a:prstGeom prst="rect">
            <a:avLst/>
          </a:prstGeom>
        </p:spPr>
      </p:pic>
      <p:sp>
        <p:nvSpPr>
          <p:cNvPr id="7" name="Shape 129"/>
          <p:cNvSpPr txBox="1">
            <a:spLocks/>
          </p:cNvSpPr>
          <p:nvPr/>
        </p:nvSpPr>
        <p:spPr>
          <a:xfrm>
            <a:off x="1902001" y="7349654"/>
            <a:ext cx="3726513" cy="216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1pPr>
            <a:lvl2pPr marL="127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2pPr>
            <a:lvl3pPr marL="190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3pPr>
            <a:lvl4pPr marL="254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4pPr>
            <a:lvl5pPr marL="317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5pPr>
            <a:lvl6pPr marL="381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6pPr>
            <a:lvl7pPr marL="444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7pPr>
            <a:lvl8pPr marL="508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8pPr>
            <a:lvl9pPr marL="571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9pPr>
          </a:lstStyle>
          <a:p>
            <a:pPr marL="0" indent="0" algn="ctr" hangingPunct="1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要解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的文件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hangingPunct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Shape 129"/>
          <p:cNvSpPr txBox="1">
            <a:spLocks/>
          </p:cNvSpPr>
          <p:nvPr/>
        </p:nvSpPr>
        <p:spPr>
          <a:xfrm>
            <a:off x="8232623" y="7349653"/>
            <a:ext cx="3726513" cy="216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1pPr>
            <a:lvl2pPr marL="127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2pPr>
            <a:lvl3pPr marL="190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3pPr>
            <a:lvl4pPr marL="254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4pPr>
            <a:lvl5pPr marL="317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5pPr>
            <a:lvl6pPr marL="381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6pPr>
            <a:lvl7pPr marL="444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7pPr>
            <a:lvl8pPr marL="508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8pPr>
            <a:lvl9pPr marL="571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5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9pPr>
          </a:lstStyle>
          <a:p>
            <a:pPr marL="0" indent="0" algn="ctr" hangingPunct="1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解密後的文件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hangingPunct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236" y="949924"/>
            <a:ext cx="5710117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5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356687" y="9271000"/>
            <a:ext cx="285335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fld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70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454" y="192500"/>
            <a:ext cx="5660233" cy="1715813"/>
          </a:xfrm>
        </p:spPr>
        <p:txBody>
          <a:bodyPr/>
          <a:lstStyle/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6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356687" y="9271000"/>
            <a:ext cx="285335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fld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08" b="36826"/>
          <a:stretch/>
        </p:blipFill>
        <p:spPr>
          <a:xfrm>
            <a:off x="6171096" y="899453"/>
            <a:ext cx="3937433" cy="83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09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356687" y="9271000"/>
            <a:ext cx="285335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26</a:t>
            </a:fld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6" t="48614" r="-265" b="260"/>
          <a:stretch/>
        </p:blipFill>
        <p:spPr>
          <a:xfrm>
            <a:off x="712752" y="1007166"/>
            <a:ext cx="11858539" cy="772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27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6661" y="172278"/>
            <a:ext cx="5404739" cy="1696278"/>
          </a:xfrm>
        </p:spPr>
        <p:txBody>
          <a:bodyPr/>
          <a:lstStyle/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6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356687" y="9271000"/>
            <a:ext cx="285335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fld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92" b="37084"/>
          <a:stretch/>
        </p:blipFill>
        <p:spPr>
          <a:xfrm>
            <a:off x="6642022" y="901000"/>
            <a:ext cx="3945407" cy="83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82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265316" y="9271000"/>
            <a:ext cx="468077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fld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7" t="48252"/>
          <a:stretch/>
        </p:blipFill>
        <p:spPr>
          <a:xfrm>
            <a:off x="450884" y="1294501"/>
            <a:ext cx="11858400" cy="776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95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356687" y="9271000"/>
            <a:ext cx="285335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fld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361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356687" y="9271000"/>
            <a:ext cx="285335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60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透過這個加密程式，以後傳遞訊息的時候就不會被竊聽了，真是可喜可賀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265315" y="9271000"/>
            <a:ext cx="468077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fld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75303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265316" y="9271000"/>
            <a:ext cx="468077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31</a:t>
            </a:fld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47" y="2952507"/>
            <a:ext cx="3826012" cy="35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82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0" y="157750"/>
            <a:ext cx="3390400" cy="1628942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rPr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4294967295"/>
          </p:nvPr>
        </p:nvSpPr>
        <p:spPr>
          <a:xfrm>
            <a:off x="1266954" y="1076880"/>
            <a:ext cx="10464800" cy="2940355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利用凱撒加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將文字進行加密與解密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sz="quarter" idx="4294967295"/>
          </p:nvPr>
        </p:nvSpPr>
        <p:spPr>
          <a:xfrm>
            <a:off x="6356687" y="9271000"/>
            <a:ext cx="285335" cy="533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z="2800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055258" y="3943141"/>
            <a:ext cx="10888190" cy="4684025"/>
            <a:chOff x="1055258" y="3943141"/>
            <a:chExt cx="10888190" cy="4684025"/>
          </a:xfrm>
        </p:grpSpPr>
        <p:pic>
          <p:nvPicPr>
            <p:cNvPr id="21" name="Picture 2" descr="ç¸éåç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565"/>
            <a:stretch/>
          </p:blipFill>
          <p:spPr bwMode="auto">
            <a:xfrm>
              <a:off x="1055258" y="3943141"/>
              <a:ext cx="10888190" cy="468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2650743" y="5173305"/>
              <a:ext cx="1128777" cy="533479"/>
            </a:xfrm>
            <a:prstGeom prst="rect">
              <a:avLst/>
            </a:prstGeom>
            <a:solidFill>
              <a:srgbClr val="E6E7E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TW" sz="2800" dirty="0" smtClean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dirty="0" smtClean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明文</a:t>
              </a:r>
              <a:r>
                <a:rPr lang="en-US" altLang="zh-TW" sz="2800" dirty="0" smtClean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kumimoji="0" lang="zh-TW" altLang="en-US" sz="28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arker Fe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608320" y="4267160"/>
              <a:ext cx="1554480" cy="5334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800" dirty="0" smtClean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dirty="0" smtClean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密文</a:t>
              </a:r>
              <a:r>
                <a:rPr lang="en-US" altLang="zh-TW" sz="2800" dirty="0" smtClean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kumimoji="0" lang="zh-TW" altLang="en-US" sz="28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arker Fe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234423" y="5234265"/>
              <a:ext cx="1128777" cy="533479"/>
            </a:xfrm>
            <a:prstGeom prst="rect">
              <a:avLst/>
            </a:prstGeom>
            <a:solidFill>
              <a:srgbClr val="E6E7E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TW" sz="2800" dirty="0" smtClean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dirty="0" smtClean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明文</a:t>
              </a:r>
              <a:r>
                <a:rPr lang="en-US" altLang="zh-TW" sz="2800" dirty="0" smtClean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kumimoji="0" lang="zh-TW" altLang="en-US" sz="28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arker Fe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362200" y="7635200"/>
              <a:ext cx="1554480" cy="5334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800" dirty="0" smtClean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dirty="0" smtClean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傳送</a:t>
              </a:r>
              <a:r>
                <a:rPr lang="zh-TW" altLang="en-US" sz="28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者</a:t>
              </a:r>
              <a:r>
                <a:rPr lang="en-US" altLang="zh-TW" sz="2800" dirty="0" smtClean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kumimoji="0" lang="zh-TW" altLang="en-US" sz="28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arker Fe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159240" y="7619960"/>
              <a:ext cx="1554480" cy="5334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800" dirty="0" smtClean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dirty="0" smtClean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接</a:t>
              </a:r>
              <a:r>
                <a:rPr lang="zh-TW" altLang="en-US" sz="28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收</a:t>
              </a:r>
              <a:r>
                <a:rPr lang="zh-TW" altLang="en-US" sz="2800" dirty="0" smtClean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者</a:t>
              </a:r>
              <a:r>
                <a:rPr lang="en-US" altLang="zh-TW" sz="2800" dirty="0" smtClean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kumimoji="0" lang="zh-TW" altLang="en-US" sz="28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arker Fe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380853" y="7316523"/>
              <a:ext cx="2548492" cy="5334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800" dirty="0" smtClean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dirty="0" smtClean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竊</a:t>
              </a:r>
              <a:r>
                <a:rPr lang="zh-TW" altLang="en-US" sz="28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聽</a:t>
              </a:r>
              <a:r>
                <a:rPr lang="zh-TW" altLang="en-US" sz="2800" dirty="0" smtClean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者、駭客</a:t>
              </a:r>
              <a:r>
                <a:rPr lang="en-US" altLang="zh-TW" sz="2800" dirty="0" smtClean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kumimoji="0" lang="zh-TW" altLang="en-US" sz="28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arker Felt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356687" y="9271000"/>
            <a:ext cx="285335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17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sldNum" sz="quarter" idx="4294967295"/>
          </p:nvPr>
        </p:nvSpPr>
        <p:spPr>
          <a:xfrm>
            <a:off x="6124110" y="9271000"/>
            <a:ext cx="285335" cy="533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title" idx="4294967295"/>
          </p:nvPr>
        </p:nvSpPr>
        <p:spPr>
          <a:xfrm>
            <a:off x="191429" y="357477"/>
            <a:ext cx="11914808" cy="18227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凱薩加密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Caesar </a:t>
            </a:r>
            <a:r>
              <a:rPr lang="en-US" altLang="zh-TW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Cipher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Shape 129"/>
          <p:cNvSpPr txBox="1">
            <a:spLocks/>
          </p:cNvSpPr>
          <p:nvPr/>
        </p:nvSpPr>
        <p:spPr>
          <a:xfrm>
            <a:off x="941881" y="3334122"/>
            <a:ext cx="5467564" cy="1724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63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1pPr>
            <a:lvl2pPr marL="127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2pPr>
            <a:lvl3pPr marL="190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3pPr>
            <a:lvl4pPr marL="254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4pPr>
            <a:lvl5pPr marL="317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5pPr>
            <a:lvl6pPr marL="381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6pPr>
            <a:lvl7pPr marL="444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7pPr>
            <a:lvl8pPr marL="5080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8pPr>
            <a:lvl9pPr marL="5715000" marR="0" indent="-635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47000"/>
              <a:buFontTx/>
              <a:buBlip>
                <a:blip r:embed="rId3"/>
              </a:buBlip>
              <a:tabLst/>
              <a:defRPr sz="4600" b="0" i="0" u="none" strike="noStrike" cap="none" spc="0" baseline="0">
                <a:ln>
                  <a:noFill/>
                </a:ln>
                <a:solidFill>
                  <a:srgbClr val="858585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屬於替換式加密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hangingPunct="1">
              <a:spcBef>
                <a:spcPts val="600"/>
              </a:spcBef>
              <a:buNone/>
            </a:pP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(replacement cipher)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ãå±è©å å¯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0" y="3011249"/>
            <a:ext cx="4568943" cy="4568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73247" y="5295721"/>
                <a:ext cx="664464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𝐸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𝑚𝑜𝑑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sSub>
                        <m:sSubPr>
                          <m:ctrlPr>
                            <a:rPr lang="en-US" altLang="zh-TW" i="1" dirty="0" err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i="1" dirty="0" err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1" dirty="0" err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47" y="5295721"/>
                <a:ext cx="664464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73247" y="6240601"/>
                <a:ext cx="664464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𝑚𝑜𝑑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sSub>
                        <m:sSubPr>
                          <m:ctrlPr>
                            <a:rPr lang="en-US" altLang="zh-TW" i="1" dirty="0" err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i="1" dirty="0" err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1" dirty="0" err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47" y="6240601"/>
                <a:ext cx="664464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356687" y="9271000"/>
            <a:ext cx="285335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84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>
          <a:xfrm>
            <a:off x="6356687" y="9271000"/>
            <a:ext cx="285335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hape 128"/>
          <p:cNvSpPr txBox="1">
            <a:spLocks/>
          </p:cNvSpPr>
          <p:nvPr/>
        </p:nvSpPr>
        <p:spPr>
          <a:xfrm>
            <a:off x="0" y="489311"/>
            <a:ext cx="3682314" cy="1483168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45A7DE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9pPr>
          </a:lstStyle>
          <a:p>
            <a:pPr hangingPunct="1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1312333" y="2137589"/>
            <a:ext cx="3912840" cy="7138932"/>
            <a:chOff x="504415" y="1792796"/>
            <a:chExt cx="4530258" cy="8265403"/>
          </a:xfrm>
        </p:grpSpPr>
        <p:sp>
          <p:nvSpPr>
            <p:cNvPr id="16" name="圓角矩形 15"/>
            <p:cNvSpPr/>
            <p:nvPr/>
          </p:nvSpPr>
          <p:spPr>
            <a:xfrm rot="5400000">
              <a:off x="-1363158" y="3660369"/>
              <a:ext cx="8265403" cy="45302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Marker Felt"/>
              </a:endParaRPr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759879" y="2289051"/>
              <a:ext cx="4064521" cy="3216543"/>
              <a:chOff x="149927" y="2289051"/>
              <a:chExt cx="4064521" cy="3216543"/>
            </a:xfrm>
          </p:grpSpPr>
          <p:pic>
            <p:nvPicPr>
              <p:cNvPr id="1026" name="Picture 2" descr="ãå¯ç¢¼ iconãçåçæå°çµæ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44952" y1="18510" x2="47596" y2="77644"/>
                            <a14:foregroundMark x1="47596" y1="20673" x2="59856" y2="66587"/>
                            <a14:foregroundMark x1="26202" y1="32452" x2="26202" y2="49519"/>
                            <a14:foregroundMark x1="26202" y1="34135" x2="76442" y2="32452"/>
                            <a14:foregroundMark x1="40865" y1="32933" x2="29567" y2="29567"/>
                            <a14:foregroundMark x1="41827" y1="35096" x2="58654" y2="53606"/>
                            <a14:foregroundMark x1="56250" y1="38942" x2="72596" y2="56971"/>
                            <a14:foregroundMark x1="60337" y1="28365" x2="80048" y2="61298"/>
                            <a14:foregroundMark x1="70913" y1="32212" x2="81250" y2="56971"/>
                            <a14:foregroundMark x1="70433" y1="32933" x2="24279" y2="61298"/>
                            <a14:foregroundMark x1="25481" y1="46875" x2="35577" y2="79567"/>
                            <a14:foregroundMark x1="21154" y1="45192" x2="35817" y2="69952"/>
                            <a14:foregroundMark x1="44231" y1="50000" x2="43510" y2="71875"/>
                            <a14:foregroundMark x1="28846" y1="45192" x2="27163" y2="58894"/>
                            <a14:foregroundMark x1="20913" y1="42308" x2="25721" y2="66346"/>
                            <a14:foregroundMark x1="24279" y1="43510" x2="25240" y2="68029"/>
                            <a14:foregroundMark x1="14423" y1="45433" x2="23798" y2="74038"/>
                            <a14:foregroundMark x1="10096" y1="35817" x2="31971" y2="69712"/>
                            <a14:foregroundMark x1="28846" y1="46154" x2="50240" y2="73077"/>
                            <a14:foregroundMark x1="50481" y1="53125" x2="56490" y2="71394"/>
                            <a14:foregroundMark x1="53606" y1="42548" x2="53846" y2="70192"/>
                            <a14:foregroundMark x1="34135" y1="38462" x2="35817" y2="54567"/>
                            <a14:foregroundMark x1="37981" y1="37500" x2="46875" y2="58173"/>
                            <a14:foregroundMark x1="41106" y1="38942" x2="41587" y2="53846"/>
                            <a14:foregroundMark x1="37260" y1="74038" x2="70913" y2="75721"/>
                            <a14:foregroundMark x1="82692" y1="47596" x2="75721" y2="87981"/>
                            <a14:foregroundMark x1="53606" y1="44231" x2="69952" y2="78365"/>
                            <a14:foregroundMark x1="61058" y1="48558" x2="74038" y2="79087"/>
                            <a14:foregroundMark x1="63702" y1="42788" x2="76442" y2="79567"/>
                            <a14:foregroundMark x1="76683" y1="51442" x2="92308" y2="75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367" y="2289051"/>
                <a:ext cx="2347636" cy="2347637"/>
              </a:xfrm>
              <a:prstGeom prst="rect">
                <a:avLst/>
              </a:prstGeom>
              <a:noFill/>
              <a:effectLst/>
            </p:spPr>
          </p:pic>
          <p:sp>
            <p:nvSpPr>
              <p:cNvPr id="5" name="Shape 138"/>
              <p:cNvSpPr txBox="1"/>
              <p:nvPr/>
            </p:nvSpPr>
            <p:spPr>
              <a:xfrm>
                <a:off x="149927" y="4674131"/>
                <a:ext cx="4064521" cy="8314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輸入密碼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(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金鑰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)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988233" y="5307148"/>
              <a:ext cx="3682196" cy="4554804"/>
              <a:chOff x="4302887" y="2657670"/>
              <a:chExt cx="3682196" cy="4554804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77" r="33923" b="67268"/>
              <a:stretch/>
            </p:blipFill>
            <p:spPr>
              <a:xfrm>
                <a:off x="4740417" y="2657670"/>
                <a:ext cx="2851920" cy="2742129"/>
              </a:xfrm>
              <a:prstGeom prst="rect">
                <a:avLst/>
              </a:prstGeom>
            </p:spPr>
          </p:pic>
          <p:sp>
            <p:nvSpPr>
              <p:cNvPr id="8" name="Shape 138"/>
              <p:cNvSpPr txBox="1"/>
              <p:nvPr/>
            </p:nvSpPr>
            <p:spPr>
              <a:xfrm>
                <a:off x="4302887" y="4955644"/>
                <a:ext cx="3682196" cy="22568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輸入一個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endParaRPr>
              </a:p>
              <a:p>
                <a:r>
                  <a:rPr lang="zh-TW" altLang="en-US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要加密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的檔案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endParaRPr>
              </a:p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(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明文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)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1" name="群組 10"/>
          <p:cNvGrpSpPr/>
          <p:nvPr/>
        </p:nvGrpSpPr>
        <p:grpSpPr>
          <a:xfrm>
            <a:off x="8359864" y="3784278"/>
            <a:ext cx="3693319" cy="4515464"/>
            <a:chOff x="9203789" y="1370514"/>
            <a:chExt cx="3693319" cy="4515464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968" y="1370514"/>
              <a:ext cx="2714963" cy="2714963"/>
            </a:xfrm>
            <a:prstGeom prst="rect">
              <a:avLst/>
            </a:prstGeom>
          </p:spPr>
        </p:pic>
        <p:sp>
          <p:nvSpPr>
            <p:cNvPr id="14" name="Shape 138"/>
            <p:cNvSpPr txBox="1"/>
            <p:nvPr/>
          </p:nvSpPr>
          <p:spPr>
            <a:xfrm>
              <a:off x="9203789" y="3936726"/>
              <a:ext cx="3693319" cy="194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輸出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一個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endParaRPr>
            </a:p>
            <a:p>
              <a:r>
                <a:rPr lang="zh-TW" altLang="en-US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完成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加密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的檔案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endParaRPr>
            </a:p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(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密文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)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0" name="chenying0907 156"/>
          <p:cNvSpPr/>
          <p:nvPr/>
        </p:nvSpPr>
        <p:spPr>
          <a:xfrm rot="16200000">
            <a:off x="6845665" y="4449998"/>
            <a:ext cx="721228" cy="2637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439" y="5265"/>
                  <a:pt x="10539" y="16054"/>
                  <a:pt x="11843" y="21600"/>
                </a:cubicBezTo>
                <a:cubicBezTo>
                  <a:pt x="6757" y="20380"/>
                  <a:pt x="3000" y="17768"/>
                  <a:pt x="0" y="15523"/>
                </a:cubicBezTo>
                <a:cubicBezTo>
                  <a:pt x="5791" y="20241"/>
                  <a:pt x="7669" y="19731"/>
                  <a:pt x="11843" y="21600"/>
                </a:cubicBezTo>
                <a:cubicBezTo>
                  <a:pt x="14566" y="19287"/>
                  <a:pt x="18100" y="17114"/>
                  <a:pt x="21600" y="15001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1" name="Shape 138"/>
          <p:cNvSpPr txBox="1"/>
          <p:nvPr/>
        </p:nvSpPr>
        <p:spPr>
          <a:xfrm>
            <a:off x="6472850" y="5050413"/>
            <a:ext cx="112851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加密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12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903" t="10974" r="53829" b="42234"/>
          <a:stretch/>
        </p:blipFill>
        <p:spPr>
          <a:xfrm>
            <a:off x="850035" y="1367940"/>
            <a:ext cx="10905510" cy="634085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>
          <a:xfrm>
            <a:off x="6265315" y="9271000"/>
            <a:ext cx="468077" cy="533479"/>
          </a:xfrm>
        </p:spPr>
        <p:txBody>
          <a:bodyPr/>
          <a:lstStyle/>
          <a:p>
            <a:fld id="{86CB4B4D-7CA3-9044-876B-883B54F8677D}" type="slidenum">
              <a:rPr lang="en-US" altLang="zh-TW" sz="2800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96963" y="4492058"/>
            <a:ext cx="5857460" cy="148351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p:sp>
        <p:nvSpPr>
          <p:cNvPr id="16" name="chenying0907 156"/>
          <p:cNvSpPr/>
          <p:nvPr/>
        </p:nvSpPr>
        <p:spPr>
          <a:xfrm rot="16200000">
            <a:off x="8246207" y="4430197"/>
            <a:ext cx="678665" cy="1231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439" y="5265"/>
                  <a:pt x="10539" y="16054"/>
                  <a:pt x="11843" y="21600"/>
                </a:cubicBezTo>
                <a:cubicBezTo>
                  <a:pt x="6757" y="20380"/>
                  <a:pt x="3000" y="17768"/>
                  <a:pt x="0" y="15523"/>
                </a:cubicBezTo>
                <a:cubicBezTo>
                  <a:pt x="5791" y="20241"/>
                  <a:pt x="7669" y="19731"/>
                  <a:pt x="11843" y="21600"/>
                </a:cubicBezTo>
                <a:cubicBezTo>
                  <a:pt x="14566" y="19287"/>
                  <a:pt x="18100" y="17114"/>
                  <a:pt x="21600" y="15001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7" name="矩形 16"/>
          <p:cNvSpPr/>
          <p:nvPr/>
        </p:nvSpPr>
        <p:spPr>
          <a:xfrm>
            <a:off x="9335894" y="4763879"/>
            <a:ext cx="3696748" cy="564257"/>
          </a:xfrm>
          <a:prstGeom prst="rect">
            <a:avLst/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檢查密碼的長度。</a:t>
            </a:r>
            <a:endParaRPr kumimoji="0" lang="zh-TW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Marker Fe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83711" y="6087462"/>
            <a:ext cx="4716874" cy="98468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p:sp>
        <p:nvSpPr>
          <p:cNvPr id="19" name="chenying0907 156"/>
          <p:cNvSpPr/>
          <p:nvPr/>
        </p:nvSpPr>
        <p:spPr>
          <a:xfrm rot="17805945">
            <a:off x="7259586" y="6063339"/>
            <a:ext cx="678665" cy="1867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439" y="5265"/>
                  <a:pt x="10539" y="16054"/>
                  <a:pt x="11843" y="21600"/>
                </a:cubicBezTo>
                <a:cubicBezTo>
                  <a:pt x="6757" y="20380"/>
                  <a:pt x="3000" y="17768"/>
                  <a:pt x="0" y="15523"/>
                </a:cubicBezTo>
                <a:cubicBezTo>
                  <a:pt x="5791" y="20241"/>
                  <a:pt x="7669" y="19731"/>
                  <a:pt x="11843" y="21600"/>
                </a:cubicBezTo>
                <a:cubicBezTo>
                  <a:pt x="14566" y="19287"/>
                  <a:pt x="18100" y="17114"/>
                  <a:pt x="21600" y="15001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0" name="矩形 19"/>
          <p:cNvSpPr/>
          <p:nvPr/>
        </p:nvSpPr>
        <p:spPr>
          <a:xfrm>
            <a:off x="8281921" y="7500163"/>
            <a:ext cx="4475430" cy="1025922"/>
          </a:xfrm>
          <a:prstGeom prst="rect">
            <a:avLst/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arker Felt"/>
              </a:rPr>
              <a:t>密碼超出</a:t>
            </a:r>
            <a:r>
              <a:rPr lang="zh-TW" altLang="en-US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最大長度</a:t>
            </a:r>
            <a:r>
              <a:rPr kumimoji="0" lang="zh-TW" altLang="en-US" sz="3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Marker Felt"/>
              </a:rPr>
              <a:t>，結束程式。</a:t>
            </a:r>
            <a:endParaRPr kumimoji="0" lang="zh-TW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Marker Fe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47000" y="1230533"/>
            <a:ext cx="3663756" cy="39550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p:sp>
        <p:nvSpPr>
          <p:cNvPr id="14" name="chenying0907 156"/>
          <p:cNvSpPr/>
          <p:nvPr/>
        </p:nvSpPr>
        <p:spPr>
          <a:xfrm rot="16200000">
            <a:off x="6214052" y="65655"/>
            <a:ext cx="678665" cy="268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439" y="5265"/>
                  <a:pt x="10539" y="16054"/>
                  <a:pt x="11843" y="21600"/>
                </a:cubicBezTo>
                <a:cubicBezTo>
                  <a:pt x="6757" y="20380"/>
                  <a:pt x="3000" y="17768"/>
                  <a:pt x="0" y="15523"/>
                </a:cubicBezTo>
                <a:cubicBezTo>
                  <a:pt x="5791" y="20241"/>
                  <a:pt x="7669" y="19731"/>
                  <a:pt x="11843" y="21600"/>
                </a:cubicBezTo>
                <a:cubicBezTo>
                  <a:pt x="14566" y="19287"/>
                  <a:pt x="18100" y="17114"/>
                  <a:pt x="21600" y="15001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5" name="矩形 14"/>
          <p:cNvSpPr/>
          <p:nvPr/>
        </p:nvSpPr>
        <p:spPr>
          <a:xfrm>
            <a:off x="8030554" y="1126154"/>
            <a:ext cx="4111087" cy="564257"/>
          </a:xfrm>
          <a:prstGeom prst="rect">
            <a:avLst/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30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指定密碼的最大長度。</a:t>
            </a:r>
            <a:endParaRPr kumimoji="0" lang="zh-TW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354751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phPaper">
  <a:themeElements>
    <a:clrScheme name="GraphPaper">
      <a:dk1>
        <a:srgbClr val="0085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475</Words>
  <Application>Microsoft Office PowerPoint</Application>
  <PresentationFormat>自訂</PresentationFormat>
  <Paragraphs>103</Paragraphs>
  <Slides>31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Helvetica Neue</vt:lpstr>
      <vt:lpstr>Marker Felt</vt:lpstr>
      <vt:lpstr>微軟正黑體</vt:lpstr>
      <vt:lpstr>新細明體</vt:lpstr>
      <vt:lpstr>Calibri</vt:lpstr>
      <vt:lpstr>Cambria Math</vt:lpstr>
      <vt:lpstr>GraphPaper</vt:lpstr>
      <vt:lpstr>檔案加密器</vt:lpstr>
      <vt:lpstr>目錄</vt:lpstr>
      <vt:lpstr>目的</vt:lpstr>
      <vt:lpstr>目的</vt:lpstr>
      <vt:lpstr>原理</vt:lpstr>
      <vt:lpstr>凱薩加密(Caesar Cipher)</vt:lpstr>
      <vt:lpstr>程式-加密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流程圖</vt:lpstr>
      <vt:lpstr>流程圖-加密</vt:lpstr>
      <vt:lpstr>PowerPoint 簡報</vt:lpstr>
      <vt:lpstr>流程圖-解密</vt:lpstr>
      <vt:lpstr>PowerPoint 簡報</vt:lpstr>
      <vt:lpstr>結論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檔案加密器</dc:title>
  <dc:creator>user</dc:creator>
  <cp:lastModifiedBy>user</cp:lastModifiedBy>
  <cp:revision>62</cp:revision>
  <dcterms:modified xsi:type="dcterms:W3CDTF">2019-06-16T18:22:45Z</dcterms:modified>
</cp:coreProperties>
</file>