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59" r:id="rId4"/>
    <p:sldId id="267" r:id="rId5"/>
    <p:sldId id="268" r:id="rId6"/>
    <p:sldId id="264" r:id="rId7"/>
    <p:sldId id="261" r:id="rId8"/>
    <p:sldId id="266" r:id="rId9"/>
    <p:sldId id="269" r:id="rId10"/>
    <p:sldId id="27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1" autoAdjust="0"/>
    <p:restoredTop sz="83186"/>
  </p:normalViewPr>
  <p:slideViewPr>
    <p:cSldViewPr snapToGrid="0">
      <p:cViewPr varScale="1">
        <p:scale>
          <a:sx n="127" d="100"/>
          <a:sy n="127" d="100"/>
        </p:scale>
        <p:origin x="28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DBC7E-EFC3-470C-9C87-37C61DA2AA4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14738DA-ABDC-4A3A-AC23-7FBB66FDAD18}">
      <dgm:prSet/>
      <dgm:spPr/>
      <dgm:t>
        <a:bodyPr/>
        <a:lstStyle/>
        <a:p>
          <a:r>
            <a:rPr lang="en-US" b="1"/>
            <a:t>Exploitation of Public-Facing Applications</a:t>
          </a:r>
          <a:r>
            <a:rPr lang="en-US"/>
            <a:t>: Use of CVEs in unpatched systems.</a:t>
          </a:r>
        </a:p>
      </dgm:t>
    </dgm:pt>
    <dgm:pt modelId="{3B3933E6-E119-45E0-8A06-EB044F950117}" type="parTrans" cxnId="{341B8EE7-0BCF-4CBB-8A6F-1509A896940E}">
      <dgm:prSet/>
      <dgm:spPr/>
      <dgm:t>
        <a:bodyPr/>
        <a:lstStyle/>
        <a:p>
          <a:endParaRPr lang="en-US"/>
        </a:p>
      </dgm:t>
    </dgm:pt>
    <dgm:pt modelId="{009B3A99-5E71-4778-9E8E-80511E6CD0BA}" type="sibTrans" cxnId="{341B8EE7-0BCF-4CBB-8A6F-1509A896940E}">
      <dgm:prSet/>
      <dgm:spPr/>
      <dgm:t>
        <a:bodyPr/>
        <a:lstStyle/>
        <a:p>
          <a:endParaRPr lang="en-US"/>
        </a:p>
      </dgm:t>
    </dgm:pt>
    <dgm:pt modelId="{DDCD0538-5AEB-4B73-AB61-AB6EEB171C67}">
      <dgm:prSet/>
      <dgm:spPr/>
      <dgm:t>
        <a:bodyPr/>
        <a:lstStyle/>
        <a:p>
          <a:r>
            <a:rPr lang="en-US"/>
            <a:t>2. </a:t>
          </a:r>
          <a:r>
            <a:rPr lang="en-US" b="1"/>
            <a:t>Credential Dumping</a:t>
          </a:r>
          <a:r>
            <a:rPr lang="en-US"/>
            <a:t>: Tools like Mimikatz and custom scripts.</a:t>
          </a:r>
        </a:p>
      </dgm:t>
    </dgm:pt>
    <dgm:pt modelId="{4F2918E1-30E1-4B3A-A385-918AA67DCD3C}" type="parTrans" cxnId="{6B83CB29-CE8B-4575-B0AE-40ABB6741FE5}">
      <dgm:prSet/>
      <dgm:spPr/>
      <dgm:t>
        <a:bodyPr/>
        <a:lstStyle/>
        <a:p>
          <a:endParaRPr lang="en-US"/>
        </a:p>
      </dgm:t>
    </dgm:pt>
    <dgm:pt modelId="{34AF710A-626C-44D6-A42F-C56BCD464458}" type="sibTrans" cxnId="{6B83CB29-CE8B-4575-B0AE-40ABB6741FE5}">
      <dgm:prSet/>
      <dgm:spPr/>
      <dgm:t>
        <a:bodyPr/>
        <a:lstStyle/>
        <a:p>
          <a:endParaRPr lang="en-US"/>
        </a:p>
      </dgm:t>
    </dgm:pt>
    <dgm:pt modelId="{E42D4BFB-3CDE-43A6-ADF7-4BCFE7BF9DBF}">
      <dgm:prSet/>
      <dgm:spPr/>
      <dgm:t>
        <a:bodyPr/>
        <a:lstStyle/>
        <a:p>
          <a:r>
            <a:rPr lang="en-US"/>
            <a:t>3. </a:t>
          </a:r>
          <a:r>
            <a:rPr lang="en-US" b="1"/>
            <a:t>Lateral Movement</a:t>
          </a:r>
          <a:r>
            <a:rPr lang="en-US"/>
            <a:t>: Exploits SMB shares for network propagation.</a:t>
          </a:r>
        </a:p>
      </dgm:t>
    </dgm:pt>
    <dgm:pt modelId="{BFFD07CC-69BB-4F56-8D18-31417B08BCE0}" type="parTrans" cxnId="{4E509DF9-9CE6-472C-8DC4-BF6D179FF6D9}">
      <dgm:prSet/>
      <dgm:spPr/>
      <dgm:t>
        <a:bodyPr/>
        <a:lstStyle/>
        <a:p>
          <a:endParaRPr lang="en-US"/>
        </a:p>
      </dgm:t>
    </dgm:pt>
    <dgm:pt modelId="{09A6D37C-1C57-4190-B7B0-4CF7A578595E}" type="sibTrans" cxnId="{4E509DF9-9CE6-472C-8DC4-BF6D179FF6D9}">
      <dgm:prSet/>
      <dgm:spPr/>
      <dgm:t>
        <a:bodyPr/>
        <a:lstStyle/>
        <a:p>
          <a:endParaRPr lang="en-US"/>
        </a:p>
      </dgm:t>
    </dgm:pt>
    <dgm:pt modelId="{EF53AEAE-F95B-4A16-8EE8-9B69E0C7B5E1}">
      <dgm:prSet/>
      <dgm:spPr/>
      <dgm:t>
        <a:bodyPr/>
        <a:lstStyle/>
        <a:p>
          <a:r>
            <a:rPr lang="en-US"/>
            <a:t>4. </a:t>
          </a:r>
          <a:r>
            <a:rPr lang="en-US" b="1"/>
            <a:t>Data Encryption</a:t>
          </a:r>
          <a:r>
            <a:rPr lang="en-US"/>
            <a:t>: Targets critical servers and endpoints, leaving ransom notes.</a:t>
          </a:r>
        </a:p>
      </dgm:t>
    </dgm:pt>
    <dgm:pt modelId="{5FCF40C2-7A7E-4BAD-8F48-E3DE559F10F6}" type="parTrans" cxnId="{306FE55D-8A47-48A8-BB8E-7DBDFDEA7D55}">
      <dgm:prSet/>
      <dgm:spPr/>
      <dgm:t>
        <a:bodyPr/>
        <a:lstStyle/>
        <a:p>
          <a:endParaRPr lang="en-US"/>
        </a:p>
      </dgm:t>
    </dgm:pt>
    <dgm:pt modelId="{FDCC1BB4-CF7B-43FF-97B1-A999C4EBF8DE}" type="sibTrans" cxnId="{306FE55D-8A47-48A8-BB8E-7DBDFDEA7D55}">
      <dgm:prSet/>
      <dgm:spPr/>
      <dgm:t>
        <a:bodyPr/>
        <a:lstStyle/>
        <a:p>
          <a:endParaRPr lang="en-US"/>
        </a:p>
      </dgm:t>
    </dgm:pt>
    <dgm:pt modelId="{52C05388-8E73-724B-9BB9-1D3419C29510}" type="pres">
      <dgm:prSet presAssocID="{D01DBC7E-EFC3-470C-9C87-37C61DA2AA45}" presName="linear" presStyleCnt="0">
        <dgm:presLayoutVars>
          <dgm:animLvl val="lvl"/>
          <dgm:resizeHandles val="exact"/>
        </dgm:presLayoutVars>
      </dgm:prSet>
      <dgm:spPr/>
    </dgm:pt>
    <dgm:pt modelId="{F036BAF5-CA11-B543-AA2B-5EEEC66E6C66}" type="pres">
      <dgm:prSet presAssocID="{814738DA-ABDC-4A3A-AC23-7FBB66FDAD18}" presName="parentText" presStyleLbl="node1" presStyleIdx="0" presStyleCnt="4">
        <dgm:presLayoutVars>
          <dgm:chMax val="0"/>
          <dgm:bulletEnabled val="1"/>
        </dgm:presLayoutVars>
      </dgm:prSet>
      <dgm:spPr/>
    </dgm:pt>
    <dgm:pt modelId="{C514BAAD-CE02-3A4C-A63B-0731C3949382}" type="pres">
      <dgm:prSet presAssocID="{009B3A99-5E71-4778-9E8E-80511E6CD0BA}" presName="spacer" presStyleCnt="0"/>
      <dgm:spPr/>
    </dgm:pt>
    <dgm:pt modelId="{E7CCC639-6C2D-614F-82A2-92DDE28D2829}" type="pres">
      <dgm:prSet presAssocID="{DDCD0538-5AEB-4B73-AB61-AB6EEB171C67}" presName="parentText" presStyleLbl="node1" presStyleIdx="1" presStyleCnt="4">
        <dgm:presLayoutVars>
          <dgm:chMax val="0"/>
          <dgm:bulletEnabled val="1"/>
        </dgm:presLayoutVars>
      </dgm:prSet>
      <dgm:spPr/>
    </dgm:pt>
    <dgm:pt modelId="{EFA45EAB-A9F9-3E49-A42B-EC9E51C12DC4}" type="pres">
      <dgm:prSet presAssocID="{34AF710A-626C-44D6-A42F-C56BCD464458}" presName="spacer" presStyleCnt="0"/>
      <dgm:spPr/>
    </dgm:pt>
    <dgm:pt modelId="{8CEF526D-1E6C-7542-BBE9-EFCD4DC860F9}" type="pres">
      <dgm:prSet presAssocID="{E42D4BFB-3CDE-43A6-ADF7-4BCFE7BF9DBF}" presName="parentText" presStyleLbl="node1" presStyleIdx="2" presStyleCnt="4">
        <dgm:presLayoutVars>
          <dgm:chMax val="0"/>
          <dgm:bulletEnabled val="1"/>
        </dgm:presLayoutVars>
      </dgm:prSet>
      <dgm:spPr/>
    </dgm:pt>
    <dgm:pt modelId="{41C995FD-0449-B34B-B5CC-4DB6276F1844}" type="pres">
      <dgm:prSet presAssocID="{09A6D37C-1C57-4190-B7B0-4CF7A578595E}" presName="spacer" presStyleCnt="0"/>
      <dgm:spPr/>
    </dgm:pt>
    <dgm:pt modelId="{8F06ACFE-A997-2B44-AE87-701BA391BD7A}" type="pres">
      <dgm:prSet presAssocID="{EF53AEAE-F95B-4A16-8EE8-9B69E0C7B5E1}" presName="parentText" presStyleLbl="node1" presStyleIdx="3" presStyleCnt="4">
        <dgm:presLayoutVars>
          <dgm:chMax val="0"/>
          <dgm:bulletEnabled val="1"/>
        </dgm:presLayoutVars>
      </dgm:prSet>
      <dgm:spPr/>
    </dgm:pt>
  </dgm:ptLst>
  <dgm:cxnLst>
    <dgm:cxn modelId="{B24AFE13-0EC4-CB49-8F93-D203C6A7EC42}" type="presOf" srcId="{EF53AEAE-F95B-4A16-8EE8-9B69E0C7B5E1}" destId="{8F06ACFE-A997-2B44-AE87-701BA391BD7A}" srcOrd="0" destOrd="0" presId="urn:microsoft.com/office/officeart/2005/8/layout/vList2"/>
    <dgm:cxn modelId="{6B83CB29-CE8B-4575-B0AE-40ABB6741FE5}" srcId="{D01DBC7E-EFC3-470C-9C87-37C61DA2AA45}" destId="{DDCD0538-5AEB-4B73-AB61-AB6EEB171C67}" srcOrd="1" destOrd="0" parTransId="{4F2918E1-30E1-4B3A-A385-918AA67DCD3C}" sibTransId="{34AF710A-626C-44D6-A42F-C56BCD464458}"/>
    <dgm:cxn modelId="{306FE55D-8A47-48A8-BB8E-7DBDFDEA7D55}" srcId="{D01DBC7E-EFC3-470C-9C87-37C61DA2AA45}" destId="{EF53AEAE-F95B-4A16-8EE8-9B69E0C7B5E1}" srcOrd="3" destOrd="0" parTransId="{5FCF40C2-7A7E-4BAD-8F48-E3DE559F10F6}" sibTransId="{FDCC1BB4-CF7B-43FF-97B1-A999C4EBF8DE}"/>
    <dgm:cxn modelId="{C14C7F67-18F1-A44A-9E40-1A7CA98FE0C3}" type="presOf" srcId="{DDCD0538-5AEB-4B73-AB61-AB6EEB171C67}" destId="{E7CCC639-6C2D-614F-82A2-92DDE28D2829}" srcOrd="0" destOrd="0" presId="urn:microsoft.com/office/officeart/2005/8/layout/vList2"/>
    <dgm:cxn modelId="{42DE6A56-19DC-B04D-A002-1376A0CB97FE}" type="presOf" srcId="{D01DBC7E-EFC3-470C-9C87-37C61DA2AA45}" destId="{52C05388-8E73-724B-9BB9-1D3419C29510}" srcOrd="0" destOrd="0" presId="urn:microsoft.com/office/officeart/2005/8/layout/vList2"/>
    <dgm:cxn modelId="{7C10838F-76E6-C948-AB0C-6EA3CA1511E6}" type="presOf" srcId="{814738DA-ABDC-4A3A-AC23-7FBB66FDAD18}" destId="{F036BAF5-CA11-B543-AA2B-5EEEC66E6C66}" srcOrd="0" destOrd="0" presId="urn:microsoft.com/office/officeart/2005/8/layout/vList2"/>
    <dgm:cxn modelId="{C663A7D1-FADB-D546-8AB1-3E37F763C3F7}" type="presOf" srcId="{E42D4BFB-3CDE-43A6-ADF7-4BCFE7BF9DBF}" destId="{8CEF526D-1E6C-7542-BBE9-EFCD4DC860F9}" srcOrd="0" destOrd="0" presId="urn:microsoft.com/office/officeart/2005/8/layout/vList2"/>
    <dgm:cxn modelId="{341B8EE7-0BCF-4CBB-8A6F-1509A896940E}" srcId="{D01DBC7E-EFC3-470C-9C87-37C61DA2AA45}" destId="{814738DA-ABDC-4A3A-AC23-7FBB66FDAD18}" srcOrd="0" destOrd="0" parTransId="{3B3933E6-E119-45E0-8A06-EB044F950117}" sibTransId="{009B3A99-5E71-4778-9E8E-80511E6CD0BA}"/>
    <dgm:cxn modelId="{4E509DF9-9CE6-472C-8DC4-BF6D179FF6D9}" srcId="{D01DBC7E-EFC3-470C-9C87-37C61DA2AA45}" destId="{E42D4BFB-3CDE-43A6-ADF7-4BCFE7BF9DBF}" srcOrd="2" destOrd="0" parTransId="{BFFD07CC-69BB-4F56-8D18-31417B08BCE0}" sibTransId="{09A6D37C-1C57-4190-B7B0-4CF7A578595E}"/>
    <dgm:cxn modelId="{F3D38F49-C24C-8940-8E7E-FDDE07E15940}" type="presParOf" srcId="{52C05388-8E73-724B-9BB9-1D3419C29510}" destId="{F036BAF5-CA11-B543-AA2B-5EEEC66E6C66}" srcOrd="0" destOrd="0" presId="urn:microsoft.com/office/officeart/2005/8/layout/vList2"/>
    <dgm:cxn modelId="{382AACC7-DC2C-D447-8B88-7429D31CD0AB}" type="presParOf" srcId="{52C05388-8E73-724B-9BB9-1D3419C29510}" destId="{C514BAAD-CE02-3A4C-A63B-0731C3949382}" srcOrd="1" destOrd="0" presId="urn:microsoft.com/office/officeart/2005/8/layout/vList2"/>
    <dgm:cxn modelId="{48CC2F88-CE84-904D-B016-38E3FAF34F8C}" type="presParOf" srcId="{52C05388-8E73-724B-9BB9-1D3419C29510}" destId="{E7CCC639-6C2D-614F-82A2-92DDE28D2829}" srcOrd="2" destOrd="0" presId="urn:microsoft.com/office/officeart/2005/8/layout/vList2"/>
    <dgm:cxn modelId="{6B1F6986-64C1-D44A-AE2D-9F275D794B62}" type="presParOf" srcId="{52C05388-8E73-724B-9BB9-1D3419C29510}" destId="{EFA45EAB-A9F9-3E49-A42B-EC9E51C12DC4}" srcOrd="3" destOrd="0" presId="urn:microsoft.com/office/officeart/2005/8/layout/vList2"/>
    <dgm:cxn modelId="{637CD327-EED7-C94A-8C64-57A7102B4688}" type="presParOf" srcId="{52C05388-8E73-724B-9BB9-1D3419C29510}" destId="{8CEF526D-1E6C-7542-BBE9-EFCD4DC860F9}" srcOrd="4" destOrd="0" presId="urn:microsoft.com/office/officeart/2005/8/layout/vList2"/>
    <dgm:cxn modelId="{10333CCF-A664-264B-8666-C9ECFE9802F9}" type="presParOf" srcId="{52C05388-8E73-724B-9BB9-1D3419C29510}" destId="{41C995FD-0449-B34B-B5CC-4DB6276F1844}" srcOrd="5" destOrd="0" presId="urn:microsoft.com/office/officeart/2005/8/layout/vList2"/>
    <dgm:cxn modelId="{66145107-2929-8C42-84C5-5EC5CDD2E210}" type="presParOf" srcId="{52C05388-8E73-724B-9BB9-1D3419C29510}" destId="{8F06ACFE-A997-2B44-AE87-701BA391BD7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6BAF5-CA11-B543-AA2B-5EEEC66E6C66}">
      <dsp:nvSpPr>
        <dsp:cNvPr id="0" name=""/>
        <dsp:cNvSpPr/>
      </dsp:nvSpPr>
      <dsp:spPr>
        <a:xfrm>
          <a:off x="0" y="546079"/>
          <a:ext cx="6666833" cy="1034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Exploitation of Public-Facing Applications</a:t>
          </a:r>
          <a:r>
            <a:rPr lang="en-US" sz="2600" kern="1200"/>
            <a:t>: Use of CVEs in unpatched systems.</a:t>
          </a:r>
        </a:p>
      </dsp:txBody>
      <dsp:txXfrm>
        <a:off x="50489" y="596568"/>
        <a:ext cx="6565855" cy="933302"/>
      </dsp:txXfrm>
    </dsp:sp>
    <dsp:sp modelId="{E7CCC639-6C2D-614F-82A2-92DDE28D2829}">
      <dsp:nvSpPr>
        <dsp:cNvPr id="0" name=""/>
        <dsp:cNvSpPr/>
      </dsp:nvSpPr>
      <dsp:spPr>
        <a:xfrm>
          <a:off x="0" y="1655239"/>
          <a:ext cx="6666833" cy="103428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2. </a:t>
          </a:r>
          <a:r>
            <a:rPr lang="en-US" sz="2600" b="1" kern="1200"/>
            <a:t>Credential Dumping</a:t>
          </a:r>
          <a:r>
            <a:rPr lang="en-US" sz="2600" kern="1200"/>
            <a:t>: Tools like Mimikatz and custom scripts.</a:t>
          </a:r>
        </a:p>
      </dsp:txBody>
      <dsp:txXfrm>
        <a:off x="50489" y="1705728"/>
        <a:ext cx="6565855" cy="933302"/>
      </dsp:txXfrm>
    </dsp:sp>
    <dsp:sp modelId="{8CEF526D-1E6C-7542-BBE9-EFCD4DC860F9}">
      <dsp:nvSpPr>
        <dsp:cNvPr id="0" name=""/>
        <dsp:cNvSpPr/>
      </dsp:nvSpPr>
      <dsp:spPr>
        <a:xfrm>
          <a:off x="0" y="2764400"/>
          <a:ext cx="6666833" cy="103428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 </a:t>
          </a:r>
          <a:r>
            <a:rPr lang="en-US" sz="2600" b="1" kern="1200"/>
            <a:t>Lateral Movement</a:t>
          </a:r>
          <a:r>
            <a:rPr lang="en-US" sz="2600" kern="1200"/>
            <a:t>: Exploits SMB shares for network propagation.</a:t>
          </a:r>
        </a:p>
      </dsp:txBody>
      <dsp:txXfrm>
        <a:off x="50489" y="2814889"/>
        <a:ext cx="6565855" cy="933302"/>
      </dsp:txXfrm>
    </dsp:sp>
    <dsp:sp modelId="{8F06ACFE-A997-2B44-AE87-701BA391BD7A}">
      <dsp:nvSpPr>
        <dsp:cNvPr id="0" name=""/>
        <dsp:cNvSpPr/>
      </dsp:nvSpPr>
      <dsp:spPr>
        <a:xfrm>
          <a:off x="0" y="3873560"/>
          <a:ext cx="6666833" cy="103428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4. </a:t>
          </a:r>
          <a:r>
            <a:rPr lang="en-US" sz="2600" b="1" kern="1200"/>
            <a:t>Data Encryption</a:t>
          </a:r>
          <a:r>
            <a:rPr lang="en-US" sz="2600" kern="1200"/>
            <a:t>: Targets critical servers and endpoints, leaving ransom notes.</a:t>
          </a:r>
        </a:p>
      </dsp:txBody>
      <dsp:txXfrm>
        <a:off x="50489" y="3924049"/>
        <a:ext cx="6565855"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87C9B-CAC7-3E4E-8666-9F348CF0D8AE}"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FA630-73A2-DC44-ACAB-E7F42DE2259F}" type="slidenum">
              <a:rPr lang="en-US" smtClean="0"/>
              <a:t>‹#›</a:t>
            </a:fld>
            <a:endParaRPr lang="en-US"/>
          </a:p>
        </p:txBody>
      </p:sp>
    </p:spTree>
    <p:extLst>
      <p:ext uri="{BB962C8B-B14F-4D97-AF65-F5344CB8AC3E}">
        <p14:creationId xmlns:p14="http://schemas.microsoft.com/office/powerpoint/2010/main" val="89862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rPr>
              <a:t>While primarily targeting Windows and Linux environments, Akira has shown a particular interest in VMware’s ESXi and Linux environments due to their prevalence in critical infrastructure.</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2</a:t>
            </a:fld>
            <a:endParaRPr lang="en-US"/>
          </a:p>
        </p:txBody>
      </p:sp>
    </p:spTree>
    <p:extLst>
      <p:ext uri="{BB962C8B-B14F-4D97-AF65-F5344CB8AC3E}">
        <p14:creationId xmlns:p14="http://schemas.microsoft.com/office/powerpoint/2010/main" val="413408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dinot"/>
              </a:rPr>
              <a:t>Akira affiliates experimented with promoting a new cross-platform variant of the ransomware called “Akira v2.” This new version was written in Rust and was capable of targeting ESXi bare metal hypervisor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din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dinot"/>
              </a:rPr>
              <a:t>While it is often possible to answer specific research questions, such as “What file extensions are being targeted?” or “What encryption method is being used?”, this is usually achieved by finding ways to circumvent a comprehensive analysis at the assembly level. This is, of course, a pragmatic and cost-effective approach. However, if we set it aside for a moment, we might glean some interesting insights.</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3</a:t>
            </a:fld>
            <a:endParaRPr lang="en-US"/>
          </a:p>
        </p:txBody>
      </p:sp>
    </p:spTree>
    <p:extLst>
      <p:ext uri="{BB962C8B-B14F-4D97-AF65-F5344CB8AC3E}">
        <p14:creationId xmlns:p14="http://schemas.microsoft.com/office/powerpoint/2010/main" val="308487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summary of the key tactics, techniques, and descriptions:</a:t>
            </a:r>
          </a:p>
          <a:p>
            <a:pPr>
              <a:buFont typeface="+mj-lt"/>
              <a:buAutoNum type="arabicPeriod"/>
            </a:pPr>
            <a:r>
              <a:rPr lang="en-US" b="1" dirty="0"/>
              <a:t>Initial Access</a:t>
            </a:r>
            <a:endParaRPr lang="en-US" dirty="0"/>
          </a:p>
          <a:p>
            <a:pPr marL="742950" lvl="1" indent="-285750">
              <a:buFont typeface="+mj-lt"/>
              <a:buAutoNum type="arabicPeriod"/>
            </a:pPr>
            <a:r>
              <a:rPr lang="en-US" b="1" dirty="0"/>
              <a:t>Exploit Public-Facing Application</a:t>
            </a:r>
            <a:r>
              <a:rPr lang="en-US" dirty="0"/>
              <a:t>: Attackers exploit vulnerabilities in VPNs, RDP, or email systems to gain access.</a:t>
            </a:r>
          </a:p>
          <a:p>
            <a:pPr marL="742950" lvl="1" indent="-285750">
              <a:buFont typeface="+mj-lt"/>
              <a:buAutoNum type="arabicPeriod"/>
            </a:pPr>
            <a:r>
              <a:rPr lang="en-US" b="1" dirty="0"/>
              <a:t>Phishing</a:t>
            </a:r>
            <a:r>
              <a:rPr lang="en-US" dirty="0"/>
              <a:t>: Distributes malicious attachments to compromise credentials.</a:t>
            </a:r>
          </a:p>
          <a:p>
            <a:pPr>
              <a:buFont typeface="+mj-lt"/>
              <a:buAutoNum type="arabicPeriod"/>
            </a:pPr>
            <a:r>
              <a:rPr lang="en-US" b="1" dirty="0"/>
              <a:t>Execution</a:t>
            </a:r>
            <a:endParaRPr lang="en-US" dirty="0"/>
          </a:p>
          <a:p>
            <a:pPr marL="742950" lvl="1" indent="-285750">
              <a:buFont typeface="+mj-lt"/>
              <a:buAutoNum type="arabicPeriod"/>
            </a:pPr>
            <a:r>
              <a:rPr lang="en-US" b="1" dirty="0"/>
              <a:t>Malicious File Execution</a:t>
            </a:r>
            <a:r>
              <a:rPr lang="en-US" dirty="0"/>
              <a:t>: Executes Akira payloads to encrypt data on endpoints and servers.</a:t>
            </a:r>
          </a:p>
          <a:p>
            <a:pPr>
              <a:buFont typeface="+mj-lt"/>
              <a:buAutoNum type="arabicPeriod"/>
            </a:pPr>
            <a:r>
              <a:rPr lang="en-US" b="1" dirty="0"/>
              <a:t>Lateral Movement</a:t>
            </a:r>
            <a:endParaRPr lang="en-US" dirty="0"/>
          </a:p>
          <a:p>
            <a:pPr marL="742950" lvl="1" indent="-285750">
              <a:buFont typeface="+mj-lt"/>
              <a:buAutoNum type="arabicPeriod"/>
            </a:pPr>
            <a:r>
              <a:rPr lang="en-US" b="1" dirty="0"/>
              <a:t>Pass-the-Hash</a:t>
            </a:r>
            <a:r>
              <a:rPr lang="en-US" dirty="0"/>
              <a:t>: Uses stolen credentials to move laterally within the network.</a:t>
            </a:r>
          </a:p>
          <a:p>
            <a:pPr>
              <a:buFont typeface="+mj-lt"/>
              <a:buAutoNum type="arabicPeriod"/>
            </a:pPr>
            <a:r>
              <a:rPr lang="en-US" b="1" dirty="0"/>
              <a:t>Exfiltration</a:t>
            </a:r>
            <a:endParaRPr lang="en-US" dirty="0"/>
          </a:p>
          <a:p>
            <a:pPr marL="742950" lvl="1" indent="-285750">
              <a:buFont typeface="+mj-lt"/>
              <a:buAutoNum type="arabicPeriod"/>
            </a:pPr>
            <a:r>
              <a:rPr lang="en-US" b="1" dirty="0"/>
              <a:t>Data Staging</a:t>
            </a:r>
            <a:r>
              <a:rPr lang="en-US" dirty="0"/>
              <a:t>: Collects sensitive data before encryption.</a:t>
            </a:r>
          </a:p>
          <a:p>
            <a:pPr>
              <a:buFont typeface="+mj-lt"/>
              <a:buAutoNum type="arabicPeriod"/>
            </a:pPr>
            <a:r>
              <a:rPr lang="en-US" b="1" dirty="0"/>
              <a:t>Impact</a:t>
            </a:r>
            <a:endParaRPr lang="en-US" dirty="0"/>
          </a:p>
          <a:p>
            <a:pPr marL="742950" lvl="1" indent="-285750">
              <a:buFont typeface="+mj-lt"/>
              <a:buAutoNum type="arabicPeriod"/>
            </a:pPr>
            <a:r>
              <a:rPr lang="en-US" b="1" dirty="0"/>
              <a:t>Data Encryption</a:t>
            </a:r>
            <a:r>
              <a:rPr lang="en-US" dirty="0"/>
              <a:t>: Encrypts files and renders systems inoperable until ransom is paid.</a:t>
            </a:r>
          </a:p>
          <a:p>
            <a:r>
              <a:rPr lang="en-US" dirty="0"/>
              <a:t>Would you like to dive deeper into any of these tactics or techniques?</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5</a:t>
            </a:fld>
            <a:endParaRPr lang="en-US"/>
          </a:p>
        </p:txBody>
      </p:sp>
    </p:spTree>
    <p:extLst>
      <p:ext uri="{BB962C8B-B14F-4D97-AF65-F5344CB8AC3E}">
        <p14:creationId xmlns:p14="http://schemas.microsoft.com/office/powerpoint/2010/main" val="401737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recently, Akira ransomware affiliates have been observed targeting network appliances vulnerable to CVE-2024-40766, an exploit in the SonicWall </a:t>
            </a:r>
            <a:r>
              <a:rPr lang="en-US" dirty="0" err="1"/>
              <a:t>SonicOS</a:t>
            </a:r>
            <a:r>
              <a:rPr lang="en-US" dirty="0"/>
              <a:t> facilitating remote code execution on the vulnerable device. Security researchers found that software on the affected systems was vulnerable to this exploit, suggesting affiliates’ swift capitalization on exposed systems. </a:t>
            </a:r>
          </a:p>
          <a:p>
            <a:endParaRPr lang="en-US" dirty="0"/>
          </a:p>
          <a:p>
            <a:r>
              <a:rPr lang="en-US" dirty="0"/>
              <a:t>Here's a summary of the key points regarding Akira ransomware operators:</a:t>
            </a:r>
          </a:p>
          <a:p>
            <a:pPr>
              <a:buFont typeface="+mj-lt"/>
              <a:buAutoNum type="arabicPeriod"/>
            </a:pPr>
            <a:r>
              <a:rPr lang="en-US" b="1" dirty="0"/>
              <a:t>Initial Access</a:t>
            </a:r>
            <a:r>
              <a:rPr lang="en-US" dirty="0"/>
              <a:t>: Akira ransomware operators often use compromised VPN credentials to gain initial access to targeted networks.</a:t>
            </a:r>
          </a:p>
          <a:p>
            <a:pPr>
              <a:buFont typeface="+mj-lt"/>
              <a:buAutoNum type="arabicPeriod"/>
            </a:pPr>
            <a:r>
              <a:rPr lang="en-US" b="1" dirty="0"/>
              <a:t>Exploited Vulnerabilities</a:t>
            </a:r>
            <a:r>
              <a:rPr lang="en-US" dirty="0"/>
              <a:t>:</a:t>
            </a:r>
          </a:p>
          <a:p>
            <a:pPr marL="742950" lvl="1" indent="-285750">
              <a:buFont typeface="+mj-lt"/>
              <a:buAutoNum type="arabicPeriod"/>
            </a:pPr>
            <a:r>
              <a:rPr lang="en-US" b="1" dirty="0"/>
              <a:t>CVE-2020-3259 and CVE-2023-20263</a:t>
            </a:r>
            <a:r>
              <a:rPr lang="en-US" dirty="0"/>
              <a:t>: These vulnerabilities in Cisco Adaptive Security Appliance (ASA) and Firepower Threat Defense (FTD) software allow attackers to execute arbitrary code after initial access is established via Cisco AnyConnect SSL VPN compromise.</a:t>
            </a:r>
          </a:p>
          <a:p>
            <a:pPr marL="742950" lvl="1" indent="-285750">
              <a:buFont typeface="+mj-lt"/>
              <a:buAutoNum type="arabicPeriod"/>
            </a:pPr>
            <a:r>
              <a:rPr lang="en-US" b="1" dirty="0"/>
              <a:t>CVE-2023-48788</a:t>
            </a:r>
            <a:r>
              <a:rPr lang="en-US" dirty="0"/>
              <a:t>: This vulnerability in </a:t>
            </a:r>
            <a:r>
              <a:rPr lang="en-US" dirty="0" err="1"/>
              <a:t>FortiClientEMS</a:t>
            </a:r>
            <a:r>
              <a:rPr lang="en-US" dirty="0"/>
              <a:t> software is exploited for initial access, enabling lateral movement and privilege escalation.</a:t>
            </a:r>
          </a:p>
          <a:p>
            <a:r>
              <a:rPr lang="en-US" dirty="0"/>
              <a:t>These points highlight the methods and vulnerabilities used by Akira ransomware operators to infiltrate networks and escalate their attacks.</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6</a:t>
            </a:fld>
            <a:endParaRPr lang="en-US"/>
          </a:p>
        </p:txBody>
      </p:sp>
    </p:spTree>
    <p:extLst>
      <p:ext uri="{BB962C8B-B14F-4D97-AF65-F5344CB8AC3E}">
        <p14:creationId xmlns:p14="http://schemas.microsoft.com/office/powerpoint/2010/main" val="51747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E8E8E8"/>
                </a:solidFill>
                <a:effectLst/>
                <a:latin typeface="Google Sans Text"/>
              </a:rPr>
              <a:t>Technical Analysis:</a:t>
            </a:r>
            <a:endParaRPr lang="en-US" b="0" i="0" u="none" strike="noStrike" dirty="0">
              <a:solidFill>
                <a:srgbClr val="E8E8E8"/>
              </a:solidFill>
              <a:effectLst/>
              <a:latin typeface="Google Sans Text"/>
            </a:endParaRPr>
          </a:p>
          <a:p>
            <a:pPr algn="l">
              <a:buFont typeface="Arial" panose="020B0604020202020204" pitchFamily="34" charset="0"/>
              <a:buChar char="•"/>
            </a:pPr>
            <a:r>
              <a:rPr lang="en-US" b="1" i="0" u="none" strike="noStrike" dirty="0">
                <a:solidFill>
                  <a:srgbClr val="E8E8E8"/>
                </a:solidFill>
                <a:effectLst/>
                <a:latin typeface="Google Sans Text"/>
              </a:rPr>
              <a:t>Akira v1:</a:t>
            </a:r>
            <a:r>
              <a:rPr lang="en-US" b="0" i="0" u="none" strike="noStrike" dirty="0">
                <a:solidFill>
                  <a:srgbClr val="E8E8E8"/>
                </a:solidFill>
                <a:effectLst/>
                <a:latin typeface="Google Sans Text"/>
              </a:rPr>
              <a:t> Written in C++, using Microsoft Enhanced RSA and AES Cryptographic Provider for encryption. Drops a ransom note named “</a:t>
            </a:r>
            <a:r>
              <a:rPr lang="en-US" b="0" i="0" u="none" strike="noStrike" dirty="0" err="1">
                <a:solidFill>
                  <a:srgbClr val="E8E8E8"/>
                </a:solidFill>
                <a:effectLst/>
                <a:latin typeface="Google Sans Text"/>
              </a:rPr>
              <a:t>akira_readme.txt</a:t>
            </a:r>
            <a:r>
              <a:rPr lang="en-US" b="0" i="0" u="none" strike="noStrike" dirty="0">
                <a:solidFill>
                  <a:srgbClr val="E8E8E8"/>
                </a:solidFill>
                <a:effectLst/>
                <a:latin typeface="Google Sans Text"/>
              </a:rPr>
              <a:t>”.</a:t>
            </a:r>
          </a:p>
          <a:p>
            <a:pPr algn="l">
              <a:buFont typeface="Arial" panose="020B0604020202020204" pitchFamily="34" charset="0"/>
              <a:buChar char="•"/>
            </a:pPr>
            <a:r>
              <a:rPr lang="en-US" b="1" i="0" u="none" strike="noStrike" dirty="0">
                <a:solidFill>
                  <a:srgbClr val="E8E8E8"/>
                </a:solidFill>
                <a:effectLst/>
                <a:latin typeface="Google Sans Text"/>
              </a:rPr>
              <a:t>Akira v2:</a:t>
            </a:r>
            <a:r>
              <a:rPr lang="en-US" b="0" i="0" u="none" strike="noStrike" dirty="0">
                <a:solidFill>
                  <a:srgbClr val="E8E8E8"/>
                </a:solidFill>
                <a:effectLst/>
                <a:latin typeface="Google Sans Text"/>
              </a:rPr>
              <a:t> A Rust variant targeting ESXi hosts, using the rust-crypto 0.2.36 library crate for encryption. Appends the file extension “.</a:t>
            </a:r>
            <a:r>
              <a:rPr lang="en-US" b="0" i="0" u="none" strike="noStrike" dirty="0" err="1">
                <a:solidFill>
                  <a:srgbClr val="E8E8E8"/>
                </a:solidFill>
                <a:effectLst/>
                <a:latin typeface="Google Sans Text"/>
              </a:rPr>
              <a:t>akiranew</a:t>
            </a:r>
            <a:r>
              <a:rPr lang="en-US" b="0" i="0" u="none" strike="noStrike" dirty="0">
                <a:solidFill>
                  <a:srgbClr val="E8E8E8"/>
                </a:solidFill>
                <a:effectLst/>
                <a:latin typeface="Google Sans Text"/>
              </a:rPr>
              <a:t>” and drops a ransom note named “</a:t>
            </a:r>
            <a:r>
              <a:rPr lang="en-US" b="0" i="0" u="none" strike="noStrike" dirty="0" err="1">
                <a:solidFill>
                  <a:srgbClr val="E8E8E8"/>
                </a:solidFill>
                <a:effectLst/>
                <a:latin typeface="Google Sans Text"/>
              </a:rPr>
              <a:t>akiranew.txt</a:t>
            </a:r>
            <a:r>
              <a:rPr lang="en-US" b="0" i="0" u="none" strike="noStrike" dirty="0">
                <a:solidFill>
                  <a:srgbClr val="E8E8E8"/>
                </a:solidFill>
                <a:effectLst/>
                <a:latin typeface="Google Sans Text"/>
              </a:rPr>
              <a:t>”.</a:t>
            </a:r>
          </a:p>
          <a:p>
            <a:pPr algn="l">
              <a:buFont typeface="Arial" panose="020B0604020202020204" pitchFamily="34" charset="0"/>
              <a:buChar char="•"/>
            </a:pPr>
            <a:r>
              <a:rPr lang="en-US" b="1" i="0" u="none" strike="noStrike" dirty="0">
                <a:solidFill>
                  <a:srgbClr val="E8E8E8"/>
                </a:solidFill>
                <a:effectLst/>
                <a:latin typeface="Google Sans Text"/>
              </a:rPr>
              <a:t>"The Return":</a:t>
            </a:r>
            <a:r>
              <a:rPr lang="en-US" b="0" i="0" u="none" strike="noStrike" dirty="0">
                <a:solidFill>
                  <a:srgbClr val="E8E8E8"/>
                </a:solidFill>
                <a:effectLst/>
                <a:latin typeface="Google Sans Text"/>
              </a:rPr>
              <a:t> Suspected shift back to C++ encryptors for both Windows and Linux. Uses the ChaCha8 stream cipher and exhibits similar exclusion patterns to pre-August 2023 versions.</a:t>
            </a:r>
          </a:p>
        </p:txBody>
      </p:sp>
      <p:sp>
        <p:nvSpPr>
          <p:cNvPr id="4" name="Slide Number Placeholder 3"/>
          <p:cNvSpPr>
            <a:spLocks noGrp="1"/>
          </p:cNvSpPr>
          <p:nvPr>
            <p:ph type="sldNum" sz="quarter" idx="5"/>
          </p:nvPr>
        </p:nvSpPr>
        <p:spPr/>
        <p:txBody>
          <a:bodyPr/>
          <a:lstStyle/>
          <a:p>
            <a:fld id="{DF6FA630-73A2-DC44-ACAB-E7F42DE2259F}" type="slidenum">
              <a:rPr lang="en-US" smtClean="0"/>
              <a:t>7</a:t>
            </a:fld>
            <a:endParaRPr lang="en-US"/>
          </a:p>
        </p:txBody>
      </p:sp>
    </p:spTree>
    <p:extLst>
      <p:ext uri="{BB962C8B-B14F-4D97-AF65-F5344CB8AC3E}">
        <p14:creationId xmlns:p14="http://schemas.microsoft.com/office/powerpoint/2010/main" val="8237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newly observed Windows variant has been updated and appears to substitute the previously seen -remote argument for -</a:t>
            </a:r>
            <a:r>
              <a:rPr lang="en-US" dirty="0" err="1"/>
              <a:t>localonly</a:t>
            </a:r>
            <a:r>
              <a:rPr lang="en-US" dirty="0"/>
              <a:t> and --exclude and excludes paths, including “$</a:t>
            </a:r>
            <a:r>
              <a:rPr lang="en-US" dirty="0" err="1"/>
              <a:t>Recycle.Bin</a:t>
            </a:r>
            <a:r>
              <a:rPr lang="en-US" dirty="0"/>
              <a:t>” and “System Volume Information”, in the encryption process. Within the Linux variant, the –fork argument, which creates a child process for encryption, is still included along with the --exclude argument. </a:t>
            </a:r>
          </a:p>
          <a:p>
            <a:pPr marL="0" indent="0">
              <a:buNone/>
            </a:pPr>
            <a:endParaRPr lang="en-US" dirty="0"/>
          </a:p>
          <a:p>
            <a:r>
              <a:rPr lang="en-US" dirty="0"/>
              <a:t>Analysis of the recent binaries suggests that the threat actor has pivoted to utilizing the ChaCha8 stream cipher. The ChaCha8 algorithm is faster and more efficient than the previously leveraged ChaCha20 in Akira v_2 due to the reduced number of quarter-round operations in the cipher, possibly indicating a further focus on swift encryption and exfiltration operations such as seen in recent Akira attacks. </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8</a:t>
            </a:fld>
            <a:endParaRPr lang="en-US"/>
          </a:p>
        </p:txBody>
      </p:sp>
    </p:spTree>
    <p:extLst>
      <p:ext uri="{BB962C8B-B14F-4D97-AF65-F5344CB8AC3E}">
        <p14:creationId xmlns:p14="http://schemas.microsoft.com/office/powerpoint/2010/main" val="228693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assess with low to moderate confidence that this shift was due in part to the developers taking time to further retool their encryptor.”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highlighted by Check Point Research: "While the return to an earlier variant indicates a potential tactical shift from this code migration, it also demonstrates that the developers remain highly adaptable.”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Check Point research states: "Adversary targeting of these platforms is driven by their prevalence in enterprise infrastructure, hosting critical infrastructure and high-value data, and their capacity for mass encryption and disruption with minimal lateral movement."</a:t>
            </a:r>
          </a:p>
          <a:p>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11</a:t>
            </a:fld>
            <a:endParaRPr lang="en-US"/>
          </a:p>
        </p:txBody>
      </p:sp>
    </p:spTree>
    <p:extLst>
      <p:ext uri="{BB962C8B-B14F-4D97-AF65-F5344CB8AC3E}">
        <p14:creationId xmlns:p14="http://schemas.microsoft.com/office/powerpoint/2010/main" val="149639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Continuous monitoring of the threat landscape and adapting security strategies accordingly are essential in the fight against ransomware like Akira.</a:t>
            </a:r>
            <a:endParaRPr lang="en-US" dirty="0"/>
          </a:p>
        </p:txBody>
      </p:sp>
      <p:sp>
        <p:nvSpPr>
          <p:cNvPr id="4" name="Slide Number Placeholder 3"/>
          <p:cNvSpPr>
            <a:spLocks noGrp="1"/>
          </p:cNvSpPr>
          <p:nvPr>
            <p:ph type="sldNum" sz="quarter" idx="5"/>
          </p:nvPr>
        </p:nvSpPr>
        <p:spPr/>
        <p:txBody>
          <a:bodyPr/>
          <a:lstStyle/>
          <a:p>
            <a:fld id="{DF6FA630-73A2-DC44-ACAB-E7F42DE2259F}" type="slidenum">
              <a:rPr lang="en-US" smtClean="0"/>
              <a:t>12</a:t>
            </a:fld>
            <a:endParaRPr lang="en-US"/>
          </a:p>
        </p:txBody>
      </p:sp>
    </p:spTree>
    <p:extLst>
      <p:ext uri="{BB962C8B-B14F-4D97-AF65-F5344CB8AC3E}">
        <p14:creationId xmlns:p14="http://schemas.microsoft.com/office/powerpoint/2010/main" val="18231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rab on a motorcycle&#10;&#10;Description automatically generated">
            <a:extLst>
              <a:ext uri="{FF2B5EF4-FFF2-40B4-BE49-F238E27FC236}">
                <a16:creationId xmlns:a16="http://schemas.microsoft.com/office/drawing/2014/main" id="{A1224912-7935-EF6D-AD0E-6A3AC37A79CF}"/>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dirty="0">
                <a:solidFill>
                  <a:schemeClr val="bg1"/>
                </a:solidFill>
              </a:rPr>
              <a:t>Akira Ransomware</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screenshot of a computer&#10;&#10;AI-generated content may be incorrect.">
            <a:extLst>
              <a:ext uri="{FF2B5EF4-FFF2-40B4-BE49-F238E27FC236}">
                <a16:creationId xmlns:a16="http://schemas.microsoft.com/office/drawing/2014/main" id="{457FB129-FABE-9B2E-1EC9-0479A67020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4967" b="-1"/>
          <a:stretch/>
        </p:blipFill>
        <p:spPr>
          <a:xfrm>
            <a:off x="567526" y="559901"/>
            <a:ext cx="11056947" cy="5730212"/>
          </a:xfrm>
          <a:prstGeom prst="rect">
            <a:avLst/>
          </a:prstGeom>
        </p:spPr>
      </p:pic>
    </p:spTree>
    <p:extLst>
      <p:ext uri="{BB962C8B-B14F-4D97-AF65-F5344CB8AC3E}">
        <p14:creationId xmlns:p14="http://schemas.microsoft.com/office/powerpoint/2010/main" val="15773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CA65-CFCA-606A-7799-8949E3F30F2B}"/>
              </a:ext>
            </a:extLst>
          </p:cNvPr>
          <p:cNvSpPr>
            <a:spLocks noGrp="1"/>
          </p:cNvSpPr>
          <p:nvPr>
            <p:ph type="title"/>
          </p:nvPr>
        </p:nvSpPr>
        <p:spPr>
          <a:xfrm>
            <a:off x="838200" y="365125"/>
            <a:ext cx="10515600" cy="934865"/>
          </a:xfrm>
        </p:spPr>
        <p:txBody>
          <a:bodyPr/>
          <a:lstStyle/>
          <a:p>
            <a:r>
              <a:rPr lang="en-US"/>
              <a:t>Evolution of TTPs:</a:t>
            </a:r>
            <a:endParaRPr lang="en-US" dirty="0"/>
          </a:p>
        </p:txBody>
      </p:sp>
      <p:sp>
        <p:nvSpPr>
          <p:cNvPr id="3" name="Content Placeholder 2">
            <a:extLst>
              <a:ext uri="{FF2B5EF4-FFF2-40B4-BE49-F238E27FC236}">
                <a16:creationId xmlns:a16="http://schemas.microsoft.com/office/drawing/2014/main" id="{5A26E14D-2077-71E9-40CA-012C1DF16453}"/>
              </a:ext>
            </a:extLst>
          </p:cNvPr>
          <p:cNvSpPr>
            <a:spLocks noGrp="1"/>
          </p:cNvSpPr>
          <p:nvPr>
            <p:ph idx="1"/>
          </p:nvPr>
        </p:nvSpPr>
        <p:spPr>
          <a:xfrm>
            <a:off x="838200" y="1211855"/>
            <a:ext cx="10515600" cy="5281020"/>
          </a:xfrm>
        </p:spPr>
        <p:txBody>
          <a:bodyPr numCol="2" spcCol="182880">
            <a:normAutofit fontScale="70000" lnSpcReduction="20000"/>
          </a:bodyPr>
          <a:lstStyle/>
          <a:p>
            <a:r>
              <a:rPr lang="en-US" sz="2900" dirty="0"/>
              <a:t>Initial Access: Akira utilizes various methods for initial access, including compromised VPN credentials and exploiting vulnerabilities like CVE-2024-40766 (SonicWall </a:t>
            </a:r>
            <a:r>
              <a:rPr lang="en-US" sz="2900" dirty="0" err="1"/>
              <a:t>SonicOS</a:t>
            </a:r>
            <a:r>
              <a:rPr lang="en-US" sz="2900" dirty="0"/>
              <a:t>), CVE-2020-3259 and CVE-2023-20263 (Cisco ASA and FTD), and CVE-2023-48788 (</a:t>
            </a:r>
            <a:r>
              <a:rPr lang="en-US" sz="2900" dirty="0" err="1"/>
              <a:t>FortiClientEMS</a:t>
            </a:r>
            <a:r>
              <a:rPr lang="en-US" sz="2900" dirty="0"/>
              <a:t>).</a:t>
            </a:r>
          </a:p>
          <a:p>
            <a:pPr marL="0" indent="0">
              <a:buNone/>
            </a:pPr>
            <a:endParaRPr lang="en-US" sz="2900" dirty="0"/>
          </a:p>
          <a:p>
            <a:r>
              <a:rPr lang="en-US" sz="2900" dirty="0"/>
              <a:t>Lateral Movement &amp; Persistence: Akira exploits further vulnerabilities after initial compromise, including CVE-2023-20269 (Cisco VPN services), CVE-2024-37085 (VMware ESXi), and CVE-2024-40711 (Veeam backup).</a:t>
            </a:r>
          </a:p>
          <a:p>
            <a:pPr marL="0" indent="0">
              <a:buNone/>
            </a:pPr>
            <a:endParaRPr lang="en-US" sz="2900" dirty="0"/>
          </a:p>
          <a:p>
            <a:r>
              <a:rPr lang="en-US" sz="2900" dirty="0"/>
              <a:t>Shift to Data Exfiltration: In early 2024, Akira seemingly focused solely on data exfiltration, likely to refine its encryption techniques, as stated by Cisco Talos:</a:t>
            </a:r>
          </a:p>
          <a:p>
            <a:r>
              <a:rPr lang="en-US" sz="2900" dirty="0"/>
              <a:t>Rust Experimentation: Akira developers experimented with a Rust-based ESXi encryptor (Akira v2) but have potentially reverted to C++ for both Windows and Linux encryptors. This indicates a focus on operational stability and efficiency. </a:t>
            </a:r>
          </a:p>
          <a:p>
            <a:r>
              <a:rPr lang="en-US" sz="2900" dirty="0"/>
              <a:t>Encryption Techniques: Recent variants utilize the ChaCha8 stream cipher, potentially chosen for its speed and efficiency, suggesting a focus on rapid encryption and exfiltration.</a:t>
            </a:r>
          </a:p>
          <a:p>
            <a:pPr marL="0" indent="0">
              <a:buNone/>
            </a:pPr>
            <a:endParaRPr lang="en-US" sz="2900" dirty="0"/>
          </a:p>
          <a:p>
            <a:r>
              <a:rPr lang="en-US" sz="2900" dirty="0"/>
              <a:t>Return to Double Extortion: Akira has likely returned to its previous double-extortion model, combining data theft with encryption for increased leverage.</a:t>
            </a:r>
          </a:p>
          <a:p>
            <a:pPr marL="0" indent="0">
              <a:buNone/>
            </a:pPr>
            <a:endParaRPr lang="en-US" sz="2900" dirty="0"/>
          </a:p>
          <a:p>
            <a:r>
              <a:rPr lang="en-US" sz="2900" dirty="0"/>
              <a:t>Focus on ESXi and Linux: Akira actively targets ESXi and Linux environments, aiming to compromise multiple virtual machines and critical workloads simultaneously. </a:t>
            </a:r>
            <a:endParaRPr lang="en-US" dirty="0"/>
          </a:p>
        </p:txBody>
      </p:sp>
    </p:spTree>
    <p:extLst>
      <p:ext uri="{BB962C8B-B14F-4D97-AF65-F5344CB8AC3E}">
        <p14:creationId xmlns:p14="http://schemas.microsoft.com/office/powerpoint/2010/main" val="364491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3108D-4342-231E-7216-1379E11E86EA}"/>
              </a:ext>
            </a:extLst>
          </p:cNvPr>
          <p:cNvSpPr>
            <a:spLocks noGrp="1"/>
          </p:cNvSpPr>
          <p:nvPr>
            <p:ph type="title"/>
          </p:nvPr>
        </p:nvSpPr>
        <p:spPr>
          <a:xfrm>
            <a:off x="761800" y="762001"/>
            <a:ext cx="5334197" cy="1090322"/>
          </a:xfrm>
        </p:spPr>
        <p:txBody>
          <a:bodyPr anchor="ctr">
            <a:normAutofit/>
          </a:bodyPr>
          <a:lstStyle/>
          <a:p>
            <a:r>
              <a:rPr lang="en-US" sz="4000" dirty="0"/>
              <a:t>Conclusion:</a:t>
            </a:r>
          </a:p>
        </p:txBody>
      </p:sp>
      <p:sp>
        <p:nvSpPr>
          <p:cNvPr id="3" name="Content Placeholder 2">
            <a:extLst>
              <a:ext uri="{FF2B5EF4-FFF2-40B4-BE49-F238E27FC236}">
                <a16:creationId xmlns:a16="http://schemas.microsoft.com/office/drawing/2014/main" id="{483CBFF9-8DB3-486D-C1CD-23574934A0A8}"/>
              </a:ext>
            </a:extLst>
          </p:cNvPr>
          <p:cNvSpPr>
            <a:spLocks noGrp="1"/>
          </p:cNvSpPr>
          <p:nvPr>
            <p:ph idx="1"/>
          </p:nvPr>
        </p:nvSpPr>
        <p:spPr>
          <a:xfrm>
            <a:off x="761800" y="1852324"/>
            <a:ext cx="5334197" cy="4387756"/>
          </a:xfrm>
        </p:spPr>
        <p:txBody>
          <a:bodyPr anchor="ctr">
            <a:normAutofit/>
          </a:bodyPr>
          <a:lstStyle/>
          <a:p>
            <a:r>
              <a:rPr lang="en-US" sz="2400" dirty="0"/>
              <a:t>Akira ransomware is a dynamic and evolving threat that poses a significant risk to organizations. Understanding their TTPs and implementing robust security measures is crucial to mitigating the risk of compromise. </a:t>
            </a:r>
          </a:p>
        </p:txBody>
      </p:sp>
      <p:pic>
        <p:nvPicPr>
          <p:cNvPr id="5" name="Picture 4">
            <a:extLst>
              <a:ext uri="{FF2B5EF4-FFF2-40B4-BE49-F238E27FC236}">
                <a16:creationId xmlns:a16="http://schemas.microsoft.com/office/drawing/2014/main" id="{9DE13F4E-5B7A-3C90-D388-B8467EB6046C}"/>
              </a:ext>
            </a:extLst>
          </p:cNvPr>
          <p:cNvPicPr>
            <a:picLocks noChangeAspect="1"/>
          </p:cNvPicPr>
          <p:nvPr/>
        </p:nvPicPr>
        <p:blipFill>
          <a:blip r:embed="rId3"/>
          <a:srcRect l="27986" r="2833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6288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8172979-F098-B7A2-E563-A785F2030A83}"/>
              </a:ext>
            </a:extLst>
          </p:cNvPr>
          <p:cNvPicPr>
            <a:picLocks noChangeAspect="1"/>
          </p:cNvPicPr>
          <p:nvPr/>
        </p:nvPicPr>
        <p:blipFill>
          <a:blip r:embed="rId3">
            <a:extLst>
              <a:ext uri="{28A0092B-C50C-407E-A947-70E740481C1C}">
                <a14:useLocalDpi xmlns:a14="http://schemas.microsoft.com/office/drawing/2010/main" val="0"/>
              </a:ext>
            </a:extLst>
          </a:blip>
          <a:srcRect t="19824" r="-1" b="-1"/>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F24D231-1CF6-09B0-AB17-32818304672C}"/>
              </a:ext>
            </a:extLst>
          </p:cNvPr>
          <p:cNvSpPr>
            <a:spLocks noGrp="1"/>
          </p:cNvSpPr>
          <p:nvPr>
            <p:ph idx="1"/>
          </p:nvPr>
        </p:nvSpPr>
        <p:spPr>
          <a:xfrm>
            <a:off x="6096000" y="176269"/>
            <a:ext cx="5247340" cy="5938091"/>
          </a:xfrm>
        </p:spPr>
        <p:txBody>
          <a:bodyPr anchor="ctr">
            <a:noAutofit/>
          </a:bodyPr>
          <a:lstStyle/>
          <a:p>
            <a:r>
              <a:rPr lang="en-US" sz="3200" b="0" i="0" u="none" strike="noStrike" dirty="0">
                <a:solidFill>
                  <a:srgbClr val="000000"/>
                </a:solidFill>
                <a:effectLst/>
              </a:rPr>
              <a:t>Akira ransomware has cemented its position as a significant threat in 2024, demonstrating adaptability and continuous evolution.</a:t>
            </a:r>
          </a:p>
          <a:p>
            <a:pPr marL="0" indent="0">
              <a:buNone/>
            </a:pPr>
            <a:r>
              <a:rPr lang="en-US" sz="3200" b="0" i="0" u="none" strike="noStrike" dirty="0">
                <a:solidFill>
                  <a:srgbClr val="000000"/>
                </a:solidFill>
                <a:effectLst/>
              </a:rPr>
              <a:t> </a:t>
            </a:r>
          </a:p>
          <a:p>
            <a:r>
              <a:rPr lang="en-US" sz="3200" b="0" i="0" u="none" strike="noStrike" dirty="0">
                <a:solidFill>
                  <a:srgbClr val="000000"/>
                </a:solidFill>
                <a:effectLst/>
              </a:rPr>
              <a:t>The group employs a double-extortion tactic, exfiltrating sensitive data before encrypting victim systems. </a:t>
            </a:r>
          </a:p>
        </p:txBody>
      </p:sp>
    </p:spTree>
    <p:extLst>
      <p:ext uri="{BB962C8B-B14F-4D97-AF65-F5344CB8AC3E}">
        <p14:creationId xmlns:p14="http://schemas.microsoft.com/office/powerpoint/2010/main" val="28898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error&#10;&#10;AI-generated content may be incorrect.">
            <a:extLst>
              <a:ext uri="{FF2B5EF4-FFF2-40B4-BE49-F238E27FC236}">
                <a16:creationId xmlns:a16="http://schemas.microsoft.com/office/drawing/2014/main" id="{D575CA7E-EE33-C218-FD6E-93BD75517F95}"/>
              </a:ext>
            </a:extLst>
          </p:cNvPr>
          <p:cNvPicPr>
            <a:picLocks noChangeAspect="1"/>
          </p:cNvPicPr>
          <p:nvPr/>
        </p:nvPicPr>
        <p:blipFill>
          <a:blip r:embed="rId3">
            <a:extLst>
              <a:ext uri="{28A0092B-C50C-407E-A947-70E740481C1C}">
                <a14:useLocalDpi xmlns:a14="http://schemas.microsoft.com/office/drawing/2010/main" val="0"/>
              </a:ext>
            </a:extLst>
          </a:blip>
          <a:srcRect r="13874" b="-1"/>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372433-8D4C-25A2-38FD-73F4F3569B44}"/>
              </a:ext>
            </a:extLst>
          </p:cNvPr>
          <p:cNvSpPr>
            <a:spLocks noGrp="1"/>
          </p:cNvSpPr>
          <p:nvPr>
            <p:ph idx="1"/>
          </p:nvPr>
        </p:nvSpPr>
        <p:spPr>
          <a:xfrm>
            <a:off x="7531610" y="2434201"/>
            <a:ext cx="3822189" cy="3742762"/>
          </a:xfrm>
        </p:spPr>
        <p:txBody>
          <a:bodyPr>
            <a:normAutofit/>
          </a:bodyPr>
          <a:lstStyle/>
          <a:p>
            <a:r>
              <a:rPr lang="en-US" sz="2000" b="0" i="0" u="none" strike="noStrike">
                <a:effectLst/>
                <a:latin typeface="dinot"/>
              </a:rPr>
              <a:t>Akira ransomware-as-a-service (RaaS) that has become one of the more prominent players in the current ransomware landscape. According to this update, for a while in early 2024</a:t>
            </a:r>
            <a:r>
              <a:rPr lang="en-US" sz="2000">
                <a:latin typeface="dinot"/>
              </a:rPr>
              <a:t>. </a:t>
            </a:r>
          </a:p>
          <a:p>
            <a:pPr marL="0" indent="0">
              <a:buNone/>
            </a:pPr>
            <a:endParaRPr lang="en-US" sz="2000">
              <a:latin typeface="dinot"/>
            </a:endParaRPr>
          </a:p>
          <a:p>
            <a:r>
              <a:rPr lang="en-US" sz="2000" b="0" i="0" u="none" strike="noStrike">
                <a:effectLst/>
                <a:latin typeface="dinot"/>
              </a:rPr>
              <a:t>Executables written in Rust have a reputation for being particularly challenging to reverse-engineer. </a:t>
            </a:r>
          </a:p>
          <a:p>
            <a:endParaRPr lang="en-US" sz="2000"/>
          </a:p>
        </p:txBody>
      </p:sp>
    </p:spTree>
    <p:extLst>
      <p:ext uri="{BB962C8B-B14F-4D97-AF65-F5344CB8AC3E}">
        <p14:creationId xmlns:p14="http://schemas.microsoft.com/office/powerpoint/2010/main" val="177061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D5313-6023-E346-5001-2DF6AFF9879F}"/>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effectLst/>
                <a:latin typeface=".AppleSystemUIFont"/>
              </a:rPr>
              <a:t>Observed Tools and Techniques: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5D49368-886D-A21F-6951-295B6549409A}"/>
              </a:ext>
            </a:extLst>
          </p:cNvPr>
          <p:cNvGraphicFramePr>
            <a:graphicFrameLocks noGrp="1"/>
          </p:cNvGraphicFramePr>
          <p:nvPr>
            <p:ph idx="1"/>
            <p:extLst>
              <p:ext uri="{D42A27DB-BD31-4B8C-83A1-F6EECF244321}">
                <p14:modId xmlns:p14="http://schemas.microsoft.com/office/powerpoint/2010/main" val="28670395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19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705C3-B88A-DDF6-A47D-3490116FD98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effectLst/>
                <a:latin typeface="+mj-lt"/>
                <a:ea typeface="+mj-ea"/>
                <a:cs typeface="+mj-cs"/>
              </a:rPr>
              <a:t>Detailed Tactics, Techniques, and Procedures (TTPs)</a:t>
            </a:r>
            <a:endParaRPr lang="en-US" sz="3200" kern="1200" dirty="0">
              <a:solidFill>
                <a:schemeClr val="bg1"/>
              </a:solidFill>
              <a:latin typeface="+mj-lt"/>
              <a:ea typeface="+mj-ea"/>
              <a:cs typeface="+mj-cs"/>
            </a:endParaRPr>
          </a:p>
        </p:txBody>
      </p:sp>
      <p:pic>
        <p:nvPicPr>
          <p:cNvPr id="7" name="Content Placeholder 6" descr="A black screen with white text&#10;&#10;AI-generated content may be incorrect.">
            <a:extLst>
              <a:ext uri="{FF2B5EF4-FFF2-40B4-BE49-F238E27FC236}">
                <a16:creationId xmlns:a16="http://schemas.microsoft.com/office/drawing/2014/main" id="{82E061B7-F5B6-8B92-E6B5-66470DB1A3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0530" y="1675227"/>
            <a:ext cx="9710939" cy="4394199"/>
          </a:xfrm>
          <a:prstGeom prst="rect">
            <a:avLst/>
          </a:prstGeom>
        </p:spPr>
      </p:pic>
    </p:spTree>
    <p:extLst>
      <p:ext uri="{BB962C8B-B14F-4D97-AF65-F5344CB8AC3E}">
        <p14:creationId xmlns:p14="http://schemas.microsoft.com/office/powerpoint/2010/main" val="423881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A0522-C3FE-9227-AF67-4D5D53C9682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Additional vulnerabilities leveraged by affiliates throughout 2024 include: </a:t>
            </a:r>
          </a:p>
        </p:txBody>
      </p:sp>
      <p:sp>
        <p:nvSpPr>
          <p:cNvPr id="3" name="Content Placeholder 2">
            <a:extLst>
              <a:ext uri="{FF2B5EF4-FFF2-40B4-BE49-F238E27FC236}">
                <a16:creationId xmlns:a16="http://schemas.microsoft.com/office/drawing/2014/main" id="{8A60AECA-CE45-C669-182C-B1F685E61F2A}"/>
              </a:ext>
            </a:extLst>
          </p:cNvPr>
          <p:cNvSpPr>
            <a:spLocks noGrp="1"/>
          </p:cNvSpPr>
          <p:nvPr>
            <p:ph idx="1"/>
          </p:nvPr>
        </p:nvSpPr>
        <p:spPr>
          <a:xfrm>
            <a:off x="4810259" y="649480"/>
            <a:ext cx="6555347" cy="5546047"/>
          </a:xfrm>
        </p:spPr>
        <p:txBody>
          <a:bodyPr anchor="ctr">
            <a:normAutofit/>
          </a:bodyPr>
          <a:lstStyle/>
          <a:p>
            <a:pPr marL="0" indent="0">
              <a:buNone/>
            </a:pPr>
            <a:r>
              <a:rPr lang="en-US" sz="1900" dirty="0"/>
              <a:t>Akira ransomware operators have utilized a variety of common infection vectors to gain initial access to targeted networks, often favoring the use of compromised VPN credentials. </a:t>
            </a:r>
          </a:p>
          <a:p>
            <a:pPr marL="0" indent="0">
              <a:buNone/>
            </a:pPr>
            <a:endParaRPr lang="en-US" sz="1900" dirty="0"/>
          </a:p>
          <a:p>
            <a:pPr marL="0" indent="0">
              <a:buNone/>
            </a:pPr>
            <a:r>
              <a:rPr lang="en-US" sz="1900" dirty="0"/>
              <a:t>Additional vulnerabilities leveraged by affiliates throughout 2024 include: </a:t>
            </a:r>
          </a:p>
          <a:p>
            <a:pPr marL="0" indent="0">
              <a:buNone/>
            </a:pPr>
            <a:endParaRPr lang="en-US" sz="1900" dirty="0"/>
          </a:p>
          <a:p>
            <a:r>
              <a:rPr lang="en-US" sz="1900" dirty="0"/>
              <a:t>CVE-2020-3259 and CVE-2023-20263: In similar Cisco security appliance exploits leveraged in early 2024, Akira was observed abusing a flaw in Cisco Adaptive Security Appliance (ASA) with CVE-2020-3259 and CVE-2023-20263 via Firepower Threat Defense (FTD) software that allowed attackers to execute arbitrary code, after initial access was established post Cisco AnyConnect SSL VPN compromise. </a:t>
            </a:r>
          </a:p>
          <a:p>
            <a:r>
              <a:rPr lang="en-US" sz="1900" dirty="0"/>
              <a:t>CVE-2023-48788: Exposed and vulnerable </a:t>
            </a:r>
            <a:r>
              <a:rPr lang="en-US" sz="1900" dirty="0" err="1"/>
              <a:t>FortiClientEMS</a:t>
            </a:r>
            <a:r>
              <a:rPr lang="en-US" sz="1900" dirty="0"/>
              <a:t> software abuse by Akira was observed for initial access, enabling lateral movement and privilege escalation. </a:t>
            </a:r>
          </a:p>
        </p:txBody>
      </p:sp>
    </p:spTree>
    <p:extLst>
      <p:ext uri="{BB962C8B-B14F-4D97-AF65-F5344CB8AC3E}">
        <p14:creationId xmlns:p14="http://schemas.microsoft.com/office/powerpoint/2010/main" val="191366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and orange timeline&#10;&#10;Description automatically generated">
            <a:extLst>
              <a:ext uri="{FF2B5EF4-FFF2-40B4-BE49-F238E27FC236}">
                <a16:creationId xmlns:a16="http://schemas.microsoft.com/office/drawing/2014/main" id="{B9D0A5F3-7D34-6369-F5BF-5D31D25F06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045728"/>
            <a:ext cx="10905066" cy="3653197"/>
          </a:xfrm>
          <a:prstGeom prst="rect">
            <a:avLst/>
          </a:prstGeom>
        </p:spPr>
      </p:pic>
    </p:spTree>
    <p:extLst>
      <p:ext uri="{BB962C8B-B14F-4D97-AF65-F5344CB8AC3E}">
        <p14:creationId xmlns:p14="http://schemas.microsoft.com/office/powerpoint/2010/main" val="261689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AI-generated content may be incorrect.">
            <a:extLst>
              <a:ext uri="{FF2B5EF4-FFF2-40B4-BE49-F238E27FC236}">
                <a16:creationId xmlns:a16="http://schemas.microsoft.com/office/drawing/2014/main" id="{013C8B9D-E876-B919-AC5D-8C82A3714F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018413"/>
            <a:ext cx="11277600" cy="4821173"/>
          </a:xfrm>
          <a:prstGeom prst="rect">
            <a:avLst/>
          </a:prstGeom>
        </p:spPr>
      </p:pic>
    </p:spTree>
    <p:extLst>
      <p:ext uri="{BB962C8B-B14F-4D97-AF65-F5344CB8AC3E}">
        <p14:creationId xmlns:p14="http://schemas.microsoft.com/office/powerpoint/2010/main" val="42262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A0F39-996E-E855-6886-F0D6F29579E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Detection Strategies</a:t>
            </a:r>
          </a:p>
        </p:txBody>
      </p:sp>
      <p:pic>
        <p:nvPicPr>
          <p:cNvPr id="5" name="Content Placeholder 4" descr="A screenshot of a computer program&#10;&#10;AI-generated content may be incorrect.">
            <a:extLst>
              <a:ext uri="{FF2B5EF4-FFF2-40B4-BE49-F238E27FC236}">
                <a16:creationId xmlns:a16="http://schemas.microsoft.com/office/drawing/2014/main" id="{1459DA32-1B16-80F2-AFCF-259A3CBB3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696" y="1675227"/>
            <a:ext cx="9552608" cy="4394199"/>
          </a:xfrm>
          <a:prstGeom prst="rect">
            <a:avLst/>
          </a:prstGeom>
        </p:spPr>
      </p:pic>
    </p:spTree>
    <p:extLst>
      <p:ext uri="{BB962C8B-B14F-4D97-AF65-F5344CB8AC3E}">
        <p14:creationId xmlns:p14="http://schemas.microsoft.com/office/powerpoint/2010/main" val="318323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2932</TotalTime>
  <Words>1330</Words>
  <Application>Microsoft Office PowerPoint</Application>
  <PresentationFormat>Widescreen</PresentationFormat>
  <Paragraphs>81</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.AppleSystemUIFont</vt:lpstr>
      <vt:lpstr>Aptos</vt:lpstr>
      <vt:lpstr>Aptos Display</vt:lpstr>
      <vt:lpstr>Arial</vt:lpstr>
      <vt:lpstr>dinot</vt:lpstr>
      <vt:lpstr>Google Sans Text</vt:lpstr>
      <vt:lpstr>office theme</vt:lpstr>
      <vt:lpstr>Akira Ransomware</vt:lpstr>
      <vt:lpstr>PowerPoint Presentation</vt:lpstr>
      <vt:lpstr>PowerPoint Presentation</vt:lpstr>
      <vt:lpstr>Observed Tools and Techniques:</vt:lpstr>
      <vt:lpstr>Detailed Tactics, Techniques, and Procedures (TTPs)</vt:lpstr>
      <vt:lpstr>Additional vulnerabilities leveraged by affiliates throughout 2024 include: </vt:lpstr>
      <vt:lpstr>PowerPoint Presentation</vt:lpstr>
      <vt:lpstr>PowerPoint Presentation</vt:lpstr>
      <vt:lpstr>Detection Strategies</vt:lpstr>
      <vt:lpstr>PowerPoint Presentation</vt:lpstr>
      <vt:lpstr>Evolution of TTPs: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 Spears</dc:creator>
  <cp:lastModifiedBy>Stan Spears</cp:lastModifiedBy>
  <cp:revision>4</cp:revision>
  <dcterms:created xsi:type="dcterms:W3CDTF">2024-12-14T16:09:29Z</dcterms:created>
  <dcterms:modified xsi:type="dcterms:W3CDTF">2024-12-17T19:59:49Z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2024-12-17T19:59:42Z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31768df7-43b0-4e24-b98a-b9432c38890b</vt:lpwstr>
  </property>
  <property fmtid="{D5CDD505-2E9C-101B-9397-08002B2CF9AE}" pid="7" name="MSIP_Label_defa4170-0d19-0005-0004-bc88714345d2_ActionId">
    <vt:lpwstr>02ad41a4-2f37-4bef-bbeb-698179dc3699</vt:lpwstr>
  </property>
  <property fmtid="{D5CDD505-2E9C-101B-9397-08002B2CF9AE}" pid="8" name="MSIP_Label_defa4170-0d19-0005-0004-bc88714345d2_ContentBits">
    <vt:lpwstr>0</vt:lpwstr>
  </property>
</Properties>
</file>