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5" r:id="rId3"/>
    <p:sldId id="276" r:id="rId4"/>
    <p:sldId id="265" r:id="rId5"/>
    <p:sldId id="282" r:id="rId6"/>
    <p:sldId id="284" r:id="rId7"/>
    <p:sldId id="281" r:id="rId8"/>
    <p:sldId id="285" r:id="rId9"/>
    <p:sldId id="283" r:id="rId10"/>
    <p:sldId id="266" r:id="rId11"/>
    <p:sldId id="272" r:id="rId12"/>
    <p:sldId id="271" r:id="rId13"/>
    <p:sldId id="279" r:id="rId14"/>
    <p:sldId id="278" r:id="rId15"/>
    <p:sldId id="260" r:id="rId16"/>
    <p:sldId id="261" r:id="rId17"/>
    <p:sldId id="262" r:id="rId18"/>
    <p:sldId id="263" r:id="rId19"/>
    <p:sldId id="264" r:id="rId20"/>
    <p:sldId id="267" r:id="rId21"/>
    <p:sldId id="280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598"/>
    <a:srgbClr val="CEB9ED"/>
    <a:srgbClr val="AD8BE1"/>
    <a:srgbClr val="FFD8D9"/>
    <a:srgbClr val="F7F7F7"/>
    <a:srgbClr val="797DE8"/>
    <a:srgbClr val="E29FBE"/>
    <a:srgbClr val="AFD7D9"/>
    <a:srgbClr val="D8C9C6"/>
    <a:srgbClr val="F8AD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6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93-43B0-B2FD-A9FB74C77E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93-43B0-B2FD-A9FB74C77E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93-43B0-B2FD-A9FB74C77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5082952"/>
        <c:axId val="635080000"/>
      </c:barChart>
      <c:catAx>
        <c:axId val="635082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5080000"/>
        <c:crosses val="autoZero"/>
        <c:auto val="1"/>
        <c:lblAlgn val="ctr"/>
        <c:lblOffset val="100"/>
        <c:noMultiLvlLbl val="0"/>
      </c:catAx>
      <c:valAx>
        <c:axId val="63508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5082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6.sv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5120828" y="5221357"/>
            <a:ext cx="1950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b="1" spc="-150" dirty="0" smtClean="0">
                <a:solidFill>
                  <a:schemeClr val="bg1"/>
                </a:solidFill>
                <a:latin typeface="+mj-lt"/>
                <a:ea typeface="푸른전남 Medium" panose="020B0603000000000000" pitchFamily="50" charset="-127"/>
              </a:rPr>
              <a:t>SHOEFLY</a:t>
            </a:r>
            <a:endParaRPr kumimoji="1" lang="ja-JP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正方形/長方形 1"/>
          <p:cNvSpPr/>
          <p:nvPr/>
        </p:nvSpPr>
        <p:spPr>
          <a:xfrm>
            <a:off x="3920593" y="1885121"/>
            <a:ext cx="4350810" cy="3087757"/>
          </a:xfrm>
          <a:prstGeom prst="rect">
            <a:avLst/>
          </a:prstGeom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34" y="2831446"/>
            <a:ext cx="3435928" cy="119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97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Title Here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AEB85925-A344-497F-988A-3BBEC4C4F6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2876123"/>
              </p:ext>
            </p:extLst>
          </p:nvPr>
        </p:nvGraphicFramePr>
        <p:xfrm>
          <a:off x="574872" y="1671261"/>
          <a:ext cx="5521128" cy="4542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49BE7DE-BE2F-44B0-8E6C-FD8E06625459}"/>
              </a:ext>
            </a:extLst>
          </p:cNvPr>
          <p:cNvSpPr txBox="1"/>
          <p:nvPr/>
        </p:nvSpPr>
        <p:spPr>
          <a:xfrm>
            <a:off x="6357623" y="3842074"/>
            <a:ext cx="52595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0B75D-981F-4795-880D-33E07D6C9AD1}"/>
              </a:ext>
            </a:extLst>
          </p:cNvPr>
          <p:cNvSpPr txBox="1"/>
          <p:nvPr/>
        </p:nvSpPr>
        <p:spPr>
          <a:xfrm>
            <a:off x="6351898" y="2068439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제목을 입력하세요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F22E27-8D54-4F13-9640-02B64A1353ED}"/>
              </a:ext>
            </a:extLst>
          </p:cNvPr>
          <p:cNvCxnSpPr>
            <a:cxnSpLocks/>
          </p:cNvCxnSpPr>
          <p:nvPr/>
        </p:nvCxnSpPr>
        <p:spPr>
          <a:xfrm>
            <a:off x="6406697" y="1818167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062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1905987" y="1405716"/>
            <a:ext cx="8380026" cy="4046567"/>
            <a:chOff x="399539" y="428557"/>
            <a:chExt cx="8380026" cy="4046567"/>
          </a:xfrm>
        </p:grpSpPr>
        <p:sp>
          <p:nvSpPr>
            <p:cNvPr id="2" name="正方形/長方形 1"/>
            <p:cNvSpPr/>
            <p:nvPr/>
          </p:nvSpPr>
          <p:spPr>
            <a:xfrm>
              <a:off x="399539" y="428557"/>
              <a:ext cx="1879836" cy="1879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2566269" y="428557"/>
              <a:ext cx="1879836" cy="18798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732999" y="428557"/>
              <a:ext cx="1879836" cy="18798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6899729" y="428557"/>
              <a:ext cx="1879836" cy="187983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99539" y="2595288"/>
              <a:ext cx="1879836" cy="187983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2566269" y="2595288"/>
              <a:ext cx="1879836" cy="187983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732999" y="2595288"/>
              <a:ext cx="1879836" cy="1879836"/>
            </a:xfrm>
            <a:prstGeom prst="rect">
              <a:avLst/>
            </a:prstGeom>
            <a:solidFill>
              <a:srgbClr val="A07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899729" y="2595288"/>
              <a:ext cx="1879836" cy="1879836"/>
            </a:xfrm>
            <a:prstGeom prst="rect">
              <a:avLst/>
            </a:prstGeom>
            <a:solidFill>
              <a:srgbClr val="7358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64546" y="5689722"/>
            <a:ext cx="2662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#COLORS</a:t>
            </a:r>
          </a:p>
        </p:txBody>
      </p:sp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F7E9A8EE-42C7-4810-ADB7-B3996E7C335D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id="{752E1EAB-E9CF-455E-B8C2-6B1CED7CD2EA}"/>
              </a:ext>
            </a:extLst>
          </p:cNvPr>
          <p:cNvSpPr txBox="1"/>
          <p:nvPr/>
        </p:nvSpPr>
        <p:spPr>
          <a:xfrm>
            <a:off x="1274182" y="198782"/>
            <a:ext cx="497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Title Here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433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97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Title Here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258C3AC-E72E-44F2-BC39-0D25F09D3FBF}"/>
              </a:ext>
            </a:extLst>
          </p:cNvPr>
          <p:cNvGrpSpPr/>
          <p:nvPr/>
        </p:nvGrpSpPr>
        <p:grpSpPr>
          <a:xfrm>
            <a:off x="397994" y="1267664"/>
            <a:ext cx="5220929" cy="4814047"/>
            <a:chOff x="5604736" y="794869"/>
            <a:chExt cx="5966263" cy="5501295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9CD26B84-F08B-42C4-8315-ADB030402498}"/>
                </a:ext>
              </a:extLst>
            </p:cNvPr>
            <p:cNvSpPr/>
            <p:nvPr/>
          </p:nvSpPr>
          <p:spPr>
            <a:xfrm>
              <a:off x="8842378" y="794869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600" kern="1200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5886CFF1-135E-4694-86F2-E36A721A2F4B}"/>
                </a:ext>
              </a:extLst>
            </p:cNvPr>
            <p:cNvSpPr/>
            <p:nvPr/>
          </p:nvSpPr>
          <p:spPr>
            <a:xfrm>
              <a:off x="6926224" y="794869"/>
              <a:ext cx="1774215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842" tIns="207865" rIns="180842" bIns="207865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0D2762A7-CDB1-4358-9383-2FB490A19E8C}"/>
                </a:ext>
              </a:extLst>
            </p:cNvPr>
            <p:cNvSpPr/>
            <p:nvPr/>
          </p:nvSpPr>
          <p:spPr>
            <a:xfrm>
              <a:off x="7880629" y="2525852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600" kern="1200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3A513A66-9526-46D2-B9DE-E97A5E75036F}"/>
                </a:ext>
              </a:extLst>
            </p:cNvPr>
            <p:cNvSpPr/>
            <p:nvPr/>
          </p:nvSpPr>
          <p:spPr>
            <a:xfrm>
              <a:off x="5604736" y="2933719"/>
              <a:ext cx="2202476" cy="1223597"/>
            </a:xfrm>
            <a:custGeom>
              <a:avLst/>
              <a:gdLst>
                <a:gd name="connsiteX0" fmla="*/ 0 w 1440604"/>
                <a:gd name="connsiteY0" fmla="*/ 0 h 800335"/>
                <a:gd name="connsiteX1" fmla="*/ 1440604 w 1440604"/>
                <a:gd name="connsiteY1" fmla="*/ 0 h 800335"/>
                <a:gd name="connsiteX2" fmla="*/ 1440604 w 1440604"/>
                <a:gd name="connsiteY2" fmla="*/ 800335 h 800335"/>
                <a:gd name="connsiteX3" fmla="*/ 0 w 1440604"/>
                <a:gd name="connsiteY3" fmla="*/ 800335 h 800335"/>
                <a:gd name="connsiteX4" fmla="*/ 0 w 1440604"/>
                <a:gd name="connsiteY4" fmla="*/ 0 h 80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604" h="800335">
                  <a:moveTo>
                    <a:pt x="0" y="0"/>
                  </a:moveTo>
                  <a:lnTo>
                    <a:pt x="1440604" y="0"/>
                  </a:lnTo>
                  <a:lnTo>
                    <a:pt x="1440604" y="800335"/>
                  </a:lnTo>
                  <a:lnTo>
                    <a:pt x="0" y="8003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800" kern="1200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AFCC0012-EC8B-44D4-8395-C00AF5ADC8A1}"/>
                </a:ext>
              </a:extLst>
            </p:cNvPr>
            <p:cNvSpPr/>
            <p:nvPr/>
          </p:nvSpPr>
          <p:spPr>
            <a:xfrm>
              <a:off x="9796783" y="2525852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842" tIns="207865" rIns="180842" bIns="207865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B3D5DD5C-ECA9-444D-81F1-CD2ED809B207}"/>
                </a:ext>
              </a:extLst>
            </p:cNvPr>
            <p:cNvSpPr/>
            <p:nvPr/>
          </p:nvSpPr>
          <p:spPr>
            <a:xfrm>
              <a:off x="8842378" y="4256835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600" kern="1200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8A1519F-7BBD-4912-A2D3-67D8078E9620}"/>
                </a:ext>
              </a:extLst>
            </p:cNvPr>
            <p:cNvSpPr/>
            <p:nvPr/>
          </p:nvSpPr>
          <p:spPr>
            <a:xfrm>
              <a:off x="6926223" y="4256835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842" tIns="207865" rIns="180842" bIns="207865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3868AC57-822E-41DF-A6B7-245EF120F846}"/>
                </a:ext>
              </a:extLst>
            </p:cNvPr>
            <p:cNvSpPr/>
            <p:nvPr/>
          </p:nvSpPr>
          <p:spPr>
            <a:xfrm>
              <a:off x="5957950" y="2521493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600" kern="12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621B7AA-E91B-4BBF-883E-CD410876B42F}"/>
              </a:ext>
            </a:extLst>
          </p:cNvPr>
          <p:cNvSpPr txBox="1"/>
          <p:nvPr/>
        </p:nvSpPr>
        <p:spPr>
          <a:xfrm>
            <a:off x="6357623" y="3842074"/>
            <a:ext cx="52595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2599DE-6BD6-4DFC-80DB-927431A49C4B}"/>
              </a:ext>
            </a:extLst>
          </p:cNvPr>
          <p:cNvSpPr txBox="1"/>
          <p:nvPr/>
        </p:nvSpPr>
        <p:spPr>
          <a:xfrm>
            <a:off x="6351898" y="1633871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제목을 입력하세요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7572EA4-C175-4288-B8F2-459F6ED88B72}"/>
              </a:ext>
            </a:extLst>
          </p:cNvPr>
          <p:cNvCxnSpPr>
            <a:cxnSpLocks/>
          </p:cNvCxnSpPr>
          <p:nvPr/>
        </p:nvCxnSpPr>
        <p:spPr>
          <a:xfrm>
            <a:off x="6406697" y="1383599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941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97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Title Here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3FAE4C0-4F24-4892-9B37-724B414BEAD9}"/>
              </a:ext>
            </a:extLst>
          </p:cNvPr>
          <p:cNvGrpSpPr/>
          <p:nvPr/>
        </p:nvGrpSpPr>
        <p:grpSpPr>
          <a:xfrm>
            <a:off x="1274182" y="1278715"/>
            <a:ext cx="10186013" cy="4889206"/>
            <a:chOff x="1274182" y="1278715"/>
            <a:chExt cx="10186013" cy="488920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0DA4D5-3710-42D0-A201-B12C177AD31C}"/>
                </a:ext>
              </a:extLst>
            </p:cNvPr>
            <p:cNvSpPr/>
            <p:nvPr/>
          </p:nvSpPr>
          <p:spPr>
            <a:xfrm>
              <a:off x="1274182" y="1278716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F236925-7E85-47A8-8E19-CC6FD51D3C0F}"/>
                </a:ext>
              </a:extLst>
            </p:cNvPr>
            <p:cNvSpPr/>
            <p:nvPr/>
          </p:nvSpPr>
          <p:spPr>
            <a:xfrm>
              <a:off x="6487680" y="1278715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F6312D5-0F0A-48B4-BE65-C7CA0EB6C5B8}"/>
                </a:ext>
              </a:extLst>
            </p:cNvPr>
            <p:cNvSpPr/>
            <p:nvPr/>
          </p:nvSpPr>
          <p:spPr>
            <a:xfrm>
              <a:off x="1274182" y="3823442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8A84206-DCC5-42CE-8122-AA931F1CF0C5}"/>
                </a:ext>
              </a:extLst>
            </p:cNvPr>
            <p:cNvSpPr/>
            <p:nvPr/>
          </p:nvSpPr>
          <p:spPr>
            <a:xfrm>
              <a:off x="6487680" y="3823441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D881694-1337-4C92-B631-5932AFC6639A}"/>
                </a:ext>
              </a:extLst>
            </p:cNvPr>
            <p:cNvSpPr txBox="1"/>
            <p:nvPr/>
          </p:nvSpPr>
          <p:spPr>
            <a:xfrm>
              <a:off x="6583374" y="2941220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W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2F81944-DAA0-410E-AE55-91E3BF9EEAD6}"/>
                </a:ext>
              </a:extLst>
            </p:cNvPr>
            <p:cNvSpPr txBox="1"/>
            <p:nvPr/>
          </p:nvSpPr>
          <p:spPr>
            <a:xfrm>
              <a:off x="5555574" y="2941220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S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81F691-5995-404C-ACF2-1636F2E25D58}"/>
                </a:ext>
              </a:extLst>
            </p:cNvPr>
            <p:cNvSpPr txBox="1"/>
            <p:nvPr/>
          </p:nvSpPr>
          <p:spPr>
            <a:xfrm>
              <a:off x="5646005" y="3823441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O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F28902-71A5-4608-9BDE-2FED2AD1A7F4}"/>
                </a:ext>
              </a:extLst>
            </p:cNvPr>
            <p:cNvSpPr txBox="1"/>
            <p:nvPr/>
          </p:nvSpPr>
          <p:spPr>
            <a:xfrm>
              <a:off x="6523117" y="3823441"/>
              <a:ext cx="606056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T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4DFFD75-EBAE-4E19-92B7-209E4AD1FF5D}"/>
                </a:ext>
              </a:extLst>
            </p:cNvPr>
            <p:cNvSpPr txBox="1"/>
            <p:nvPr/>
          </p:nvSpPr>
          <p:spPr>
            <a:xfrm>
              <a:off x="1477925" y="146319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FC7FCD6-DCB5-491F-B0E4-CAA74A91C69D}"/>
                </a:ext>
              </a:extLst>
            </p:cNvPr>
            <p:cNvSpPr txBox="1"/>
            <p:nvPr/>
          </p:nvSpPr>
          <p:spPr>
            <a:xfrm>
              <a:off x="8307571" y="146319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274BCF-B119-4639-8743-2702C5AAF7FE}"/>
                </a:ext>
              </a:extLst>
            </p:cNvPr>
            <p:cNvSpPr txBox="1"/>
            <p:nvPr/>
          </p:nvSpPr>
          <p:spPr>
            <a:xfrm>
              <a:off x="1484496" y="405743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5E2B053-49C6-4A97-9A4C-CBCC3EE9288A}"/>
                </a:ext>
              </a:extLst>
            </p:cNvPr>
            <p:cNvSpPr txBox="1"/>
            <p:nvPr/>
          </p:nvSpPr>
          <p:spPr>
            <a:xfrm>
              <a:off x="8314142" y="405743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4057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740888" y="2910508"/>
            <a:ext cx="4710223" cy="1036983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6942A6-6B66-4A6F-A44A-5A6FFAB9CDB9}"/>
              </a:ext>
            </a:extLst>
          </p:cNvPr>
          <p:cNvSpPr txBox="1"/>
          <p:nvPr/>
        </p:nvSpPr>
        <p:spPr>
          <a:xfrm>
            <a:off x="5077130" y="3044279"/>
            <a:ext cx="20377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#</a:t>
            </a:r>
            <a:r>
              <a:rPr lang="ko-KR" altLang="en-US" sz="4400" b="1" dirty="0">
                <a:solidFill>
                  <a:schemeClr val="bg1"/>
                </a:solidFill>
              </a:rPr>
              <a:t>키워드</a:t>
            </a:r>
          </a:p>
        </p:txBody>
      </p:sp>
    </p:spTree>
    <p:extLst>
      <p:ext uri="{BB962C8B-B14F-4D97-AF65-F5344CB8AC3E}">
        <p14:creationId xmlns:p14="http://schemas.microsoft.com/office/powerpoint/2010/main" val="1143351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10833B-B15E-4EAE-9386-1ABCD7769830}"/>
              </a:ext>
            </a:extLst>
          </p:cNvPr>
          <p:cNvSpPr txBox="1"/>
          <p:nvPr/>
        </p:nvSpPr>
        <p:spPr>
          <a:xfrm>
            <a:off x="4463181" y="2921168"/>
            <a:ext cx="3265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4">
                    <a:lumMod val="50000"/>
                  </a:schemeClr>
                </a:solidFill>
              </a:rPr>
              <a:t>#colorize</a:t>
            </a:r>
            <a:endParaRPr lang="ko-KR" altLang="en-US" sz="6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577B7444-1BD9-4455-AA32-98B617AA2EA2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8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F83EF-7ACF-4D34-AB7A-61368AEC4367}"/>
              </a:ext>
            </a:extLst>
          </p:cNvPr>
          <p:cNvSpPr txBox="1"/>
          <p:nvPr/>
        </p:nvSpPr>
        <p:spPr>
          <a:xfrm>
            <a:off x="4463181" y="2921168"/>
            <a:ext cx="3265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#colorize</a:t>
            </a:r>
            <a:endParaRPr lang="ko-KR" altLang="en-US" sz="6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0652D7BA-A1E8-435B-93C2-914AC626F57D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61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4BA9A-1E1F-494C-B13C-A74AB56F5903}"/>
              </a:ext>
            </a:extLst>
          </p:cNvPr>
          <p:cNvSpPr txBox="1"/>
          <p:nvPr/>
        </p:nvSpPr>
        <p:spPr>
          <a:xfrm>
            <a:off x="4463181" y="2921168"/>
            <a:ext cx="3265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#colorize</a:t>
            </a:r>
            <a:endParaRPr lang="ko-KR" altLang="en-US" sz="6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4C49ABC6-E01A-444E-AF74-103B1E239E5D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7181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D5A8D0-4FA8-496B-A77D-A5FB9858569C}"/>
              </a:ext>
            </a:extLst>
          </p:cNvPr>
          <p:cNvSpPr txBox="1"/>
          <p:nvPr/>
        </p:nvSpPr>
        <p:spPr>
          <a:xfrm>
            <a:off x="4463181" y="2921168"/>
            <a:ext cx="3265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5">
                    <a:lumMod val="50000"/>
                  </a:schemeClr>
                </a:solidFill>
              </a:rPr>
              <a:t>#colorize</a:t>
            </a:r>
            <a:endParaRPr lang="ko-KR" altLang="en-US" sz="6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F97C5775-2AB3-4A31-96CE-1B076D78B67D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5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87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3904AF-678F-4570-BCCD-7B0B0DF315DA}"/>
              </a:ext>
            </a:extLst>
          </p:cNvPr>
          <p:cNvSpPr txBox="1"/>
          <p:nvPr/>
        </p:nvSpPr>
        <p:spPr>
          <a:xfrm>
            <a:off x="4463181" y="2921168"/>
            <a:ext cx="3265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#colorize</a:t>
            </a:r>
            <a:endParaRPr lang="ko-KR" altLang="en-US" sz="6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6718290A-3B31-4719-949D-147335569FF3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0709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2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E8B84"/>
              </a:clrFrom>
              <a:clrTo>
                <a:srgbClr val="FE8B8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3" t="16425" r="16374" b="22513"/>
          <a:stretch/>
        </p:blipFill>
        <p:spPr>
          <a:xfrm>
            <a:off x="8760995" y="1765851"/>
            <a:ext cx="2410512" cy="332629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B06272-D923-4A3E-9139-6A17E7858F83}"/>
              </a:ext>
            </a:extLst>
          </p:cNvPr>
          <p:cNvSpPr txBox="1"/>
          <p:nvPr/>
        </p:nvSpPr>
        <p:spPr>
          <a:xfrm>
            <a:off x="1246268" y="170892"/>
            <a:ext cx="4149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000" b="1" spc="-150" dirty="0">
                <a:solidFill>
                  <a:schemeClr val="bg1"/>
                </a:solidFill>
              </a:rPr>
              <a:t>Table of Contents</a:t>
            </a:r>
            <a:endParaRPr kumimoji="1" lang="ja-JP" altLang="en-US" sz="4000" b="1" spc="-150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72692" y="1644782"/>
            <a:ext cx="3716070" cy="869797"/>
            <a:chOff x="572692" y="1719596"/>
            <a:chExt cx="3716070" cy="8697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0F9463-4505-451F-8BF5-877E3F648D14}"/>
                </a:ext>
              </a:extLst>
            </p:cNvPr>
            <p:cNvSpPr txBox="1"/>
            <p:nvPr/>
          </p:nvSpPr>
          <p:spPr>
            <a:xfrm flipH="1">
              <a:off x="572692" y="1719596"/>
              <a:ext cx="737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300" dirty="0" smtClean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7" name="テキスト ボックス 2">
              <a:extLst>
                <a:ext uri="{FF2B5EF4-FFF2-40B4-BE49-F238E27FC236}">
                  <a16:creationId xmlns:a16="http://schemas.microsoft.com/office/drawing/2014/main" id="{7CC15B21-9934-4063-A981-1254F24D8805}"/>
                </a:ext>
              </a:extLst>
            </p:cNvPr>
            <p:cNvSpPr txBox="1"/>
            <p:nvPr/>
          </p:nvSpPr>
          <p:spPr>
            <a:xfrm>
              <a:off x="1310061" y="1943062"/>
              <a:ext cx="29787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spc="300" dirty="0" smtClean="0">
                  <a:solidFill>
                    <a:schemeClr val="bg1"/>
                  </a:solidFill>
                </a:rPr>
                <a:t>소개 및 개요</a:t>
              </a:r>
              <a:endParaRPr kumimoji="1" lang="ja-JP" altLang="en-US" sz="3600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19" name="正方形/長方形 1">
              <a:extLst>
                <a:ext uri="{FF2B5EF4-FFF2-40B4-BE49-F238E27FC236}">
                  <a16:creationId xmlns:a16="http://schemas.microsoft.com/office/drawing/2014/main" id="{CACB1BF2-EB4E-4F36-8540-C3A1A7F0AD1E}"/>
                </a:ext>
              </a:extLst>
            </p:cNvPr>
            <p:cNvSpPr/>
            <p:nvPr/>
          </p:nvSpPr>
          <p:spPr>
            <a:xfrm>
              <a:off x="764078" y="2147201"/>
              <a:ext cx="296326" cy="296326"/>
            </a:xfrm>
            <a:prstGeom prst="rect">
              <a:avLst/>
            </a:prstGeom>
            <a:solidFill>
              <a:schemeClr val="bg1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72692" y="2744591"/>
            <a:ext cx="4700313" cy="869797"/>
            <a:chOff x="572692" y="1719596"/>
            <a:chExt cx="4700313" cy="8697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A0F9463-4505-451F-8BF5-877E3F648D14}"/>
                </a:ext>
              </a:extLst>
            </p:cNvPr>
            <p:cNvSpPr txBox="1"/>
            <p:nvPr/>
          </p:nvSpPr>
          <p:spPr>
            <a:xfrm flipH="1">
              <a:off x="572692" y="1719596"/>
              <a:ext cx="737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300" dirty="0" smtClean="0">
                  <a:solidFill>
                    <a:schemeClr val="bg1"/>
                  </a:solidFill>
                </a:rPr>
                <a:t>02</a:t>
              </a:r>
              <a:endParaRPr lang="ko-KR" altLang="en-US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28" name="テキスト ボックス 2">
              <a:extLst>
                <a:ext uri="{FF2B5EF4-FFF2-40B4-BE49-F238E27FC236}">
                  <a16:creationId xmlns:a16="http://schemas.microsoft.com/office/drawing/2014/main" id="{7CC15B21-9934-4063-A981-1254F24D8805}"/>
                </a:ext>
              </a:extLst>
            </p:cNvPr>
            <p:cNvSpPr txBox="1"/>
            <p:nvPr/>
          </p:nvSpPr>
          <p:spPr>
            <a:xfrm>
              <a:off x="1310061" y="1943062"/>
              <a:ext cx="39629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spc="300" dirty="0" smtClean="0">
                  <a:solidFill>
                    <a:schemeClr val="bg1"/>
                  </a:solidFill>
                </a:rPr>
                <a:t>개발환경 및 기획</a:t>
              </a:r>
              <a:endParaRPr kumimoji="1" lang="ja-JP" altLang="en-US" sz="3600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29" name="正方形/長方形 1">
              <a:extLst>
                <a:ext uri="{FF2B5EF4-FFF2-40B4-BE49-F238E27FC236}">
                  <a16:creationId xmlns:a16="http://schemas.microsoft.com/office/drawing/2014/main" id="{CACB1BF2-EB4E-4F36-8540-C3A1A7F0AD1E}"/>
                </a:ext>
              </a:extLst>
            </p:cNvPr>
            <p:cNvSpPr/>
            <p:nvPr/>
          </p:nvSpPr>
          <p:spPr>
            <a:xfrm>
              <a:off x="764078" y="2147201"/>
              <a:ext cx="296326" cy="296326"/>
            </a:xfrm>
            <a:prstGeom prst="rect">
              <a:avLst/>
            </a:prstGeom>
            <a:solidFill>
              <a:schemeClr val="bg1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572692" y="3837854"/>
            <a:ext cx="5851269" cy="869797"/>
            <a:chOff x="572692" y="1719596"/>
            <a:chExt cx="5851269" cy="86979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A0F9463-4505-451F-8BF5-877E3F648D14}"/>
                </a:ext>
              </a:extLst>
            </p:cNvPr>
            <p:cNvSpPr txBox="1"/>
            <p:nvPr/>
          </p:nvSpPr>
          <p:spPr>
            <a:xfrm flipH="1">
              <a:off x="572692" y="1719596"/>
              <a:ext cx="737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300" dirty="0" smtClean="0">
                  <a:solidFill>
                    <a:schemeClr val="bg1"/>
                  </a:solidFill>
                </a:rPr>
                <a:t>03</a:t>
              </a:r>
              <a:endParaRPr lang="ko-KR" altLang="en-US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48" name="テキスト ボックス 2">
              <a:extLst>
                <a:ext uri="{FF2B5EF4-FFF2-40B4-BE49-F238E27FC236}">
                  <a16:creationId xmlns:a16="http://schemas.microsoft.com/office/drawing/2014/main" id="{7CC15B21-9934-4063-A981-1254F24D8805}"/>
                </a:ext>
              </a:extLst>
            </p:cNvPr>
            <p:cNvSpPr txBox="1"/>
            <p:nvPr/>
          </p:nvSpPr>
          <p:spPr>
            <a:xfrm>
              <a:off x="1310061" y="1943062"/>
              <a:ext cx="51139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spc="300" dirty="0" smtClean="0">
                  <a:solidFill>
                    <a:schemeClr val="bg1"/>
                  </a:solidFill>
                </a:rPr>
                <a:t>프로젝트 구조 및 구현</a:t>
              </a:r>
              <a:endParaRPr kumimoji="1" lang="ja-JP" altLang="en-US" sz="3600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49" name="正方形/長方形 1">
              <a:extLst>
                <a:ext uri="{FF2B5EF4-FFF2-40B4-BE49-F238E27FC236}">
                  <a16:creationId xmlns:a16="http://schemas.microsoft.com/office/drawing/2014/main" id="{CACB1BF2-EB4E-4F36-8540-C3A1A7F0AD1E}"/>
                </a:ext>
              </a:extLst>
            </p:cNvPr>
            <p:cNvSpPr/>
            <p:nvPr/>
          </p:nvSpPr>
          <p:spPr>
            <a:xfrm>
              <a:off x="764078" y="2147201"/>
              <a:ext cx="296326" cy="296326"/>
            </a:xfrm>
            <a:prstGeom prst="rect">
              <a:avLst/>
            </a:prstGeom>
            <a:solidFill>
              <a:schemeClr val="bg1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72692" y="4931117"/>
            <a:ext cx="1906279" cy="869797"/>
            <a:chOff x="572692" y="1719596"/>
            <a:chExt cx="1906279" cy="86979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A0F9463-4505-451F-8BF5-877E3F648D14}"/>
                </a:ext>
              </a:extLst>
            </p:cNvPr>
            <p:cNvSpPr txBox="1"/>
            <p:nvPr/>
          </p:nvSpPr>
          <p:spPr>
            <a:xfrm flipH="1">
              <a:off x="572692" y="1719596"/>
              <a:ext cx="737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300" dirty="0" smtClean="0">
                  <a:solidFill>
                    <a:schemeClr val="bg1"/>
                  </a:solidFill>
                </a:rPr>
                <a:t>04</a:t>
              </a:r>
              <a:endParaRPr lang="ko-KR" altLang="en-US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52" name="テキスト ボックス 2">
              <a:extLst>
                <a:ext uri="{FF2B5EF4-FFF2-40B4-BE49-F238E27FC236}">
                  <a16:creationId xmlns:a16="http://schemas.microsoft.com/office/drawing/2014/main" id="{7CC15B21-9934-4063-A981-1254F24D8805}"/>
                </a:ext>
              </a:extLst>
            </p:cNvPr>
            <p:cNvSpPr txBox="1"/>
            <p:nvPr/>
          </p:nvSpPr>
          <p:spPr>
            <a:xfrm>
              <a:off x="1310061" y="1943062"/>
              <a:ext cx="1168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spc="300" dirty="0" smtClean="0">
                  <a:solidFill>
                    <a:schemeClr val="bg1"/>
                  </a:solidFill>
                </a:rPr>
                <a:t>시연</a:t>
              </a:r>
              <a:endParaRPr kumimoji="1" lang="ja-JP" altLang="en-US" sz="3600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53" name="正方形/長方形 1">
              <a:extLst>
                <a:ext uri="{FF2B5EF4-FFF2-40B4-BE49-F238E27FC236}">
                  <a16:creationId xmlns:a16="http://schemas.microsoft.com/office/drawing/2014/main" id="{CACB1BF2-EB4E-4F36-8540-C3A1A7F0AD1E}"/>
                </a:ext>
              </a:extLst>
            </p:cNvPr>
            <p:cNvSpPr/>
            <p:nvPr/>
          </p:nvSpPr>
          <p:spPr>
            <a:xfrm>
              <a:off x="764078" y="2147201"/>
              <a:ext cx="296326" cy="296326"/>
            </a:xfrm>
            <a:prstGeom prst="rect">
              <a:avLst/>
            </a:prstGeom>
            <a:solidFill>
              <a:schemeClr val="bg1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0597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97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Title Here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DB5D1AC-A1A2-4DFF-8EF2-26244005832E}"/>
              </a:ext>
            </a:extLst>
          </p:cNvPr>
          <p:cNvGrpSpPr/>
          <p:nvPr/>
        </p:nvGrpSpPr>
        <p:grpSpPr>
          <a:xfrm>
            <a:off x="1274182" y="1278715"/>
            <a:ext cx="10186013" cy="4889206"/>
            <a:chOff x="1274182" y="1278715"/>
            <a:chExt cx="10186013" cy="488920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D8156F-0A5E-4E57-8299-C8545E75FDFC}"/>
                </a:ext>
              </a:extLst>
            </p:cNvPr>
            <p:cNvSpPr/>
            <p:nvPr/>
          </p:nvSpPr>
          <p:spPr>
            <a:xfrm>
              <a:off x="1274182" y="1278716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96FBCE9-542E-4F61-BD7F-EA3E19C3DC86}"/>
                </a:ext>
              </a:extLst>
            </p:cNvPr>
            <p:cNvSpPr/>
            <p:nvPr/>
          </p:nvSpPr>
          <p:spPr>
            <a:xfrm>
              <a:off x="6487680" y="1278715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F99C4F-EFD7-4DB3-92AD-DA4CC8F2E9AC}"/>
                </a:ext>
              </a:extLst>
            </p:cNvPr>
            <p:cNvSpPr/>
            <p:nvPr/>
          </p:nvSpPr>
          <p:spPr>
            <a:xfrm>
              <a:off x="1274182" y="3823442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66A6FEF-3E84-4215-A77B-A826B9F600B0}"/>
                </a:ext>
              </a:extLst>
            </p:cNvPr>
            <p:cNvSpPr/>
            <p:nvPr/>
          </p:nvSpPr>
          <p:spPr>
            <a:xfrm>
              <a:off x="6487680" y="3823441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75EACF-8326-43CE-BE57-1E8469035B85}"/>
                </a:ext>
              </a:extLst>
            </p:cNvPr>
            <p:cNvSpPr txBox="1"/>
            <p:nvPr/>
          </p:nvSpPr>
          <p:spPr>
            <a:xfrm>
              <a:off x="6583374" y="2941220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W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76F807-FFB7-42B8-9BA1-52270DE1BD84}"/>
                </a:ext>
              </a:extLst>
            </p:cNvPr>
            <p:cNvSpPr txBox="1"/>
            <p:nvPr/>
          </p:nvSpPr>
          <p:spPr>
            <a:xfrm>
              <a:off x="5555574" y="2941220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S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1E159C-4573-4E74-9C33-2F1A41416575}"/>
                </a:ext>
              </a:extLst>
            </p:cNvPr>
            <p:cNvSpPr txBox="1"/>
            <p:nvPr/>
          </p:nvSpPr>
          <p:spPr>
            <a:xfrm>
              <a:off x="5646005" y="3823441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O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A51013-DF11-4A37-9CC2-A10C16EE8313}"/>
                </a:ext>
              </a:extLst>
            </p:cNvPr>
            <p:cNvSpPr txBox="1"/>
            <p:nvPr/>
          </p:nvSpPr>
          <p:spPr>
            <a:xfrm>
              <a:off x="6523117" y="3823441"/>
              <a:ext cx="606056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T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47B7F0-07C5-4591-BAD3-4D85E82379D5}"/>
                </a:ext>
              </a:extLst>
            </p:cNvPr>
            <p:cNvSpPr txBox="1"/>
            <p:nvPr/>
          </p:nvSpPr>
          <p:spPr>
            <a:xfrm>
              <a:off x="1477925" y="146319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61CAF9-E4EB-40F6-B000-3A824E43F899}"/>
                </a:ext>
              </a:extLst>
            </p:cNvPr>
            <p:cNvSpPr txBox="1"/>
            <p:nvPr/>
          </p:nvSpPr>
          <p:spPr>
            <a:xfrm>
              <a:off x="8307571" y="146319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D794AC-3523-438E-B304-1201F7C9A65A}"/>
                </a:ext>
              </a:extLst>
            </p:cNvPr>
            <p:cNvSpPr txBox="1"/>
            <p:nvPr/>
          </p:nvSpPr>
          <p:spPr>
            <a:xfrm>
              <a:off x="1484496" y="405743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54BDA4-9273-4195-B566-63D12604A1BC}"/>
                </a:ext>
              </a:extLst>
            </p:cNvPr>
            <p:cNvSpPr txBox="1"/>
            <p:nvPr/>
          </p:nvSpPr>
          <p:spPr>
            <a:xfrm>
              <a:off x="8314142" y="405743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2179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77059" y="499731"/>
            <a:ext cx="44378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7324367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7681371" y="3157878"/>
            <a:ext cx="2424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</a:rPr>
              <a:t>소개 및 개요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F9463-4505-451F-8BF5-877E3F648D14}"/>
              </a:ext>
            </a:extLst>
          </p:cNvPr>
          <p:cNvSpPr txBox="1"/>
          <p:nvPr/>
        </p:nvSpPr>
        <p:spPr>
          <a:xfrm flipH="1">
            <a:off x="8535350" y="2573103"/>
            <a:ext cx="73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300" dirty="0" smtClean="0">
                <a:solidFill>
                  <a:schemeClr val="bg1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4633533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3750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SHOEFLY</a:t>
            </a:r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란</a:t>
            </a:r>
            <a:r>
              <a:rPr lang="en-US" altLang="ko-KR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25779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ko-KR" altLang="en-US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소개 및 개요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8750445" y="1980367"/>
            <a:ext cx="1379913" cy="1988996"/>
            <a:chOff x="1337122" y="2206255"/>
            <a:chExt cx="1379913" cy="1988996"/>
          </a:xfrm>
          <a:solidFill>
            <a:schemeClr val="tx2"/>
          </a:solidFill>
        </p:grpSpPr>
        <p:sp>
          <p:nvSpPr>
            <p:cNvPr id="26" name="타원 25"/>
            <p:cNvSpPr/>
            <p:nvPr/>
          </p:nvSpPr>
          <p:spPr>
            <a:xfrm>
              <a:off x="1587729" y="2206255"/>
              <a:ext cx="878701" cy="87870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1337123" y="2739044"/>
              <a:ext cx="1379912" cy="13799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337122" y="3352283"/>
              <a:ext cx="1379913" cy="8429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2" name="타원 31"/>
          <p:cNvSpPr/>
          <p:nvPr/>
        </p:nvSpPr>
        <p:spPr>
          <a:xfrm>
            <a:off x="4168638" y="1368333"/>
            <a:ext cx="3213064" cy="3213064"/>
          </a:xfrm>
          <a:prstGeom prst="ellipse">
            <a:avLst/>
          </a:prstGeom>
          <a:noFill/>
          <a:ln w="127000" cmpd="sng">
            <a:solidFill>
              <a:srgbClr val="FF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179" r="97386">
                        <a14:foregroundMark x1="25926" y1="74684" x2="25926" y2="74684"/>
                        <a14:foregroundMark x1="38562" y1="85443" x2="38562" y2="85443"/>
                        <a14:foregroundMark x1="41176" y1="89241" x2="41176" y2="89241"/>
                        <a14:foregroundMark x1="51198" y1="85443" x2="51198" y2="85443"/>
                        <a14:foregroundMark x1="53377" y1="75316" x2="53377" y2="75316"/>
                        <a14:foregroundMark x1="61002" y1="78481" x2="61002" y2="78481"/>
                        <a14:foregroundMark x1="65359" y1="91772" x2="65359" y2="91772"/>
                        <a14:foregroundMark x1="69499" y1="87975" x2="69499" y2="87975"/>
                        <a14:foregroundMark x1="72549" y1="75316" x2="72549" y2="75316"/>
                        <a14:foregroundMark x1="78649" y1="75316" x2="78649" y2="75316"/>
                        <a14:foregroundMark x1="93464" y1="79747" x2="93464" y2="797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50" y="2491033"/>
            <a:ext cx="2812640" cy="968185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1414397" y="1980367"/>
            <a:ext cx="1379913" cy="1988996"/>
            <a:chOff x="1337122" y="2206255"/>
            <a:chExt cx="1379913" cy="1988996"/>
          </a:xfrm>
          <a:solidFill>
            <a:schemeClr val="tx2"/>
          </a:solidFill>
        </p:grpSpPr>
        <p:sp>
          <p:nvSpPr>
            <p:cNvPr id="35" name="타원 34"/>
            <p:cNvSpPr/>
            <p:nvPr/>
          </p:nvSpPr>
          <p:spPr>
            <a:xfrm>
              <a:off x="1587729" y="2206255"/>
              <a:ext cx="878701" cy="87870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1337123" y="2739044"/>
              <a:ext cx="1379912" cy="13799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337122" y="3352283"/>
              <a:ext cx="1379913" cy="8429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9" name="오른쪽 화살표 38"/>
          <p:cNvSpPr/>
          <p:nvPr/>
        </p:nvSpPr>
        <p:spPr>
          <a:xfrm>
            <a:off x="3170470" y="2732549"/>
            <a:ext cx="627590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오른쪽 화살표 39"/>
          <p:cNvSpPr/>
          <p:nvPr/>
        </p:nvSpPr>
        <p:spPr>
          <a:xfrm>
            <a:off x="7752278" y="2733896"/>
            <a:ext cx="627590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120638" y="4994581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b="1" dirty="0" smtClean="0"/>
              <a:t>한정판 </a:t>
            </a:r>
            <a:r>
              <a:rPr lang="ko-KR" altLang="en-US" sz="2000" b="1" dirty="0"/>
              <a:t>상품에 대해 안전한 거래를 </a:t>
            </a:r>
            <a:r>
              <a:rPr lang="ko-KR" altLang="en-US" sz="2000" b="1" dirty="0" smtClean="0"/>
              <a:t>제공합니다</a:t>
            </a:r>
            <a:endParaRPr lang="en-US" altLang="ko-KR" sz="2000" b="1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7572EA4-C175-4288-B8F2-459F6ED88B72}"/>
              </a:ext>
            </a:extLst>
          </p:cNvPr>
          <p:cNvCxnSpPr>
            <a:cxnSpLocks/>
          </p:cNvCxnSpPr>
          <p:nvPr/>
        </p:nvCxnSpPr>
        <p:spPr>
          <a:xfrm>
            <a:off x="1120638" y="4994581"/>
            <a:ext cx="1488558" cy="0"/>
          </a:xfrm>
          <a:prstGeom prst="line">
            <a:avLst/>
          </a:prstGeom>
          <a:noFill/>
          <a:ln w="38100" cmpd="sng">
            <a:solidFill>
              <a:srgbClr val="FF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621B7AA-E91B-4BBF-883E-CD410876B42F}"/>
              </a:ext>
            </a:extLst>
          </p:cNvPr>
          <p:cNvSpPr txBox="1"/>
          <p:nvPr/>
        </p:nvSpPr>
        <p:spPr>
          <a:xfrm>
            <a:off x="1373987" y="5459847"/>
            <a:ext cx="1017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solidFill>
                  <a:schemeClr val="tx2">
                    <a:lumMod val="50000"/>
                  </a:schemeClr>
                </a:solidFill>
              </a:rPr>
              <a:t>거래를 위해 서로의 개인 정보를 공유할 필요가 없습니다</a:t>
            </a:r>
            <a:r>
              <a:rPr lang="en-US" altLang="ko-KR" sz="1600" dirty="0" smtClean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altLang="ko-KR" sz="1600" b="1" dirty="0" smtClean="0">
                <a:solidFill>
                  <a:srgbClr val="FC9598"/>
                </a:solidFill>
              </a:rPr>
              <a:t>SHOEFLY</a:t>
            </a:r>
            <a:r>
              <a:rPr lang="ko-KR" altLang="en-US" sz="1600" dirty="0" smtClean="0">
                <a:solidFill>
                  <a:schemeClr val="tx2">
                    <a:lumMod val="50000"/>
                  </a:schemeClr>
                </a:solidFill>
              </a:rPr>
              <a:t>가 안전한 거래를 도와드립니다</a:t>
            </a:r>
            <a:r>
              <a:rPr lang="en-US" altLang="ko-KR" sz="16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235672" y="3426695"/>
            <a:ext cx="1737361" cy="768502"/>
          </a:xfrm>
          <a:prstGeom prst="roundRect">
            <a:avLst/>
          </a:prstGeom>
          <a:solidFill>
            <a:srgbClr val="CEB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 smtClean="0"/>
              <a:t>판매자</a:t>
            </a:r>
            <a:endParaRPr kumimoji="1" lang="ko-KR" altLang="en-US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8571720" y="3426695"/>
            <a:ext cx="1737361" cy="768502"/>
          </a:xfrm>
          <a:prstGeom prst="roundRect">
            <a:avLst/>
          </a:prstGeom>
          <a:solidFill>
            <a:srgbClr val="CEB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 smtClean="0"/>
              <a:t>구매자</a:t>
            </a:r>
            <a:endParaRPr kumimoji="1" lang="ko-KR" altLang="en-US" b="1" dirty="0"/>
          </a:p>
        </p:txBody>
      </p:sp>
      <p:sp>
        <p:nvSpPr>
          <p:cNvPr id="49" name="직사각형 48"/>
          <p:cNvSpPr/>
          <p:nvPr/>
        </p:nvSpPr>
        <p:spPr>
          <a:xfrm>
            <a:off x="1155561" y="5547532"/>
            <a:ext cx="172145" cy="1721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21B7AA-E91B-4BBF-883E-CD410876B42F}"/>
              </a:ext>
            </a:extLst>
          </p:cNvPr>
          <p:cNvSpPr txBox="1"/>
          <p:nvPr/>
        </p:nvSpPr>
        <p:spPr>
          <a:xfrm>
            <a:off x="1373987" y="5852615"/>
            <a:ext cx="1017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solidFill>
                  <a:schemeClr val="tx2">
                    <a:lumMod val="50000"/>
                  </a:schemeClr>
                </a:solidFill>
              </a:rPr>
              <a:t>철저한 검수를 통해 </a:t>
            </a:r>
            <a:r>
              <a:rPr lang="ko-KR" altLang="en-US" sz="1600" dirty="0" err="1" smtClean="0">
                <a:solidFill>
                  <a:schemeClr val="tx2">
                    <a:lumMod val="50000"/>
                  </a:schemeClr>
                </a:solidFill>
              </a:rPr>
              <a:t>가품에</a:t>
            </a:r>
            <a:r>
              <a:rPr lang="ko-KR" altLang="en-US" sz="1600" dirty="0" smtClean="0">
                <a:solidFill>
                  <a:schemeClr val="tx2">
                    <a:lumMod val="50000"/>
                  </a:schemeClr>
                </a:solidFill>
              </a:rPr>
              <a:t> 대한 불안감을 없애 드립니다</a:t>
            </a:r>
            <a:r>
              <a:rPr lang="en-US" altLang="ko-KR" sz="16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155561" y="5940300"/>
            <a:ext cx="172145" cy="1721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21B7AA-E91B-4BBF-883E-CD410876B42F}"/>
              </a:ext>
            </a:extLst>
          </p:cNvPr>
          <p:cNvSpPr txBox="1"/>
          <p:nvPr/>
        </p:nvSpPr>
        <p:spPr>
          <a:xfrm>
            <a:off x="1373987" y="6245383"/>
            <a:ext cx="1017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solidFill>
                  <a:schemeClr val="tx2">
                    <a:lumMod val="50000"/>
                  </a:schemeClr>
                </a:solidFill>
              </a:rPr>
              <a:t>거래 중인 상품들을 통해 시세 파악이 가능합니다</a:t>
            </a:r>
            <a:r>
              <a:rPr lang="en-US" altLang="ko-KR" sz="16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155561" y="6333068"/>
            <a:ext cx="172145" cy="1721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853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4309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팀원소개</a:t>
            </a:r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및 역할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25779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ko-KR" altLang="en-US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소개 및 개요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82454" y="1264948"/>
            <a:ext cx="2634826" cy="5045543"/>
            <a:chOff x="793952" y="1094126"/>
            <a:chExt cx="2634826" cy="5045543"/>
          </a:xfrm>
        </p:grpSpPr>
        <p:sp>
          <p:nvSpPr>
            <p:cNvPr id="14" name="직사각형 13"/>
            <p:cNvSpPr/>
            <p:nvPr/>
          </p:nvSpPr>
          <p:spPr>
            <a:xfrm>
              <a:off x="793952" y="2107835"/>
              <a:ext cx="2634826" cy="4031834"/>
            </a:xfrm>
            <a:prstGeom prst="rect">
              <a:avLst/>
            </a:prstGeom>
            <a:noFill/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6F8BB50-E128-481B-A16F-7172051C5D58}"/>
                </a:ext>
              </a:extLst>
            </p:cNvPr>
            <p:cNvSpPr/>
            <p:nvPr/>
          </p:nvSpPr>
          <p:spPr>
            <a:xfrm>
              <a:off x="1274182" y="1094126"/>
              <a:ext cx="1595874" cy="159587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865" y="1418746"/>
              <a:ext cx="946634" cy="946634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1067416" y="2413704"/>
              <a:ext cx="2053849" cy="68092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400" b="1" dirty="0" smtClean="0"/>
                <a:t>박세환</a:t>
              </a:r>
              <a:r>
                <a:rPr kumimoji="1" lang="en-US" altLang="ko-KR" sz="1600" b="1" dirty="0" smtClean="0"/>
                <a:t>(</a:t>
              </a:r>
              <a:r>
                <a:rPr lang="ko-KR" altLang="en-US" sz="1600" b="1" dirty="0" smtClean="0"/>
                <a:t>조장</a:t>
              </a:r>
              <a:r>
                <a:rPr kumimoji="1" lang="en-US" altLang="ko-KR" sz="1600" b="1" dirty="0" smtClean="0"/>
                <a:t>)</a:t>
              </a:r>
              <a:endParaRPr kumimoji="1" lang="ko-KR" altLang="en-US" sz="24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03610" y="3218342"/>
              <a:ext cx="238146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공지사항</a:t>
              </a:r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 FAQ, </a:t>
              </a:r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관리자페이지</a:t>
              </a:r>
              <a:endPara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DB</a:t>
              </a:r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설계 </a:t>
              </a:r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총괄</a:t>
              </a:r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작업 스케줄러</a:t>
              </a:r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</a:t>
              </a:r>
              <a:endPara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GITHUB </a:t>
              </a:r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관리담당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356286" y="1264948"/>
            <a:ext cx="2634826" cy="5045543"/>
            <a:chOff x="793952" y="1094126"/>
            <a:chExt cx="2634826" cy="5045543"/>
          </a:xfrm>
        </p:grpSpPr>
        <p:sp>
          <p:nvSpPr>
            <p:cNvPr id="24" name="직사각형 23"/>
            <p:cNvSpPr/>
            <p:nvPr/>
          </p:nvSpPr>
          <p:spPr>
            <a:xfrm>
              <a:off x="793952" y="2107835"/>
              <a:ext cx="2634826" cy="4031834"/>
            </a:xfrm>
            <a:prstGeom prst="rect">
              <a:avLst/>
            </a:prstGeom>
            <a:noFill/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6F8BB50-E128-481B-A16F-7172051C5D58}"/>
                </a:ext>
              </a:extLst>
            </p:cNvPr>
            <p:cNvSpPr/>
            <p:nvPr/>
          </p:nvSpPr>
          <p:spPr>
            <a:xfrm>
              <a:off x="1274182" y="1094126"/>
              <a:ext cx="1595874" cy="159587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865" y="1418746"/>
              <a:ext cx="946634" cy="946634"/>
            </a:xfrm>
            <a:prstGeom prst="rect">
              <a:avLst/>
            </a:prstGeom>
          </p:spPr>
        </p:pic>
        <p:sp>
          <p:nvSpPr>
            <p:cNvPr id="27" name="모서리가 둥근 직사각형 26"/>
            <p:cNvSpPr/>
            <p:nvPr/>
          </p:nvSpPr>
          <p:spPr>
            <a:xfrm>
              <a:off x="1067416" y="2413704"/>
              <a:ext cx="2053849" cy="68092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400" b="1" dirty="0" err="1" smtClean="0"/>
                <a:t>안소은</a:t>
              </a:r>
              <a:endParaRPr kumimoji="1" lang="ko-KR" alt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03610" y="3218342"/>
              <a:ext cx="238146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상품 리스트</a:t>
              </a:r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 </a:t>
              </a:r>
              <a:b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구매 및 판매</a:t>
              </a:r>
              <a:endPara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요구사항명세서 작성</a:t>
              </a:r>
              <a:endPara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이미지 편집 및 로고 준비</a:t>
              </a:r>
              <a:endPara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221511" y="1264948"/>
            <a:ext cx="2634826" cy="5045543"/>
            <a:chOff x="793952" y="1094126"/>
            <a:chExt cx="2634826" cy="5045543"/>
          </a:xfrm>
        </p:grpSpPr>
        <p:sp>
          <p:nvSpPr>
            <p:cNvPr id="30" name="직사각형 29"/>
            <p:cNvSpPr/>
            <p:nvPr/>
          </p:nvSpPr>
          <p:spPr>
            <a:xfrm>
              <a:off x="793952" y="2107835"/>
              <a:ext cx="2634826" cy="4031834"/>
            </a:xfrm>
            <a:prstGeom prst="rect">
              <a:avLst/>
            </a:prstGeom>
            <a:noFill/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6F8BB50-E128-481B-A16F-7172051C5D58}"/>
                </a:ext>
              </a:extLst>
            </p:cNvPr>
            <p:cNvSpPr/>
            <p:nvPr/>
          </p:nvSpPr>
          <p:spPr>
            <a:xfrm>
              <a:off x="1274182" y="1094126"/>
              <a:ext cx="1595874" cy="159587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865" y="1418746"/>
              <a:ext cx="946634" cy="946634"/>
            </a:xfrm>
            <a:prstGeom prst="rect">
              <a:avLst/>
            </a:prstGeom>
          </p:spPr>
        </p:pic>
        <p:sp>
          <p:nvSpPr>
            <p:cNvPr id="33" name="모서리가 둥근 직사각형 32"/>
            <p:cNvSpPr/>
            <p:nvPr/>
          </p:nvSpPr>
          <p:spPr>
            <a:xfrm>
              <a:off x="1067416" y="2413704"/>
              <a:ext cx="2053849" cy="68092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400" b="1" dirty="0" err="1" smtClean="0"/>
                <a:t>정유한</a:t>
              </a:r>
              <a:endParaRPr kumimoji="1" lang="ko-KR" altLang="en-US" sz="24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03610" y="3218342"/>
              <a:ext cx="238146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회원 페이지 </a:t>
              </a:r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로그인</a:t>
              </a:r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 </a:t>
              </a:r>
              <a:b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마이 페이지</a:t>
              </a:r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주소</a:t>
              </a:r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API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9089342" y="1264948"/>
            <a:ext cx="2634826" cy="5045543"/>
            <a:chOff x="793952" y="1094126"/>
            <a:chExt cx="2634826" cy="5045543"/>
          </a:xfrm>
        </p:grpSpPr>
        <p:sp>
          <p:nvSpPr>
            <p:cNvPr id="36" name="직사각형 35"/>
            <p:cNvSpPr/>
            <p:nvPr/>
          </p:nvSpPr>
          <p:spPr>
            <a:xfrm>
              <a:off x="793952" y="2107835"/>
              <a:ext cx="2634826" cy="4031834"/>
            </a:xfrm>
            <a:prstGeom prst="rect">
              <a:avLst/>
            </a:prstGeom>
            <a:noFill/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66F8BB50-E128-481B-A16F-7172051C5D58}"/>
                </a:ext>
              </a:extLst>
            </p:cNvPr>
            <p:cNvSpPr/>
            <p:nvPr/>
          </p:nvSpPr>
          <p:spPr>
            <a:xfrm>
              <a:off x="1274182" y="1094126"/>
              <a:ext cx="1595874" cy="159587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865" y="1418746"/>
              <a:ext cx="946634" cy="946634"/>
            </a:xfrm>
            <a:prstGeom prst="rect">
              <a:avLst/>
            </a:prstGeom>
          </p:spPr>
        </p:pic>
        <p:sp>
          <p:nvSpPr>
            <p:cNvPr id="39" name="모서리가 둥근 직사각형 38"/>
            <p:cNvSpPr/>
            <p:nvPr/>
          </p:nvSpPr>
          <p:spPr>
            <a:xfrm>
              <a:off x="1067416" y="2413704"/>
              <a:ext cx="2053849" cy="68092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400" b="1" dirty="0" err="1" smtClean="0"/>
                <a:t>윤기태</a:t>
              </a:r>
              <a:endParaRPr kumimoji="1" lang="ko-KR" altLang="en-US" sz="24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03610" y="3218342"/>
              <a:ext cx="238146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후기 게시판</a:t>
              </a:r>
              <a:endPara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상품 샘플 데이터 생성 및 상품이미지 조사</a:t>
              </a:r>
              <a:endPara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59545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7324367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7738280" y="3157878"/>
            <a:ext cx="23102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</a:rPr>
              <a:t>개발환경 및</a:t>
            </a:r>
            <a:r>
              <a:rPr lang="en-US" altLang="ko-KR" sz="3200" b="1" dirty="0" smtClean="0">
                <a:solidFill>
                  <a:schemeClr val="bg1"/>
                </a:solidFill>
              </a:rPr>
              <a:t/>
            </a:r>
            <a:br>
              <a:rPr lang="en-US" altLang="ko-KR" sz="3200" b="1" dirty="0" smtClean="0">
                <a:solidFill>
                  <a:schemeClr val="bg1"/>
                </a:solidFill>
              </a:rPr>
            </a:br>
            <a:r>
              <a:rPr lang="ko-KR" altLang="en-US" sz="3200" b="1" dirty="0" smtClean="0">
                <a:solidFill>
                  <a:schemeClr val="bg1"/>
                </a:solidFill>
              </a:rPr>
              <a:t>기획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F9463-4505-451F-8BF5-877E3F648D14}"/>
              </a:ext>
            </a:extLst>
          </p:cNvPr>
          <p:cNvSpPr txBox="1"/>
          <p:nvPr/>
        </p:nvSpPr>
        <p:spPr>
          <a:xfrm flipH="1">
            <a:off x="8535350" y="2573103"/>
            <a:ext cx="73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300" dirty="0" smtClean="0">
                <a:solidFill>
                  <a:schemeClr val="bg1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580108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2512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 환경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30139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</a:t>
            </a:r>
            <a:r>
              <a:rPr lang="ko-KR" altLang="en-US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개발환경 및 기획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9407" y="1178298"/>
            <a:ext cx="11033090" cy="1454370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3799" y="1323935"/>
            <a:ext cx="461665" cy="15775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b="1" dirty="0" smtClean="0"/>
              <a:t>구현 언어</a:t>
            </a:r>
            <a:endParaRPr lang="ko-KR" altLang="en-US" b="1" dirty="0"/>
          </a:p>
        </p:txBody>
      </p:sp>
      <p:pic>
        <p:nvPicPr>
          <p:cNvPr id="18" name="그림 1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790" r="32860"/>
          <a:stretch>
            <a:fillRect/>
          </a:stretch>
        </p:blipFill>
        <p:spPr>
          <a:xfrm>
            <a:off x="1852169" y="1228733"/>
            <a:ext cx="936494" cy="1403935"/>
          </a:xfrm>
          <a:prstGeom prst="rect">
            <a:avLst/>
          </a:prstGeom>
        </p:spPr>
      </p:pic>
      <p:pic>
        <p:nvPicPr>
          <p:cNvPr id="19" name="그림 1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210" r="16790"/>
          <a:stretch>
            <a:fillRect/>
          </a:stretch>
        </p:blipFill>
        <p:spPr>
          <a:xfrm>
            <a:off x="2749899" y="1405715"/>
            <a:ext cx="1290540" cy="1049970"/>
          </a:xfrm>
          <a:prstGeom prst="rect">
            <a:avLst/>
          </a:prstGeom>
        </p:spPr>
      </p:pic>
      <p:pic>
        <p:nvPicPr>
          <p:cNvPr id="20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40439" y="1464891"/>
            <a:ext cx="1338973" cy="828888"/>
          </a:xfrm>
          <a:prstGeom prst="rect">
            <a:avLst/>
          </a:prstGeom>
        </p:spPr>
      </p:pic>
      <p:pic>
        <p:nvPicPr>
          <p:cNvPr id="21" name="그림 4"/>
          <p:cNvPicPr>
            <a:picLocks noChangeAspect="1"/>
          </p:cNvPicPr>
          <p:nvPr/>
        </p:nvPicPr>
        <p:blipFill rotWithShape="1">
          <a:blip r:embed="rId5"/>
          <a:srcRect l="45000" t="23020" r="42260" b="53950"/>
          <a:stretch>
            <a:fillRect/>
          </a:stretch>
        </p:blipFill>
        <p:spPr>
          <a:xfrm>
            <a:off x="5476001" y="1340228"/>
            <a:ext cx="1164566" cy="1180943"/>
          </a:xfrm>
          <a:prstGeom prst="rect">
            <a:avLst/>
          </a:prstGeom>
        </p:spPr>
      </p:pic>
      <p:pic>
        <p:nvPicPr>
          <p:cNvPr id="22" name="그림 5"/>
          <p:cNvPicPr>
            <a:picLocks noChangeAspect="1"/>
          </p:cNvPicPr>
          <p:nvPr/>
        </p:nvPicPr>
        <p:blipFill rotWithShape="1">
          <a:blip r:embed="rId5"/>
          <a:srcRect l="67170" t="23020" r="20470" b="53950"/>
          <a:stretch>
            <a:fillRect/>
          </a:stretch>
        </p:blipFill>
        <p:spPr>
          <a:xfrm>
            <a:off x="6308091" y="1349306"/>
            <a:ext cx="1228066" cy="1283362"/>
          </a:xfrm>
          <a:prstGeom prst="rect">
            <a:avLst/>
          </a:prstGeom>
        </p:spPr>
      </p:pic>
      <p:pic>
        <p:nvPicPr>
          <p:cNvPr id="23" name="그림 3"/>
          <p:cNvPicPr>
            <a:picLocks noChangeAspect="1"/>
          </p:cNvPicPr>
          <p:nvPr/>
        </p:nvPicPr>
        <p:blipFill rotWithShape="1">
          <a:blip r:embed="rId5"/>
          <a:srcRect l="22080" t="23020" r="65660" b="53950"/>
          <a:stretch>
            <a:fillRect/>
          </a:stretch>
        </p:blipFill>
        <p:spPr>
          <a:xfrm>
            <a:off x="7248226" y="1349306"/>
            <a:ext cx="1121435" cy="118094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630504" y="1640384"/>
            <a:ext cx="679292" cy="70120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598274" y="1666087"/>
            <a:ext cx="1287517" cy="73572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569407" y="2917771"/>
            <a:ext cx="5339024" cy="1454370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63473" y="2917771"/>
            <a:ext cx="2558980" cy="1454370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177496" y="2917771"/>
            <a:ext cx="2425002" cy="1454370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010336" y="3315067"/>
            <a:ext cx="1283872" cy="61625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73799" y="3036133"/>
            <a:ext cx="461665" cy="15775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dirty="0" smtClean="0"/>
              <a:t>DB</a:t>
            </a:r>
            <a:r>
              <a:rPr lang="ko-KR" altLang="en-US" b="1" dirty="0" smtClean="0"/>
              <a:t> 서버</a:t>
            </a:r>
            <a:endParaRPr lang="en-US" altLang="ko-KR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6409734" y="3036133"/>
            <a:ext cx="461665" cy="15775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dirty="0" smtClean="0"/>
              <a:t>WAS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323756" y="3036133"/>
            <a:ext cx="461665" cy="15775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b="1" dirty="0" smtClean="0"/>
              <a:t>서버 언어</a:t>
            </a:r>
            <a:endParaRPr lang="ko-KR" altLang="en-US" b="1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573244" y="3236117"/>
            <a:ext cx="1417483" cy="774158"/>
          </a:xfrm>
          <a:prstGeom prst="rect">
            <a:avLst/>
          </a:prstGeom>
        </p:spPr>
      </p:pic>
      <p:pic>
        <p:nvPicPr>
          <p:cNvPr id="36" name="그림 10"/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170" r="16540"/>
          <a:stretch>
            <a:fillRect/>
          </a:stretch>
        </p:blipFill>
        <p:spPr>
          <a:xfrm>
            <a:off x="3261615" y="3113054"/>
            <a:ext cx="1099001" cy="9932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7142820" y="3318406"/>
            <a:ext cx="1274235" cy="691869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569407" y="4627961"/>
            <a:ext cx="8608089" cy="1454370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73799" y="4760453"/>
            <a:ext cx="461665" cy="15775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b="1" dirty="0" smtClean="0"/>
              <a:t>사용 도구</a:t>
            </a:r>
            <a:endParaRPr lang="ko-KR" altLang="en-US" b="1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224082" y="5046527"/>
            <a:ext cx="2014837" cy="518101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3535030" y="5056032"/>
            <a:ext cx="2248945" cy="528352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5972729" y="5029263"/>
            <a:ext cx="2236833" cy="562403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8190578" y="4813065"/>
            <a:ext cx="1020414" cy="985024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9449418" y="4613724"/>
            <a:ext cx="2153079" cy="1454370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9564637" y="4760453"/>
            <a:ext cx="461665" cy="15775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dirty="0" smtClean="0"/>
              <a:t>API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9969081" y="11230124"/>
            <a:ext cx="831252" cy="8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26" name="Picture 2" descr="https://www.juso.go.kr/img/common/logo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702" y="5360052"/>
            <a:ext cx="1643420" cy="35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054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2512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 환경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30139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</a:t>
            </a:r>
            <a:r>
              <a:rPr lang="ko-KR" altLang="en-US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개발환경 및 기획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969081" y="11230124"/>
            <a:ext cx="831252" cy="8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746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2512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 환경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25779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ko-KR" altLang="en-US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소개 및 개요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6F8BB50-E128-481B-A16F-7172051C5D58}"/>
              </a:ext>
            </a:extLst>
          </p:cNvPr>
          <p:cNvSpPr/>
          <p:nvPr/>
        </p:nvSpPr>
        <p:spPr>
          <a:xfrm>
            <a:off x="1274182" y="1838633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연필">
            <a:extLst>
              <a:ext uri="{FF2B5EF4-FFF2-40B4-BE49-F238E27FC236}">
                <a16:creationId xmlns:a16="http://schemas.microsoft.com/office/drawing/2014/main" id="{57A1CD4F-5881-46D6-B91E-713E758577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16961" y="2581412"/>
            <a:ext cx="1562440" cy="15624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274B4049-12A0-4E6C-9EDC-EE9081F2F21C}"/>
              </a:ext>
            </a:extLst>
          </p:cNvPr>
          <p:cNvSpPr/>
          <p:nvPr/>
        </p:nvSpPr>
        <p:spPr>
          <a:xfrm>
            <a:off x="4878420" y="1838631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D4AACCB-2450-4314-B413-788A2F2E3C57}"/>
              </a:ext>
            </a:extLst>
          </p:cNvPr>
          <p:cNvSpPr/>
          <p:nvPr/>
        </p:nvSpPr>
        <p:spPr>
          <a:xfrm>
            <a:off x="8482657" y="1838629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래픽 6" descr="교사">
            <a:extLst>
              <a:ext uri="{FF2B5EF4-FFF2-40B4-BE49-F238E27FC236}">
                <a16:creationId xmlns:a16="http://schemas.microsoft.com/office/drawing/2014/main" id="{C0E2290D-5D0C-47D0-9620-7CCF777E0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261052" y="2430400"/>
            <a:ext cx="1997200" cy="1997200"/>
          </a:xfrm>
          <a:prstGeom prst="rect">
            <a:avLst/>
          </a:prstGeom>
        </p:spPr>
      </p:pic>
      <p:pic>
        <p:nvPicPr>
          <p:cNvPr id="10" name="그래픽 9" descr="악수">
            <a:extLst>
              <a:ext uri="{FF2B5EF4-FFF2-40B4-BE49-F238E27FC236}">
                <a16:creationId xmlns:a16="http://schemas.microsoft.com/office/drawing/2014/main" id="{87320523-C137-4205-820F-43D2137545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934267" y="2430400"/>
            <a:ext cx="2144780" cy="2144780"/>
          </a:xfrm>
          <a:prstGeom prst="rect">
            <a:avLst/>
          </a:prstGeom>
        </p:spPr>
      </p:pic>
      <p:sp>
        <p:nvSpPr>
          <p:cNvPr id="15" name="テキスト ボックス 8">
            <a:extLst>
              <a:ext uri="{FF2B5EF4-FFF2-40B4-BE49-F238E27FC236}">
                <a16:creationId xmlns:a16="http://schemas.microsoft.com/office/drawing/2014/main" id="{88907138-8988-4B95-A70A-484F49158257}"/>
              </a:ext>
            </a:extLst>
          </p:cNvPr>
          <p:cNvSpPr txBox="1"/>
          <p:nvPr/>
        </p:nvSpPr>
        <p:spPr>
          <a:xfrm>
            <a:off x="1545658" y="5095278"/>
            <a:ext cx="2505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Insert Title Here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テキスト ボックス 9">
            <a:extLst>
              <a:ext uri="{FF2B5EF4-FFF2-40B4-BE49-F238E27FC236}">
                <a16:creationId xmlns:a16="http://schemas.microsoft.com/office/drawing/2014/main" id="{657912A2-233D-447F-989C-D3FE57CEC881}"/>
              </a:ext>
            </a:extLst>
          </p:cNvPr>
          <p:cNvSpPr txBox="1"/>
          <p:nvPr/>
        </p:nvSpPr>
        <p:spPr>
          <a:xfrm>
            <a:off x="5149897" y="5095278"/>
            <a:ext cx="2505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Insert Title Here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テキスト ボックス 10">
            <a:extLst>
              <a:ext uri="{FF2B5EF4-FFF2-40B4-BE49-F238E27FC236}">
                <a16:creationId xmlns:a16="http://schemas.microsoft.com/office/drawing/2014/main" id="{63B04C8E-67C0-44BA-BF0A-037E75358960}"/>
              </a:ext>
            </a:extLst>
          </p:cNvPr>
          <p:cNvSpPr txBox="1"/>
          <p:nvPr/>
        </p:nvSpPr>
        <p:spPr>
          <a:xfrm>
            <a:off x="8754134" y="5095278"/>
            <a:ext cx="2505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Insert Title Here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929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</TotalTime>
  <Words>444</Words>
  <Application>Microsoft Office PowerPoint</Application>
  <PresentationFormat>와이드스크린</PresentationFormat>
  <Paragraphs>117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나눔스퀘어라운드 Regular</vt:lpstr>
      <vt:lpstr>푸른전남 Medium</vt:lpstr>
      <vt:lpstr>Arial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ITSC</cp:lastModifiedBy>
  <cp:revision>45</cp:revision>
  <dcterms:created xsi:type="dcterms:W3CDTF">2018-12-07T00:32:38Z</dcterms:created>
  <dcterms:modified xsi:type="dcterms:W3CDTF">2021-07-29T08:11:38Z</dcterms:modified>
</cp:coreProperties>
</file>