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embeddings/oleObject1" ContentType="application/vnd.openxmlformats-officedocument.spreadsheetml.sheet"/>
  <Override PartName="/ppt/embeddings/oleObject2" ContentType="application/vnd.openxmlformats-officedocument.spreadsheetml.sheet"/>
  <Override PartName="/ppt/embeddings/oleObject3" ContentType="application/vnd.openxmlformats-officedocument.spreadsheetml.sheet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ppt/embeddings/oleObject1" ContentType="application/vnd.openxmlformats-officedocument.spreadsheetml.sheet"/>
  <Override PartName="ppt/embeddings/oleObject2" ContentType="application/vnd.openxmlformats-officedocument.spreadsheetml.sheet"/>
  <Override PartName="ppt/embeddings/oleObject3" ContentType="application/vnd.openxmlformats-officedocument.spreadsheetml.sheet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978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48" y="48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2"  /></Relationships>
</file>

<file path=ppt/charts/_rels/chart3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3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 wrap="none" lIns="0" tIns="0" rIns="0" bIns="0" anchor="ctr" anchorCtr="1"/>
        <a:p>
          <a:pPr algn="l">
            <a:defRPr sz="18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axPos val="b"/>
        <c:crossAx val="714874072"/>
        <c:delete val="0"/>
        <c:title>
          <c:layout/>
          <c:overlay val="0"/>
          <c:spPr>
            <a:noFill/>
            <a:ln>
              <a:noFill/>
            </a:ln>
            <a:effectLst/>
          </c:spPr>
          <c:txPr>
            <a:bodyPr rot="0" vert="horz" wrap="none" lIns="0" tIns="0" rIns="0" bIns="0" anchor="ctr" anchorCtr="1"/>
            <a:p>
              <a:pPr algn="l">
                <a:defRPr sz="1300" b="0" i="0" u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 panose="0"/>
                  <a:ea typeface="+mn-ea" panose="0"/>
                  <a:cs typeface="+mn-ea" panose="0"/>
                  <a:sym typeface="+mn-ea" panose="0"/>
                </a:defRPr>
              </a:pPr>
              <a:endParaRPr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714874072"/>
        <c:scaling>
          <c:orientation val="minMax"/>
        </c:scaling>
        <c:axPos val="l"/>
        <c:crossAx val="714869480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vert="vert270" wrap="none" lIns="0" tIns="0" rIns="0" bIns="0" anchor="ctr" anchorCtr="1"/>
            <a:p>
              <a:pPr algn="l">
                <a:defRPr sz="1300" b="0" i="0" u="none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 panose="0"/>
                  <a:ea typeface="+mn-ea" panose="0"/>
                  <a:cs typeface="+mn-ea" panose="0"/>
                  <a:sym typeface="+mn-ea" panose="0"/>
                </a:defRPr>
              </a:pPr>
              <a:endParaRPr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75"/>
        <c:overlap val="0"/>
        <c:axId val="532948384"/>
        <c:axId val="532950024"/>
      </c:barChart>
      <c:catAx>
        <c:axId val="532948384"/>
        <c:scaling>
          <c:orientation val="minMax"/>
        </c:scaling>
        <c:axPos val="b"/>
        <c:crossAx val="53295002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532950024"/>
        <c:scaling>
          <c:orientation val="minMax"/>
        </c:scaling>
        <c:axPos val="l"/>
        <c:crossAx val="532948384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3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6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5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4"/>
            </a:solidFill>
            <a:ln w="9525">
              <a:noFill/>
            </a:ln>
            <a:effectLst/>
          </c:spPr>
          <c:invertIfNegative val="0"/>
          <c:dLbls>
            <c:delete val="0"/>
            <c:spPr>
              <a:noFill/>
              <a:ln w="9525">
                <a:noFill/>
              </a:ln>
              <a:effectLst/>
            </c:spPr>
            <c:txPr>
              <a:bodyPr rot="0" vert="horz" wrap="none" lIns="0" tIns="0" rIns="0" bIns="0" anchor="ctr" anchorCtr="1"/>
              <a:p>
                <a:pPr algn="l">
                  <a:defRPr sz="1100" b="0" i="0" u="none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 panose="0"/>
                    <a:ea typeface="+mn-ea" panose="0"/>
                    <a:cs typeface="+mn-ea" panose="0"/>
                    <a:sym typeface="+mn-ea" panose="0"/>
                  </a:defRPr>
                </a:pPr>
                <a:endParaRPr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delete val="0"/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75"/>
        <c:overlap val="0"/>
        <c:axId val="532948384"/>
        <c:axId val="532950024"/>
      </c:barChart>
      <c:catAx>
        <c:axId val="532948384"/>
        <c:scaling>
          <c:orientation val="minMax"/>
        </c:scaling>
        <c:axPos val="b"/>
        <c:crossAx val="532950024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532950024"/>
        <c:scaling>
          <c:orientation val="minMax"/>
        </c:scaling>
        <c:axPos val="l"/>
        <c:crossAx val="532948384"/>
        <c:delete val="0"/>
        <c:numFmt formatCode="General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 rot="0" vert="horz" wrap="none" lIns="0" tIns="0" rIns="0" bIns="0" anchor="ctr" anchorCtr="1"/>
          <a:p>
            <a:pPr algn="l">
              <a:defRPr sz="1100" b="0" i="0" u="none">
                <a:solidFill>
                  <a:schemeClr val="tx1">
                    <a:lumMod val="65000"/>
                    <a:lumOff val="35000"/>
                  </a:schemeClr>
                </a:solidFill>
                <a:latin typeface="+mn-lt" panose="0"/>
                <a:ea typeface="+mn-ea" panose="0"/>
                <a:cs typeface="+mn-ea" panose="0"/>
                <a:sym typeface="+mn-ea" panose="0"/>
              </a:defRPr>
            </a:pPr>
            <a:endParaRPr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 wrap="none" lIns="0" tIns="0" rIns="0" bIns="0" anchor="ctr" anchorCtr="1"/>
        <a:p>
          <a:pPr algn="l">
            <a:defRPr sz="1100" b="0" i="0" u="none">
              <a:solidFill>
                <a:schemeClr val="tx1">
                  <a:lumMod val="65000"/>
                  <a:lumOff val="35000"/>
                </a:schemeClr>
              </a:solidFill>
              <a:latin typeface="+mn-lt" panose="0"/>
              <a:ea typeface="+mn-ea" panose="0"/>
              <a:cs typeface="+mn-ea" panose="0"/>
              <a:sym typeface="+mn-ea" panose="0"/>
            </a:defRPr>
          </a:pPr>
          <a:endParaRPr/>
        </a:p>
      </c:txPr>
    </c:legend>
    <c:dispBlanksAs val="gap"/>
  </c:chart>
  <c:txPr>
    <a:bodyPr rot="0" vert="horz" wrap="none" lIns="0" tIns="0" rIns="0" bIns="0" anchor="ctr" anchorCtr="1"/>
    <a:p>
      <a:pPr algn="l">
        <a:defRPr b="0" i="0" u="none"/>
      </a:pPr>
      <a:endParaRPr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8DEE-0023-263F-C7F3-FD8CE213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0DA288-2283-478A-677A-217B41929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1EC84C-01A7-4ADC-1F31-E4AE9420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A9A3C9-983C-3A5F-65CA-B5D87C4B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DCD05-031E-104F-A7DE-CC373899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49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353876-545A-BFC4-4A54-83915ACB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5E484A-E56B-1B80-08F4-173FC085E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A2E2F6-3344-3469-B0BD-24F6A092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5A2F2F-518B-7161-6FA0-5B310A6D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C52A9C-1DD3-A81F-35C6-30AE2C83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5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64122E-F76C-D69E-8612-00E3B24A0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68F6FA-2986-8882-707C-3ACB1F048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EE918-2005-BA81-AF90-19072D259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CB83DE-9BEC-597E-E901-C6D34F30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71BEE-3762-FC18-8D46-9C7A219B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46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20E52-A2D2-4E60-5562-3F44389AE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7E9EDA-F2CF-C145-94C7-7F6CAC50E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665E8B-10B4-32F2-40F7-8CB3B9497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6898D6-A27F-77CF-8E4A-9AE7293A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BB7205-62F2-C3A9-6103-434AA03AC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59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86476B-F03F-A2D2-92F4-DB8BD725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0D368-8ADD-5744-1C65-FBD97F1C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1363C7-7A56-6A81-F09E-3293A5A98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FC29-0E38-3460-F954-6633EB1A5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112A3C-53FB-1AB4-7CAA-B88A1D30B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5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48DBFB-349D-1623-35A9-33202C459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18C10-BD94-F1FF-6203-2FEBBCC67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25993-F77A-EE1F-45EF-0CC26421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536E9E-A1D9-634E-388E-3F14C298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73E391-5B55-5F41-630E-1CF7E2BF4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346865-0777-D4E5-4476-70E2C2C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41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F94057-E000-A868-176C-307C069CA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298EB0-D286-6CC1-B513-FAF6823F3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FEDEB-47A3-3078-3A23-7E2D282DF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FE5BE7-37D1-1266-B4F1-F0FB0E37A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C7900C-87A1-AFAE-A08B-415AF40C7A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9EFAA0-400F-D5D8-1B4B-75C10E09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89197C-2195-1F5F-01F2-248253C2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D6E92B-1B63-CFC4-FF7A-0A852DEAD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839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F50653-6F40-4F70-2B93-5F463CE31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E29B615-D731-269F-2314-614CDF6E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854B2D-4F59-31EB-751A-051552BC9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D674B1-8F7E-B99B-7CD1-A1A78C81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959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253517-9423-7DA8-D736-FA9EDCA1B858}"/>
              </a:ext>
            </a:extLst>
          </p:cNvPr>
          <p:cNvSpPr txBox="1"/>
          <p:nvPr userDrawn="1"/>
        </p:nvSpPr>
        <p:spPr>
          <a:xfrm>
            <a:off x="9998245" y="6578779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F80F51-A6D5-9218-0900-820BA565F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458EF2-A9D4-AD9C-069F-9ABD07D16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1EC1F9-A875-0F81-D559-1E770C75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623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EE91B-A4E2-2E26-607E-B3909871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EA2F9C-43D3-0B14-4D34-55151D271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BA8786-4C54-BB63-91DD-29C95CD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DBD252-D7D5-FCA0-7545-6CE44E742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998B52-8581-4B3C-8DCF-887A6965B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C568F-35B6-016A-B984-4511C2AA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575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A8FCF-9D21-F417-5FF4-986F306BD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867C4A-2550-4E3B-FA23-CE80396F26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D67851-AA1C-D476-431F-A9CC65123D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345234-E6AC-8198-FA8F-05BF2843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E487E-FB29-46CC-86DB-8016FC2560E5}" type="datetimeFigureOut">
              <a:rPr lang="ko-KR" altLang="en-US" smtClean="0"/>
              <a:t>2023-03-10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56ACA8-7628-545B-EE9C-4E6EFCDB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F28EEE-793A-CD28-CF3F-77ED818C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AE9E5-43D2-4159-94B7-EA18236B86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96953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527E487E-FB29-46CC-86DB-8016FC2560E5}" type="datetime1">
              <a:rPr lang="ko-KR" altLang="en-US"/>
              <a:pPr lvl="0">
                <a:defRPr/>
              </a:pPr>
              <a:t>2023-12-20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945AE9E5-43D2-4159-94B7-EA18236B86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ransition xmlns:mc="http://schemas.openxmlformats.org/markup-compatibility/2006" xmlns:hp="http://schemas.haansoft.com/office/presentation/8.0" mc:Ignorable="hp" hp:hslDur="50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chart" Target="../charts/char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Relationship Id="rId3" Type="http://schemas.openxmlformats.org/officeDocument/2006/relationships/chart" Target="../charts/chart3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Relationship Id="rId6" Type="http://schemas.openxmlformats.org/officeDocument/2006/relationships/image" Target="../media/image6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2416097" y="2297151"/>
            <a:ext cx="7359805" cy="2263698"/>
          </a:xfrm>
          <a:prstGeom prst="roundRect">
            <a:avLst>
              <a:gd name="adj" fmla="val 36864"/>
            </a:avLst>
          </a:prstGeom>
          <a:solidFill>
            <a:schemeClr val="accent3"/>
          </a:solidFill>
          <a:ln w="57150"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32910" y="2875002"/>
            <a:ext cx="3545204" cy="10950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6600" b="1">
                <a:solidFill>
                  <a:schemeClr val="bg1"/>
                </a:solidFill>
                <a:latin typeface="+mj-ea"/>
                <a:ea typeface="+mj-ea"/>
              </a:rPr>
              <a:t> </a:t>
            </a:r>
            <a:r>
              <a:rPr lang="en-US" altLang="ko-KR" sz="6600" b="1">
                <a:solidFill>
                  <a:schemeClr val="bg1"/>
                </a:solidFill>
                <a:latin typeface="+mj-ea"/>
                <a:ea typeface="+mj-ea"/>
              </a:rPr>
              <a:t>File</a:t>
            </a:r>
            <a:endParaRPr lang="en-US" altLang="ko-KR" sz="6600" b="1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256326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28225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28225" y="2036556"/>
            <a:ext cx="2041451" cy="6042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9203900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3686783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6445341" y="2036558"/>
            <a:ext cx="2041451" cy="35087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686782" y="2036556"/>
            <a:ext cx="2041451" cy="6042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280535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45339" y="2036556"/>
            <a:ext cx="2041451" cy="6042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7042785" y="2151529"/>
            <a:ext cx="8496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203896" y="2036556"/>
            <a:ext cx="2041451" cy="6042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9795510" y="2151529"/>
            <a:ext cx="849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Step 4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97950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56508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615067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383173" y="3273238"/>
            <a:ext cx="1682895" cy="162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400" b="0" spc="-15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829940" y="1556111"/>
            <a:ext cx="5086644" cy="461470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10" name="차트 9"/>
          <p:cNvPicPr>
            <a:picLocks noGrp="1" noRot="1" noChangeAspect="1" noMove="1" noResize="1" noEditPoints="1" noAdjustHandles="1" noChangeArrowheads="1" noChangeShapeType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9929" y="2566260"/>
            <a:ext cx="4563357" cy="3340477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310275" y="1556111"/>
            <a:ext cx="5070371" cy="46147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aphicFrame>
        <p:nvGraphicFramePr>
          <p:cNvPr id="13" name="차트 12"/>
          <p:cNvGraphicFramePr/>
          <p:nvPr/>
        </p:nvGraphicFramePr>
        <p:xfrm>
          <a:off x="6542024" y="1837784"/>
          <a:ext cx="4624759" cy="4068953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1043804" y="1755757"/>
            <a:ext cx="4679634" cy="6431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0" spc="-300"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13535" y="1831523"/>
            <a:ext cx="3421380" cy="5192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b="0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  <a:endParaRPr lang="ko-KR" altLang="en-US" sz="2800" b="0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1387552" y="2646055"/>
            <a:ext cx="1565889" cy="15658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9283163" y="2646055"/>
            <a:ext cx="1565889" cy="1565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54" name="직선 화살표 연결선 53"/>
          <p:cNvCxnSpPr>
            <a:stCxn id="52" idx="6"/>
          </p:cNvCxnSpPr>
          <p:nvPr/>
        </p:nvCxnSpPr>
        <p:spPr>
          <a:xfrm>
            <a:off x="2953441" y="3429000"/>
            <a:ext cx="5987872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769468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5426044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082619" y="2899685"/>
            <a:ext cx="1031640" cy="10316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1708785" y="4508204"/>
            <a:ext cx="9163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3842385" y="4117882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499735" y="4117881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157085" y="4117880"/>
            <a:ext cx="87820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절차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576436" y="4508203"/>
            <a:ext cx="9734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 </a:t>
            </a:r>
            <a:r>
              <a:rPr lang="en-US" altLang="ko-KR" sz="2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2400" b="1" spc="-3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원호 3"/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원호 9"/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42110" y="3016993"/>
            <a:ext cx="1002030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75%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テキスト ボックス 17"/>
          <p:cNvSpPr txBox="1"/>
          <p:nvPr/>
        </p:nvSpPr>
        <p:spPr>
          <a:xfrm>
            <a:off x="101346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4" name="원호 13"/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원호 14"/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5623560" y="3016993"/>
            <a:ext cx="1002030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67%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7" name="テキスト ボックス 17"/>
          <p:cNvSpPr txBox="1"/>
          <p:nvPr/>
        </p:nvSpPr>
        <p:spPr>
          <a:xfrm>
            <a:off x="499491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원호 18"/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원호 19"/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9614676" y="3016993"/>
            <a:ext cx="1001889" cy="5720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51%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2" name="テキスト ボックス 17"/>
          <p:cNvSpPr txBox="1"/>
          <p:nvPr/>
        </p:nvSpPr>
        <p:spPr>
          <a:xfrm>
            <a:off x="8976360" y="5449075"/>
            <a:ext cx="2259330" cy="3592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소제목을 입력하세요</a:t>
            </a:r>
            <a:endParaRPr kumimoji="1" lang="ja-JP" altLang="en-US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23" name="직선 연결선 22"/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2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06401" y="3339316"/>
            <a:ext cx="3682710" cy="19392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06401" y="160517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06401" y="2444278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06401" y="5437063"/>
            <a:ext cx="3682710" cy="661955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341458" y="3650443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341458" y="4461572"/>
            <a:ext cx="3034739" cy="5454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직선 화살표 연결선 30"/>
          <p:cNvCxnSpPr>
            <a:stCxn id="26" idx="2"/>
            <a:endCxn id="27" idx="0"/>
          </p:cNvCxnSpPr>
          <p:nvPr/>
        </p:nvCxnSpPr>
        <p:spPr>
          <a:xfrm>
            <a:off x="2847757" y="2267134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/>
          <p:cNvCxnSpPr>
            <a:stCxn id="27" idx="2"/>
          </p:cNvCxnSpPr>
          <p:nvPr/>
        </p:nvCxnSpPr>
        <p:spPr>
          <a:xfrm>
            <a:off x="2847757" y="3106233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2847757" y="5278566"/>
            <a:ext cx="0" cy="17714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765935" y="1766213"/>
            <a:ext cx="21640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765935" y="2607850"/>
            <a:ext cx="216408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1600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670685" y="3741554"/>
            <a:ext cx="237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70685" y="4550209"/>
            <a:ext cx="2373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300">
                <a:solidFill>
                  <a:schemeClr val="tx1">
                    <a:lumMod val="75000"/>
                    <a:lumOff val="25000"/>
                  </a:schemeClr>
                </a:solidFill>
              </a:rPr>
              <a:t>내용을 입력하세요</a:t>
            </a: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56385" y="5555899"/>
            <a:ext cx="2573655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000" b="0" spc="30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2000" b="0" spc="3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5603599" y="1605179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00084" y="3784261"/>
            <a:ext cx="3640235" cy="1900259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거외다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1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987949" y="2947737"/>
            <a:ext cx="2475965" cy="4507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내용을 입력하세요</a:t>
            </a:r>
            <a:endParaRPr lang="ko-KR" altLang="en-US" sz="2400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81600" y="3560358"/>
            <a:ext cx="1828800" cy="571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VS.</a:t>
            </a:r>
            <a:endParaRPr lang="ko-KR" altLang="en-US" sz="32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9789" y="1730348"/>
          <a:ext cx="4315832" cy="4234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9170"/>
                <a:gridCol w="3276662"/>
              </a:tblGrid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2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  <a:endParaRPr lang="ko-KR" altLang="en-US" sz="22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2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  <a:endParaRPr lang="ko-KR" altLang="en-US" sz="22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689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6794500" y="1734469"/>
          <a:ext cx="4447711" cy="423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0924"/>
                <a:gridCol w="3376787"/>
              </a:tblGrid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  <a:endParaRPr lang="ko-KR" altLang="en-US" sz="18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ccaef0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8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내용</a:t>
                      </a:r>
                      <a:endParaRPr lang="ko-KR" altLang="en-US" sz="18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ccaef0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강조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j-ea"/>
                          <a:ea typeface="+mj-ea"/>
                        </a:rPr>
                        <a:t>굵은 글씨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j-ea"/>
                        <a:ea typeface="+mj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rgbClr val="ffeaa7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705002"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86832" tIns="43415" rIns="86832" bIns="43415" anchor="ctr" anchorCtr="0"/>
                    <a:p>
                      <a:pPr algn="ctr" latinLnBrk="1">
                        <a:defRPr/>
                      </a:pPr>
                      <a:r>
                        <a:rPr lang="ko-KR" altLang="en-US" sz="18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  <a:endParaRPr lang="ko-KR" altLang="en-US" sz="18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86832" marR="86832" marT="43415" marB="43415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5040" y="1828205"/>
            <a:ext cx="3376786" cy="21974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11548" y="4850858"/>
            <a:ext cx="3123771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37335" y="4261367"/>
            <a:ext cx="2068830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407796" y="1828205"/>
            <a:ext cx="3376786" cy="21974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534304" y="4850858"/>
            <a:ext cx="3123771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061585" y="4261367"/>
            <a:ext cx="2068828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30552" y="1828205"/>
            <a:ext cx="3376786" cy="2197420"/>
          </a:xfrm>
          <a:prstGeom prst="rect">
            <a:avLst/>
          </a:prstGeom>
          <a:solidFill>
            <a:srgbClr val="decb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8057059" y="4850858"/>
            <a:ext cx="3123772" cy="118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아무 아스라히 한 추억과 묻힌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별빛이 써 같이 별 시와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이름자 된 릴케 내일 써 별 책상을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묻힌 했던 별 말 봄이 릴케 다 위에 그리워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봄이 헤일 딴은 별 무덤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비둘기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못 까닭입니다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8576309" y="4261367"/>
            <a:ext cx="2068830" cy="36587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0" spc="-15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소제목을 입력하세요</a:t>
            </a:r>
            <a:endParaRPr lang="ko-KR" altLang="en-US" b="0" spc="-15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24284" y="1640956"/>
            <a:ext cx="5605354" cy="4422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86431" y="1640956"/>
            <a:ext cx="4842381" cy="44223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사각형: 둥근 모서리 10"/>
          <p:cNvSpPr/>
          <p:nvPr/>
        </p:nvSpPr>
        <p:spPr>
          <a:xfrm>
            <a:off x="1224814" y="4674739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2864223" y="4785587"/>
            <a:ext cx="886797" cy="8867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3" name="그룹 22"/>
          <p:cNvGrpSpPr/>
          <p:nvPr/>
        </p:nvGrpSpPr>
        <p:grpSpPr>
          <a:xfrm rot="0">
            <a:off x="1249546" y="1944334"/>
            <a:ext cx="650640" cy="4118941"/>
            <a:chOff x="1220718" y="1663700"/>
            <a:chExt cx="708164" cy="4483100"/>
          </a:xfrm>
          <a:solidFill>
            <a:schemeClr val="bg1">
              <a:lumMod val="85000"/>
            </a:schemeClr>
          </a:solidFill>
        </p:grpSpPr>
        <p:sp>
          <p:nvSpPr>
            <p:cNvPr id="24" name="직사각형 23"/>
            <p:cNvSpPr/>
            <p:nvPr/>
          </p:nvSpPr>
          <p:spPr>
            <a:xfrm>
              <a:off x="1393963" y="1663700"/>
              <a:ext cx="345936" cy="41656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이등변 삼각형 24"/>
            <p:cNvSpPr/>
            <p:nvPr/>
          </p:nvSpPr>
          <p:spPr>
            <a:xfrm flipV="1">
              <a:off x="1220718" y="5829301"/>
              <a:ext cx="708164" cy="317499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6" name="사각형: 둥근 모서리 25"/>
          <p:cNvSpPr/>
          <p:nvPr/>
        </p:nvSpPr>
        <p:spPr>
          <a:xfrm>
            <a:off x="1224814" y="1944334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1770439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2864223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" name="타원 28"/>
          <p:cNvSpPr/>
          <p:nvPr/>
        </p:nvSpPr>
        <p:spPr>
          <a:xfrm>
            <a:off x="3958006" y="2049350"/>
            <a:ext cx="886797" cy="88679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사각형: 둥근 모서리 29"/>
          <p:cNvSpPr/>
          <p:nvPr/>
        </p:nvSpPr>
        <p:spPr>
          <a:xfrm>
            <a:off x="1224814" y="3309536"/>
            <a:ext cx="4165614" cy="1096828"/>
          </a:xfrm>
          <a:prstGeom prst="roundRect">
            <a:avLst>
              <a:gd name="adj" fmla="val 241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2295261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3389045" y="3431735"/>
            <a:ext cx="886797" cy="8867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6197299" y="2049350"/>
            <a:ext cx="3466766" cy="568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3200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20121" y="4179326"/>
            <a:ext cx="4365708" cy="1848094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그리워 멀리 하나에 이름과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무엇인지 별에도 어머니 이름자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슬퍼하는 너무나 위에 된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없이 별에도 이름을 나는 풀이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부끄러운 시와 계절이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나의 묻힌 속의 이웃 하나의 사랑과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위에 강아지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새겨지는 별 불러 어머니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이제 것은 별들을 거외다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된 슬퍼하는 못 별 시인의 사랑과 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멀리 그러나 이런 겨울이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하나에 풀이 별 라이너 쓸쓸함과 버리었습니다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 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차 나는 청춘이 이네들은 언덕 이런 멀리 하나에 봅니다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3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47493" y="1591371"/>
            <a:ext cx="6921555" cy="4537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4" name="직선 화살표 연결선 13"/>
          <p:cNvCxnSpPr>
            <a:endCxn id="15" idx="1"/>
          </p:cNvCxnSpPr>
          <p:nvPr/>
        </p:nvCxnSpPr>
        <p:spPr>
          <a:xfrm>
            <a:off x="1785740" y="3843253"/>
            <a:ext cx="6727194" cy="2289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8512934" y="1576963"/>
            <a:ext cx="2939368" cy="4537158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사각형: 둥근 모서리 15"/>
          <p:cNvSpPr/>
          <p:nvPr/>
        </p:nvSpPr>
        <p:spPr>
          <a:xfrm>
            <a:off x="133400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사각형: 둥근 모서리 16"/>
          <p:cNvSpPr/>
          <p:nvPr/>
        </p:nvSpPr>
        <p:spPr>
          <a:xfrm>
            <a:off x="3371449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사각형: 둥근 모서리 17"/>
          <p:cNvSpPr/>
          <p:nvPr/>
        </p:nvSpPr>
        <p:spPr>
          <a:xfrm>
            <a:off x="5408890" y="1808789"/>
            <a:ext cx="1654523" cy="4098952"/>
          </a:xfrm>
          <a:prstGeom prst="roundRect">
            <a:avLst>
              <a:gd name="adj" fmla="val 22381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1662077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19855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736958" y="3697143"/>
            <a:ext cx="998384" cy="3586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항목 </a:t>
            </a:r>
            <a:r>
              <a:rPr lang="en-US" altLang="ko-KR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116307" y="3442988"/>
            <a:ext cx="1741684" cy="829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내용을</a:t>
            </a:r>
            <a:endParaRPr lang="ko-KR" altLang="en-US" sz="2400" b="1">
              <a:solidFill>
                <a:schemeClr val="bg1"/>
              </a:solidFill>
              <a:latin typeface="+mj-ea"/>
              <a:ea typeface="+mj-ea"/>
            </a:endParaRPr>
          </a:p>
          <a:p>
            <a:pPr algn="ctr">
              <a:defRPr/>
            </a:pPr>
            <a:r>
              <a:rPr lang="ko-KR" altLang="en-US" sz="2400" b="1">
                <a:solidFill>
                  <a:schemeClr val="bg1"/>
                </a:solidFill>
                <a:latin typeface="+mj-ea"/>
                <a:ea typeface="+mj-ea"/>
              </a:rPr>
              <a:t>입력하세요</a:t>
            </a:r>
            <a:endParaRPr lang="ko-KR" altLang="en-US" sz="2400" b="1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094057" y="1815152"/>
            <a:ext cx="4003886" cy="400388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3166281" y="1815152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8274957" y="1815151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3166281" y="5082060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8274957" y="5082059"/>
            <a:ext cx="736979" cy="73697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33521" y="1645874"/>
            <a:ext cx="202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4" name="TextBox 23"/>
          <p:cNvSpPr txBox="1"/>
          <p:nvPr/>
        </p:nvSpPr>
        <p:spPr>
          <a:xfrm>
            <a:off x="9189222" y="1633957"/>
            <a:ext cx="2017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5" name="TextBox 24"/>
          <p:cNvSpPr txBox="1"/>
          <p:nvPr/>
        </p:nvSpPr>
        <p:spPr>
          <a:xfrm>
            <a:off x="1233521" y="5830954"/>
            <a:ext cx="2020219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6" name="TextBox 25"/>
          <p:cNvSpPr txBox="1"/>
          <p:nvPr/>
        </p:nvSpPr>
        <p:spPr>
          <a:xfrm>
            <a:off x="9189222" y="5819037"/>
            <a:ext cx="2017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/>
              <a:t>텍스트를 입력하세요</a:t>
            </a:r>
            <a:endParaRPr lang="ko-KR" altLang="en-US" sz="1600"/>
          </a:p>
        </p:txBody>
      </p:sp>
      <p:sp>
        <p:nvSpPr>
          <p:cNvPr id="27" name="TextBox 26"/>
          <p:cNvSpPr txBox="1"/>
          <p:nvPr/>
        </p:nvSpPr>
        <p:spPr>
          <a:xfrm>
            <a:off x="4937760" y="3463152"/>
            <a:ext cx="2306954" cy="69736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4000" b="1">
                <a:solidFill>
                  <a:schemeClr val="bg1"/>
                </a:solidFill>
              </a:rPr>
              <a:t>핵심 개념</a:t>
            </a:r>
            <a:endParaRPr lang="ko-KR" altLang="en-US" sz="4000" b="1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779951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목차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2477429" y="2298048"/>
            <a:ext cx="7237140" cy="836341"/>
            <a:chOff x="2477429" y="2298048"/>
            <a:chExt cx="7237140" cy="836341"/>
          </a:xfrm>
        </p:grpSpPr>
        <p:sp>
          <p:nvSpPr>
            <p:cNvPr id="4" name="사각형: 둥근 모서리 3"/>
            <p:cNvSpPr/>
            <p:nvPr/>
          </p:nvSpPr>
          <p:spPr>
            <a:xfrm>
              <a:off x="2477429" y="2298048"/>
              <a:ext cx="7237141" cy="836341"/>
            </a:xfrm>
            <a:prstGeom prst="roundRect">
              <a:avLst>
                <a:gd name="adj" fmla="val 4333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90332" y="2423830"/>
              <a:ext cx="420633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426105" y="2423830"/>
              <a:ext cx="2875760" cy="57464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LAS</a:t>
              </a:r>
              <a:r>
                <a:rPr lang="ko-KR" altLang="en-US" sz="3200">
                  <a:solidFill>
                    <a:schemeClr val="bg1"/>
                  </a:solidFill>
                  <a:latin typeface="+mj-ea"/>
                  <a:ea typeface="+mj-ea"/>
                </a:rPr>
                <a:t> 파일이란</a:t>
              </a:r>
              <a:r>
                <a:rPr lang="en-US" altLang="ko-KR" sz="3200">
                  <a:solidFill>
                    <a:schemeClr val="bg1"/>
                  </a:solidFill>
                  <a:latin typeface="+mj-ea"/>
                  <a:ea typeface="+mj-ea"/>
                </a:rPr>
                <a:t>?</a:t>
              </a:r>
              <a:endParaRPr lang="en-US" altLang="ko-KR" sz="320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3" name="사각형: 둥근 모서리 12"/>
          <p:cNvSpPr/>
          <p:nvPr/>
        </p:nvSpPr>
        <p:spPr>
          <a:xfrm>
            <a:off x="2477429" y="330321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490332" y="3429000"/>
            <a:ext cx="420633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26105" y="3429000"/>
            <a:ext cx="2780509" cy="574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</a:t>
            </a:r>
            <a:r>
              <a:rPr lang="ko-KR" altLang="en-US" sz="3200">
                <a:solidFill>
                  <a:schemeClr val="bg1"/>
                </a:solidFill>
                <a:latin typeface="+mj-ea"/>
                <a:ea typeface="+mj-ea"/>
              </a:rPr>
              <a:t> 파일 형식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2477429" y="4308388"/>
            <a:ext cx="7237141" cy="836341"/>
          </a:xfrm>
          <a:prstGeom prst="roundRect">
            <a:avLst>
              <a:gd name="adj" fmla="val 4333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490332" y="4434170"/>
            <a:ext cx="420633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ko-KR" altLang="en-US" sz="32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26105" y="4434170"/>
            <a:ext cx="3466309" cy="574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bg1"/>
                </a:solidFill>
                <a:latin typeface="+mj-ea"/>
                <a:ea typeface="+mj-ea"/>
              </a:rPr>
              <a:t>LAS to TXT</a:t>
            </a:r>
            <a:endParaRPr lang="en-US" altLang="ko-KR" sz="320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19854" y="1794068"/>
            <a:ext cx="5765180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13" name="차트 12"/>
          <p:cNvGraphicFramePr/>
          <p:nvPr/>
        </p:nvGraphicFramePr>
        <p:xfrm>
          <a:off x="5728428" y="1900879"/>
          <a:ext cx="5359381" cy="1727770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14" name="직사각형 13"/>
          <p:cNvSpPr/>
          <p:nvPr/>
        </p:nvSpPr>
        <p:spPr>
          <a:xfrm>
            <a:off x="948473" y="1794068"/>
            <a:ext cx="4401124" cy="1942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6" name="TextBox 15"/>
          <p:cNvSpPr txBox="1"/>
          <p:nvPr/>
        </p:nvSpPr>
        <p:spPr>
          <a:xfrm>
            <a:off x="1499235" y="2484027"/>
            <a:ext cx="3288030" cy="5715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3200" b="0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519854" y="3968664"/>
            <a:ext cx="5765181" cy="194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graphicFrame>
        <p:nvGraphicFramePr>
          <p:cNvPr id="10" name="차트 9"/>
          <p:cNvGraphicFramePr/>
          <p:nvPr/>
        </p:nvGraphicFramePr>
        <p:xfrm>
          <a:off x="5728428" y="4058685"/>
          <a:ext cx="5359381" cy="1727770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5" name="직사각형 14"/>
          <p:cNvSpPr/>
          <p:nvPr/>
        </p:nvSpPr>
        <p:spPr>
          <a:xfrm>
            <a:off x="948473" y="3968664"/>
            <a:ext cx="4401124" cy="1942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/>
          </a:p>
        </p:txBody>
      </p:sp>
      <p:sp>
        <p:nvSpPr>
          <p:cNvPr id="17" name="TextBox 16"/>
          <p:cNvSpPr txBox="1"/>
          <p:nvPr/>
        </p:nvSpPr>
        <p:spPr>
          <a:xfrm>
            <a:off x="1499235" y="4665252"/>
            <a:ext cx="3288030" cy="5715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3200" b="0" spc="-150">
                <a:solidFill>
                  <a:schemeClr val="bg1"/>
                </a:solidFill>
                <a:latin typeface="+mj-ea"/>
                <a:ea typeface="+mj-ea"/>
              </a:rPr>
              <a:t>내용을 입력하세요</a:t>
            </a:r>
            <a:endParaRPr lang="ko-KR" altLang="en-US" sz="3200" b="0" spc="-15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9" y="789503"/>
            <a:ext cx="2646851" cy="4468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제목을 입력하세요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" name="사각형: 둥근 모서리 4"/>
          <p:cNvSpPr/>
          <p:nvPr/>
        </p:nvSpPr>
        <p:spPr>
          <a:xfrm rot="20780450">
            <a:off x="89622" y="195452"/>
            <a:ext cx="1514263" cy="5989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 rot="20780450">
            <a:off x="256881" y="259857"/>
            <a:ext cx="121449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>
              <a:defRPr/>
            </a:pPr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Part 4</a:t>
            </a:r>
            <a:endParaRPr lang="ko-KR" altLang="en-US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6" name="직사각형 245"/>
          <p:cNvSpPr/>
          <p:nvPr/>
        </p:nvSpPr>
        <p:spPr>
          <a:xfrm>
            <a:off x="1355049" y="1719360"/>
            <a:ext cx="4741807" cy="213381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7" name="직사각형 246"/>
          <p:cNvSpPr/>
          <p:nvPr/>
        </p:nvSpPr>
        <p:spPr>
          <a:xfrm>
            <a:off x="6093131" y="1719360"/>
            <a:ext cx="4741807" cy="2133813"/>
          </a:xfrm>
          <a:prstGeom prst="rect">
            <a:avLst/>
          </a:prstGeom>
          <a:solidFill>
            <a:srgbClr val="cca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8" name="직사각형 247"/>
          <p:cNvSpPr/>
          <p:nvPr/>
        </p:nvSpPr>
        <p:spPr>
          <a:xfrm>
            <a:off x="1355050" y="3852319"/>
            <a:ext cx="4741807" cy="21338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9" name="직사각형 248"/>
          <p:cNvSpPr/>
          <p:nvPr/>
        </p:nvSpPr>
        <p:spPr>
          <a:xfrm>
            <a:off x="6095144" y="3852319"/>
            <a:ext cx="4741807" cy="2133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0" name="TextBox 249"/>
          <p:cNvSpPr txBox="1"/>
          <p:nvPr/>
        </p:nvSpPr>
        <p:spPr>
          <a:xfrm>
            <a:off x="1688609" y="2076465"/>
            <a:ext cx="2906680" cy="15316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1" name="TextBox 250"/>
          <p:cNvSpPr txBox="1"/>
          <p:nvPr/>
        </p:nvSpPr>
        <p:spPr>
          <a:xfrm>
            <a:off x="7723542" y="2116114"/>
            <a:ext cx="2779850" cy="153005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2" name="TextBox 251"/>
          <p:cNvSpPr txBox="1"/>
          <p:nvPr/>
        </p:nvSpPr>
        <p:spPr>
          <a:xfrm>
            <a:off x="1688609" y="4204718"/>
            <a:ext cx="2906680" cy="15369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8153690" y="4204717"/>
            <a:ext cx="2349701" cy="15369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r">
              <a:lnSpc>
                <a:spcPct val="170000"/>
              </a:lnSpc>
              <a:defRPr/>
            </a:pPr>
            <a:r>
              <a: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내용을 입력하세요</a:t>
            </a:r>
            <a:endParaRPr lang="en-US" altLang="ko-KR" sz="14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54" name="TextBox 253"/>
          <p:cNvSpPr txBox="1"/>
          <p:nvPr/>
        </p:nvSpPr>
        <p:spPr>
          <a:xfrm>
            <a:off x="5243431" y="3322241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S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5" name="TextBox 254"/>
          <p:cNvSpPr txBox="1"/>
          <p:nvPr/>
        </p:nvSpPr>
        <p:spPr>
          <a:xfrm>
            <a:off x="6146028" y="3340046"/>
            <a:ext cx="752761" cy="448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</a:t>
            </a:r>
            <a:endParaRPr lang="ko-KR" altLang="en-US" sz="24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6" name="TextBox 255"/>
          <p:cNvSpPr txBox="1"/>
          <p:nvPr/>
        </p:nvSpPr>
        <p:spPr>
          <a:xfrm>
            <a:off x="5289631" y="3854738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6195256" y="3854738"/>
            <a:ext cx="7527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T</a:t>
            </a:r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9922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파일이란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?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40" name=""/>
          <p:cNvGrpSpPr/>
          <p:nvPr/>
        </p:nvGrpSpPr>
        <p:grpSpPr>
          <a:xfrm rot="0">
            <a:off x="1451012" y="1960537"/>
            <a:ext cx="9289976" cy="3807604"/>
            <a:chOff x="1451012" y="1960537"/>
            <a:chExt cx="9289976" cy="3807604"/>
          </a:xfrm>
        </p:grpSpPr>
        <p:sp>
          <p:nvSpPr>
            <p:cNvPr id="36" name="직사각형 15"/>
            <p:cNvSpPr/>
            <p:nvPr/>
          </p:nvSpPr>
          <p:spPr>
            <a:xfrm>
              <a:off x="1460537" y="1979590"/>
              <a:ext cx="9280451" cy="37838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7" name="직사각형 16"/>
            <p:cNvSpPr/>
            <p:nvPr/>
          </p:nvSpPr>
          <p:spPr>
            <a:xfrm>
              <a:off x="1451012" y="1960537"/>
              <a:ext cx="9289976" cy="67740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92733" y="2848646"/>
              <a:ext cx="4321321" cy="16166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lnSpc>
                  <a:spcPct val="120000"/>
                </a:lnSpc>
                <a:defRPr/>
              </a:pP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LAS(Lidar LAser)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파일 형식은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포인트 클라우드 데이터를 저장하기 위해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설계된 바이너리 파일 형식 입니다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이는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ASPRS(American Society For Potogrammetry and Remote Sensing)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에서 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LiDAR</a:t>
              </a:r>
              <a:r>
                <a:rPr lang="ko-KR" altLang="en-US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 데이터 교환 및 상호 운용성을 위한 표준화된 형식으로 개발 및 유지 관리됩니다</a:t>
              </a:r>
              <a:r>
                <a:rPr lang="en-US" altLang="ko-KR" sz="1400" b="0" spc="-5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.</a:t>
              </a:r>
              <a:endParaRPr lang="en-US" altLang="ko-KR" sz="1400" b="0" spc="-5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endParaRPr>
            </a:p>
          </p:txBody>
        </p:sp>
        <p:pic>
          <p:nvPicPr>
            <p:cNvPr id="38" name="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454947" y="1964922"/>
              <a:ext cx="4468804" cy="380321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7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132537" y="1907475"/>
          <a:ext cx="9934824" cy="3846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214"/>
                <a:gridCol w="7544610"/>
              </a:tblGrid>
              <a:tr h="65876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부분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20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헤더에는 데이터 형식 버전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데이터 형식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포인트 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경계 상자 좌표 팜조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(CRS)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및 기타 메타데이터와 같은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파일에 대한 필수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92734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VLR(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가변 길이 레코드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LiDAR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데이터에 대한 추가 메타데이터 및 사용자의 정의 정보를 저장할 수 있다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.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예로는 센서 시스템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 처리 매개변수 또는 분류 체계에 대한 정보가 포함된다</a:t>
                      </a:r>
                      <a:endParaRPr lang="en-US" altLang="ko-KR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1002255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데이터 기록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R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좌표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분류</a:t>
                      </a:r>
                      <a:r>
                        <a:rPr lang="en-US" altLang="ko-KR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2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비행 및 스캔 데이터 등을 포함하여 포인트 클라우드의 각 개별 포인트에 대한 데이터이다</a:t>
                      </a:r>
                      <a:endParaRPr lang="ko-KR" altLang="en-US" sz="2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503976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2.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LAS</a:t>
            </a:r>
            <a:r>
              <a: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파일 형식</a:t>
            </a:r>
            <a:endParaRPr lang="ko-KR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945473" y="1749413"/>
          <a:ext cx="3182160" cy="43207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873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Header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Signature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식별하는 문자열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(”LASF”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로 시작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File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Global Encoding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전역 인코딩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Project ID GUID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프로젝트를 식별하기 위한 고유한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GUID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System Identifier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파일을 생성한 시스템의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Generating Software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LAS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파일을 생성한 소프트웨어의 이름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Header Size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파일 헤더의 크기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VLRs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포함된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Number of Point Records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전체 포인트 레코드 수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9"/>
          <p:cNvGraphicFramePr>
            <a:graphicFrameLocks noGrp="1"/>
          </p:cNvGraphicFramePr>
          <p:nvPr/>
        </p:nvGraphicFramePr>
        <p:xfrm>
          <a:off x="4504920" y="1758233"/>
          <a:ext cx="3175122" cy="2698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VLR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Reserved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예약 영역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소유자의 고유 식별자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(ASCII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문자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을 구분하는 고유 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Record Length After Header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헤더 이후의 길이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Description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VLR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의 설명 또는 용도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표 9"/>
          <p:cNvGraphicFramePr>
            <a:graphicFrameLocks noGrp="1"/>
          </p:cNvGraphicFramePr>
          <p:nvPr/>
        </p:nvGraphicFramePr>
        <p:xfrm>
          <a:off x="8106862" y="1767052"/>
          <a:ext cx="3175122" cy="3880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2835"/>
                <a:gridCol w="2212287"/>
              </a:tblGrid>
              <a:tr h="358753">
                <a:tc gridSpan="2"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b="0" spc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Point Data Records</a:t>
                      </a:r>
                      <a:endParaRPr lang="en-US" altLang="ko-KR" b="0" spc="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 hMerge="1">
                  <a:txBody>
                    <a:bodyPr vert="horz" lIns="95655" tIns="47827" rIns="95655" bIns="47827" anchor="ctr" anchorCtr="0"/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5655" marR="95655" marT="47827" marB="47827" anchor="ctr">
                    <a:lnL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L>
                    <a:lnR w="6350" cap="flat" cmpd="sng" algn="ctr">
                      <a:noFill/>
                      <a:prstDash val="solid"/>
                      <a:round/>
                    </a:lnR>
                    <a:lnT w="285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필드 이름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200" b="0" spc="-30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설명</a:t>
                      </a:r>
                      <a:endParaRPr lang="ko-KR" altLang="en-US" sz="1200" b="0" spc="-300">
                        <a:solidFill>
                          <a:schemeClr val="bg1"/>
                        </a:solidFill>
                        <a:latin typeface="+mj-ea"/>
                        <a:ea typeface="+mj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accent3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X, Y, Z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</a:t>
                      </a:r>
                      <a:r>
                        <a:rPr lang="en-US" altLang="ko-KR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3D</a:t>
                      </a:r>
                      <a:r>
                        <a:rPr lang="ko-KR" altLang="en-US" sz="1000" b="0" spc="-1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공간 좌표</a:t>
                      </a:r>
                      <a:endParaRPr lang="ko-KR" altLang="en-US" sz="1000" b="0" spc="-1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404951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Intensity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빔 반사의 강도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Return Number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반환 값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반사 횟수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Classification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포인트가 속하는 클래스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지형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건물 등</a:t>
                      </a: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Scan Angle Rank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레이저 스캔 각도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User Data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사용자 정의 데이터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Point Source ID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포인트의 원본을 식별하는 고유 식별자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  <a:tr h="380406">
                <a:tc>
                  <a:txBody>
                    <a:bodyPr vert="horz" lIns="95655" tIns="47827" rIns="95655" bIns="47827" anchor="ctr" anchorCtr="0"/>
                    <a:p>
                      <a:pPr algn="ctr" latinLnBrk="1">
                        <a:defRPr/>
                      </a:pPr>
                      <a:r>
                        <a:rPr lang="en-US" altLang="ko-KR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RGB Color</a:t>
                      </a:r>
                      <a:endParaRPr lang="en-US" altLang="ko-KR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 vert="horz" lIns="95655" tIns="47827" rIns="95655" bIns="47827" anchor="ctr" anchorCtr="0"/>
                    <a:p>
                      <a:pPr latinLnBrk="1">
                        <a:defRPr/>
                      </a:pPr>
                      <a:r>
                        <a:rPr lang="ko-KR" altLang="en-US" sz="1000" b="0" spc="-5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포인트 색상 정보</a:t>
                      </a:r>
                      <a:endParaRPr lang="ko-KR" altLang="en-US" sz="1000" b="0" spc="-50">
                        <a:solidFill>
                          <a:srgbClr val="40474d"/>
                        </a:solidFill>
                        <a:latin typeface="+mn-ea"/>
                        <a:ea typeface="+mn-ea"/>
                      </a:endParaRP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rgbClr val="a6a6a6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rgbClr val="a6a6a6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rgbClr val="a6a6a6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rgbClr val="a6a6a6"/>
                      </a:solidFill>
                      <a:prstDash val="solid"/>
                      <a:round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997581" y="2109139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2838937" y="2824011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15134" y="2299169"/>
            <a:ext cx="2138681" cy="2706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1.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GitHub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에서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를 복제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직사각형 16"/>
          <p:cNvSpPr/>
          <p:nvPr/>
        </p:nvSpPr>
        <p:spPr>
          <a:xfrm>
            <a:off x="1051698" y="1639682"/>
            <a:ext cx="3611312" cy="39261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b="0" spc="0">
                <a:solidFill>
                  <a:schemeClr val="tx1"/>
                </a:solidFill>
              </a:rPr>
              <a:t>vcpkg</a:t>
            </a:r>
            <a:r>
              <a:rPr lang="ko-KR" altLang="en-US" b="0" spc="0">
                <a:solidFill>
                  <a:schemeClr val="tx1"/>
                </a:solidFill>
              </a:rPr>
              <a:t>를 이용한 </a:t>
            </a:r>
            <a:r>
              <a:rPr lang="en-US" altLang="ko-KR" b="0" spc="0">
                <a:solidFill>
                  <a:schemeClr val="tx1"/>
                </a:solidFill>
              </a:rPr>
              <a:t>liblas</a:t>
            </a:r>
            <a:r>
              <a:rPr lang="ko-KR" altLang="en-US" b="0" spc="0">
                <a:solidFill>
                  <a:schemeClr val="tx1"/>
                </a:solidFill>
              </a:rPr>
              <a:t> 설치</a:t>
            </a:r>
            <a:endParaRPr lang="ko-KR" altLang="en-US" b="0" spc="0">
              <a:solidFill>
                <a:schemeClr val="tx1"/>
              </a:solidFill>
            </a:endParaRPr>
          </a:p>
        </p:txBody>
      </p:sp>
      <p:sp>
        <p:nvSpPr>
          <p:cNvPr id="46" name="직사각형 38"/>
          <p:cNvSpPr/>
          <p:nvPr/>
        </p:nvSpPr>
        <p:spPr>
          <a:xfrm>
            <a:off x="5427210" y="1613997"/>
            <a:ext cx="5614530" cy="44938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직사각형 25"/>
          <p:cNvSpPr>
            <a:spLocks noChangeAspect="1"/>
          </p:cNvSpPr>
          <p:nvPr/>
        </p:nvSpPr>
        <p:spPr>
          <a:xfrm>
            <a:off x="1015220" y="3098022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096000" y="1815008"/>
            <a:ext cx="4143953" cy="476316"/>
          </a:xfrm>
          <a:prstGeom prst="rect">
            <a:avLst/>
          </a:prstGeom>
        </p:spPr>
      </p:pic>
      <p:sp>
        <p:nvSpPr>
          <p:cNvPr id="48" name="TextBox 34"/>
          <p:cNvSpPr txBox="1"/>
          <p:nvPr/>
        </p:nvSpPr>
        <p:spPr>
          <a:xfrm>
            <a:off x="1572257" y="3295294"/>
            <a:ext cx="2601524" cy="267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2. vcpkg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디렉토리로 이동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및 실행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9" name="직선 화살표 연결선 31"/>
          <p:cNvCxnSpPr/>
          <p:nvPr/>
        </p:nvCxnSpPr>
        <p:spPr>
          <a:xfrm>
            <a:off x="8185991" y="2341412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25"/>
          <p:cNvSpPr/>
          <p:nvPr/>
        </p:nvSpPr>
        <p:spPr>
          <a:xfrm>
            <a:off x="1017689" y="4150006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1" name="TextBox 34"/>
          <p:cNvSpPr txBox="1"/>
          <p:nvPr/>
        </p:nvSpPr>
        <p:spPr>
          <a:xfrm>
            <a:off x="1777576" y="4327379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3. 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환경변수 설정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2" name="직선 화살표 연결선 31"/>
          <p:cNvCxnSpPr/>
          <p:nvPr/>
        </p:nvCxnSpPr>
        <p:spPr>
          <a:xfrm>
            <a:off x="2823769" y="3849536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31"/>
          <p:cNvCxnSpPr/>
          <p:nvPr/>
        </p:nvCxnSpPr>
        <p:spPr>
          <a:xfrm>
            <a:off x="2826238" y="4945617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25"/>
          <p:cNvSpPr/>
          <p:nvPr/>
        </p:nvSpPr>
        <p:spPr>
          <a:xfrm>
            <a:off x="1002521" y="5263725"/>
            <a:ext cx="3682710" cy="66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600" b="0" spc="3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TextBox 34"/>
          <p:cNvSpPr txBox="1"/>
          <p:nvPr/>
        </p:nvSpPr>
        <p:spPr>
          <a:xfrm>
            <a:off x="1762407" y="5449916"/>
            <a:ext cx="2089996" cy="27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4.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liblas</a:t>
            </a:r>
            <a:r>
              <a:rPr lang="ko-KR" altLang="en-US" sz="1200" b="0" spc="0">
                <a:solidFill>
                  <a:schemeClr val="tx1">
                    <a:lumMod val="75000"/>
                    <a:lumOff val="25000"/>
                  </a:schemeClr>
                </a:solidFill>
              </a:rPr>
              <a:t> 설치</a:t>
            </a:r>
            <a:endParaRPr lang="ko-KR" altLang="en-US" sz="1200" b="0" spc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6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095999" y="2631875"/>
            <a:ext cx="4144118" cy="396463"/>
          </a:xfrm>
          <a:prstGeom prst="rect">
            <a:avLst/>
          </a:prstGeom>
        </p:spPr>
      </p:pic>
      <p:pic>
        <p:nvPicPr>
          <p:cNvPr id="57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993810"/>
            <a:ext cx="4144118" cy="623435"/>
          </a:xfrm>
          <a:prstGeom prst="rect">
            <a:avLst/>
          </a:prstGeom>
        </p:spPr>
      </p:pic>
      <p:cxnSp>
        <p:nvCxnSpPr>
          <p:cNvPr id="58" name="직선 화살표 연결선 31"/>
          <p:cNvCxnSpPr/>
          <p:nvPr/>
        </p:nvCxnSpPr>
        <p:spPr>
          <a:xfrm>
            <a:off x="8250198" y="3702075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"/>
          <p:cNvPicPr/>
          <p:nvPr/>
        </p:nvPicPr>
        <p:blipFill rotWithShape="1">
          <a:blip r:embed="rId5"/>
          <a:stretch>
            <a:fillRect/>
          </a:stretch>
        </p:blipFill>
        <p:spPr>
          <a:xfrm>
            <a:off x="6096000" y="3949650"/>
            <a:ext cx="4144118" cy="713507"/>
          </a:xfrm>
          <a:prstGeom prst="rect">
            <a:avLst/>
          </a:prstGeom>
        </p:spPr>
      </p:pic>
      <p:cxnSp>
        <p:nvCxnSpPr>
          <p:cNvPr id="60" name="직선 화살표 연결선 31"/>
          <p:cNvCxnSpPr/>
          <p:nvPr/>
        </p:nvCxnSpPr>
        <p:spPr>
          <a:xfrm>
            <a:off x="8305584" y="4754059"/>
            <a:ext cx="0" cy="233083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"/>
          <p:cNvPicPr/>
          <p:nvPr/>
        </p:nvPicPr>
        <p:blipFill rotWithShape="1">
          <a:blip r:embed="rId6"/>
          <a:stretch>
            <a:fillRect/>
          </a:stretch>
        </p:blipFill>
        <p:spPr>
          <a:xfrm>
            <a:off x="6096000" y="5028113"/>
            <a:ext cx="4144117" cy="472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8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6281505" y="1738784"/>
            <a:ext cx="5040630" cy="4140517"/>
          </a:xfrm>
          <a:prstGeom prst="rect">
            <a:avLst/>
          </a:prstGeom>
        </p:spPr>
      </p:pic>
      <p:pic>
        <p:nvPicPr>
          <p:cNvPr id="59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940717" y="1738935"/>
            <a:ext cx="5040630" cy="41405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947410" y="3325356"/>
            <a:ext cx="287655" cy="3874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ko-KR" altLang="en-US" sz="2000" b="1">
              <a:solidFill>
                <a:schemeClr val="bg1"/>
              </a:solidFill>
            </a:endParaRPr>
          </a:p>
        </p:txBody>
      </p:sp>
      <p:pic>
        <p:nvPicPr>
          <p:cNvPr id="59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50931" y="1838103"/>
            <a:ext cx="5040630" cy="4140517"/>
          </a:xfrm>
          <a:prstGeom prst="rect">
            <a:avLst/>
          </a:prstGeom>
        </p:spPr>
      </p:pic>
      <p:pic>
        <p:nvPicPr>
          <p:cNvPr id="60" name="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6323141" y="1850067"/>
            <a:ext cx="5040630" cy="1076475"/>
          </a:xfrm>
          <a:prstGeom prst="rect">
            <a:avLst/>
          </a:prstGeom>
        </p:spPr>
      </p:pic>
      <p:pic>
        <p:nvPicPr>
          <p:cNvPr id="61" name=""/>
          <p:cNvPicPr/>
          <p:nvPr/>
        </p:nvPicPr>
        <p:blipFill rotWithShape="1">
          <a:blip r:embed="rId4"/>
          <a:stretch>
            <a:fillRect/>
          </a:stretch>
        </p:blipFill>
        <p:spPr>
          <a:xfrm>
            <a:off x="6339250" y="3037941"/>
            <a:ext cx="5040630" cy="2929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2">
            <a:lumMod val="20000"/>
            <a:lumOff val="80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5620" y="602166"/>
            <a:ext cx="10939346" cy="5664819"/>
          </a:xfrm>
          <a:prstGeom prst="rect">
            <a:avLst/>
          </a:prstGeom>
          <a:pattFill prst="dotGrid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635620" y="602166"/>
            <a:ext cx="10939346" cy="83634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10080702" y="847492"/>
            <a:ext cx="338736" cy="338736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10524651" y="847492"/>
            <a:ext cx="338736" cy="33873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10968601" y="847492"/>
            <a:ext cx="338736" cy="33873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949788" y="789503"/>
            <a:ext cx="2170602" cy="4468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3. LAS to TXT</a:t>
            </a:r>
            <a:endParaRPr lang="en-US" altLang="ko-KR" sz="2400" b="1"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6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12820" y="2167164"/>
            <a:ext cx="5186165" cy="2991101"/>
          </a:xfrm>
          <a:prstGeom prst="rect">
            <a:avLst/>
          </a:prstGeom>
        </p:spPr>
      </p:pic>
      <p:pic>
        <p:nvPicPr>
          <p:cNvPr id="69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580870" y="1550126"/>
            <a:ext cx="4489496" cy="45779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00">
        <p:fade/>
      </p:transition>
    </mc:Choice>
    <mc:Fallback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바다">
      <a:dk1>
        <a:sysClr val="windowText" lastClr="000000"/>
      </a:dk1>
      <a:lt1>
        <a:sysClr val="window" lastClr="ffffff"/>
      </a:lt1>
      <a:dk2>
        <a:srgbClr val="092e99"/>
      </a:dk2>
      <a:lt2>
        <a:srgbClr val="0c86cb"/>
      </a:lt2>
      <a:accent1>
        <a:srgbClr val="5377a1"/>
      </a:accent1>
      <a:accent2>
        <a:srgbClr val="335c91"/>
      </a:accent2>
      <a:accent3>
        <a:srgbClr val="334f73"/>
      </a:accent3>
      <a:accent4>
        <a:srgbClr val="8796aa"/>
      </a:accent4>
      <a:accent5>
        <a:srgbClr val="a0bfe5"/>
      </a:accent5>
      <a:accent6>
        <a:srgbClr val="000d59"/>
      </a:accent6>
      <a:hlink>
        <a:srgbClr val="d77dff"/>
      </a:hlink>
      <a:folHlink>
        <a:srgbClr val="37c5f7"/>
      </a:folHlink>
    </a:clrScheme>
    <a:fontScheme name="LINE Seed Sans KR Thin">
      <a:majorFont>
        <a:latin typeface="LINE Seed Sans KR Bold"/>
        <a:ea typeface="LINE Seed Sans KR Bold"/>
        <a:cs typeface=""/>
      </a:majorFont>
      <a:minorFont>
        <a:latin typeface="LINE Seed Sans KR Thin"/>
        <a:ea typeface="LINE Seed Sans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1337</ep:Words>
  <ep:PresentationFormat>와이드스크린</ep:PresentationFormat>
  <ep:Paragraphs>189</ep:Paragraphs>
  <ep:Slides>21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ep:HeadingPairs>
  <ep:TitlesOfParts>
    <vt:vector size="22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2023-03-02T07:25:09.000</dcterms:created>
  <dc:creator>Yu Saebyeol</dc:creator>
  <cp:lastModifiedBy>516</cp:lastModifiedBy>
  <dcterms:modified xsi:type="dcterms:W3CDTF">2023-12-22T04:28:29.548</dcterms:modified>
  <cp:revision>84</cp:revision>
  <dc:title>PowerPoint 프레젠테이션</dc:title>
  <cp:version>1000.0000.01</cp:version>
</cp:coreProperties>
</file>