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978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144" y="-96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378DEE-0023-263F-C7F3-FD8CE2131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20DA288-2283-478A-677A-217B4192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11EC84C-01A7-4ADC-1F31-E4AE9420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9A9A3C9-983C-3A5F-65CA-B5D87C4B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E3DCD05-031E-104F-A7DE-CC373899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694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353876-545A-BFC4-4A54-83915ACB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F5E484A-E56B-1B80-08F4-173FC085E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FA2E2F6-3344-3469-B0BD-24F6A092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5A2F2F-518B-7161-6FA0-5B310A6D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DC52A9C-1DD3-A81F-35C6-30AE2C83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1651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BB64122E-F76C-D69E-8612-00E3B24A0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E68F6FA-2986-8882-707C-3ACB1F048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01EE918-2005-BA81-AF90-19072D25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2CB83DE-9BEC-597E-E901-C6D34F30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6971BEE-3762-FC18-8D46-9C7A219B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8246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C20E52-A2D2-4E60-5562-3F44389A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17E9EDA-F2CF-C145-94C7-7F6CAC50E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3665E8B-10B4-32F2-40F7-8CB3B949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F6898D6-A27F-77CF-8E4A-9AE7293A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8BB7205-62F2-C3A9-6103-434AA03A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7159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86476B-F03F-A2D2-92F4-DB8BD725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50D368-8ADD-5744-1C65-FBD97F1C6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1363C7-7A56-6A81-F09E-3293A5A9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23AFC29-0E38-3460-F954-6633EB1A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B112A3C-53FB-1AB4-7CAA-B88A1D30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5538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48DBFB-349D-1623-35A9-33202C45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4118C10-BD94-F1FF-6203-2FEBBCC67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FD25993-F77A-EE1F-45EF-0CC264212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0536E9E-A1D9-634E-388E-3F14C298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973E391-5B55-5F41-630E-1CF7E2BF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0346865-0777-D4E5-4476-70E2C2CF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9341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F94057-E000-A868-176C-307C069C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5298EB0-D286-6CC1-B513-FAF6823F3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58FEDEB-47A3-3078-3A23-7E2D282DF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6FE5BE7-37D1-1266-B4F1-F0FB0E37A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1C7900C-87A1-AFAE-A08B-415AF40C7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A9EFAA0-400F-D5D8-1B4B-75C10E09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DE89197C-2195-1F5F-01F2-248253C2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FD6E92B-1B63-CFC4-FF7A-0A852DEA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4583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9F50653-6F40-4F70-2B93-5F463CE3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E29B615-D731-269F-2314-614CDF6E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CF854B2D-4F59-31EB-751A-051552BC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ED674B1-8F7E-B99B-7CD1-A1A78C81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4095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8253517-9423-7DA8-D736-FA9EDCA1B858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5F80F51-A6D5-9218-0900-820BA565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3458EF2-A9D4-AD9C-069F-9ABD07D1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81EC1F9-A875-0F81-D559-1E770C75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1562385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F6EE91B-A4E2-2E26-607E-B3909871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0EA2F9C-43D3-0B14-4D34-55151D271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CBA8786-4C54-BB63-91DD-29C95CD06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BDBD252-D7D5-FCA0-7545-6CE44E74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9998B52-8581-4B3C-8DCF-887A6965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EBC568F-35B6-016A-B984-4511C2AA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457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8A8FCF-9D21-F417-5FF4-986F306B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7867C4A-2550-4E3B-FA23-CE80396F2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6D67851-AA1C-D476-431F-A9CC6512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4345234-E6AC-8198-FA8F-05BF2843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E56ACA8-7628-545B-EE9C-4E6EFCDB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EF28EEE-793A-CD28-CF3F-77ED818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719695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527E487E-FB29-46CC-86DB-8016FC2560E5}" type="datetime1">
              <a:rPr lang="ko-KR" altLang="en-US"/>
              <a:pPr lvl="0">
                <a:defRPr/>
              </a:pPr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945AE9E5-43D2-4159-94B7-EA18236B865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2416097" y="2297151"/>
            <a:ext cx="7359805" cy="2263698"/>
          </a:xfrm>
          <a:prstGeom prst="roundRect">
            <a:avLst>
              <a:gd name="adj" fmla="val 36864"/>
            </a:avLst>
          </a:prstGeom>
          <a:solidFill>
            <a:schemeClr val="accent3"/>
          </a:solidFill>
          <a:ln w="57150"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32910" y="2875002"/>
            <a:ext cx="3545204" cy="10950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600" b="1">
                <a:solidFill>
                  <a:schemeClr val="bg1"/>
                </a:solidFill>
                <a:latin typeface="+mj-ea"/>
                <a:ea typeface="+mj-ea"/>
              </a:rPr>
              <a:t>LAS</a:t>
            </a:r>
            <a:r>
              <a:rPr lang="ko-KR" altLang="en-US" sz="6600" b="1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6600" b="1">
                <a:solidFill>
                  <a:schemeClr val="bg1"/>
                </a:solidFill>
                <a:latin typeface="+mj-ea"/>
                <a:ea typeface="+mj-ea"/>
              </a:rPr>
              <a:t>File</a:t>
            </a:r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9" y="789503"/>
            <a:ext cx="779951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목차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2" name="그룹 21"/>
          <p:cNvGrpSpPr/>
          <p:nvPr/>
        </p:nvGrpSpPr>
        <p:grpSpPr>
          <a:xfrm rot="0">
            <a:off x="2477429" y="2298048"/>
            <a:ext cx="7237140" cy="836341"/>
            <a:chOff x="2477429" y="2298048"/>
            <a:chExt cx="7237140" cy="836341"/>
          </a:xfrm>
        </p:grpSpPr>
        <p:sp>
          <p:nvSpPr>
            <p:cNvPr id="4" name="사각형: 둥근 모서리 3"/>
            <p:cNvSpPr/>
            <p:nvPr/>
          </p:nvSpPr>
          <p:spPr>
            <a:xfrm>
              <a:off x="2477429" y="2298048"/>
              <a:ext cx="7237141" cy="836341"/>
            </a:xfrm>
            <a:prstGeom prst="roundRect">
              <a:avLst>
                <a:gd name="adj" fmla="val 4333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90332" y="2423830"/>
              <a:ext cx="420633" cy="5746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20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32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26105" y="2423830"/>
              <a:ext cx="2875760" cy="5746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200">
                  <a:solidFill>
                    <a:schemeClr val="bg1"/>
                  </a:solidFill>
                  <a:latin typeface="+mj-ea"/>
                  <a:ea typeface="+mj-ea"/>
                </a:rPr>
                <a:t>LAS</a:t>
              </a:r>
              <a:r>
                <a:rPr lang="ko-KR" altLang="en-US" sz="3200">
                  <a:solidFill>
                    <a:schemeClr val="bg1"/>
                  </a:solidFill>
                  <a:latin typeface="+mj-ea"/>
                  <a:ea typeface="+mj-ea"/>
                </a:rPr>
                <a:t> 파일이란</a:t>
              </a:r>
              <a:r>
                <a:rPr lang="en-US" altLang="ko-KR" sz="3200">
                  <a:solidFill>
                    <a:schemeClr val="bg1"/>
                  </a:solidFill>
                  <a:latin typeface="+mj-ea"/>
                  <a:ea typeface="+mj-ea"/>
                </a:rPr>
                <a:t>?</a:t>
              </a:r>
              <a:endParaRPr lang="en-US" altLang="ko-KR" sz="32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사각형: 둥근 모서리 12"/>
          <p:cNvSpPr/>
          <p:nvPr/>
        </p:nvSpPr>
        <p:spPr>
          <a:xfrm>
            <a:off x="2477429" y="3303218"/>
            <a:ext cx="7237141" cy="836341"/>
          </a:xfrm>
          <a:prstGeom prst="roundRect">
            <a:avLst>
              <a:gd name="adj" fmla="val 43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490332" y="3429000"/>
            <a:ext cx="420633" cy="574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2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6105" y="3429000"/>
            <a:ext cx="4127002" cy="569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+mj-ea"/>
                <a:ea typeface="+mj-ea"/>
              </a:rPr>
              <a:t>LAS</a:t>
            </a:r>
            <a:r>
              <a:rPr lang="ko-KR" altLang="en-US" sz="3200">
                <a:solidFill>
                  <a:schemeClr val="bg1"/>
                </a:solidFill>
                <a:latin typeface="+mj-ea"/>
                <a:ea typeface="+mj-ea"/>
              </a:rPr>
              <a:t> 파일 형식</a:t>
            </a:r>
            <a:endParaRPr lang="ko-KR" altLang="en-US" sz="32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사각형: 둥근 모서리 15"/>
          <p:cNvSpPr/>
          <p:nvPr/>
        </p:nvSpPr>
        <p:spPr>
          <a:xfrm>
            <a:off x="2477429" y="4308388"/>
            <a:ext cx="7237141" cy="836341"/>
          </a:xfrm>
          <a:prstGeom prst="roundRect">
            <a:avLst>
              <a:gd name="adj" fmla="val 43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90332" y="4434170"/>
            <a:ext cx="420633" cy="574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32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26105" y="4434170"/>
            <a:ext cx="3466309" cy="574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+mj-ea"/>
                <a:ea typeface="+mj-ea"/>
              </a:rPr>
              <a:t>LAS to TXT</a:t>
            </a:r>
            <a:endParaRPr lang="en-US" altLang="ko-KR" sz="32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8" y="789503"/>
            <a:ext cx="2599227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1.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LAS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파일이란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?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1451012" y="1960537"/>
            <a:ext cx="9289976" cy="3807604"/>
            <a:chOff x="1451012" y="1960537"/>
            <a:chExt cx="9289976" cy="3807604"/>
          </a:xfrm>
        </p:grpSpPr>
        <p:sp>
          <p:nvSpPr>
            <p:cNvPr id="36" name="직사각형 15"/>
            <p:cNvSpPr/>
            <p:nvPr/>
          </p:nvSpPr>
          <p:spPr>
            <a:xfrm>
              <a:off x="1460537" y="1979590"/>
              <a:ext cx="9280451" cy="37838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직사각형 16"/>
            <p:cNvSpPr/>
            <p:nvPr/>
          </p:nvSpPr>
          <p:spPr>
            <a:xfrm>
              <a:off x="1451012" y="1960537"/>
              <a:ext cx="9289976" cy="6774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92733" y="2848646"/>
              <a:ext cx="4321321" cy="16166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LAS(Lidar LAser)</a:t>
              </a:r>
              <a:r>
                <a:rPr lang="ko-KR" altLang="en-US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파일 형식은 </a:t>
              </a: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Lidar</a:t>
              </a:r>
              <a:r>
                <a:rPr lang="ko-KR" altLang="en-US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포인트 클라우드 데이터를 저장하기 위해</a:t>
              </a: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설계된 바이너리 파일 형식 입니다</a:t>
              </a: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</a:t>
              </a:r>
              <a:r>
                <a:rPr lang="ko-KR" altLang="en-US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이는 </a:t>
              </a: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ASPRS(American Society For Potogrammetry and Remote Sensing)</a:t>
              </a:r>
              <a:r>
                <a:rPr lang="ko-KR" altLang="en-US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에서 </a:t>
              </a: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LiDAR</a:t>
              </a:r>
              <a:r>
                <a:rPr lang="ko-KR" altLang="en-US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데이터 교환 및 상호 운용성을 위한 표준화된 형식으로 개발 및 유지 관리됩니다</a:t>
              </a: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</a:t>
              </a:r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454947" y="1964922"/>
              <a:ext cx="4468804" cy="380321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8" y="789503"/>
            <a:ext cx="2503977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LAS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파일 형식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132537" y="1907475"/>
          <a:ext cx="9934823" cy="3846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0769"/>
                <a:gridCol w="7474054"/>
              </a:tblGrid>
              <a:tr h="65876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부분</a:t>
                      </a: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0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109273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파일 헤더</a:t>
                      </a: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파일 헤더에는 데이터 형식 버전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포인트 데이터 형식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포인트 수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경계 상자 좌표 팜조 시스템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(CRS)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및 기타 메타데이터와 같은 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LAS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파일에 대한 필수 정보가 포함된다</a:t>
                      </a:r>
                      <a:endParaRPr lang="en-US" altLang="ko-KR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09273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VLR(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가변 길이 레코드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LiDAR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데이터에 대한 추가 메타데이터 및 사용자의 정의 정보를 저장할 수 있다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의 예로는 센서 시스템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데이터 처리 매개변수 또는 분류 체계에 대한 정보가 포함된다</a:t>
                      </a:r>
                      <a:endParaRPr lang="en-US" altLang="ko-KR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00225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포인트 데이터 기록</a:t>
                      </a: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좌표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분류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비행 및 스캔 데이터 등을 포함하여 포인트 클라우드의 각 개별 포인트에 대한 데이터이다</a:t>
                      </a: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8" y="789503"/>
            <a:ext cx="2503977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LAS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파일 형식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45473" y="1749413"/>
          <a:ext cx="3182160" cy="43188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9873"/>
                <a:gridCol w="2212287"/>
              </a:tblGrid>
              <a:tr h="358753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0" spc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Header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필드 이름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File Signature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LAS</a:t>
                      </a:r>
                      <a:r>
                        <a:rPr lang="ko-KR" altLang="en-US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파일을 식별하는 문자열</a:t>
                      </a:r>
                      <a:r>
                        <a:rPr lang="en-US" altLang="ko-KR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(”LASF”</a:t>
                      </a:r>
                      <a:r>
                        <a:rPr lang="ko-KR" altLang="en-US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로 시작</a:t>
                      </a:r>
                      <a:r>
                        <a:rPr lang="en-US" altLang="ko-KR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40495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File Source ID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LAS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파일의 원본을 식별하는 고유 식별자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Global Encoding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전역 인코딩 정보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Project ID GUID Data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프로젝트를 식별하기 위한 고유한 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GUID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데이터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System Identifier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파일을 생성한 시스템의 식별자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Generating Software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LAS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파일을 생성한 소프트웨어의 이름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Header Size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파일 헤더의 크기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Number of VLRs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포함된 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의 수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Number of Point Records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전체 포인트 레코드 수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9"/>
          <p:cNvGraphicFramePr>
            <a:graphicFrameLocks noGrp="1"/>
          </p:cNvGraphicFramePr>
          <p:nvPr/>
        </p:nvGraphicFramePr>
        <p:xfrm>
          <a:off x="4504920" y="1758233"/>
          <a:ext cx="3175122" cy="2697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835"/>
                <a:gridCol w="2212287"/>
              </a:tblGrid>
              <a:tr h="358753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0" spc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VLR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필드 이름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Reserved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예약 영역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40495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User ID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소유자의 고유 식별자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(ASCII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문자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Record ID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사용자 정의 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을 구분하는 고유 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Record Length After Header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헤더 이후의 길이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의 설명 또는 용도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9"/>
          <p:cNvGraphicFramePr>
            <a:graphicFrameLocks noGrp="1"/>
          </p:cNvGraphicFramePr>
          <p:nvPr/>
        </p:nvGraphicFramePr>
        <p:xfrm>
          <a:off x="8106862" y="1767052"/>
          <a:ext cx="3175122" cy="38783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835"/>
                <a:gridCol w="2212287"/>
              </a:tblGrid>
              <a:tr h="358753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0" spc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Point Data Records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필드 이름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X, Y, Z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포인트의 </a:t>
                      </a:r>
                      <a:r>
                        <a:rPr lang="en-US" altLang="ko-KR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3D</a:t>
                      </a:r>
                      <a:r>
                        <a:rPr lang="ko-KR" altLang="en-US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공간 좌표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40495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Intensity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레이저 빔 반사의 강도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Return Number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레이저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반환 값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반사 횟수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Classification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포인트가 속하는 클래스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지형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건물 등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Scan Angle Rank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레이저 스캔 각도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User Data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사용자 정의 데이터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Point Source ID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포인트의 원본을 식별하는 고유 식별자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RGB Color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포인트 색상 정보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8" y="789503"/>
            <a:ext cx="2170602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 LAS to TXT</a:t>
            </a: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997581" y="2109139"/>
            <a:ext cx="3682710" cy="66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838937" y="2824011"/>
            <a:ext cx="0" cy="233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15134" y="2299169"/>
            <a:ext cx="2138681" cy="2706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에서 </a:t>
            </a: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vcpkg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를 복제</a:t>
            </a:r>
          </a:p>
        </p:txBody>
      </p:sp>
      <p:sp>
        <p:nvSpPr>
          <p:cNvPr id="42" name="직사각형 16"/>
          <p:cNvSpPr/>
          <p:nvPr/>
        </p:nvSpPr>
        <p:spPr>
          <a:xfrm>
            <a:off x="1051698" y="1639682"/>
            <a:ext cx="3611312" cy="3926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0" spc="0">
                <a:solidFill>
                  <a:schemeClr val="tx1"/>
                </a:solidFill>
              </a:rPr>
              <a:t>vcpkg</a:t>
            </a:r>
            <a:r>
              <a:rPr lang="ko-KR" altLang="en-US" b="0" spc="0">
                <a:solidFill>
                  <a:schemeClr val="tx1"/>
                </a:solidFill>
              </a:rPr>
              <a:t>를 이용한 </a:t>
            </a:r>
            <a:r>
              <a:rPr lang="en-US" altLang="ko-KR" b="0" spc="0">
                <a:solidFill>
                  <a:schemeClr val="tx1"/>
                </a:solidFill>
              </a:rPr>
              <a:t>liblas</a:t>
            </a:r>
            <a:r>
              <a:rPr lang="ko-KR" altLang="en-US" b="0" spc="0">
                <a:solidFill>
                  <a:schemeClr val="tx1"/>
                </a:solidFill>
              </a:rPr>
              <a:t> 설치</a:t>
            </a:r>
          </a:p>
        </p:txBody>
      </p:sp>
      <p:sp>
        <p:nvSpPr>
          <p:cNvPr id="46" name="직사각형 38"/>
          <p:cNvSpPr/>
          <p:nvPr/>
        </p:nvSpPr>
        <p:spPr>
          <a:xfrm>
            <a:off x="5427210" y="1613997"/>
            <a:ext cx="5614530" cy="449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25"/>
          <p:cNvSpPr>
            <a:spLocks noChangeAspect="1"/>
          </p:cNvSpPr>
          <p:nvPr/>
        </p:nvSpPr>
        <p:spPr>
          <a:xfrm>
            <a:off x="1015220" y="3098022"/>
            <a:ext cx="3682710" cy="66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7" name="그림 46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815008"/>
            <a:ext cx="4143953" cy="476316"/>
          </a:xfrm>
          <a:prstGeom prst="rect">
            <a:avLst/>
          </a:prstGeom>
        </p:spPr>
      </p:pic>
      <p:sp>
        <p:nvSpPr>
          <p:cNvPr id="48" name="TextBox 34"/>
          <p:cNvSpPr txBox="1"/>
          <p:nvPr/>
        </p:nvSpPr>
        <p:spPr>
          <a:xfrm>
            <a:off x="1572257" y="3295294"/>
            <a:ext cx="2601524" cy="267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2. vcpkg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디렉토리로 이동</a:t>
            </a: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및 실행</a:t>
            </a:r>
          </a:p>
        </p:txBody>
      </p:sp>
      <p:cxnSp>
        <p:nvCxnSpPr>
          <p:cNvPr id="49" name="직선 화살표 연결선 31"/>
          <p:cNvCxnSpPr/>
          <p:nvPr/>
        </p:nvCxnSpPr>
        <p:spPr>
          <a:xfrm>
            <a:off x="8185991" y="2341412"/>
            <a:ext cx="0" cy="233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25"/>
          <p:cNvSpPr/>
          <p:nvPr/>
        </p:nvSpPr>
        <p:spPr>
          <a:xfrm>
            <a:off x="1017689" y="4150006"/>
            <a:ext cx="3682710" cy="66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34"/>
          <p:cNvSpPr txBox="1"/>
          <p:nvPr/>
        </p:nvSpPr>
        <p:spPr>
          <a:xfrm>
            <a:off x="1777576" y="4327379"/>
            <a:ext cx="2089996" cy="272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환경변수 설정</a:t>
            </a:r>
          </a:p>
        </p:txBody>
      </p:sp>
      <p:cxnSp>
        <p:nvCxnSpPr>
          <p:cNvPr id="52" name="직선 화살표 연결선 31"/>
          <p:cNvCxnSpPr/>
          <p:nvPr/>
        </p:nvCxnSpPr>
        <p:spPr>
          <a:xfrm>
            <a:off x="2823769" y="3849536"/>
            <a:ext cx="0" cy="233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31"/>
          <p:cNvCxnSpPr/>
          <p:nvPr/>
        </p:nvCxnSpPr>
        <p:spPr>
          <a:xfrm>
            <a:off x="2826238" y="4945617"/>
            <a:ext cx="0" cy="233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25"/>
          <p:cNvSpPr/>
          <p:nvPr/>
        </p:nvSpPr>
        <p:spPr>
          <a:xfrm>
            <a:off x="1002521" y="5263725"/>
            <a:ext cx="3682710" cy="66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34"/>
          <p:cNvSpPr txBox="1"/>
          <p:nvPr/>
        </p:nvSpPr>
        <p:spPr>
          <a:xfrm>
            <a:off x="1762407" y="5449916"/>
            <a:ext cx="2089996" cy="272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liblas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설치</a:t>
            </a:r>
          </a:p>
        </p:txBody>
      </p:sp>
      <p:pic>
        <p:nvPicPr>
          <p:cNvPr id="56" name="그림 5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095999" y="2640694"/>
            <a:ext cx="4144118" cy="396463"/>
          </a:xfrm>
          <a:prstGeom prst="rect">
            <a:avLst/>
          </a:prstGeom>
        </p:spPr>
      </p:pic>
      <p:pic>
        <p:nvPicPr>
          <p:cNvPr id="57" name="그림 56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6096000" y="3002629"/>
            <a:ext cx="4144118" cy="623435"/>
          </a:xfrm>
          <a:prstGeom prst="rect">
            <a:avLst/>
          </a:prstGeom>
        </p:spPr>
      </p:pic>
      <p:cxnSp>
        <p:nvCxnSpPr>
          <p:cNvPr id="58" name="직선 화살표 연결선 31"/>
          <p:cNvCxnSpPr/>
          <p:nvPr/>
        </p:nvCxnSpPr>
        <p:spPr>
          <a:xfrm>
            <a:off x="8170823" y="3702075"/>
            <a:ext cx="0" cy="233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6096000" y="4064303"/>
            <a:ext cx="4144118" cy="713507"/>
          </a:xfrm>
          <a:prstGeom prst="rect">
            <a:avLst/>
          </a:prstGeom>
        </p:spPr>
      </p:pic>
      <p:cxnSp>
        <p:nvCxnSpPr>
          <p:cNvPr id="60" name="직선 화살표 연결선 31"/>
          <p:cNvCxnSpPr/>
          <p:nvPr/>
        </p:nvCxnSpPr>
        <p:spPr>
          <a:xfrm>
            <a:off x="8164474" y="4895170"/>
            <a:ext cx="0" cy="233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그림 60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6096000" y="5310335"/>
            <a:ext cx="4144117" cy="472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8" y="789503"/>
            <a:ext cx="2170602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 LAS to TXT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47410" y="3325356"/>
            <a:ext cx="287655" cy="3874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ko-KR" altLang="en-US" sz="2000" b="1">
              <a:solidFill>
                <a:schemeClr val="bg1"/>
              </a:solidFill>
            </a:endParaRPr>
          </a:p>
        </p:txBody>
      </p:sp>
      <p:pic>
        <p:nvPicPr>
          <p:cNvPr id="58" name="그림 57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281505" y="1738784"/>
            <a:ext cx="5040630" cy="4140517"/>
          </a:xfrm>
          <a:prstGeom prst="rect">
            <a:avLst/>
          </a:prstGeom>
        </p:spPr>
      </p:pic>
      <p:pic>
        <p:nvPicPr>
          <p:cNvPr id="59" name="그림 58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940717" y="1738935"/>
            <a:ext cx="5040630" cy="41405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8" y="789503"/>
            <a:ext cx="2170602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 LAS to TXT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47410" y="3325356"/>
            <a:ext cx="287655" cy="3874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ko-KR" altLang="en-US" sz="2000" b="1">
              <a:solidFill>
                <a:schemeClr val="bg1"/>
              </a:solidFill>
            </a:endParaRPr>
          </a:p>
        </p:txBody>
      </p:sp>
      <p:pic>
        <p:nvPicPr>
          <p:cNvPr id="59" name="그림 58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050931" y="1838103"/>
            <a:ext cx="5040630" cy="4140517"/>
          </a:xfrm>
          <a:prstGeom prst="rect">
            <a:avLst/>
          </a:prstGeom>
        </p:spPr>
      </p:pic>
      <p:pic>
        <p:nvPicPr>
          <p:cNvPr id="60" name="그림 59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323141" y="1850067"/>
            <a:ext cx="5040630" cy="1076475"/>
          </a:xfrm>
          <a:prstGeom prst="rect">
            <a:avLst/>
          </a:prstGeom>
        </p:spPr>
      </p:pic>
      <p:pic>
        <p:nvPicPr>
          <p:cNvPr id="61" name="그림 60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6339250" y="3037941"/>
            <a:ext cx="5040630" cy="2929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8" y="789503"/>
            <a:ext cx="2170602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 LAS to TXT</a:t>
            </a: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2820" y="2167164"/>
            <a:ext cx="5186165" cy="2991101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80870" y="1550126"/>
            <a:ext cx="4489496" cy="45779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바다">
      <a:dk1>
        <a:sysClr val="windowText" lastClr="000000"/>
      </a:dk1>
      <a:lt1>
        <a:sysClr val="window" lastClr="ffffff"/>
      </a:lt1>
      <a:dk2>
        <a:srgbClr val="092e99"/>
      </a:dk2>
      <a:lt2>
        <a:srgbClr val="0c86cb"/>
      </a:lt2>
      <a:accent1>
        <a:srgbClr val="5377a1"/>
      </a:accent1>
      <a:accent2>
        <a:srgbClr val="335c91"/>
      </a:accent2>
      <a:accent3>
        <a:srgbClr val="334f73"/>
      </a:accent3>
      <a:accent4>
        <a:srgbClr val="8796aa"/>
      </a:accent4>
      <a:accent5>
        <a:srgbClr val="a0bfe5"/>
      </a:accent5>
      <a:accent6>
        <a:srgbClr val="000d59"/>
      </a:accent6>
      <a:hlink>
        <a:srgbClr val="d77dff"/>
      </a:hlink>
      <a:folHlink>
        <a:srgbClr val="37c5f7"/>
      </a:folHlink>
    </a:clrScheme>
    <a:fontScheme name="LINE Seed Sans KR Thin">
      <a:majorFont>
        <a:latin typeface="LINE Seed Sans KR Bold"/>
        <a:ea typeface="LINE Seed Sans KR Bold"/>
        <a:cs typeface=""/>
      </a:majorFont>
      <a:minorFont>
        <a:latin typeface="LINE Seed Sans KR Thin"/>
        <a:ea typeface="LINE Seed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383</ep:Words>
  <ep:PresentationFormat>사용자 지정</ep:PresentationFormat>
  <ep:Paragraphs>82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2023-03-02T07:25:09.000</dcterms:created>
  <dc:creator>Yu Saebyeol</dc:creator>
  <cp:lastModifiedBy>516</cp:lastModifiedBy>
  <dcterms:modified xsi:type="dcterms:W3CDTF">2023-12-22T06:29:00.701</dcterms:modified>
  <cp:revision>98</cp:revision>
  <dc:title>PowerPoint 프레젠테이션</dc:title>
  <cp:version>1000.0000.01</cp:version>
</cp:coreProperties>
</file>