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7B14"/>
    <a:srgbClr val="D5B59B"/>
    <a:srgbClr val="EADDCC"/>
    <a:srgbClr val="EFE3D9"/>
    <a:srgbClr val="E8D8CA"/>
    <a:srgbClr val="E5D6C1"/>
    <a:srgbClr val="986B42"/>
    <a:srgbClr val="BF9865"/>
    <a:srgbClr val="8E643E"/>
    <a:srgbClr val="E9C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9068" autoAdjust="0"/>
    <p:restoredTop sz="94569" autoAdjust="0"/>
  </p:normalViewPr>
  <p:slideViewPr>
    <p:cSldViewPr snapToGrid="0" snapToObjects="1">
      <p:cViewPr>
        <p:scale>
          <a:sx n="190" d="100"/>
          <a:sy n="190" d="100"/>
        </p:scale>
        <p:origin x="144" y="144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3"/>
            <a:ext cx="5829300" cy="110251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FAF7-37C7-7945-8CB6-2287B6030DD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671-4E98-1444-B8F3-2090D3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FAF7-37C7-7945-8CB6-2287B6030DD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671-4E98-1444-B8F3-2090D3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8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FAF7-37C7-7945-8CB6-2287B6030DD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671-4E98-1444-B8F3-2090D3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FAF7-37C7-7945-8CB6-2287B6030DD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671-4E98-1444-B8F3-2090D3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3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FAF7-37C7-7945-8CB6-2287B6030DD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671-4E98-1444-B8F3-2090D3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4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1750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1750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FAF7-37C7-7945-8CB6-2287B6030DD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671-4E98-1444-B8F3-2090D3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0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151335"/>
            <a:ext cx="3031331" cy="47982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1631156"/>
            <a:ext cx="3031331" cy="2963466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FAF7-37C7-7945-8CB6-2287B6030DD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671-4E98-1444-B8F3-2090D3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2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FAF7-37C7-7945-8CB6-2287B6030DD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671-4E98-1444-B8F3-2090D3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7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FAF7-37C7-7945-8CB6-2287B6030DD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671-4E98-1444-B8F3-2090D3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0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92"/>
            <a:ext cx="3833813" cy="4389835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8"/>
            <a:ext cx="2256235" cy="3518297"/>
          </a:xfrm>
        </p:spPr>
        <p:txBody>
          <a:bodyPr/>
          <a:lstStyle>
            <a:lvl1pPr marL="0" indent="0">
              <a:buNone/>
              <a:defRPr sz="875"/>
            </a:lvl1pPr>
            <a:lvl2pPr marL="285750" indent="0">
              <a:buNone/>
              <a:defRPr sz="750"/>
            </a:lvl2pPr>
            <a:lvl3pPr marL="571500" indent="0">
              <a:buNone/>
              <a:defRPr sz="625"/>
            </a:lvl3pPr>
            <a:lvl4pPr marL="857250" indent="0">
              <a:buNone/>
              <a:defRPr sz="563"/>
            </a:lvl4pPr>
            <a:lvl5pPr marL="1143000" indent="0">
              <a:buNone/>
              <a:defRPr sz="563"/>
            </a:lvl5pPr>
            <a:lvl6pPr marL="1428750" indent="0">
              <a:buNone/>
              <a:defRPr sz="563"/>
            </a:lvl6pPr>
            <a:lvl7pPr marL="1714500" indent="0">
              <a:buNone/>
              <a:defRPr sz="563"/>
            </a:lvl7pPr>
            <a:lvl8pPr marL="2000250" indent="0">
              <a:buNone/>
              <a:defRPr sz="563"/>
            </a:lvl8pPr>
            <a:lvl9pPr marL="2286000" indent="0">
              <a:buNone/>
              <a:defRPr sz="563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FAF7-37C7-7945-8CB6-2287B6030DD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671-4E98-1444-B8F3-2090D3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9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7"/>
            <a:ext cx="4114800" cy="603647"/>
          </a:xfrm>
        </p:spPr>
        <p:txBody>
          <a:bodyPr/>
          <a:lstStyle>
            <a:lvl1pPr marL="0" indent="0">
              <a:buNone/>
              <a:defRPr sz="875"/>
            </a:lvl1pPr>
            <a:lvl2pPr marL="285750" indent="0">
              <a:buNone/>
              <a:defRPr sz="750"/>
            </a:lvl2pPr>
            <a:lvl3pPr marL="571500" indent="0">
              <a:buNone/>
              <a:defRPr sz="625"/>
            </a:lvl3pPr>
            <a:lvl4pPr marL="857250" indent="0">
              <a:buNone/>
              <a:defRPr sz="563"/>
            </a:lvl4pPr>
            <a:lvl5pPr marL="1143000" indent="0">
              <a:buNone/>
              <a:defRPr sz="563"/>
            </a:lvl5pPr>
            <a:lvl6pPr marL="1428750" indent="0">
              <a:buNone/>
              <a:defRPr sz="563"/>
            </a:lvl6pPr>
            <a:lvl7pPr marL="1714500" indent="0">
              <a:buNone/>
              <a:defRPr sz="563"/>
            </a:lvl7pPr>
            <a:lvl8pPr marL="2000250" indent="0">
              <a:buNone/>
              <a:defRPr sz="563"/>
            </a:lvl8pPr>
            <a:lvl9pPr marL="2286000" indent="0">
              <a:buNone/>
              <a:defRPr sz="563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FAF7-37C7-7945-8CB6-2287B6030DD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671-4E98-1444-B8F3-2090D3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3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0FAF7-37C7-7945-8CB6-2287B6030DDE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5E671-4E98-1444-B8F3-2090D33C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0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" rtl="0" eaLnBrk="1" latinLnBrk="0" hangingPunct="1"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2857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44" indent="-178594" algn="l" defTabSz="285750" rtl="0" eaLnBrk="1" latinLnBrk="0" hangingPunct="1">
        <a:spcBef>
          <a:spcPct val="20000"/>
        </a:spcBef>
        <a:buFont typeface="Arial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2857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285750" rtl="0" eaLnBrk="1" latinLnBrk="0" hangingPunct="1">
        <a:spcBef>
          <a:spcPct val="20000"/>
        </a:spcBef>
        <a:buFont typeface="Arial"/>
        <a:buChar char="–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285750" rtl="0" eaLnBrk="1" latinLnBrk="0" hangingPunct="1">
        <a:spcBef>
          <a:spcPct val="20000"/>
        </a:spcBef>
        <a:buFont typeface="Arial"/>
        <a:buChar char="»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285750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285750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285750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285750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28575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28575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28575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28575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28575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28575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28575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28575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" name="Elbow Connector 384"/>
          <p:cNvCxnSpPr>
            <a:stCxn id="30" idx="0"/>
          </p:cNvCxnSpPr>
          <p:nvPr/>
        </p:nvCxnSpPr>
        <p:spPr>
          <a:xfrm rot="5400000" flipH="1" flipV="1">
            <a:off x="2258082" y="914003"/>
            <a:ext cx="182904" cy="2157953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Elbow Connector 380"/>
          <p:cNvCxnSpPr>
            <a:stCxn id="27" idx="0"/>
          </p:cNvCxnSpPr>
          <p:nvPr/>
        </p:nvCxnSpPr>
        <p:spPr>
          <a:xfrm rot="16200000" flipV="1">
            <a:off x="4384108" y="945925"/>
            <a:ext cx="182904" cy="2094104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stCxn id="51" idx="1"/>
          </p:cNvCxnSpPr>
          <p:nvPr/>
        </p:nvCxnSpPr>
        <p:spPr>
          <a:xfrm rot="10800000" flipV="1">
            <a:off x="2787368" y="2777507"/>
            <a:ext cx="1327438" cy="3600"/>
          </a:xfrm>
          <a:prstGeom prst="curvedConnector3">
            <a:avLst>
              <a:gd name="adj1" fmla="val 50000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endCxn id="18" idx="3"/>
          </p:cNvCxnSpPr>
          <p:nvPr/>
        </p:nvCxnSpPr>
        <p:spPr>
          <a:xfrm rot="10800000">
            <a:off x="892370" y="1003662"/>
            <a:ext cx="2421455" cy="324"/>
          </a:xfrm>
          <a:prstGeom prst="curvedConnector3">
            <a:avLst>
              <a:gd name="adj1" fmla="val 50000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9" idx="2"/>
            <a:endCxn id="48" idx="0"/>
          </p:cNvCxnSpPr>
          <p:nvPr/>
        </p:nvCxnSpPr>
        <p:spPr>
          <a:xfrm flipH="1">
            <a:off x="3428506" y="747184"/>
            <a:ext cx="494" cy="2535087"/>
          </a:xfrm>
          <a:prstGeom prst="line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015856" y="289614"/>
            <a:ext cx="338948" cy="115221"/>
          </a:xfrm>
          <a:prstGeom prst="roundRect">
            <a:avLst/>
          </a:prstGeom>
          <a:solidFill>
            <a:srgbClr val="FEE2E2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Inspiration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99399" y="289614"/>
            <a:ext cx="231480" cy="115221"/>
          </a:xfrm>
          <a:prstGeom prst="roundRect">
            <a:avLst/>
          </a:prstGeom>
          <a:solidFill>
            <a:srgbClr val="FEE2E2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Grace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39868" y="289614"/>
            <a:ext cx="296152" cy="115221"/>
          </a:xfrm>
          <a:prstGeom prst="roundRect">
            <a:avLst/>
          </a:prstGeom>
          <a:solidFill>
            <a:srgbClr val="FEE2E2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Miracles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18910" y="289614"/>
            <a:ext cx="359503" cy="115221"/>
          </a:xfrm>
          <a:prstGeom prst="roundRect">
            <a:avLst/>
          </a:prstGeom>
          <a:solidFill>
            <a:srgbClr val="FEE2E2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Providence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51492" y="631963"/>
            <a:ext cx="355016" cy="115221"/>
          </a:xfrm>
          <a:prstGeom prst="roundRect">
            <a:avLst/>
          </a:prstGeom>
          <a:solidFill>
            <a:srgbClr val="B78558"/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38" dirty="0">
                <a:solidFill>
                  <a:srgbClr val="2E2E2E"/>
                </a:solidFill>
                <a:latin typeface="Avenir Roman"/>
                <a:cs typeface="Avenir Roman"/>
              </a:rPr>
              <a:t>Meaning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000963" y="947891"/>
            <a:ext cx="384614" cy="115221"/>
          </a:xfrm>
          <a:prstGeom prst="roundRect">
            <a:avLst/>
          </a:prstGeom>
          <a:solidFill>
            <a:srgbClr val="B78558"/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38" dirty="0">
                <a:solidFill>
                  <a:srgbClr val="2E2E2E"/>
                </a:solidFill>
                <a:latin typeface="Avenir Roman"/>
                <a:cs typeface="Avenir Roman"/>
              </a:rPr>
              <a:t>Encounter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472424" y="947891"/>
            <a:ext cx="382084" cy="115221"/>
          </a:xfrm>
          <a:prstGeom prst="roundRect">
            <a:avLst/>
          </a:prstGeom>
          <a:solidFill>
            <a:srgbClr val="B78558"/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38" dirty="0">
                <a:solidFill>
                  <a:srgbClr val="2E2E2E"/>
                </a:solidFill>
                <a:latin typeface="Avenir Roman"/>
                <a:cs typeface="Avenir Roman"/>
              </a:rPr>
              <a:t>Narratives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45075" y="807348"/>
            <a:ext cx="311279" cy="115221"/>
          </a:xfrm>
          <a:prstGeom prst="roundRect">
            <a:avLst/>
          </a:prstGeom>
          <a:solidFill>
            <a:srgbClr val="F9FEDA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Gardener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70500" y="1032056"/>
            <a:ext cx="314261" cy="115221"/>
          </a:xfrm>
          <a:prstGeom prst="roundRect">
            <a:avLst/>
          </a:prstGeom>
          <a:solidFill>
            <a:srgbClr val="F9FEDA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Illuminator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64034" y="1203656"/>
            <a:ext cx="359189" cy="115221"/>
          </a:xfrm>
          <a:prstGeom prst="roundRect">
            <a:avLst/>
          </a:prstGeom>
          <a:solidFill>
            <a:srgbClr val="F9FEDA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Spouse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79726" y="631963"/>
            <a:ext cx="329605" cy="115221"/>
          </a:xfrm>
          <a:prstGeom prst="roundRect">
            <a:avLst/>
          </a:prstGeom>
          <a:solidFill>
            <a:srgbClr val="F9FEDA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Watchmaker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0525" y="946052"/>
            <a:ext cx="501845" cy="115221"/>
          </a:xfrm>
          <a:prstGeom prst="roundRect">
            <a:avLst/>
          </a:prstGeom>
          <a:solidFill>
            <a:srgbClr val="D4F0D5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Faith without Belief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469189" y="631963"/>
            <a:ext cx="647864" cy="115221"/>
          </a:xfrm>
          <a:prstGeom prst="roundRect">
            <a:avLst/>
          </a:prstGeom>
          <a:solidFill>
            <a:srgbClr val="D4F0D5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Second-Person </a:t>
            </a: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Perspective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518792" y="1332729"/>
            <a:ext cx="598259" cy="115221"/>
          </a:xfrm>
          <a:prstGeom prst="roundRect">
            <a:avLst/>
          </a:prstGeom>
          <a:solidFill>
            <a:srgbClr val="D4F0D5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Third-Person </a:t>
            </a: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Perspective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80926" y="947891"/>
            <a:ext cx="576119" cy="115221"/>
          </a:xfrm>
          <a:prstGeom prst="roundRect">
            <a:avLst/>
          </a:prstGeom>
          <a:solidFill>
            <a:srgbClr val="D4F0D5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First-Person </a:t>
            </a: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Perspective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96462" y="2084429"/>
            <a:ext cx="748188" cy="115221"/>
          </a:xfrm>
          <a:prstGeom prst="roundRect">
            <a:avLst/>
          </a:prstGeom>
          <a:solidFill>
            <a:srgbClr val="B78558"/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38" dirty="0">
                <a:solidFill>
                  <a:srgbClr val="2E2E2E"/>
                </a:solidFill>
                <a:latin typeface="Avenir Roman"/>
                <a:cs typeface="Avenir Roman"/>
              </a:rPr>
              <a:t>Philosophies of the World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790205" y="2527136"/>
            <a:ext cx="230308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Dualism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48768" y="3281373"/>
            <a:ext cx="350006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Panpsychism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57442" y="3112636"/>
            <a:ext cx="533003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Emergentism</a:t>
            </a: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 &amp; Holism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370430" y="3112636"/>
            <a:ext cx="381461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Interventionism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63473" y="3282270"/>
            <a:ext cx="860652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Non-</a:t>
            </a:r>
            <a:r>
              <a:rPr lang="en-US" sz="375" dirty="0" err="1" smtClean="0">
                <a:solidFill>
                  <a:srgbClr val="2E2E2E"/>
                </a:solidFill>
                <a:latin typeface="Avenir Roman"/>
                <a:cs typeface="Avenir Roman"/>
              </a:rPr>
              <a:t>Interventionalist</a:t>
            </a:r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 Non-Violations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133726" y="2719896"/>
            <a:ext cx="590552" cy="115221"/>
          </a:xfrm>
          <a:prstGeom prst="roundRect">
            <a:avLst/>
          </a:prstGeom>
          <a:solidFill>
            <a:srgbClr val="B78558"/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40" dirty="0">
                <a:solidFill>
                  <a:srgbClr val="2E2E2E"/>
                </a:solidFill>
                <a:latin typeface="Avenir Roman"/>
                <a:cs typeface="Avenir Roman"/>
              </a:rPr>
              <a:t>Philosophies of God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251491" y="3282271"/>
            <a:ext cx="354030" cy="240514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71438" rIns="39688" bIns="71438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Impersonal</a:t>
            </a:r>
            <a:b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</a:b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Conceptions</a:t>
            </a:r>
            <a:b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</a:b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of God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681761" y="2330449"/>
            <a:ext cx="40663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Classical Theism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114806" y="2719896"/>
            <a:ext cx="287069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OmniGod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424425" y="2719896"/>
            <a:ext cx="376942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Open Theism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2877036" y="2332291"/>
            <a:ext cx="239525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Deism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887356" y="2330449"/>
            <a:ext cx="28339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Hinduism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087239" y="2914745"/>
            <a:ext cx="286569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Judaism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237798" y="3107988"/>
            <a:ext cx="351858" cy="168736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71438" rIns="39688" bIns="71438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Greek &amp; </a:t>
            </a:r>
            <a:b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</a:b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Roman World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573986" y="2719896"/>
            <a:ext cx="30227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Christianity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5829950" y="2330449"/>
            <a:ext cx="21337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Islam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6371900" y="2330449"/>
            <a:ext cx="301625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Saints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972500" y="2527136"/>
            <a:ext cx="456551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Post-Apocalyptic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868883" y="2914745"/>
            <a:ext cx="419100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New Testament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5646431" y="3107987"/>
            <a:ext cx="419100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Old Testament</a:t>
            </a:r>
          </a:p>
        </p:txBody>
      </p:sp>
      <p:cxnSp>
        <p:nvCxnSpPr>
          <p:cNvPr id="83" name="Curved Connector 82"/>
          <p:cNvCxnSpPr/>
          <p:nvPr/>
        </p:nvCxnSpPr>
        <p:spPr>
          <a:xfrm rot="10800000" flipV="1">
            <a:off x="3544178" y="1003986"/>
            <a:ext cx="928248" cy="1515"/>
          </a:xfrm>
          <a:prstGeom prst="curvedConnector3">
            <a:avLst>
              <a:gd name="adj1" fmla="val 50000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7" idx="3"/>
          </p:cNvCxnSpPr>
          <p:nvPr/>
        </p:nvCxnSpPr>
        <p:spPr>
          <a:xfrm>
            <a:off x="3116563" y="2389903"/>
            <a:ext cx="248209" cy="329994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/>
          <p:nvPr/>
        </p:nvCxnSpPr>
        <p:spPr>
          <a:xfrm>
            <a:off x="2827366" y="2584748"/>
            <a:ext cx="479886" cy="135149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50" idx="1"/>
          </p:cNvCxnSpPr>
          <p:nvPr/>
        </p:nvCxnSpPr>
        <p:spPr>
          <a:xfrm rot="10800000" flipV="1">
            <a:off x="3488430" y="2388059"/>
            <a:ext cx="193333" cy="331836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2591831" y="2527136"/>
            <a:ext cx="35728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Panentheism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250" name="Elbow Connector 249"/>
          <p:cNvCxnSpPr/>
          <p:nvPr/>
        </p:nvCxnSpPr>
        <p:spPr>
          <a:xfrm flipH="1">
            <a:off x="3545087" y="2584748"/>
            <a:ext cx="479886" cy="135149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885080" y="2527136"/>
            <a:ext cx="36812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Occasionalism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252" name="Elbow Connector 251"/>
          <p:cNvCxnSpPr/>
          <p:nvPr/>
        </p:nvCxnSpPr>
        <p:spPr>
          <a:xfrm flipV="1">
            <a:off x="2827366" y="2832094"/>
            <a:ext cx="479886" cy="135149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521945" y="2917105"/>
            <a:ext cx="470386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Process Theology</a:t>
            </a:r>
          </a:p>
        </p:txBody>
      </p:sp>
      <p:cxnSp>
        <p:nvCxnSpPr>
          <p:cNvPr id="256" name="Elbow Connector 255"/>
          <p:cNvCxnSpPr/>
          <p:nvPr/>
        </p:nvCxnSpPr>
        <p:spPr>
          <a:xfrm flipV="1">
            <a:off x="3105722" y="2835119"/>
            <a:ext cx="260743" cy="361887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816400" y="3112637"/>
            <a:ext cx="351858" cy="168736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71438" rIns="39688" bIns="71438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Agnosticism </a:t>
            </a:r>
            <a:b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</a:b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&amp; Atheism</a:t>
            </a:r>
          </a:p>
        </p:txBody>
      </p:sp>
      <p:cxnSp>
        <p:nvCxnSpPr>
          <p:cNvPr id="259" name="Elbow Connector 258"/>
          <p:cNvCxnSpPr/>
          <p:nvPr/>
        </p:nvCxnSpPr>
        <p:spPr>
          <a:xfrm flipH="1" flipV="1">
            <a:off x="3489964" y="2835119"/>
            <a:ext cx="260743" cy="361887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689743" y="3112637"/>
            <a:ext cx="362074" cy="168736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71438" rIns="39688" bIns="71438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Trinitarianism</a:t>
            </a: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/>
            </a:r>
            <a:b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</a:b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&amp; Unitarianism</a:t>
            </a:r>
          </a:p>
        </p:txBody>
      </p:sp>
      <p:cxnSp>
        <p:nvCxnSpPr>
          <p:cNvPr id="260" name="Elbow Connector 259"/>
          <p:cNvCxnSpPr/>
          <p:nvPr/>
        </p:nvCxnSpPr>
        <p:spPr>
          <a:xfrm flipH="1" flipV="1">
            <a:off x="3550767" y="2833458"/>
            <a:ext cx="479886" cy="135149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952145" y="2914745"/>
            <a:ext cx="36812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Concurrentism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263" name="Elbow Connector 262"/>
          <p:cNvCxnSpPr>
            <a:stCxn id="16" idx="2"/>
          </p:cNvCxnSpPr>
          <p:nvPr/>
        </p:nvCxnSpPr>
        <p:spPr>
          <a:xfrm rot="5400000">
            <a:off x="4668923" y="772286"/>
            <a:ext cx="200706" cy="150506"/>
          </a:xfrm>
          <a:prstGeom prst="bentConnector3">
            <a:avLst>
              <a:gd name="adj1" fmla="val 50000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>
            <a:endCxn id="15" idx="1"/>
          </p:cNvCxnSpPr>
          <p:nvPr/>
        </p:nvCxnSpPr>
        <p:spPr>
          <a:xfrm rot="16200000" flipH="1">
            <a:off x="4672925" y="1070157"/>
            <a:ext cx="215574" cy="166647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/>
          <p:nvPr/>
        </p:nvCxnSpPr>
        <p:spPr>
          <a:xfrm rot="10800000" flipV="1">
            <a:off x="4853485" y="858298"/>
            <a:ext cx="191596" cy="126432"/>
          </a:xfrm>
          <a:prstGeom prst="bentConnector3">
            <a:avLst>
              <a:gd name="adj1" fmla="val 41096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14" idx="1"/>
          </p:cNvCxnSpPr>
          <p:nvPr/>
        </p:nvCxnSpPr>
        <p:spPr>
          <a:xfrm rot="10800000">
            <a:off x="4853488" y="1020271"/>
            <a:ext cx="417012" cy="69396"/>
          </a:xfrm>
          <a:prstGeom prst="bentConnector3">
            <a:avLst>
              <a:gd name="adj1" fmla="val 50000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276"/>
          <p:cNvCxnSpPr>
            <a:stCxn id="8" idx="2"/>
            <a:endCxn id="9" idx="3"/>
          </p:cNvCxnSpPr>
          <p:nvPr/>
        </p:nvCxnSpPr>
        <p:spPr>
          <a:xfrm rot="5400000">
            <a:off x="3660216" y="351127"/>
            <a:ext cx="284738" cy="392154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/>
          <p:cNvCxnSpPr>
            <a:stCxn id="6" idx="2"/>
            <a:endCxn id="9" idx="1"/>
          </p:cNvCxnSpPr>
          <p:nvPr/>
        </p:nvCxnSpPr>
        <p:spPr>
          <a:xfrm rot="16200000" flipH="1">
            <a:off x="2890946" y="329029"/>
            <a:ext cx="284738" cy="436353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/>
          <p:nvPr/>
        </p:nvCxnSpPr>
        <p:spPr>
          <a:xfrm rot="16200000" flipH="1">
            <a:off x="3204672" y="477494"/>
            <a:ext cx="231405" cy="92146"/>
          </a:xfrm>
          <a:prstGeom prst="bentConnector3">
            <a:avLst>
              <a:gd name="adj1" fmla="val 50000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 rot="5400000">
            <a:off x="3405742" y="477494"/>
            <a:ext cx="231405" cy="92146"/>
          </a:xfrm>
          <a:prstGeom prst="bentConnector3">
            <a:avLst>
              <a:gd name="adj1" fmla="val 50000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20" idx="3"/>
          </p:cNvCxnSpPr>
          <p:nvPr/>
        </p:nvCxnSpPr>
        <p:spPr>
          <a:xfrm>
            <a:off x="2117052" y="689573"/>
            <a:ext cx="86159" cy="256878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1" idx="3"/>
            <a:endCxn id="11" idx="2"/>
          </p:cNvCxnSpPr>
          <p:nvPr/>
        </p:nvCxnSpPr>
        <p:spPr>
          <a:xfrm flipV="1">
            <a:off x="2117051" y="1063112"/>
            <a:ext cx="76219" cy="327228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/>
          <p:cNvCxnSpPr/>
          <p:nvPr/>
        </p:nvCxnSpPr>
        <p:spPr>
          <a:xfrm>
            <a:off x="1138898" y="800858"/>
            <a:ext cx="239161" cy="147033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5805" y="747184"/>
            <a:ext cx="379494" cy="115221"/>
          </a:xfrm>
          <a:prstGeom prst="roundRect">
            <a:avLst/>
          </a:prstGeom>
          <a:solidFill>
            <a:srgbClr val="D4F0D5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Role of Prayer</a:t>
            </a:r>
          </a:p>
        </p:txBody>
      </p:sp>
      <p:cxnSp>
        <p:nvCxnSpPr>
          <p:cNvPr id="308" name="Elbow Connector 307"/>
          <p:cNvCxnSpPr/>
          <p:nvPr/>
        </p:nvCxnSpPr>
        <p:spPr>
          <a:xfrm rot="5400000">
            <a:off x="1088644" y="910929"/>
            <a:ext cx="140845" cy="445214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58530" y="1146346"/>
            <a:ext cx="665241" cy="115221"/>
          </a:xfrm>
          <a:prstGeom prst="roundRect">
            <a:avLst/>
          </a:prstGeom>
          <a:solidFill>
            <a:srgbClr val="D4F0D5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Religious Experience &amp; SDA</a:t>
            </a:r>
          </a:p>
        </p:txBody>
      </p:sp>
      <p:cxnSp>
        <p:nvCxnSpPr>
          <p:cNvPr id="314" name="Elbow Connector 313"/>
          <p:cNvCxnSpPr>
            <a:stCxn id="27" idx="3"/>
            <a:endCxn id="65" idx="0"/>
          </p:cNvCxnSpPr>
          <p:nvPr/>
        </p:nvCxnSpPr>
        <p:spPr>
          <a:xfrm>
            <a:off x="5829949" y="2142040"/>
            <a:ext cx="106688" cy="188409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Elbow Connector 324"/>
          <p:cNvCxnSpPr>
            <a:endCxn id="64" idx="3"/>
          </p:cNvCxnSpPr>
          <p:nvPr/>
        </p:nvCxnSpPr>
        <p:spPr>
          <a:xfrm rot="5400000">
            <a:off x="5865770" y="2652847"/>
            <a:ext cx="135149" cy="114169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Elbow Connector 329"/>
          <p:cNvCxnSpPr/>
          <p:nvPr/>
        </p:nvCxnSpPr>
        <p:spPr>
          <a:xfrm rot="5400000">
            <a:off x="6407930" y="2462425"/>
            <a:ext cx="135149" cy="94266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5799790" y="2838543"/>
            <a:ext cx="0" cy="272388"/>
          </a:xfrm>
          <a:prstGeom prst="line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5487297" y="2199650"/>
            <a:ext cx="0" cy="907678"/>
          </a:xfrm>
          <a:prstGeom prst="line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6184575" y="2719896"/>
            <a:ext cx="488950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Role of Sacraments</a:t>
            </a:r>
          </a:p>
        </p:txBody>
      </p:sp>
      <p:cxnSp>
        <p:nvCxnSpPr>
          <p:cNvPr id="340" name="Straight Connector 339"/>
          <p:cNvCxnSpPr/>
          <p:nvPr/>
        </p:nvCxnSpPr>
        <p:spPr>
          <a:xfrm>
            <a:off x="6122503" y="2641313"/>
            <a:ext cx="0" cy="272388"/>
          </a:xfrm>
          <a:prstGeom prst="line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/>
          <p:cNvCxnSpPr>
            <a:endCxn id="62" idx="3"/>
          </p:cNvCxnSpPr>
          <p:nvPr/>
        </p:nvCxnSpPr>
        <p:spPr>
          <a:xfrm rot="5400000">
            <a:off x="5010979" y="2562480"/>
            <a:ext cx="772705" cy="47049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Elbow Connector 347"/>
          <p:cNvCxnSpPr/>
          <p:nvPr/>
        </p:nvCxnSpPr>
        <p:spPr>
          <a:xfrm rot="5400000">
            <a:off x="4970933" y="2391692"/>
            <a:ext cx="577854" cy="193776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Elbow Connector 350"/>
          <p:cNvCxnSpPr/>
          <p:nvPr/>
        </p:nvCxnSpPr>
        <p:spPr>
          <a:xfrm rot="5400000">
            <a:off x="5031629" y="2320120"/>
            <a:ext cx="385094" cy="144160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871937" y="2527136"/>
            <a:ext cx="30227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Buddhism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787215" y="2719896"/>
            <a:ext cx="392817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Zoroastrianism</a:t>
            </a:r>
          </a:p>
        </p:txBody>
      </p:sp>
      <p:cxnSp>
        <p:nvCxnSpPr>
          <p:cNvPr id="353" name="Elbow Connector 352"/>
          <p:cNvCxnSpPr>
            <a:stCxn id="27" idx="1"/>
          </p:cNvCxnSpPr>
          <p:nvPr/>
        </p:nvCxnSpPr>
        <p:spPr>
          <a:xfrm rot="10800000" flipV="1">
            <a:off x="5038998" y="2142040"/>
            <a:ext cx="176276" cy="188409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6246186" y="2637950"/>
            <a:ext cx="0" cy="81946"/>
          </a:xfrm>
          <a:prstGeom prst="line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1792521" y="3032327"/>
            <a:ext cx="0" cy="244397"/>
          </a:xfrm>
          <a:prstGeom prst="line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1662011" y="3032326"/>
            <a:ext cx="0" cy="80310"/>
          </a:xfrm>
          <a:prstGeom prst="line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Elbow Connector 390"/>
          <p:cNvCxnSpPr>
            <a:stCxn id="34" idx="0"/>
            <a:endCxn id="30" idx="1"/>
          </p:cNvCxnSpPr>
          <p:nvPr/>
        </p:nvCxnSpPr>
        <p:spPr>
          <a:xfrm rot="5400000" flipH="1" flipV="1">
            <a:off x="557590" y="1993419"/>
            <a:ext cx="190251" cy="487493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4613" y="2332291"/>
            <a:ext cx="308711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Materialism</a:t>
            </a:r>
          </a:p>
        </p:txBody>
      </p:sp>
      <p:cxnSp>
        <p:nvCxnSpPr>
          <p:cNvPr id="404" name="Elbow Connector 403"/>
          <p:cNvCxnSpPr/>
          <p:nvPr/>
        </p:nvCxnSpPr>
        <p:spPr>
          <a:xfrm flipV="1">
            <a:off x="247598" y="2199650"/>
            <a:ext cx="707233" cy="386993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23458" y="2529032"/>
            <a:ext cx="339866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Determinism</a:t>
            </a:r>
          </a:p>
        </p:txBody>
      </p:sp>
      <p:cxnSp>
        <p:nvCxnSpPr>
          <p:cNvPr id="407" name="Elbow Connector 406"/>
          <p:cNvCxnSpPr/>
          <p:nvPr/>
        </p:nvCxnSpPr>
        <p:spPr>
          <a:xfrm flipV="1">
            <a:off x="311694" y="2199650"/>
            <a:ext cx="707233" cy="577856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90078" y="2719896"/>
            <a:ext cx="373246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Indeterminism</a:t>
            </a:r>
          </a:p>
        </p:txBody>
      </p:sp>
      <p:cxnSp>
        <p:nvCxnSpPr>
          <p:cNvPr id="410" name="Elbow Connector 409"/>
          <p:cNvCxnSpPr/>
          <p:nvPr/>
        </p:nvCxnSpPr>
        <p:spPr>
          <a:xfrm flipV="1">
            <a:off x="533688" y="2199650"/>
            <a:ext cx="549212" cy="772705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52061" y="2914745"/>
            <a:ext cx="36928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Hylomorphism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415" name="Elbow Connector 414"/>
          <p:cNvCxnSpPr/>
          <p:nvPr/>
        </p:nvCxnSpPr>
        <p:spPr>
          <a:xfrm rot="10800000">
            <a:off x="1564075" y="2199650"/>
            <a:ext cx="275988" cy="175671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Elbow Connector 415"/>
          <p:cNvCxnSpPr/>
          <p:nvPr/>
        </p:nvCxnSpPr>
        <p:spPr>
          <a:xfrm rot="10800000">
            <a:off x="1454700" y="2199650"/>
            <a:ext cx="397278" cy="577856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790207" y="2330449"/>
            <a:ext cx="288337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Causation</a:t>
            </a:r>
          </a:p>
        </p:txBody>
      </p:sp>
      <p:cxnSp>
        <p:nvCxnSpPr>
          <p:cNvPr id="425" name="Elbow Connector 424"/>
          <p:cNvCxnSpPr/>
          <p:nvPr/>
        </p:nvCxnSpPr>
        <p:spPr>
          <a:xfrm rot="10800000">
            <a:off x="1514409" y="2199650"/>
            <a:ext cx="284328" cy="385096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1796532" y="2719896"/>
            <a:ext cx="382762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Laws of Nature</a:t>
            </a:r>
          </a:p>
        </p:txBody>
      </p:sp>
      <p:cxnSp>
        <p:nvCxnSpPr>
          <p:cNvPr id="427" name="Straight Connector 426"/>
          <p:cNvCxnSpPr/>
          <p:nvPr/>
        </p:nvCxnSpPr>
        <p:spPr>
          <a:xfrm>
            <a:off x="1208799" y="2189717"/>
            <a:ext cx="0" cy="1087007"/>
          </a:xfrm>
          <a:prstGeom prst="line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Elbow Connector 428"/>
          <p:cNvCxnSpPr/>
          <p:nvPr/>
        </p:nvCxnSpPr>
        <p:spPr>
          <a:xfrm rot="10800000">
            <a:off x="1386712" y="2189716"/>
            <a:ext cx="211089" cy="782639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550884" y="2914745"/>
            <a:ext cx="382761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Physics &amp; SDA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08326" y="947891"/>
            <a:ext cx="641350" cy="115221"/>
          </a:xfrm>
          <a:prstGeom prst="roundRect">
            <a:avLst/>
          </a:prstGeom>
          <a:solidFill>
            <a:srgbClr val="2E2E2E"/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38" dirty="0" smtClean="0">
                <a:solidFill>
                  <a:srgbClr val="F2F2F0"/>
                </a:solidFill>
                <a:latin typeface="Avenir Roman"/>
                <a:cs typeface="Avenir Roman"/>
              </a:rPr>
              <a:t>Special Divine Action</a:t>
            </a:r>
            <a:endParaRPr lang="en-US" sz="438" dirty="0">
              <a:solidFill>
                <a:srgbClr val="F2F2F0"/>
              </a:solidFill>
              <a:latin typeface="Avenir Roman"/>
              <a:cs typeface="Avenir Roman"/>
            </a:endParaRPr>
          </a:p>
        </p:txBody>
      </p:sp>
      <p:cxnSp>
        <p:nvCxnSpPr>
          <p:cNvPr id="109" name="Elbow Connector 108"/>
          <p:cNvCxnSpPr/>
          <p:nvPr/>
        </p:nvCxnSpPr>
        <p:spPr>
          <a:xfrm rot="5400000">
            <a:off x="1831594" y="910929"/>
            <a:ext cx="140845" cy="445214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518626" y="1146346"/>
            <a:ext cx="318401" cy="115221"/>
          </a:xfrm>
          <a:prstGeom prst="roundRect">
            <a:avLst/>
          </a:prstGeom>
          <a:solidFill>
            <a:srgbClr val="D4F0D5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Impersonal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370204" y="3472454"/>
            <a:ext cx="721488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 smtClean="0">
                <a:solidFill>
                  <a:srgbClr val="2E2E2E"/>
                </a:solidFill>
                <a:latin typeface="Avenir Roman"/>
                <a:cs typeface="Avenir Roman"/>
              </a:rPr>
              <a:t>Interventionalist</a:t>
            </a:r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 Non-Violations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1514408" y="3231684"/>
            <a:ext cx="0" cy="240770"/>
          </a:xfrm>
          <a:prstGeom prst="line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1844392" y="3112636"/>
            <a:ext cx="349533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Fine Tuning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1894673" y="3032326"/>
            <a:ext cx="0" cy="80310"/>
          </a:xfrm>
          <a:prstGeom prst="line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38" idx="3"/>
          </p:cNvCxnSpPr>
          <p:nvPr/>
        </p:nvCxnSpPr>
        <p:spPr>
          <a:xfrm flipV="1">
            <a:off x="890445" y="2199650"/>
            <a:ext cx="256208" cy="970597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>
            <a:stCxn id="129" idx="1"/>
            <a:endCxn id="148" idx="3"/>
          </p:cNvCxnSpPr>
          <p:nvPr/>
        </p:nvCxnSpPr>
        <p:spPr>
          <a:xfrm rot="10800000">
            <a:off x="1558506" y="4185730"/>
            <a:ext cx="2965916" cy="1"/>
          </a:xfrm>
          <a:prstGeom prst="curvedConnector3">
            <a:avLst>
              <a:gd name="adj1" fmla="val 50000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3079436" y="4132308"/>
            <a:ext cx="701626" cy="115221"/>
          </a:xfrm>
          <a:prstGeom prst="roundRect">
            <a:avLst/>
          </a:prstGeom>
          <a:solidFill>
            <a:srgbClr val="B78558"/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40" dirty="0" smtClean="0">
                <a:solidFill>
                  <a:srgbClr val="2E2E2E"/>
                </a:solidFill>
                <a:latin typeface="Avenir Roman"/>
                <a:cs typeface="Avenir Roman"/>
              </a:rPr>
              <a:t>Historical Development</a:t>
            </a:r>
            <a:endParaRPr lang="en-US" sz="440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3352095" y="4243340"/>
            <a:ext cx="0" cy="175852"/>
          </a:xfrm>
          <a:prstGeom prst="line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520796" y="4243340"/>
            <a:ext cx="0" cy="346114"/>
          </a:xfrm>
          <a:prstGeom prst="line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727827" y="3950541"/>
            <a:ext cx="0" cy="468651"/>
          </a:xfrm>
          <a:prstGeom prst="line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671279" y="4329983"/>
            <a:ext cx="497700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The Problem of Evil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4671279" y="3943183"/>
            <a:ext cx="675536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The Many Problems of SDA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1249741" y="4128118"/>
            <a:ext cx="308765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Spinoza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733543" y="4496388"/>
            <a:ext cx="214283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Kant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68128" y="3798808"/>
            <a:ext cx="34510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CS Lewis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171" name="Elbow Connector 170"/>
          <p:cNvCxnSpPr>
            <a:stCxn id="147" idx="3"/>
            <a:endCxn id="130" idx="1"/>
          </p:cNvCxnSpPr>
          <p:nvPr/>
        </p:nvCxnSpPr>
        <p:spPr>
          <a:xfrm>
            <a:off x="1494837" y="4000794"/>
            <a:ext cx="173291" cy="184936"/>
          </a:xfrm>
          <a:prstGeom prst="bentConnector3">
            <a:avLst>
              <a:gd name="adj1" fmla="val 140693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1149733" y="3943183"/>
            <a:ext cx="34510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Aquinas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174" name="Elbow Connector 173"/>
          <p:cNvCxnSpPr>
            <a:stCxn id="149" idx="3"/>
          </p:cNvCxnSpPr>
          <p:nvPr/>
        </p:nvCxnSpPr>
        <p:spPr>
          <a:xfrm flipV="1">
            <a:off x="1497339" y="4174977"/>
            <a:ext cx="437170" cy="212617"/>
          </a:xfrm>
          <a:prstGeom prst="bentConnector3">
            <a:avLst>
              <a:gd name="adj1" fmla="val 55447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1255451" y="4329983"/>
            <a:ext cx="241888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Hume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183" name="Straight Connector 182"/>
          <p:cNvCxnSpPr>
            <a:stCxn id="145" idx="2"/>
            <a:endCxn id="150" idx="0"/>
          </p:cNvCxnSpPr>
          <p:nvPr/>
        </p:nvCxnSpPr>
        <p:spPr>
          <a:xfrm>
            <a:off x="1840680" y="3914029"/>
            <a:ext cx="5" cy="582359"/>
          </a:xfrm>
          <a:prstGeom prst="line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46" idx="1"/>
          </p:cNvCxnSpPr>
          <p:nvPr/>
        </p:nvCxnSpPr>
        <p:spPr>
          <a:xfrm rot="10800000" flipV="1">
            <a:off x="1950740" y="4000794"/>
            <a:ext cx="185472" cy="155722"/>
          </a:xfrm>
          <a:prstGeom prst="bentConnector3">
            <a:avLst>
              <a:gd name="adj1" fmla="val 109059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/>
          <p:nvPr/>
        </p:nvCxnSpPr>
        <p:spPr>
          <a:xfrm flipH="1" flipV="1">
            <a:off x="1958889" y="4194029"/>
            <a:ext cx="437170" cy="195804"/>
          </a:xfrm>
          <a:prstGeom prst="bentConnector3">
            <a:avLst>
              <a:gd name="adj1" fmla="val 105195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2136212" y="4329983"/>
            <a:ext cx="34510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Bolzano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2136212" y="3943183"/>
            <a:ext cx="34510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Newman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668128" y="4128119"/>
            <a:ext cx="34510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Key Figures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524422" y="4128119"/>
            <a:ext cx="38479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Key Problems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5651144" y="2142040"/>
            <a:ext cx="0" cy="580797"/>
          </a:xfrm>
          <a:prstGeom prst="line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15274" y="2084429"/>
            <a:ext cx="614675" cy="115221"/>
          </a:xfrm>
          <a:prstGeom prst="roundRect">
            <a:avLst/>
          </a:prstGeom>
          <a:solidFill>
            <a:srgbClr val="B78558"/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38" dirty="0">
                <a:solidFill>
                  <a:srgbClr val="2E2E2E"/>
                </a:solidFill>
                <a:latin typeface="Avenir Roman"/>
                <a:cs typeface="Avenir Roman"/>
              </a:rPr>
              <a:t>Theology &amp; Religion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3325431" y="4512792"/>
            <a:ext cx="568325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Philosophy of History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2897075" y="4329983"/>
            <a:ext cx="554648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History of Philosophy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152" name="Elbow Connector 151"/>
          <p:cNvCxnSpPr/>
          <p:nvPr/>
        </p:nvCxnSpPr>
        <p:spPr>
          <a:xfrm rot="10800000" flipV="1">
            <a:off x="3430250" y="3797464"/>
            <a:ext cx="1086981" cy="387600"/>
          </a:xfrm>
          <a:prstGeom prst="bentConnector3">
            <a:avLst>
              <a:gd name="adj1" fmla="val 98967"/>
            </a:avLst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 rot="16200000" flipV="1">
            <a:off x="3023175" y="2304960"/>
            <a:ext cx="1955328" cy="1032781"/>
          </a:xfrm>
          <a:prstGeom prst="bentConnector3">
            <a:avLst>
              <a:gd name="adj1" fmla="val 83677"/>
            </a:avLst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3268639" y="1843916"/>
            <a:ext cx="310520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Worldviews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333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101" y="1610436"/>
            <a:ext cx="6858000" cy="3533064"/>
          </a:xfrm>
          <a:prstGeom prst="rect">
            <a:avLst/>
          </a:prstGeom>
          <a:gradFill>
            <a:gsLst>
              <a:gs pos="0">
                <a:srgbClr val="B78558"/>
              </a:gs>
              <a:gs pos="100000">
                <a:srgbClr val="8E643E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5" name="Elbow Connector 384"/>
          <p:cNvCxnSpPr>
            <a:stCxn id="30" idx="0"/>
          </p:cNvCxnSpPr>
          <p:nvPr/>
        </p:nvCxnSpPr>
        <p:spPr>
          <a:xfrm rot="5400000" flipH="1" flipV="1">
            <a:off x="2258082" y="912167"/>
            <a:ext cx="182904" cy="2157953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Elbow Connector 380"/>
          <p:cNvCxnSpPr>
            <a:stCxn id="27" idx="0"/>
          </p:cNvCxnSpPr>
          <p:nvPr/>
        </p:nvCxnSpPr>
        <p:spPr>
          <a:xfrm rot="16200000" flipV="1">
            <a:off x="4384108" y="944089"/>
            <a:ext cx="182904" cy="2094104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stCxn id="51" idx="1"/>
          </p:cNvCxnSpPr>
          <p:nvPr/>
        </p:nvCxnSpPr>
        <p:spPr>
          <a:xfrm rot="10800000" flipV="1">
            <a:off x="2787368" y="2775671"/>
            <a:ext cx="1327438" cy="3600"/>
          </a:xfrm>
          <a:prstGeom prst="curvedConnector3">
            <a:avLst>
              <a:gd name="adj1" fmla="val 50000"/>
            </a:avLst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endCxn id="18" idx="3"/>
          </p:cNvCxnSpPr>
          <p:nvPr/>
        </p:nvCxnSpPr>
        <p:spPr>
          <a:xfrm rot="10800000">
            <a:off x="892370" y="1003662"/>
            <a:ext cx="2421455" cy="324"/>
          </a:xfrm>
          <a:prstGeom prst="curvedConnector3">
            <a:avLst>
              <a:gd name="adj1" fmla="val 50000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9" idx="2"/>
            <a:endCxn id="2" idx="0"/>
          </p:cNvCxnSpPr>
          <p:nvPr/>
        </p:nvCxnSpPr>
        <p:spPr>
          <a:xfrm flipH="1">
            <a:off x="3423899" y="747184"/>
            <a:ext cx="5101" cy="863252"/>
          </a:xfrm>
          <a:prstGeom prst="line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015856" y="289614"/>
            <a:ext cx="338948" cy="115221"/>
          </a:xfrm>
          <a:prstGeom prst="roundRect">
            <a:avLst/>
          </a:prstGeom>
          <a:solidFill>
            <a:srgbClr val="FEE2E2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Inspiration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99399" y="289614"/>
            <a:ext cx="231480" cy="115221"/>
          </a:xfrm>
          <a:prstGeom prst="roundRect">
            <a:avLst/>
          </a:prstGeom>
          <a:solidFill>
            <a:srgbClr val="FEE2E2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Grace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39868" y="289614"/>
            <a:ext cx="296152" cy="115221"/>
          </a:xfrm>
          <a:prstGeom prst="roundRect">
            <a:avLst/>
          </a:prstGeom>
          <a:solidFill>
            <a:srgbClr val="FEE2E2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Miracles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18910" y="289614"/>
            <a:ext cx="359503" cy="115221"/>
          </a:xfrm>
          <a:prstGeom prst="roundRect">
            <a:avLst/>
          </a:prstGeom>
          <a:solidFill>
            <a:srgbClr val="FEE2E2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Providence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51492" y="631963"/>
            <a:ext cx="355016" cy="115221"/>
          </a:xfrm>
          <a:prstGeom prst="roundRect">
            <a:avLst/>
          </a:prstGeom>
          <a:solidFill>
            <a:srgbClr val="B78558"/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38" dirty="0">
                <a:solidFill>
                  <a:srgbClr val="2E2E2E"/>
                </a:solidFill>
                <a:latin typeface="Avenir Roman"/>
                <a:cs typeface="Avenir Roman"/>
              </a:rPr>
              <a:t>Meaning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000963" y="947891"/>
            <a:ext cx="384614" cy="115221"/>
          </a:xfrm>
          <a:prstGeom prst="roundRect">
            <a:avLst/>
          </a:prstGeom>
          <a:solidFill>
            <a:srgbClr val="B78558"/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38" dirty="0">
                <a:solidFill>
                  <a:srgbClr val="2E2E2E"/>
                </a:solidFill>
                <a:latin typeface="Avenir Roman"/>
                <a:cs typeface="Avenir Roman"/>
              </a:rPr>
              <a:t>Encounter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472424" y="947891"/>
            <a:ext cx="382084" cy="115221"/>
          </a:xfrm>
          <a:prstGeom prst="roundRect">
            <a:avLst/>
          </a:prstGeom>
          <a:solidFill>
            <a:srgbClr val="B78558"/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38" dirty="0">
                <a:solidFill>
                  <a:srgbClr val="2E2E2E"/>
                </a:solidFill>
                <a:latin typeface="Avenir Roman"/>
                <a:cs typeface="Avenir Roman"/>
              </a:rPr>
              <a:t>Narratives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45075" y="807348"/>
            <a:ext cx="311279" cy="115221"/>
          </a:xfrm>
          <a:prstGeom prst="roundRect">
            <a:avLst/>
          </a:prstGeom>
          <a:solidFill>
            <a:srgbClr val="F9FEDA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Gardener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70500" y="1032056"/>
            <a:ext cx="314261" cy="115221"/>
          </a:xfrm>
          <a:prstGeom prst="roundRect">
            <a:avLst/>
          </a:prstGeom>
          <a:solidFill>
            <a:srgbClr val="F9FEDA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Illuminator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64034" y="1203656"/>
            <a:ext cx="359189" cy="115221"/>
          </a:xfrm>
          <a:prstGeom prst="roundRect">
            <a:avLst/>
          </a:prstGeom>
          <a:solidFill>
            <a:srgbClr val="F9FEDA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Bridegroom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79726" y="631963"/>
            <a:ext cx="329605" cy="115221"/>
          </a:xfrm>
          <a:prstGeom prst="roundRect">
            <a:avLst/>
          </a:prstGeom>
          <a:solidFill>
            <a:srgbClr val="F9FEDA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Watchmaker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0525" y="946052"/>
            <a:ext cx="501845" cy="115221"/>
          </a:xfrm>
          <a:prstGeom prst="roundRect">
            <a:avLst/>
          </a:prstGeom>
          <a:solidFill>
            <a:srgbClr val="D4F0D5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Faith without Belief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469189" y="631963"/>
            <a:ext cx="647864" cy="115221"/>
          </a:xfrm>
          <a:prstGeom prst="roundRect">
            <a:avLst/>
          </a:prstGeom>
          <a:solidFill>
            <a:srgbClr val="D4F0D5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Second Person Perspective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518792" y="1332729"/>
            <a:ext cx="598259" cy="115221"/>
          </a:xfrm>
          <a:prstGeom prst="roundRect">
            <a:avLst/>
          </a:prstGeom>
          <a:solidFill>
            <a:srgbClr val="D4F0D5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Third Person Perspective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80926" y="947891"/>
            <a:ext cx="576119" cy="115221"/>
          </a:xfrm>
          <a:prstGeom prst="roundRect">
            <a:avLst/>
          </a:prstGeom>
          <a:solidFill>
            <a:srgbClr val="D4F0D5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First Person Perspective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790205" y="2525300"/>
            <a:ext cx="230308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Dualism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48768" y="3279537"/>
            <a:ext cx="350006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Panpsychism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57442" y="3110800"/>
            <a:ext cx="533003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Emergentism</a:t>
            </a: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 &amp; Holism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370430" y="3110800"/>
            <a:ext cx="381461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Interventionism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63473" y="3280434"/>
            <a:ext cx="860652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Non-</a:t>
            </a:r>
            <a:r>
              <a:rPr lang="en-US" sz="375" dirty="0" err="1" smtClean="0">
                <a:solidFill>
                  <a:srgbClr val="2E2E2E"/>
                </a:solidFill>
                <a:latin typeface="Avenir Roman"/>
                <a:cs typeface="Avenir Roman"/>
              </a:rPr>
              <a:t>Interventionalist</a:t>
            </a:r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 Non-Violations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51491" y="3280435"/>
            <a:ext cx="354030" cy="240514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71438" rIns="39688" bIns="71438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Impersonal</a:t>
            </a:r>
            <a:b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</a:b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Conceptions</a:t>
            </a:r>
            <a:b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</a:b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of God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681761" y="2328613"/>
            <a:ext cx="40663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Classical Theism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114806" y="2718060"/>
            <a:ext cx="287069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OmniGod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424425" y="2718060"/>
            <a:ext cx="376942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Open Theism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2877036" y="2330455"/>
            <a:ext cx="239525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Deism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887356" y="2328613"/>
            <a:ext cx="28339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Hinduism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087239" y="2912909"/>
            <a:ext cx="286569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Judaism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237798" y="3106152"/>
            <a:ext cx="351858" cy="168736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71438" rIns="39688" bIns="71438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Greek &amp; </a:t>
            </a:r>
            <a:b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</a:b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Roman World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573986" y="2718060"/>
            <a:ext cx="30227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Christianity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5829950" y="2328613"/>
            <a:ext cx="21337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Islam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6371900" y="2328613"/>
            <a:ext cx="301625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Saints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972500" y="2525300"/>
            <a:ext cx="456551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Post-Apocalyptic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868883" y="2912909"/>
            <a:ext cx="419100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New Testament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5646431" y="3106151"/>
            <a:ext cx="419100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Old Testament</a:t>
            </a:r>
          </a:p>
        </p:txBody>
      </p:sp>
      <p:cxnSp>
        <p:nvCxnSpPr>
          <p:cNvPr id="83" name="Curved Connector 82"/>
          <p:cNvCxnSpPr/>
          <p:nvPr/>
        </p:nvCxnSpPr>
        <p:spPr>
          <a:xfrm rot="10800000" flipV="1">
            <a:off x="3544178" y="1003986"/>
            <a:ext cx="928248" cy="1515"/>
          </a:xfrm>
          <a:prstGeom prst="curvedConnector3">
            <a:avLst>
              <a:gd name="adj1" fmla="val 50000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7" idx="3"/>
          </p:cNvCxnSpPr>
          <p:nvPr/>
        </p:nvCxnSpPr>
        <p:spPr>
          <a:xfrm>
            <a:off x="3116563" y="2388067"/>
            <a:ext cx="248209" cy="329994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/>
          <p:nvPr/>
        </p:nvCxnSpPr>
        <p:spPr>
          <a:xfrm>
            <a:off x="2827366" y="2582912"/>
            <a:ext cx="479886" cy="135149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50" idx="1"/>
          </p:cNvCxnSpPr>
          <p:nvPr/>
        </p:nvCxnSpPr>
        <p:spPr>
          <a:xfrm rot="10800000" flipV="1">
            <a:off x="3488430" y="2386223"/>
            <a:ext cx="193333" cy="331836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2591831" y="2525300"/>
            <a:ext cx="35728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Panentheism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250" name="Elbow Connector 249"/>
          <p:cNvCxnSpPr/>
          <p:nvPr/>
        </p:nvCxnSpPr>
        <p:spPr>
          <a:xfrm flipH="1">
            <a:off x="3545087" y="2582912"/>
            <a:ext cx="479886" cy="135149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885080" y="2525300"/>
            <a:ext cx="36812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Occasionalism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252" name="Elbow Connector 251"/>
          <p:cNvCxnSpPr/>
          <p:nvPr/>
        </p:nvCxnSpPr>
        <p:spPr>
          <a:xfrm flipV="1">
            <a:off x="2827366" y="2830258"/>
            <a:ext cx="479886" cy="135149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521945" y="2915269"/>
            <a:ext cx="470386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Process Theology</a:t>
            </a:r>
          </a:p>
        </p:txBody>
      </p:sp>
      <p:cxnSp>
        <p:nvCxnSpPr>
          <p:cNvPr id="256" name="Elbow Connector 255"/>
          <p:cNvCxnSpPr/>
          <p:nvPr/>
        </p:nvCxnSpPr>
        <p:spPr>
          <a:xfrm flipV="1">
            <a:off x="3105722" y="2833283"/>
            <a:ext cx="260743" cy="361887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816400" y="3110801"/>
            <a:ext cx="351858" cy="168736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71438" rIns="39688" bIns="71438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Agnosticism </a:t>
            </a:r>
            <a:b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</a:b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&amp; Atheism</a:t>
            </a:r>
          </a:p>
        </p:txBody>
      </p:sp>
      <p:cxnSp>
        <p:nvCxnSpPr>
          <p:cNvPr id="259" name="Elbow Connector 258"/>
          <p:cNvCxnSpPr/>
          <p:nvPr/>
        </p:nvCxnSpPr>
        <p:spPr>
          <a:xfrm flipH="1" flipV="1">
            <a:off x="3489964" y="2833283"/>
            <a:ext cx="260743" cy="361887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689743" y="3110801"/>
            <a:ext cx="362074" cy="168736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71438" rIns="39688" bIns="71438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Trinitarianism</a:t>
            </a: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/>
            </a:r>
            <a:b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</a:b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&amp; Unitarianism</a:t>
            </a:r>
          </a:p>
        </p:txBody>
      </p:sp>
      <p:cxnSp>
        <p:nvCxnSpPr>
          <p:cNvPr id="260" name="Elbow Connector 259"/>
          <p:cNvCxnSpPr/>
          <p:nvPr/>
        </p:nvCxnSpPr>
        <p:spPr>
          <a:xfrm flipH="1" flipV="1">
            <a:off x="3550767" y="2831622"/>
            <a:ext cx="479886" cy="135149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952145" y="2912909"/>
            <a:ext cx="36812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Concurrentism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263" name="Elbow Connector 262"/>
          <p:cNvCxnSpPr>
            <a:stCxn id="16" idx="2"/>
          </p:cNvCxnSpPr>
          <p:nvPr/>
        </p:nvCxnSpPr>
        <p:spPr>
          <a:xfrm rot="5400000">
            <a:off x="4668923" y="772286"/>
            <a:ext cx="200706" cy="150506"/>
          </a:xfrm>
          <a:prstGeom prst="bentConnector3">
            <a:avLst>
              <a:gd name="adj1" fmla="val 50000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>
            <a:endCxn id="15" idx="1"/>
          </p:cNvCxnSpPr>
          <p:nvPr/>
        </p:nvCxnSpPr>
        <p:spPr>
          <a:xfrm rot="16200000" flipH="1">
            <a:off x="4672925" y="1070157"/>
            <a:ext cx="215574" cy="166647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/>
          <p:nvPr/>
        </p:nvCxnSpPr>
        <p:spPr>
          <a:xfrm rot="10800000" flipV="1">
            <a:off x="4853485" y="858298"/>
            <a:ext cx="191596" cy="126432"/>
          </a:xfrm>
          <a:prstGeom prst="bentConnector3">
            <a:avLst>
              <a:gd name="adj1" fmla="val 41096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14" idx="1"/>
          </p:cNvCxnSpPr>
          <p:nvPr/>
        </p:nvCxnSpPr>
        <p:spPr>
          <a:xfrm rot="10800000">
            <a:off x="4853488" y="1020271"/>
            <a:ext cx="417012" cy="69396"/>
          </a:xfrm>
          <a:prstGeom prst="bentConnector3">
            <a:avLst>
              <a:gd name="adj1" fmla="val 50000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276"/>
          <p:cNvCxnSpPr>
            <a:stCxn id="8" idx="2"/>
            <a:endCxn id="9" idx="3"/>
          </p:cNvCxnSpPr>
          <p:nvPr/>
        </p:nvCxnSpPr>
        <p:spPr>
          <a:xfrm rot="5400000">
            <a:off x="3660216" y="351127"/>
            <a:ext cx="284738" cy="392154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/>
          <p:cNvCxnSpPr>
            <a:stCxn id="6" idx="2"/>
            <a:endCxn id="9" idx="1"/>
          </p:cNvCxnSpPr>
          <p:nvPr/>
        </p:nvCxnSpPr>
        <p:spPr>
          <a:xfrm rot="16200000" flipH="1">
            <a:off x="2890946" y="329029"/>
            <a:ext cx="284738" cy="436353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/>
          <p:nvPr/>
        </p:nvCxnSpPr>
        <p:spPr>
          <a:xfrm rot="16200000" flipH="1">
            <a:off x="3204672" y="477494"/>
            <a:ext cx="231405" cy="92146"/>
          </a:xfrm>
          <a:prstGeom prst="bentConnector3">
            <a:avLst>
              <a:gd name="adj1" fmla="val 50000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 rot="5400000">
            <a:off x="3405742" y="477494"/>
            <a:ext cx="231405" cy="92146"/>
          </a:xfrm>
          <a:prstGeom prst="bentConnector3">
            <a:avLst>
              <a:gd name="adj1" fmla="val 50000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20" idx="3"/>
          </p:cNvCxnSpPr>
          <p:nvPr/>
        </p:nvCxnSpPr>
        <p:spPr>
          <a:xfrm>
            <a:off x="2117052" y="689573"/>
            <a:ext cx="86159" cy="256878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1" idx="3"/>
            <a:endCxn id="11" idx="2"/>
          </p:cNvCxnSpPr>
          <p:nvPr/>
        </p:nvCxnSpPr>
        <p:spPr>
          <a:xfrm flipV="1">
            <a:off x="2117051" y="1063112"/>
            <a:ext cx="76219" cy="327228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/>
          <p:cNvCxnSpPr/>
          <p:nvPr/>
        </p:nvCxnSpPr>
        <p:spPr>
          <a:xfrm>
            <a:off x="1138898" y="800858"/>
            <a:ext cx="239161" cy="147033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5805" y="747184"/>
            <a:ext cx="379494" cy="115221"/>
          </a:xfrm>
          <a:prstGeom prst="roundRect">
            <a:avLst/>
          </a:prstGeom>
          <a:solidFill>
            <a:srgbClr val="D4F0D5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Role of Prayer</a:t>
            </a:r>
          </a:p>
        </p:txBody>
      </p:sp>
      <p:cxnSp>
        <p:nvCxnSpPr>
          <p:cNvPr id="308" name="Elbow Connector 307"/>
          <p:cNvCxnSpPr/>
          <p:nvPr/>
        </p:nvCxnSpPr>
        <p:spPr>
          <a:xfrm rot="5400000">
            <a:off x="1088644" y="910929"/>
            <a:ext cx="140845" cy="445214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58530" y="1146346"/>
            <a:ext cx="665241" cy="115221"/>
          </a:xfrm>
          <a:prstGeom prst="roundRect">
            <a:avLst/>
          </a:prstGeom>
          <a:solidFill>
            <a:srgbClr val="D4F0D5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Religious Experience &amp; SDA</a:t>
            </a:r>
          </a:p>
        </p:txBody>
      </p:sp>
      <p:cxnSp>
        <p:nvCxnSpPr>
          <p:cNvPr id="312" name="Elbow Connector 311"/>
          <p:cNvCxnSpPr/>
          <p:nvPr/>
        </p:nvCxnSpPr>
        <p:spPr>
          <a:xfrm rot="16200000" flipH="1">
            <a:off x="6898699" y="2757713"/>
            <a:ext cx="520242" cy="151136"/>
          </a:xfrm>
          <a:prstGeom prst="bentConnector3">
            <a:avLst>
              <a:gd name="adj1" fmla="val 72408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/>
          <p:cNvCxnSpPr>
            <a:stCxn id="27" idx="3"/>
            <a:endCxn id="65" idx="0"/>
          </p:cNvCxnSpPr>
          <p:nvPr/>
        </p:nvCxnSpPr>
        <p:spPr>
          <a:xfrm>
            <a:off x="5829949" y="2140204"/>
            <a:ext cx="106688" cy="188409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Elbow Connector 324"/>
          <p:cNvCxnSpPr>
            <a:endCxn id="64" idx="3"/>
          </p:cNvCxnSpPr>
          <p:nvPr/>
        </p:nvCxnSpPr>
        <p:spPr>
          <a:xfrm rot="5400000">
            <a:off x="5865770" y="2651011"/>
            <a:ext cx="135149" cy="114169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Elbow Connector 329"/>
          <p:cNvCxnSpPr/>
          <p:nvPr/>
        </p:nvCxnSpPr>
        <p:spPr>
          <a:xfrm rot="5400000">
            <a:off x="6407930" y="2460589"/>
            <a:ext cx="135149" cy="94266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5799790" y="2836707"/>
            <a:ext cx="0" cy="272388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5487297" y="2197814"/>
            <a:ext cx="0" cy="907678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6184575" y="2718060"/>
            <a:ext cx="488950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Role of Sacraments</a:t>
            </a:r>
          </a:p>
        </p:txBody>
      </p:sp>
      <p:cxnSp>
        <p:nvCxnSpPr>
          <p:cNvPr id="340" name="Straight Connector 339"/>
          <p:cNvCxnSpPr/>
          <p:nvPr/>
        </p:nvCxnSpPr>
        <p:spPr>
          <a:xfrm>
            <a:off x="6122503" y="2639477"/>
            <a:ext cx="0" cy="272388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/>
          <p:cNvCxnSpPr>
            <a:endCxn id="62" idx="3"/>
          </p:cNvCxnSpPr>
          <p:nvPr/>
        </p:nvCxnSpPr>
        <p:spPr>
          <a:xfrm rot="5400000">
            <a:off x="5010979" y="2560644"/>
            <a:ext cx="772705" cy="47049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Elbow Connector 347"/>
          <p:cNvCxnSpPr/>
          <p:nvPr/>
        </p:nvCxnSpPr>
        <p:spPr>
          <a:xfrm rot="5400000">
            <a:off x="4970933" y="2389856"/>
            <a:ext cx="577854" cy="193776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Elbow Connector 350"/>
          <p:cNvCxnSpPr/>
          <p:nvPr/>
        </p:nvCxnSpPr>
        <p:spPr>
          <a:xfrm rot="5400000">
            <a:off x="5031629" y="2318284"/>
            <a:ext cx="385094" cy="144160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871937" y="2525300"/>
            <a:ext cx="30227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Buddhism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787215" y="2718060"/>
            <a:ext cx="392817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Zoroastrianism</a:t>
            </a:r>
          </a:p>
        </p:txBody>
      </p:sp>
      <p:cxnSp>
        <p:nvCxnSpPr>
          <p:cNvPr id="353" name="Elbow Connector 352"/>
          <p:cNvCxnSpPr>
            <a:stCxn id="27" idx="1"/>
          </p:cNvCxnSpPr>
          <p:nvPr/>
        </p:nvCxnSpPr>
        <p:spPr>
          <a:xfrm rot="10800000" flipV="1">
            <a:off x="5038998" y="2140204"/>
            <a:ext cx="176276" cy="188409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6246186" y="2636114"/>
            <a:ext cx="0" cy="81946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1792521" y="3030491"/>
            <a:ext cx="0" cy="244397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1662011" y="3030490"/>
            <a:ext cx="0" cy="8031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Elbow Connector 390"/>
          <p:cNvCxnSpPr>
            <a:stCxn id="34" idx="0"/>
            <a:endCxn id="30" idx="1"/>
          </p:cNvCxnSpPr>
          <p:nvPr/>
        </p:nvCxnSpPr>
        <p:spPr>
          <a:xfrm rot="5400000" flipH="1" flipV="1">
            <a:off x="557590" y="1991583"/>
            <a:ext cx="190251" cy="487493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4613" y="2330455"/>
            <a:ext cx="308711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Materialism</a:t>
            </a:r>
          </a:p>
        </p:txBody>
      </p:sp>
      <p:cxnSp>
        <p:nvCxnSpPr>
          <p:cNvPr id="404" name="Elbow Connector 403"/>
          <p:cNvCxnSpPr/>
          <p:nvPr/>
        </p:nvCxnSpPr>
        <p:spPr>
          <a:xfrm flipV="1">
            <a:off x="247598" y="2197814"/>
            <a:ext cx="707233" cy="386993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23458" y="2527196"/>
            <a:ext cx="339866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Determinism</a:t>
            </a:r>
          </a:p>
        </p:txBody>
      </p:sp>
      <p:cxnSp>
        <p:nvCxnSpPr>
          <p:cNvPr id="407" name="Elbow Connector 406"/>
          <p:cNvCxnSpPr/>
          <p:nvPr/>
        </p:nvCxnSpPr>
        <p:spPr>
          <a:xfrm flipV="1">
            <a:off x="311694" y="2197814"/>
            <a:ext cx="707233" cy="577856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90078" y="2718060"/>
            <a:ext cx="373246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Indeterminism</a:t>
            </a:r>
          </a:p>
        </p:txBody>
      </p:sp>
      <p:cxnSp>
        <p:nvCxnSpPr>
          <p:cNvPr id="410" name="Elbow Connector 409"/>
          <p:cNvCxnSpPr/>
          <p:nvPr/>
        </p:nvCxnSpPr>
        <p:spPr>
          <a:xfrm flipV="1">
            <a:off x="533688" y="2197814"/>
            <a:ext cx="549212" cy="772705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52061" y="2912909"/>
            <a:ext cx="36928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Hylomorphism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415" name="Elbow Connector 414"/>
          <p:cNvCxnSpPr/>
          <p:nvPr/>
        </p:nvCxnSpPr>
        <p:spPr>
          <a:xfrm rot="10800000">
            <a:off x="1564075" y="2197814"/>
            <a:ext cx="275988" cy="175671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Elbow Connector 415"/>
          <p:cNvCxnSpPr/>
          <p:nvPr/>
        </p:nvCxnSpPr>
        <p:spPr>
          <a:xfrm rot="10800000">
            <a:off x="1454700" y="2197814"/>
            <a:ext cx="397278" cy="577856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790207" y="2328613"/>
            <a:ext cx="288337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Causation</a:t>
            </a:r>
          </a:p>
        </p:txBody>
      </p:sp>
      <p:cxnSp>
        <p:nvCxnSpPr>
          <p:cNvPr id="425" name="Elbow Connector 424"/>
          <p:cNvCxnSpPr/>
          <p:nvPr/>
        </p:nvCxnSpPr>
        <p:spPr>
          <a:xfrm rot="10800000">
            <a:off x="1514409" y="2197814"/>
            <a:ext cx="284328" cy="385096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1796532" y="2718060"/>
            <a:ext cx="382762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Laws of Nature</a:t>
            </a:r>
          </a:p>
        </p:txBody>
      </p:sp>
      <p:cxnSp>
        <p:nvCxnSpPr>
          <p:cNvPr id="427" name="Straight Connector 426"/>
          <p:cNvCxnSpPr/>
          <p:nvPr/>
        </p:nvCxnSpPr>
        <p:spPr>
          <a:xfrm>
            <a:off x="1208799" y="2187881"/>
            <a:ext cx="0" cy="1087007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Elbow Connector 428"/>
          <p:cNvCxnSpPr/>
          <p:nvPr/>
        </p:nvCxnSpPr>
        <p:spPr>
          <a:xfrm rot="10800000">
            <a:off x="1386712" y="2187880"/>
            <a:ext cx="211089" cy="782639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550884" y="2912909"/>
            <a:ext cx="382761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Physics &amp; SDA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08326" y="947891"/>
            <a:ext cx="641350" cy="115221"/>
          </a:xfrm>
          <a:prstGeom prst="roundRect">
            <a:avLst/>
          </a:prstGeom>
          <a:solidFill>
            <a:srgbClr val="2E2E2E"/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38" dirty="0" smtClean="0">
                <a:solidFill>
                  <a:srgbClr val="F2F2F0"/>
                </a:solidFill>
                <a:latin typeface="Avenir Roman"/>
                <a:cs typeface="Avenir Roman"/>
              </a:rPr>
              <a:t>Special Divine Action</a:t>
            </a:r>
            <a:endParaRPr lang="en-US" sz="438" dirty="0">
              <a:solidFill>
                <a:srgbClr val="F2F2F0"/>
              </a:solidFill>
              <a:latin typeface="Avenir Roman"/>
              <a:cs typeface="Avenir Roman"/>
            </a:endParaRPr>
          </a:p>
        </p:txBody>
      </p:sp>
      <p:cxnSp>
        <p:nvCxnSpPr>
          <p:cNvPr id="109" name="Elbow Connector 108"/>
          <p:cNvCxnSpPr/>
          <p:nvPr/>
        </p:nvCxnSpPr>
        <p:spPr>
          <a:xfrm rot="5400000">
            <a:off x="1831594" y="910929"/>
            <a:ext cx="140845" cy="445214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518626" y="1146346"/>
            <a:ext cx="318401" cy="115221"/>
          </a:xfrm>
          <a:prstGeom prst="roundRect">
            <a:avLst/>
          </a:prstGeom>
          <a:solidFill>
            <a:srgbClr val="D4F0D5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Impersonal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802637" y="3470618"/>
            <a:ext cx="721488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 smtClean="0">
                <a:solidFill>
                  <a:srgbClr val="2E2E2E"/>
                </a:solidFill>
                <a:latin typeface="Avenir Roman"/>
                <a:cs typeface="Avenir Roman"/>
              </a:rPr>
              <a:t>Interventionalist</a:t>
            </a:r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 Non-Violations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1895084" y="3395655"/>
            <a:ext cx="0" cy="74963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1844392" y="3110800"/>
            <a:ext cx="349533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Fine Tuning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1894673" y="3030490"/>
            <a:ext cx="0" cy="8031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38" idx="3"/>
          </p:cNvCxnSpPr>
          <p:nvPr/>
        </p:nvCxnSpPr>
        <p:spPr>
          <a:xfrm flipV="1">
            <a:off x="890445" y="2197814"/>
            <a:ext cx="256208" cy="970597"/>
          </a:xfrm>
          <a:prstGeom prst="bentConnector2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 rot="10800000" flipV="1">
            <a:off x="3430250" y="3797464"/>
            <a:ext cx="1086981" cy="387600"/>
          </a:xfrm>
          <a:prstGeom prst="bentConnector3">
            <a:avLst>
              <a:gd name="adj1" fmla="val 98967"/>
            </a:avLst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>
            <a:stCxn id="129" idx="1"/>
            <a:endCxn id="148" idx="3"/>
          </p:cNvCxnSpPr>
          <p:nvPr/>
        </p:nvCxnSpPr>
        <p:spPr>
          <a:xfrm rot="10800000">
            <a:off x="1555896" y="4183894"/>
            <a:ext cx="2952447" cy="1"/>
          </a:xfrm>
          <a:prstGeom prst="curvedConnector3">
            <a:avLst>
              <a:gd name="adj1" fmla="val 50000"/>
            </a:avLst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352095" y="4241504"/>
            <a:ext cx="0" cy="141426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520796" y="4241504"/>
            <a:ext cx="0" cy="348762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711747" y="3948705"/>
            <a:ext cx="0" cy="468651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655199" y="4306268"/>
            <a:ext cx="497700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The Problem of Evil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3325431" y="4494552"/>
            <a:ext cx="568325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Philosophy of History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4655199" y="3941347"/>
            <a:ext cx="675536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The Many Problems of SDA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1247130" y="4126282"/>
            <a:ext cx="308765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Spinoza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730932" y="4494552"/>
            <a:ext cx="214283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Kant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65517" y="3811261"/>
            <a:ext cx="34510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CS Lewis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171" name="Elbow Connector 170"/>
          <p:cNvCxnSpPr>
            <a:stCxn id="147" idx="3"/>
          </p:cNvCxnSpPr>
          <p:nvPr/>
        </p:nvCxnSpPr>
        <p:spPr>
          <a:xfrm>
            <a:off x="1492226" y="3998958"/>
            <a:ext cx="237893" cy="155722"/>
          </a:xfrm>
          <a:prstGeom prst="bentConnector3">
            <a:avLst>
              <a:gd name="adj1" fmla="val 100716"/>
            </a:avLst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1147122" y="3941347"/>
            <a:ext cx="34510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Aquinas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174" name="Elbow Connector 173"/>
          <p:cNvCxnSpPr>
            <a:stCxn id="149" idx="3"/>
          </p:cNvCxnSpPr>
          <p:nvPr/>
        </p:nvCxnSpPr>
        <p:spPr>
          <a:xfrm flipV="1">
            <a:off x="1494728" y="4173141"/>
            <a:ext cx="437170" cy="195804"/>
          </a:xfrm>
          <a:prstGeom prst="bentConnector3">
            <a:avLst>
              <a:gd name="adj1" fmla="val 55083"/>
            </a:avLst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1252840" y="4311334"/>
            <a:ext cx="241888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Hume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183" name="Straight Connector 182"/>
          <p:cNvCxnSpPr>
            <a:stCxn id="145" idx="2"/>
            <a:endCxn id="150" idx="0"/>
          </p:cNvCxnSpPr>
          <p:nvPr/>
        </p:nvCxnSpPr>
        <p:spPr>
          <a:xfrm>
            <a:off x="1838069" y="3926482"/>
            <a:ext cx="5" cy="56807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46" idx="1"/>
          </p:cNvCxnSpPr>
          <p:nvPr/>
        </p:nvCxnSpPr>
        <p:spPr>
          <a:xfrm rot="10800000" flipV="1">
            <a:off x="1948129" y="3998958"/>
            <a:ext cx="185472" cy="155722"/>
          </a:xfrm>
          <a:prstGeom prst="bentConnector3">
            <a:avLst>
              <a:gd name="adj1" fmla="val 108203"/>
            </a:avLst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/>
          <p:nvPr/>
        </p:nvCxnSpPr>
        <p:spPr>
          <a:xfrm flipH="1" flipV="1">
            <a:off x="1956278" y="4192193"/>
            <a:ext cx="437170" cy="195804"/>
          </a:xfrm>
          <a:prstGeom prst="bentConnector3">
            <a:avLst>
              <a:gd name="adj1" fmla="val 105195"/>
            </a:avLst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2133601" y="4308109"/>
            <a:ext cx="34510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Bolzano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2133601" y="3941347"/>
            <a:ext cx="34510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Newman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665517" y="4126283"/>
            <a:ext cx="34510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Key Figures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2897075" y="4315971"/>
            <a:ext cx="554648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History of Philosophy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508342" y="4126283"/>
            <a:ext cx="38479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Key Problems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5651144" y="2140204"/>
            <a:ext cx="0" cy="580797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15274" y="2082593"/>
            <a:ext cx="614675" cy="115221"/>
          </a:xfrm>
          <a:prstGeom prst="roundRect">
            <a:avLst/>
          </a:prstGeom>
          <a:solidFill>
            <a:srgbClr val="B78558"/>
          </a:solidFill>
          <a:ln w="6350" cmpd="sng">
            <a:solidFill>
              <a:srgbClr val="8E643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38" dirty="0">
                <a:solidFill>
                  <a:srgbClr val="2E2E2E"/>
                </a:solidFill>
                <a:latin typeface="Avenir Roman"/>
                <a:cs typeface="Avenir Roman"/>
              </a:rPr>
              <a:t>Theology &amp; Religion</a:t>
            </a:r>
          </a:p>
        </p:txBody>
      </p:sp>
      <p:cxnSp>
        <p:nvCxnSpPr>
          <p:cNvPr id="144" name="Elbow Connector 143"/>
          <p:cNvCxnSpPr/>
          <p:nvPr/>
        </p:nvCxnSpPr>
        <p:spPr>
          <a:xfrm rot="16200000" flipV="1">
            <a:off x="3023175" y="2304960"/>
            <a:ext cx="1955328" cy="1032781"/>
          </a:xfrm>
          <a:prstGeom prst="bentConnector3">
            <a:avLst>
              <a:gd name="adj1" fmla="val 83677"/>
            </a:avLst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endCxn id="48" idx="0"/>
          </p:cNvCxnSpPr>
          <p:nvPr/>
        </p:nvCxnSpPr>
        <p:spPr>
          <a:xfrm flipH="1">
            <a:off x="3428506" y="1622670"/>
            <a:ext cx="496" cy="1657765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3268639" y="1842080"/>
            <a:ext cx="310520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Worldviews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133726" y="2718060"/>
            <a:ext cx="590552" cy="115221"/>
          </a:xfrm>
          <a:prstGeom prst="roundRect">
            <a:avLst/>
          </a:prstGeom>
          <a:solidFill>
            <a:srgbClr val="B78558"/>
          </a:solidFill>
          <a:ln w="6350" cmpd="sng">
            <a:solidFill>
              <a:srgbClr val="8E643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40" dirty="0">
                <a:solidFill>
                  <a:srgbClr val="2E2E2E"/>
                </a:solidFill>
                <a:latin typeface="Avenir Roman"/>
                <a:cs typeface="Avenir Roman"/>
              </a:rPr>
              <a:t>Philosophies of God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96462" y="2082593"/>
            <a:ext cx="748188" cy="115221"/>
          </a:xfrm>
          <a:prstGeom prst="roundRect">
            <a:avLst/>
          </a:prstGeom>
          <a:solidFill>
            <a:srgbClr val="B78558"/>
          </a:solidFill>
          <a:ln w="6350" cmpd="sng">
            <a:solidFill>
              <a:srgbClr val="8E643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38" dirty="0">
                <a:solidFill>
                  <a:srgbClr val="2E2E2E"/>
                </a:solidFill>
                <a:latin typeface="Avenir Roman"/>
                <a:cs typeface="Avenir Roman"/>
              </a:rPr>
              <a:t>Philosophies of the World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3079436" y="4130472"/>
            <a:ext cx="701626" cy="115221"/>
          </a:xfrm>
          <a:prstGeom prst="roundRect">
            <a:avLst/>
          </a:prstGeom>
          <a:solidFill>
            <a:srgbClr val="B78558"/>
          </a:solidFill>
          <a:ln w="6350" cmpd="sng">
            <a:solidFill>
              <a:srgbClr val="8E643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40" dirty="0" smtClean="0">
                <a:solidFill>
                  <a:srgbClr val="2E2E2E"/>
                </a:solidFill>
                <a:latin typeface="Avenir Roman"/>
                <a:cs typeface="Avenir Roman"/>
              </a:rPr>
              <a:t>Historical Development</a:t>
            </a:r>
            <a:endParaRPr lang="en-US" sz="440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9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0800000">
            <a:off x="-5101" y="1660098"/>
            <a:ext cx="6858000" cy="3483401"/>
          </a:xfrm>
          <a:prstGeom prst="rect">
            <a:avLst/>
          </a:prstGeom>
          <a:gradFill>
            <a:gsLst>
              <a:gs pos="0">
                <a:srgbClr val="EADDCC"/>
              </a:gs>
              <a:gs pos="100000">
                <a:srgbClr val="D5B59B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5" name="Elbow Connector 384"/>
          <p:cNvCxnSpPr>
            <a:stCxn id="30" idx="0"/>
          </p:cNvCxnSpPr>
          <p:nvPr/>
        </p:nvCxnSpPr>
        <p:spPr>
          <a:xfrm rot="5400000" flipH="1" flipV="1">
            <a:off x="2258082" y="912167"/>
            <a:ext cx="182904" cy="2157953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Elbow Connector 380"/>
          <p:cNvCxnSpPr>
            <a:stCxn id="27" idx="0"/>
          </p:cNvCxnSpPr>
          <p:nvPr/>
        </p:nvCxnSpPr>
        <p:spPr>
          <a:xfrm rot="16200000" flipV="1">
            <a:off x="4384108" y="944089"/>
            <a:ext cx="182904" cy="2094104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stCxn id="51" idx="1"/>
          </p:cNvCxnSpPr>
          <p:nvPr/>
        </p:nvCxnSpPr>
        <p:spPr>
          <a:xfrm rot="10800000" flipV="1">
            <a:off x="2787368" y="2775671"/>
            <a:ext cx="1327438" cy="3600"/>
          </a:xfrm>
          <a:prstGeom prst="curvedConnector3">
            <a:avLst>
              <a:gd name="adj1" fmla="val 50000"/>
            </a:avLst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endCxn id="18" idx="3"/>
          </p:cNvCxnSpPr>
          <p:nvPr/>
        </p:nvCxnSpPr>
        <p:spPr>
          <a:xfrm rot="10800000">
            <a:off x="892370" y="1003662"/>
            <a:ext cx="2421455" cy="324"/>
          </a:xfrm>
          <a:prstGeom prst="curvedConnector3">
            <a:avLst>
              <a:gd name="adj1" fmla="val 50000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9" idx="2"/>
            <a:endCxn id="48" idx="0"/>
          </p:cNvCxnSpPr>
          <p:nvPr/>
        </p:nvCxnSpPr>
        <p:spPr>
          <a:xfrm flipH="1">
            <a:off x="3428506" y="747184"/>
            <a:ext cx="494" cy="2533251"/>
          </a:xfrm>
          <a:prstGeom prst="line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015856" y="289614"/>
            <a:ext cx="338948" cy="115221"/>
          </a:xfrm>
          <a:prstGeom prst="roundRect">
            <a:avLst/>
          </a:prstGeom>
          <a:solidFill>
            <a:srgbClr val="FEE2E2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Inspiration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99399" y="289614"/>
            <a:ext cx="231480" cy="115221"/>
          </a:xfrm>
          <a:prstGeom prst="roundRect">
            <a:avLst/>
          </a:prstGeom>
          <a:solidFill>
            <a:srgbClr val="FEE2E2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Grace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39868" y="289614"/>
            <a:ext cx="296152" cy="115221"/>
          </a:xfrm>
          <a:prstGeom prst="roundRect">
            <a:avLst/>
          </a:prstGeom>
          <a:solidFill>
            <a:srgbClr val="FEE2E2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Miracles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18910" y="289614"/>
            <a:ext cx="359503" cy="115221"/>
          </a:xfrm>
          <a:prstGeom prst="roundRect">
            <a:avLst/>
          </a:prstGeom>
          <a:solidFill>
            <a:srgbClr val="FEE2E2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Providence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51492" y="631963"/>
            <a:ext cx="355016" cy="115221"/>
          </a:xfrm>
          <a:prstGeom prst="roundRect">
            <a:avLst/>
          </a:prstGeom>
          <a:solidFill>
            <a:srgbClr val="B78558"/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38" dirty="0">
                <a:solidFill>
                  <a:srgbClr val="2E2E2E"/>
                </a:solidFill>
                <a:latin typeface="Avenir Roman"/>
                <a:cs typeface="Avenir Roman"/>
              </a:rPr>
              <a:t>Meaning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000963" y="947891"/>
            <a:ext cx="384614" cy="115221"/>
          </a:xfrm>
          <a:prstGeom prst="roundRect">
            <a:avLst/>
          </a:prstGeom>
          <a:solidFill>
            <a:srgbClr val="B78558"/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38" dirty="0">
                <a:solidFill>
                  <a:srgbClr val="2E2E2E"/>
                </a:solidFill>
                <a:latin typeface="Avenir Roman"/>
                <a:cs typeface="Avenir Roman"/>
              </a:rPr>
              <a:t>Encounter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472424" y="947891"/>
            <a:ext cx="382084" cy="115221"/>
          </a:xfrm>
          <a:prstGeom prst="roundRect">
            <a:avLst/>
          </a:prstGeom>
          <a:solidFill>
            <a:srgbClr val="B78558"/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38" dirty="0">
                <a:solidFill>
                  <a:srgbClr val="2E2E2E"/>
                </a:solidFill>
                <a:latin typeface="Avenir Roman"/>
                <a:cs typeface="Avenir Roman"/>
              </a:rPr>
              <a:t>Narratives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45075" y="807348"/>
            <a:ext cx="311279" cy="115221"/>
          </a:xfrm>
          <a:prstGeom prst="roundRect">
            <a:avLst/>
          </a:prstGeom>
          <a:solidFill>
            <a:srgbClr val="F9FEDA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Gardener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70500" y="1032056"/>
            <a:ext cx="314261" cy="115221"/>
          </a:xfrm>
          <a:prstGeom prst="roundRect">
            <a:avLst/>
          </a:prstGeom>
          <a:solidFill>
            <a:srgbClr val="F9FEDA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Illuminator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64034" y="1203656"/>
            <a:ext cx="359189" cy="115221"/>
          </a:xfrm>
          <a:prstGeom prst="roundRect">
            <a:avLst/>
          </a:prstGeom>
          <a:solidFill>
            <a:srgbClr val="F9FEDA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Bridegroom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79726" y="631963"/>
            <a:ext cx="329605" cy="115221"/>
          </a:xfrm>
          <a:prstGeom prst="roundRect">
            <a:avLst/>
          </a:prstGeom>
          <a:solidFill>
            <a:srgbClr val="F9FEDA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Watchmaker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0525" y="946052"/>
            <a:ext cx="501845" cy="115221"/>
          </a:xfrm>
          <a:prstGeom prst="roundRect">
            <a:avLst/>
          </a:prstGeom>
          <a:solidFill>
            <a:srgbClr val="D4F0D5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Faith without Belief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469189" y="631963"/>
            <a:ext cx="647864" cy="115221"/>
          </a:xfrm>
          <a:prstGeom prst="roundRect">
            <a:avLst/>
          </a:prstGeom>
          <a:solidFill>
            <a:srgbClr val="D4F0D5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Second Person Perspective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518792" y="1332729"/>
            <a:ext cx="598259" cy="115221"/>
          </a:xfrm>
          <a:prstGeom prst="roundRect">
            <a:avLst/>
          </a:prstGeom>
          <a:solidFill>
            <a:srgbClr val="D4F0D5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Third Person Perspective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80926" y="947891"/>
            <a:ext cx="576119" cy="115221"/>
          </a:xfrm>
          <a:prstGeom prst="roundRect">
            <a:avLst/>
          </a:prstGeom>
          <a:solidFill>
            <a:srgbClr val="D4F0D5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First Person Perspective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790205" y="2525300"/>
            <a:ext cx="230308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Dualism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48768" y="3279537"/>
            <a:ext cx="350006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Panpsychism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57442" y="3110800"/>
            <a:ext cx="533003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Emergentism</a:t>
            </a: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 &amp; Holism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370430" y="3110800"/>
            <a:ext cx="381461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Interventionism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63473" y="3280434"/>
            <a:ext cx="860652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Non-</a:t>
            </a:r>
            <a:r>
              <a:rPr lang="en-US" sz="375" dirty="0" err="1" smtClean="0">
                <a:solidFill>
                  <a:srgbClr val="2E2E2E"/>
                </a:solidFill>
                <a:latin typeface="Avenir Roman"/>
                <a:cs typeface="Avenir Roman"/>
              </a:rPr>
              <a:t>Interventionalist</a:t>
            </a:r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 Non-Violations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51491" y="3280435"/>
            <a:ext cx="354030" cy="240514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71438" rIns="39688" bIns="71438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Impersonal</a:t>
            </a:r>
            <a:b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</a:b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Conceptions</a:t>
            </a:r>
            <a:b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</a:b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of God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681761" y="2328613"/>
            <a:ext cx="40663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Classical Theism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114806" y="2718060"/>
            <a:ext cx="287069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OmniGod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424425" y="2718060"/>
            <a:ext cx="376942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Open Theism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2877036" y="2330455"/>
            <a:ext cx="239525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Deism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887356" y="2328613"/>
            <a:ext cx="28339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Hinduism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087239" y="2912909"/>
            <a:ext cx="286569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Judaism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237798" y="3106152"/>
            <a:ext cx="351858" cy="168736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71438" rIns="39688" bIns="71438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Greek &amp; </a:t>
            </a:r>
            <a:b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</a:b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Roman World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573986" y="2718060"/>
            <a:ext cx="30227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Christianity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5829950" y="2328613"/>
            <a:ext cx="21337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Islam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6371900" y="2328613"/>
            <a:ext cx="301625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Saints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972500" y="2525300"/>
            <a:ext cx="456551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Post-Apocalyptic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868883" y="2912909"/>
            <a:ext cx="419100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New Testament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5646431" y="3106151"/>
            <a:ext cx="419100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Old Testament</a:t>
            </a:r>
          </a:p>
        </p:txBody>
      </p:sp>
      <p:cxnSp>
        <p:nvCxnSpPr>
          <p:cNvPr id="83" name="Curved Connector 82"/>
          <p:cNvCxnSpPr/>
          <p:nvPr/>
        </p:nvCxnSpPr>
        <p:spPr>
          <a:xfrm rot="10800000" flipV="1">
            <a:off x="3544178" y="1003986"/>
            <a:ext cx="928248" cy="1515"/>
          </a:xfrm>
          <a:prstGeom prst="curvedConnector3">
            <a:avLst>
              <a:gd name="adj1" fmla="val 50000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7" idx="3"/>
          </p:cNvCxnSpPr>
          <p:nvPr/>
        </p:nvCxnSpPr>
        <p:spPr>
          <a:xfrm>
            <a:off x="3116563" y="2388067"/>
            <a:ext cx="248209" cy="329994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/>
          <p:nvPr/>
        </p:nvCxnSpPr>
        <p:spPr>
          <a:xfrm>
            <a:off x="2827366" y="2582912"/>
            <a:ext cx="479886" cy="135149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50" idx="1"/>
          </p:cNvCxnSpPr>
          <p:nvPr/>
        </p:nvCxnSpPr>
        <p:spPr>
          <a:xfrm rot="10800000" flipV="1">
            <a:off x="3488430" y="2386223"/>
            <a:ext cx="193333" cy="331836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2591831" y="2525300"/>
            <a:ext cx="35728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Panentheism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250" name="Elbow Connector 249"/>
          <p:cNvCxnSpPr/>
          <p:nvPr/>
        </p:nvCxnSpPr>
        <p:spPr>
          <a:xfrm flipH="1">
            <a:off x="3545087" y="2582912"/>
            <a:ext cx="479886" cy="135149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885080" y="2525300"/>
            <a:ext cx="36812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Occasionalism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252" name="Elbow Connector 251"/>
          <p:cNvCxnSpPr/>
          <p:nvPr/>
        </p:nvCxnSpPr>
        <p:spPr>
          <a:xfrm flipV="1">
            <a:off x="2827366" y="2830258"/>
            <a:ext cx="479886" cy="135149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521945" y="2915269"/>
            <a:ext cx="470386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Process Theology</a:t>
            </a:r>
          </a:p>
        </p:txBody>
      </p:sp>
      <p:cxnSp>
        <p:nvCxnSpPr>
          <p:cNvPr id="256" name="Elbow Connector 255"/>
          <p:cNvCxnSpPr/>
          <p:nvPr/>
        </p:nvCxnSpPr>
        <p:spPr>
          <a:xfrm flipV="1">
            <a:off x="3105722" y="2833283"/>
            <a:ext cx="260743" cy="361887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816400" y="3110801"/>
            <a:ext cx="351858" cy="168736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71438" rIns="39688" bIns="71438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Agnosticism </a:t>
            </a:r>
            <a:b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</a:b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&amp; Atheism</a:t>
            </a:r>
          </a:p>
        </p:txBody>
      </p:sp>
      <p:cxnSp>
        <p:nvCxnSpPr>
          <p:cNvPr id="259" name="Elbow Connector 258"/>
          <p:cNvCxnSpPr/>
          <p:nvPr/>
        </p:nvCxnSpPr>
        <p:spPr>
          <a:xfrm flipH="1" flipV="1">
            <a:off x="3489964" y="2833283"/>
            <a:ext cx="260743" cy="361887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689743" y="3110801"/>
            <a:ext cx="362074" cy="168736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71438" rIns="39688" bIns="71438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Trinitarianism</a:t>
            </a: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/>
            </a:r>
            <a:b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</a:br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&amp; Unitarianism</a:t>
            </a:r>
          </a:p>
        </p:txBody>
      </p:sp>
      <p:cxnSp>
        <p:nvCxnSpPr>
          <p:cNvPr id="260" name="Elbow Connector 259"/>
          <p:cNvCxnSpPr/>
          <p:nvPr/>
        </p:nvCxnSpPr>
        <p:spPr>
          <a:xfrm flipH="1" flipV="1">
            <a:off x="3550767" y="2831622"/>
            <a:ext cx="479886" cy="135149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952145" y="2912909"/>
            <a:ext cx="36812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Concurrentism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263" name="Elbow Connector 262"/>
          <p:cNvCxnSpPr>
            <a:stCxn id="16" idx="2"/>
          </p:cNvCxnSpPr>
          <p:nvPr/>
        </p:nvCxnSpPr>
        <p:spPr>
          <a:xfrm rot="5400000">
            <a:off x="4668923" y="772286"/>
            <a:ext cx="200706" cy="150506"/>
          </a:xfrm>
          <a:prstGeom prst="bentConnector3">
            <a:avLst>
              <a:gd name="adj1" fmla="val 50000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>
            <a:endCxn id="15" idx="1"/>
          </p:cNvCxnSpPr>
          <p:nvPr/>
        </p:nvCxnSpPr>
        <p:spPr>
          <a:xfrm rot="16200000" flipH="1">
            <a:off x="4672925" y="1070157"/>
            <a:ext cx="215574" cy="166647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/>
          <p:nvPr/>
        </p:nvCxnSpPr>
        <p:spPr>
          <a:xfrm rot="10800000" flipV="1">
            <a:off x="4853485" y="858298"/>
            <a:ext cx="191596" cy="126432"/>
          </a:xfrm>
          <a:prstGeom prst="bentConnector3">
            <a:avLst>
              <a:gd name="adj1" fmla="val 41096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14" idx="1"/>
          </p:cNvCxnSpPr>
          <p:nvPr/>
        </p:nvCxnSpPr>
        <p:spPr>
          <a:xfrm rot="10800000">
            <a:off x="4853488" y="1020271"/>
            <a:ext cx="417012" cy="69396"/>
          </a:xfrm>
          <a:prstGeom prst="bentConnector3">
            <a:avLst>
              <a:gd name="adj1" fmla="val 50000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276"/>
          <p:cNvCxnSpPr>
            <a:stCxn id="8" idx="2"/>
            <a:endCxn id="9" idx="3"/>
          </p:cNvCxnSpPr>
          <p:nvPr/>
        </p:nvCxnSpPr>
        <p:spPr>
          <a:xfrm rot="5400000">
            <a:off x="3660216" y="351127"/>
            <a:ext cx="284738" cy="392154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/>
          <p:cNvCxnSpPr>
            <a:stCxn id="6" idx="2"/>
            <a:endCxn id="9" idx="1"/>
          </p:cNvCxnSpPr>
          <p:nvPr/>
        </p:nvCxnSpPr>
        <p:spPr>
          <a:xfrm rot="16200000" flipH="1">
            <a:off x="2890946" y="329029"/>
            <a:ext cx="284738" cy="436353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/>
          <p:nvPr/>
        </p:nvCxnSpPr>
        <p:spPr>
          <a:xfrm rot="16200000" flipH="1">
            <a:off x="3204672" y="477494"/>
            <a:ext cx="231405" cy="92146"/>
          </a:xfrm>
          <a:prstGeom prst="bentConnector3">
            <a:avLst>
              <a:gd name="adj1" fmla="val 50000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 rot="5400000">
            <a:off x="3405742" y="477494"/>
            <a:ext cx="231405" cy="92146"/>
          </a:xfrm>
          <a:prstGeom prst="bentConnector3">
            <a:avLst>
              <a:gd name="adj1" fmla="val 50000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20" idx="3"/>
          </p:cNvCxnSpPr>
          <p:nvPr/>
        </p:nvCxnSpPr>
        <p:spPr>
          <a:xfrm>
            <a:off x="2117052" y="689573"/>
            <a:ext cx="86159" cy="256878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1" idx="3"/>
            <a:endCxn id="11" idx="2"/>
          </p:cNvCxnSpPr>
          <p:nvPr/>
        </p:nvCxnSpPr>
        <p:spPr>
          <a:xfrm flipV="1">
            <a:off x="2117051" y="1063112"/>
            <a:ext cx="76219" cy="327228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/>
          <p:cNvCxnSpPr/>
          <p:nvPr/>
        </p:nvCxnSpPr>
        <p:spPr>
          <a:xfrm>
            <a:off x="1138898" y="800858"/>
            <a:ext cx="239161" cy="147033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5805" y="747184"/>
            <a:ext cx="379494" cy="115221"/>
          </a:xfrm>
          <a:prstGeom prst="roundRect">
            <a:avLst/>
          </a:prstGeom>
          <a:solidFill>
            <a:srgbClr val="D4F0D5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Role of Prayer</a:t>
            </a:r>
          </a:p>
        </p:txBody>
      </p:sp>
      <p:cxnSp>
        <p:nvCxnSpPr>
          <p:cNvPr id="308" name="Elbow Connector 307"/>
          <p:cNvCxnSpPr/>
          <p:nvPr/>
        </p:nvCxnSpPr>
        <p:spPr>
          <a:xfrm rot="5400000">
            <a:off x="1088644" y="910929"/>
            <a:ext cx="140845" cy="445214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58530" y="1146346"/>
            <a:ext cx="665241" cy="115221"/>
          </a:xfrm>
          <a:prstGeom prst="roundRect">
            <a:avLst/>
          </a:prstGeom>
          <a:solidFill>
            <a:srgbClr val="D4F0D5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Religious Experience &amp; SDA</a:t>
            </a:r>
          </a:p>
        </p:txBody>
      </p:sp>
      <p:cxnSp>
        <p:nvCxnSpPr>
          <p:cNvPr id="312" name="Elbow Connector 311"/>
          <p:cNvCxnSpPr/>
          <p:nvPr/>
        </p:nvCxnSpPr>
        <p:spPr>
          <a:xfrm rot="16200000" flipH="1">
            <a:off x="6898699" y="2757713"/>
            <a:ext cx="520242" cy="151136"/>
          </a:xfrm>
          <a:prstGeom prst="bentConnector3">
            <a:avLst>
              <a:gd name="adj1" fmla="val 72408"/>
            </a:avLst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/>
          <p:cNvCxnSpPr>
            <a:stCxn id="27" idx="3"/>
            <a:endCxn id="65" idx="0"/>
          </p:cNvCxnSpPr>
          <p:nvPr/>
        </p:nvCxnSpPr>
        <p:spPr>
          <a:xfrm>
            <a:off x="5829949" y="2140204"/>
            <a:ext cx="106688" cy="188409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Elbow Connector 324"/>
          <p:cNvCxnSpPr>
            <a:endCxn id="64" idx="3"/>
          </p:cNvCxnSpPr>
          <p:nvPr/>
        </p:nvCxnSpPr>
        <p:spPr>
          <a:xfrm rot="5400000">
            <a:off x="5865770" y="2651011"/>
            <a:ext cx="135149" cy="114169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Elbow Connector 329"/>
          <p:cNvCxnSpPr/>
          <p:nvPr/>
        </p:nvCxnSpPr>
        <p:spPr>
          <a:xfrm rot="5400000">
            <a:off x="6407930" y="2460589"/>
            <a:ext cx="135149" cy="94266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5799790" y="2836707"/>
            <a:ext cx="0" cy="272388"/>
          </a:xfrm>
          <a:prstGeom prst="line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5487297" y="2197814"/>
            <a:ext cx="0" cy="907678"/>
          </a:xfrm>
          <a:prstGeom prst="line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6184575" y="2718060"/>
            <a:ext cx="488950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Role of Sacraments</a:t>
            </a:r>
          </a:p>
        </p:txBody>
      </p:sp>
      <p:cxnSp>
        <p:nvCxnSpPr>
          <p:cNvPr id="340" name="Straight Connector 339"/>
          <p:cNvCxnSpPr/>
          <p:nvPr/>
        </p:nvCxnSpPr>
        <p:spPr>
          <a:xfrm>
            <a:off x="6122503" y="2639477"/>
            <a:ext cx="0" cy="272388"/>
          </a:xfrm>
          <a:prstGeom prst="line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/>
          <p:cNvCxnSpPr>
            <a:endCxn id="62" idx="3"/>
          </p:cNvCxnSpPr>
          <p:nvPr/>
        </p:nvCxnSpPr>
        <p:spPr>
          <a:xfrm rot="5400000">
            <a:off x="5010979" y="2560644"/>
            <a:ext cx="772705" cy="47049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Elbow Connector 347"/>
          <p:cNvCxnSpPr/>
          <p:nvPr/>
        </p:nvCxnSpPr>
        <p:spPr>
          <a:xfrm rot="5400000">
            <a:off x="4970933" y="2389856"/>
            <a:ext cx="577854" cy="193776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Elbow Connector 350"/>
          <p:cNvCxnSpPr/>
          <p:nvPr/>
        </p:nvCxnSpPr>
        <p:spPr>
          <a:xfrm rot="5400000">
            <a:off x="5031629" y="2318284"/>
            <a:ext cx="385094" cy="144160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871937" y="2525300"/>
            <a:ext cx="30227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Buddhism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787215" y="2718060"/>
            <a:ext cx="392817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Zoroastrianism</a:t>
            </a:r>
          </a:p>
        </p:txBody>
      </p:sp>
      <p:cxnSp>
        <p:nvCxnSpPr>
          <p:cNvPr id="353" name="Elbow Connector 352"/>
          <p:cNvCxnSpPr>
            <a:stCxn id="27" idx="1"/>
          </p:cNvCxnSpPr>
          <p:nvPr/>
        </p:nvCxnSpPr>
        <p:spPr>
          <a:xfrm rot="10800000" flipV="1">
            <a:off x="5038998" y="2140204"/>
            <a:ext cx="176276" cy="188409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6246186" y="2636114"/>
            <a:ext cx="0" cy="81946"/>
          </a:xfrm>
          <a:prstGeom prst="line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1792521" y="3030491"/>
            <a:ext cx="0" cy="244397"/>
          </a:xfrm>
          <a:prstGeom prst="line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1662011" y="3030490"/>
            <a:ext cx="0" cy="80310"/>
          </a:xfrm>
          <a:prstGeom prst="line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Elbow Connector 390"/>
          <p:cNvCxnSpPr>
            <a:stCxn id="34" idx="0"/>
            <a:endCxn id="30" idx="1"/>
          </p:cNvCxnSpPr>
          <p:nvPr/>
        </p:nvCxnSpPr>
        <p:spPr>
          <a:xfrm rot="5400000" flipH="1" flipV="1">
            <a:off x="557590" y="1991583"/>
            <a:ext cx="190251" cy="487493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4613" y="2330455"/>
            <a:ext cx="308711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Materialism</a:t>
            </a:r>
          </a:p>
        </p:txBody>
      </p:sp>
      <p:cxnSp>
        <p:nvCxnSpPr>
          <p:cNvPr id="404" name="Elbow Connector 403"/>
          <p:cNvCxnSpPr/>
          <p:nvPr/>
        </p:nvCxnSpPr>
        <p:spPr>
          <a:xfrm flipV="1">
            <a:off x="247598" y="2197814"/>
            <a:ext cx="707233" cy="386993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23458" y="2527196"/>
            <a:ext cx="339866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Determinism</a:t>
            </a:r>
          </a:p>
        </p:txBody>
      </p:sp>
      <p:cxnSp>
        <p:nvCxnSpPr>
          <p:cNvPr id="407" name="Elbow Connector 406"/>
          <p:cNvCxnSpPr/>
          <p:nvPr/>
        </p:nvCxnSpPr>
        <p:spPr>
          <a:xfrm flipV="1">
            <a:off x="311694" y="2197814"/>
            <a:ext cx="707233" cy="577856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90078" y="2718060"/>
            <a:ext cx="373246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Indeterminism</a:t>
            </a:r>
          </a:p>
        </p:txBody>
      </p:sp>
      <p:cxnSp>
        <p:nvCxnSpPr>
          <p:cNvPr id="410" name="Elbow Connector 409"/>
          <p:cNvCxnSpPr/>
          <p:nvPr/>
        </p:nvCxnSpPr>
        <p:spPr>
          <a:xfrm flipV="1">
            <a:off x="533688" y="2197814"/>
            <a:ext cx="549212" cy="772705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52061" y="2912909"/>
            <a:ext cx="36928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>
                <a:solidFill>
                  <a:srgbClr val="2E2E2E"/>
                </a:solidFill>
                <a:latin typeface="Avenir Roman"/>
                <a:cs typeface="Avenir Roman"/>
              </a:rPr>
              <a:t>Hylomorphism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415" name="Elbow Connector 414"/>
          <p:cNvCxnSpPr/>
          <p:nvPr/>
        </p:nvCxnSpPr>
        <p:spPr>
          <a:xfrm rot="10800000">
            <a:off x="1564075" y="2197814"/>
            <a:ext cx="275988" cy="175671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Elbow Connector 415"/>
          <p:cNvCxnSpPr/>
          <p:nvPr/>
        </p:nvCxnSpPr>
        <p:spPr>
          <a:xfrm rot="10800000">
            <a:off x="1454700" y="2197814"/>
            <a:ext cx="397278" cy="577856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790207" y="2328613"/>
            <a:ext cx="288337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Causation</a:t>
            </a:r>
          </a:p>
        </p:txBody>
      </p:sp>
      <p:cxnSp>
        <p:nvCxnSpPr>
          <p:cNvPr id="425" name="Elbow Connector 424"/>
          <p:cNvCxnSpPr/>
          <p:nvPr/>
        </p:nvCxnSpPr>
        <p:spPr>
          <a:xfrm rot="10800000">
            <a:off x="1514409" y="2197814"/>
            <a:ext cx="284328" cy="385096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1796532" y="2718060"/>
            <a:ext cx="382762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Laws of Nature</a:t>
            </a:r>
          </a:p>
        </p:txBody>
      </p:sp>
      <p:cxnSp>
        <p:nvCxnSpPr>
          <p:cNvPr id="427" name="Straight Connector 426"/>
          <p:cNvCxnSpPr/>
          <p:nvPr/>
        </p:nvCxnSpPr>
        <p:spPr>
          <a:xfrm>
            <a:off x="1208799" y="2187881"/>
            <a:ext cx="0" cy="1087007"/>
          </a:xfrm>
          <a:prstGeom prst="line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Elbow Connector 428"/>
          <p:cNvCxnSpPr/>
          <p:nvPr/>
        </p:nvCxnSpPr>
        <p:spPr>
          <a:xfrm rot="10800000">
            <a:off x="1386712" y="2187880"/>
            <a:ext cx="211089" cy="782639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550884" y="2912909"/>
            <a:ext cx="382761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>
                <a:solidFill>
                  <a:srgbClr val="2E2E2E"/>
                </a:solidFill>
                <a:latin typeface="Avenir Roman"/>
                <a:cs typeface="Avenir Roman"/>
              </a:rPr>
              <a:t>Physics &amp; SDA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08326" y="947891"/>
            <a:ext cx="641350" cy="115221"/>
          </a:xfrm>
          <a:prstGeom prst="roundRect">
            <a:avLst/>
          </a:prstGeom>
          <a:solidFill>
            <a:srgbClr val="2E2E2E"/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38" dirty="0" smtClean="0">
                <a:solidFill>
                  <a:srgbClr val="F2F2F0"/>
                </a:solidFill>
                <a:latin typeface="Avenir Roman"/>
                <a:cs typeface="Avenir Roman"/>
              </a:rPr>
              <a:t>Special Divine Action</a:t>
            </a:r>
            <a:endParaRPr lang="en-US" sz="438" dirty="0">
              <a:solidFill>
                <a:srgbClr val="F2F2F0"/>
              </a:solidFill>
              <a:latin typeface="Avenir Roman"/>
              <a:cs typeface="Avenir Roman"/>
            </a:endParaRPr>
          </a:p>
        </p:txBody>
      </p:sp>
      <p:cxnSp>
        <p:nvCxnSpPr>
          <p:cNvPr id="109" name="Elbow Connector 108"/>
          <p:cNvCxnSpPr/>
          <p:nvPr/>
        </p:nvCxnSpPr>
        <p:spPr>
          <a:xfrm rot="5400000">
            <a:off x="1831594" y="910929"/>
            <a:ext cx="140845" cy="445214"/>
          </a:xfrm>
          <a:prstGeom prst="bentConnector2">
            <a:avLst/>
          </a:prstGeom>
          <a:ln w="3175">
            <a:solidFill>
              <a:srgbClr val="B7855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518626" y="1146346"/>
            <a:ext cx="318401" cy="115221"/>
          </a:xfrm>
          <a:prstGeom prst="roundRect">
            <a:avLst/>
          </a:prstGeom>
          <a:solidFill>
            <a:srgbClr val="D4F0D5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Impersonal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802637" y="3470618"/>
            <a:ext cx="721488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err="1" smtClean="0">
                <a:solidFill>
                  <a:srgbClr val="2E2E2E"/>
                </a:solidFill>
                <a:latin typeface="Avenir Roman"/>
                <a:cs typeface="Avenir Roman"/>
              </a:rPr>
              <a:t>Interventionalist</a:t>
            </a:r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 Non-Violations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1895084" y="3395655"/>
            <a:ext cx="0" cy="74963"/>
          </a:xfrm>
          <a:prstGeom prst="line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1844392" y="3110800"/>
            <a:ext cx="349533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Fine Tuning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1894673" y="3030490"/>
            <a:ext cx="0" cy="80310"/>
          </a:xfrm>
          <a:prstGeom prst="line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38" idx="3"/>
          </p:cNvCxnSpPr>
          <p:nvPr/>
        </p:nvCxnSpPr>
        <p:spPr>
          <a:xfrm flipV="1">
            <a:off x="890445" y="2197814"/>
            <a:ext cx="256208" cy="970597"/>
          </a:xfrm>
          <a:prstGeom prst="bentConnector2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 rot="10800000" flipV="1">
            <a:off x="3430250" y="3797464"/>
            <a:ext cx="1086981" cy="387600"/>
          </a:xfrm>
          <a:prstGeom prst="bentConnector3">
            <a:avLst>
              <a:gd name="adj1" fmla="val 98967"/>
            </a:avLst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>
            <a:stCxn id="129" idx="1"/>
            <a:endCxn id="148" idx="3"/>
          </p:cNvCxnSpPr>
          <p:nvPr/>
        </p:nvCxnSpPr>
        <p:spPr>
          <a:xfrm rot="10800000">
            <a:off x="1555896" y="4183894"/>
            <a:ext cx="2952447" cy="1"/>
          </a:xfrm>
          <a:prstGeom prst="curvedConnector3">
            <a:avLst>
              <a:gd name="adj1" fmla="val 50000"/>
            </a:avLst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352095" y="4241504"/>
            <a:ext cx="0" cy="141426"/>
          </a:xfrm>
          <a:prstGeom prst="line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520796" y="4241504"/>
            <a:ext cx="0" cy="348762"/>
          </a:xfrm>
          <a:prstGeom prst="line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711747" y="3948705"/>
            <a:ext cx="0" cy="468651"/>
          </a:xfrm>
          <a:prstGeom prst="line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655199" y="4306268"/>
            <a:ext cx="497700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The Problem of Evil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3325431" y="4494552"/>
            <a:ext cx="568325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Philosophy of History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4655199" y="3941347"/>
            <a:ext cx="675536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The Many Problems of SDA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1247130" y="4126282"/>
            <a:ext cx="308765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Spinoza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730932" y="4494552"/>
            <a:ext cx="214283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Kant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65517" y="3811261"/>
            <a:ext cx="34510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CS Lewis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171" name="Elbow Connector 170"/>
          <p:cNvCxnSpPr>
            <a:stCxn id="147" idx="3"/>
          </p:cNvCxnSpPr>
          <p:nvPr/>
        </p:nvCxnSpPr>
        <p:spPr>
          <a:xfrm>
            <a:off x="1492226" y="3998958"/>
            <a:ext cx="237893" cy="155722"/>
          </a:xfrm>
          <a:prstGeom prst="bentConnector3">
            <a:avLst>
              <a:gd name="adj1" fmla="val 100716"/>
            </a:avLst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1147122" y="3941347"/>
            <a:ext cx="34510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Aquinas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174" name="Elbow Connector 173"/>
          <p:cNvCxnSpPr>
            <a:stCxn id="149" idx="3"/>
          </p:cNvCxnSpPr>
          <p:nvPr/>
        </p:nvCxnSpPr>
        <p:spPr>
          <a:xfrm flipV="1">
            <a:off x="1494728" y="4173141"/>
            <a:ext cx="437170" cy="195804"/>
          </a:xfrm>
          <a:prstGeom prst="bentConnector3">
            <a:avLst>
              <a:gd name="adj1" fmla="val 55083"/>
            </a:avLst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1252840" y="4311334"/>
            <a:ext cx="241888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Hume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183" name="Straight Connector 182"/>
          <p:cNvCxnSpPr>
            <a:stCxn id="145" idx="2"/>
            <a:endCxn id="150" idx="0"/>
          </p:cNvCxnSpPr>
          <p:nvPr/>
        </p:nvCxnSpPr>
        <p:spPr>
          <a:xfrm>
            <a:off x="1838069" y="3926482"/>
            <a:ext cx="5" cy="568070"/>
          </a:xfrm>
          <a:prstGeom prst="line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46" idx="1"/>
          </p:cNvCxnSpPr>
          <p:nvPr/>
        </p:nvCxnSpPr>
        <p:spPr>
          <a:xfrm rot="10800000" flipV="1">
            <a:off x="1948129" y="3998958"/>
            <a:ext cx="185472" cy="155722"/>
          </a:xfrm>
          <a:prstGeom prst="bentConnector3">
            <a:avLst>
              <a:gd name="adj1" fmla="val 108203"/>
            </a:avLst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/>
          <p:nvPr/>
        </p:nvCxnSpPr>
        <p:spPr>
          <a:xfrm flipH="1" flipV="1">
            <a:off x="1956278" y="4192193"/>
            <a:ext cx="437170" cy="195804"/>
          </a:xfrm>
          <a:prstGeom prst="bentConnector3">
            <a:avLst>
              <a:gd name="adj1" fmla="val 105195"/>
            </a:avLst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2133601" y="4308109"/>
            <a:ext cx="34510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Bolzano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2133601" y="3941347"/>
            <a:ext cx="34510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Newman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665517" y="4126283"/>
            <a:ext cx="34510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Key Figures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2897075" y="4315971"/>
            <a:ext cx="554648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History of Philosophy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508342" y="4126283"/>
            <a:ext cx="384794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Key Problems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5651144" y="2140204"/>
            <a:ext cx="0" cy="580797"/>
          </a:xfrm>
          <a:prstGeom prst="line">
            <a:avLst/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15274" y="2082593"/>
            <a:ext cx="614675" cy="115221"/>
          </a:xfrm>
          <a:prstGeom prst="roundRect">
            <a:avLst/>
          </a:prstGeom>
          <a:solidFill>
            <a:srgbClr val="B78558"/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38" dirty="0">
                <a:solidFill>
                  <a:srgbClr val="2E2E2E"/>
                </a:solidFill>
                <a:latin typeface="Avenir Roman"/>
                <a:cs typeface="Avenir Roman"/>
              </a:rPr>
              <a:t>Theology &amp; Religion</a:t>
            </a:r>
          </a:p>
        </p:txBody>
      </p:sp>
      <p:cxnSp>
        <p:nvCxnSpPr>
          <p:cNvPr id="144" name="Elbow Connector 143"/>
          <p:cNvCxnSpPr/>
          <p:nvPr/>
        </p:nvCxnSpPr>
        <p:spPr>
          <a:xfrm rot="16200000" flipV="1">
            <a:off x="3023175" y="2304960"/>
            <a:ext cx="1955328" cy="1032781"/>
          </a:xfrm>
          <a:prstGeom prst="bentConnector3">
            <a:avLst>
              <a:gd name="adj1" fmla="val 83677"/>
            </a:avLst>
          </a:prstGeom>
          <a:ln w="3175">
            <a:solidFill>
              <a:srgbClr val="B47B1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3268639" y="1842080"/>
            <a:ext cx="310520" cy="115221"/>
          </a:xfrm>
          <a:prstGeom prst="roundRect">
            <a:avLst/>
          </a:prstGeom>
          <a:solidFill>
            <a:srgbClr val="F2F2F0"/>
          </a:solidFill>
          <a:ln w="6350" cmpd="sng">
            <a:solidFill>
              <a:srgbClr val="B7855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375" dirty="0" smtClean="0">
                <a:solidFill>
                  <a:srgbClr val="2E2E2E"/>
                </a:solidFill>
                <a:latin typeface="Avenir Roman"/>
                <a:cs typeface="Avenir Roman"/>
              </a:rPr>
              <a:t>Worldviews</a:t>
            </a:r>
            <a:endParaRPr lang="en-US" sz="375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133726" y="2718060"/>
            <a:ext cx="590552" cy="115221"/>
          </a:xfrm>
          <a:prstGeom prst="roundRect">
            <a:avLst/>
          </a:prstGeom>
          <a:solidFill>
            <a:srgbClr val="B78558"/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40" dirty="0">
                <a:solidFill>
                  <a:srgbClr val="2E2E2E"/>
                </a:solidFill>
                <a:latin typeface="Avenir Roman"/>
                <a:cs typeface="Avenir Roman"/>
              </a:rPr>
              <a:t>Philosophies of God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96462" y="2082593"/>
            <a:ext cx="748188" cy="115221"/>
          </a:xfrm>
          <a:prstGeom prst="roundRect">
            <a:avLst/>
          </a:prstGeom>
          <a:solidFill>
            <a:srgbClr val="B78558"/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38" dirty="0">
                <a:solidFill>
                  <a:srgbClr val="2E2E2E"/>
                </a:solidFill>
                <a:latin typeface="Avenir Roman"/>
                <a:cs typeface="Avenir Roman"/>
              </a:rPr>
              <a:t>Philosophies of the World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3079436" y="4130472"/>
            <a:ext cx="701626" cy="115221"/>
          </a:xfrm>
          <a:prstGeom prst="roundRect">
            <a:avLst/>
          </a:prstGeom>
          <a:solidFill>
            <a:srgbClr val="B78558"/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688" tIns="26194" rIns="39688" bIns="34925" rtlCol="0" anchor="ctr"/>
          <a:lstStyle/>
          <a:p>
            <a:pPr algn="ctr"/>
            <a:r>
              <a:rPr lang="en-US" sz="440" dirty="0" smtClean="0">
                <a:solidFill>
                  <a:srgbClr val="2E2E2E"/>
                </a:solidFill>
                <a:latin typeface="Avenir Roman"/>
                <a:cs typeface="Avenir Roman"/>
              </a:rPr>
              <a:t>Historical Development</a:t>
            </a:r>
            <a:endParaRPr lang="en-US" sz="440" dirty="0">
              <a:solidFill>
                <a:srgbClr val="2E2E2E"/>
              </a:solidFill>
              <a:latin typeface="Avenir Roman"/>
              <a:cs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49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381</Words>
  <Application>Microsoft Macintosh PowerPoint</Application>
  <PresentationFormat>Custom</PresentationFormat>
  <Paragraphs>222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Roman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Andrew Pinsent</cp:lastModifiedBy>
  <cp:revision>38</cp:revision>
  <dcterms:created xsi:type="dcterms:W3CDTF">2016-06-19T13:14:09Z</dcterms:created>
  <dcterms:modified xsi:type="dcterms:W3CDTF">2016-11-14T18:27:38Z</dcterms:modified>
</cp:coreProperties>
</file>