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3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814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125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27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0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66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41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0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4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7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7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7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72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0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27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7DEB8E-5E7F-4E11-A87E-F703A7C9E505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417978-07CA-475D-8CA5-30FB64686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9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FD15-8269-4108-8524-8D61704ED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01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A Game Theoretic Model for WSN with Hidden-Action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BAD67-3C5A-4A7A-AD7E-AC7F783C1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6226"/>
            <a:ext cx="9144000" cy="1483311"/>
          </a:xfrm>
        </p:spPr>
        <p:txBody>
          <a:bodyPr>
            <a:normAutofit/>
          </a:bodyPr>
          <a:lstStyle/>
          <a:p>
            <a:r>
              <a:rPr lang="en-GB" dirty="0"/>
              <a:t>CS 535 Term Project</a:t>
            </a:r>
          </a:p>
          <a:p>
            <a:r>
              <a:rPr lang="en-GB" dirty="0"/>
              <a:t>Furkan Reha Tutaş 21036 </a:t>
            </a:r>
          </a:p>
          <a:p>
            <a:r>
              <a:rPr lang="en-GB" dirty="0"/>
              <a:t>furkanreha@sabanciuniv.edu</a:t>
            </a:r>
          </a:p>
        </p:txBody>
      </p:sp>
    </p:spTree>
    <p:extLst>
      <p:ext uri="{BB962C8B-B14F-4D97-AF65-F5344CB8AC3E}">
        <p14:creationId xmlns:p14="http://schemas.microsoft.com/office/powerpoint/2010/main" val="50028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6E1C54-15DE-4B8B-82D2-927AE7BB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en-GB" dirty="0"/>
              <a:t>SPATIAL STRUCTURED GAME-2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6DCA6439-6E84-441F-ACAE-55BAE9A90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2" y="4472465"/>
            <a:ext cx="3762165" cy="2215851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B4F676E3-796E-4500-BDBB-4A7363E19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46" y="4472465"/>
            <a:ext cx="3316659" cy="2215851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C5F177B-E4E7-42B6-888F-A6599CBC0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23" y="4472466"/>
            <a:ext cx="3818335" cy="221585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253CFA-AF61-4129-A274-777B99D8E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563"/>
            <a:ext cx="10353762" cy="262983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Rule 1 and Rule 2 applied to all cases</a:t>
            </a:r>
          </a:p>
          <a:p>
            <a:r>
              <a:rPr lang="en-GB" dirty="0"/>
              <a:t>When n1 is malicious </a:t>
            </a:r>
            <a:r>
              <a:rPr lang="en-GB" dirty="0">
                <a:sym typeface="Wingdings" panose="05000000000000000000" pitchFamily="2" charset="2"/>
              </a:rPr>
              <a:t> no rules needed; </a:t>
            </a:r>
          </a:p>
          <a:p>
            <a:r>
              <a:rPr lang="en-GB" dirty="0">
                <a:sym typeface="Wingdings" panose="05000000000000000000" pitchFamily="2" charset="2"/>
              </a:rPr>
              <a:t>- Since rules for c-d-e-f covers.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Rule 1-2:  Forward cost already paid </a:t>
            </a:r>
          </a:p>
          <a:p>
            <a:r>
              <a:rPr lang="en-GB" dirty="0">
                <a:sym typeface="Wingdings" panose="05000000000000000000" pitchFamily="2" charset="2"/>
              </a:rPr>
              <a:t>Rule 3-5: Additional cost for detection already paid</a:t>
            </a:r>
          </a:p>
          <a:p>
            <a:r>
              <a:rPr lang="en-GB" dirty="0">
                <a:sym typeface="Wingdings" panose="05000000000000000000" pitchFamily="2" charset="2"/>
              </a:rPr>
              <a:t>Rule  4-6-9: Receive cost already paid</a:t>
            </a:r>
          </a:p>
          <a:p>
            <a:r>
              <a:rPr lang="en-GB" dirty="0">
                <a:sym typeface="Wingdings" panose="05000000000000000000" pitchFamily="2" charset="2"/>
              </a:rPr>
              <a:t>Rule 7-8-10-11:  Forward unsuccessful because of jamming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53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5106-0097-44DE-9ADE-780AD6AC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7B75307-8E0A-4CCC-8F32-63881F46B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04" y="1580050"/>
            <a:ext cx="3998419" cy="4899578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F79BD3-C11E-43ED-942C-9BDBBABF2A01}"/>
              </a:ext>
            </a:extLst>
          </p:cNvPr>
          <p:cNvSpPr txBox="1">
            <a:spLocks/>
          </p:cNvSpPr>
          <p:nvPr/>
        </p:nvSpPr>
        <p:spPr>
          <a:xfrm>
            <a:off x="0" y="2219122"/>
            <a:ext cx="3723059" cy="36214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Sleep action is not included in the equilibrium calculation due to S &gt;= R</a:t>
            </a:r>
          </a:p>
          <a:p>
            <a:r>
              <a:rPr lang="en-GB" dirty="0"/>
              <a:t>With %25 chance, each node (independent of the equilibrium) takes Sleep action. </a:t>
            </a:r>
          </a:p>
          <a:p>
            <a:r>
              <a:rPr lang="en-GB" dirty="0"/>
              <a:t>With %75 chance each node takes the calculated equilibrium action.</a:t>
            </a:r>
          </a:p>
          <a:p>
            <a:endParaRPr lang="en-GB" dirty="0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EC8510EC-5A91-42B0-9FD2-2137945D4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96" y="1580050"/>
            <a:ext cx="3424168" cy="2149928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3E518B57-2EF4-46FE-A661-A15F44622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96" y="3759721"/>
            <a:ext cx="3424168" cy="27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2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7EDE-E54C-41D1-A3EF-276229F2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C2730-9644-4EED-9D6E-CAED2658D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8" y="2015481"/>
            <a:ext cx="5685013" cy="37341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889F9-8010-4B7A-9E99-2139060B5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35" y="2438428"/>
            <a:ext cx="5738357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5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47C5-DE7A-4FC1-98DF-770AAB54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RESULTS-1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A49D6F-A5E4-4D68-A3C5-4DE251022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6" y="1881762"/>
            <a:ext cx="4976291" cy="436663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E16DE43-4C63-47B1-A02F-65095F8FB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85" y="1881762"/>
            <a:ext cx="5285739" cy="42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5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CED6-9C91-430C-910D-AF7BF20D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CONCLUSIONS-1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3C09-BF0E-40F6-811A-4AE5B5C4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50"/>
            <a:ext cx="10353762" cy="3391344"/>
          </a:xfrm>
        </p:spPr>
        <p:txBody>
          <a:bodyPr/>
          <a:lstStyle/>
          <a:p>
            <a:r>
              <a:rPr lang="en-GB" dirty="0"/>
              <a:t>Detection Cost = (B1 + DeltaB1)</a:t>
            </a:r>
          </a:p>
          <a:p>
            <a:r>
              <a:rPr lang="en-GB" dirty="0"/>
              <a:t>Jamming Cost = (B2 + DeltaB2)</a:t>
            </a:r>
          </a:p>
          <a:p>
            <a:endParaRPr lang="en-GB" dirty="0"/>
          </a:p>
          <a:p>
            <a:r>
              <a:rPr lang="en-GB" dirty="0"/>
              <a:t>Detection Cost Increases </a:t>
            </a:r>
            <a:r>
              <a:rPr lang="en-GB" dirty="0">
                <a:sym typeface="Wingdings" panose="05000000000000000000" pitchFamily="2" charset="2"/>
              </a:rPr>
              <a:t> Pj increases</a:t>
            </a:r>
          </a:p>
          <a:p>
            <a:r>
              <a:rPr lang="en-GB" dirty="0">
                <a:sym typeface="Wingdings" panose="05000000000000000000" pitchFamily="2" charset="2"/>
              </a:rPr>
              <a:t>Jamming Cost Increases  Pj decreases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Same conclusions but more fluctuations (less reliable)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28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4306-8C6D-4279-B07B-621C6DB8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RESULTS-2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B0A6D17-4EFF-49EA-A94A-4CDA10193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1580050"/>
            <a:ext cx="4776584" cy="4946874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C51B010-F3FD-4DD9-B4AA-6406F46AC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75" y="1761265"/>
            <a:ext cx="5333210" cy="4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5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B28F-797B-42AA-8A9E-FE052B94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CONCLUSIONS-2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AE63-45D5-4BBC-94FC-A9A8F66DF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20599"/>
          </a:xfrm>
        </p:spPr>
        <p:txBody>
          <a:bodyPr/>
          <a:lstStyle/>
          <a:p>
            <a:r>
              <a:rPr lang="en-GB" dirty="0"/>
              <a:t>S increases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Pj firstly increases to local maxima, then decreases to a stable value.</a:t>
            </a:r>
          </a:p>
          <a:p>
            <a:r>
              <a:rPr lang="en-GB" dirty="0"/>
              <a:t>P increases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 Pj firstly decreases to local minima, then increases.</a:t>
            </a:r>
          </a:p>
          <a:p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Before threshold for S  Not enough to encourage to detect jamming  Increase in Pj </a:t>
            </a:r>
          </a:p>
          <a:p>
            <a:r>
              <a:rPr lang="en-GB" dirty="0">
                <a:sym typeface="Wingdings" panose="05000000000000000000" pitchFamily="2" charset="2"/>
              </a:rPr>
              <a:t>After threshold for S  # of jamming nodes are limited  Limited income for detectors  Decrease in Pj to a stable value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/>
              <a:t>For small P </a:t>
            </a:r>
            <a:r>
              <a:rPr lang="en-GB" dirty="0">
                <a:sym typeface="Wingdings" panose="05000000000000000000" pitchFamily="2" charset="2"/>
              </a:rPr>
              <a:t> Pj is constrained </a:t>
            </a:r>
          </a:p>
          <a:p>
            <a:r>
              <a:rPr lang="en-GB" dirty="0">
                <a:sym typeface="Wingdings" panose="05000000000000000000" pitchFamily="2" charset="2"/>
              </a:rPr>
              <a:t>After threshold for P  Income for malicious nodes exceeds income for detectors.</a:t>
            </a:r>
          </a:p>
          <a:p>
            <a:pPr marL="3690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Successfully simulates S, fails to simulate P.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43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768C-6242-47B8-8477-3C2DFEFD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00FB-771A-43C9-9B91-417D1AACE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1940"/>
            <a:ext cx="10353762" cy="2294119"/>
          </a:xfrm>
        </p:spPr>
        <p:txBody>
          <a:bodyPr/>
          <a:lstStyle/>
          <a:p>
            <a:r>
              <a:rPr lang="en-GB" dirty="0"/>
              <a:t>Explore game theory</a:t>
            </a:r>
          </a:p>
          <a:p>
            <a:r>
              <a:rPr lang="en-GB" dirty="0"/>
              <a:t>Model the situation for WSN</a:t>
            </a:r>
          </a:p>
          <a:p>
            <a:r>
              <a:rPr lang="en-GB" dirty="0"/>
              <a:t>With malicious nodes</a:t>
            </a:r>
          </a:p>
          <a:p>
            <a:r>
              <a:rPr lang="en-GB" dirty="0"/>
              <a:t>To Secure WSN with a game-based approach</a:t>
            </a:r>
          </a:p>
          <a:p>
            <a:r>
              <a:rPr lang="en-GB" dirty="0"/>
              <a:t>Evaluates/simulates the provided approach</a:t>
            </a:r>
          </a:p>
        </p:txBody>
      </p:sp>
    </p:spTree>
    <p:extLst>
      <p:ext uri="{BB962C8B-B14F-4D97-AF65-F5344CB8AC3E}">
        <p14:creationId xmlns:p14="http://schemas.microsoft.com/office/powerpoint/2010/main" val="404033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2136-25E5-4E6D-B7B6-104CF3B3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94FB-5A35-47D3-8C2F-A3495F99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34340"/>
            <a:ext cx="10353762" cy="1989319"/>
          </a:xfrm>
        </p:spPr>
        <p:txBody>
          <a:bodyPr/>
          <a:lstStyle/>
          <a:p>
            <a:r>
              <a:rPr lang="en-GB" dirty="0"/>
              <a:t>Understand </a:t>
            </a:r>
          </a:p>
          <a:p>
            <a:r>
              <a:rPr lang="en-GB" dirty="0"/>
              <a:t>Replicate the provided method</a:t>
            </a:r>
          </a:p>
          <a:p>
            <a:r>
              <a:rPr lang="en-GB" dirty="0"/>
              <a:t>Replicate the provided simulations</a:t>
            </a:r>
          </a:p>
          <a:p>
            <a:r>
              <a:rPr lang="en-GB" dirty="0"/>
              <a:t>Compare replicated-provided simulations’ results</a:t>
            </a:r>
          </a:p>
        </p:txBody>
      </p:sp>
    </p:spTree>
    <p:extLst>
      <p:ext uri="{BB962C8B-B14F-4D97-AF65-F5344CB8AC3E}">
        <p14:creationId xmlns:p14="http://schemas.microsoft.com/office/powerpoint/2010/main" val="54983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543B-72E7-42CD-96D9-0FFC99A3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D4D6-A242-4D06-9092-853996CA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24954"/>
            <a:ext cx="10353762" cy="4058751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Simple-undirected-unweighted graph</a:t>
            </a:r>
          </a:p>
          <a:p>
            <a:r>
              <a:rPr lang="en-GB" dirty="0"/>
              <a:t>Static locations</a:t>
            </a:r>
          </a:p>
          <a:p>
            <a:r>
              <a:rPr lang="en-GB" dirty="0"/>
              <a:t>With at least one edge.</a:t>
            </a:r>
          </a:p>
          <a:p>
            <a:endParaRPr lang="en-GB" dirty="0"/>
          </a:p>
          <a:p>
            <a:r>
              <a:rPr lang="en-GB" dirty="0"/>
              <a:t>Two types of nodes;</a:t>
            </a:r>
          </a:p>
          <a:p>
            <a:r>
              <a:rPr lang="en-GB" dirty="0"/>
              <a:t>- Normal/Malicious</a:t>
            </a:r>
          </a:p>
          <a:p>
            <a:endParaRPr lang="en-GB" dirty="0"/>
          </a:p>
          <a:p>
            <a:r>
              <a:rPr lang="en-GB" dirty="0"/>
              <a:t>Four types of actions:</a:t>
            </a:r>
          </a:p>
          <a:p>
            <a:r>
              <a:rPr lang="en-GB" dirty="0"/>
              <a:t>- Forward/Receive/Detect (Jam)/Sleep</a:t>
            </a:r>
          </a:p>
          <a:p>
            <a:endParaRPr lang="en-GB" dirty="0"/>
          </a:p>
          <a:p>
            <a:r>
              <a:rPr lang="en-GB" dirty="0"/>
              <a:t>Normal nodes much larger</a:t>
            </a:r>
          </a:p>
          <a:p>
            <a:r>
              <a:rPr lang="en-GB" dirty="0"/>
              <a:t>Hidden information of identities</a:t>
            </a:r>
          </a:p>
        </p:txBody>
      </p:sp>
    </p:spTree>
    <p:extLst>
      <p:ext uri="{BB962C8B-B14F-4D97-AF65-F5344CB8AC3E}">
        <p14:creationId xmlns:p14="http://schemas.microsoft.com/office/powerpoint/2010/main" val="412104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DDA1-80F4-432A-BAA3-C38FD164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THEORETIC FORMULATION-1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784E-7343-4C87-ABB4-FA02D0817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80724"/>
            <a:ext cx="10353762" cy="169655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Idea:</a:t>
            </a:r>
          </a:p>
          <a:p>
            <a:r>
              <a:rPr lang="en-GB" dirty="0"/>
              <a:t>- Pairwise simultaneous games </a:t>
            </a:r>
            <a:r>
              <a:rPr lang="en-GB" dirty="0">
                <a:sym typeface="Wingdings" panose="05000000000000000000" pitchFamily="2" charset="2"/>
              </a:rPr>
              <a:t> Update by the rules of spatial structured game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First letter of the actions [F,R,D/J,S]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04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B5A5-7996-462D-94F2-228A31DB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THEORETIC FORMULATION-2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6B90DA8-D93F-4EB4-AAD1-FD9F3C1B2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48" y="1699879"/>
            <a:ext cx="6802856" cy="4797174"/>
          </a:xfrm>
        </p:spPr>
      </p:pic>
    </p:spTree>
    <p:extLst>
      <p:ext uri="{BB962C8B-B14F-4D97-AF65-F5344CB8AC3E}">
        <p14:creationId xmlns:p14="http://schemas.microsoft.com/office/powerpoint/2010/main" val="299586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DB57-DF34-43FA-8D92-DE05D1B7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79611"/>
            <a:ext cx="8534400" cy="970450"/>
          </a:xfrm>
        </p:spPr>
        <p:txBody>
          <a:bodyPr>
            <a:normAutofit fontScale="90000"/>
          </a:bodyPr>
          <a:lstStyle/>
          <a:p>
            <a:r>
              <a:rPr lang="en-GB" dirty="0"/>
              <a:t>PAIRWISE SIMULTANEOUS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2D342-0A66-4E50-A65F-2E670E00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09" y="2025914"/>
            <a:ext cx="7517182" cy="457253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0C2627-DC81-4C23-AA76-E0B552C22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366" y="1444989"/>
            <a:ext cx="6018010" cy="3909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DFA96A"/>
                </a:solidFill>
              </a:rPr>
              <a:t>There are three different scenarios: (N-N, N-M, M-M)</a:t>
            </a:r>
          </a:p>
        </p:txBody>
      </p:sp>
    </p:spTree>
    <p:extLst>
      <p:ext uri="{BB962C8B-B14F-4D97-AF65-F5344CB8AC3E}">
        <p14:creationId xmlns:p14="http://schemas.microsoft.com/office/powerpoint/2010/main" val="39315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0B9FA8-C2FC-4087-9D37-D93F1D00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835" y="490121"/>
            <a:ext cx="6648329" cy="970450"/>
          </a:xfrm>
        </p:spPr>
        <p:txBody>
          <a:bodyPr/>
          <a:lstStyle/>
          <a:p>
            <a:r>
              <a:rPr lang="en-GB" dirty="0"/>
              <a:t>SIMPLIFIED VERSION</a:t>
            </a:r>
          </a:p>
        </p:txBody>
      </p:sp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8249A4-A2FF-4EFB-AD89-C098E1F8E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54" y="1460571"/>
            <a:ext cx="3383573" cy="51210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3A71FF-49B7-4ADF-B3F6-BE1228041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75" y="1460571"/>
            <a:ext cx="3633056" cy="51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7D65-6BB3-46F2-820A-E8DEA383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STRUCTURED GAME-1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85D9-F55E-4966-B4E0-09B55EE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define nodes n1,n2 and n3 </a:t>
            </a:r>
          </a:p>
          <a:p>
            <a:r>
              <a:rPr lang="en-GB" dirty="0"/>
              <a:t>n2 and n3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neighbours of n1</a:t>
            </a:r>
          </a:p>
          <a:p>
            <a:r>
              <a:rPr lang="en-GB" dirty="0"/>
              <a:t>Assume that n1 is normal</a:t>
            </a:r>
          </a:p>
          <a:p>
            <a:r>
              <a:rPr lang="en-GB" dirty="0"/>
              <a:t>Simultaneous actions</a:t>
            </a:r>
          </a:p>
          <a:p>
            <a:r>
              <a:rPr lang="en-GB" dirty="0"/>
              <a:t>Should not overpay </a:t>
            </a:r>
          </a:p>
          <a:p>
            <a:endParaRPr lang="en-GB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36F8251-066E-46A8-91E1-1C254A6A3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82" y="4131303"/>
            <a:ext cx="5151566" cy="182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C3737-DFDC-461E-8F0F-AAF942474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000" y="1732448"/>
            <a:ext cx="4261841" cy="47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4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219</TotalTime>
  <Words>441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Calisto MT</vt:lpstr>
      <vt:lpstr>Wingdings 2</vt:lpstr>
      <vt:lpstr>Slate</vt:lpstr>
      <vt:lpstr>A Game Theoretic Model for WSN with Hidden-Action Attacks</vt:lpstr>
      <vt:lpstr>PAPER INTRODUCTION</vt:lpstr>
      <vt:lpstr>PROJECT AIMS</vt:lpstr>
      <vt:lpstr>NETWORK MODEL</vt:lpstr>
      <vt:lpstr>GAME THEORETIC FORMULATION-1</vt:lpstr>
      <vt:lpstr>GAME THEORETIC FORMULATION-2</vt:lpstr>
      <vt:lpstr>PAIRWISE SIMULTANEOUS GAME</vt:lpstr>
      <vt:lpstr>SIMPLIFIED VERSION</vt:lpstr>
      <vt:lpstr>SPATIAL STRUCTURED GAME-1</vt:lpstr>
      <vt:lpstr>SPATIAL STRUCTURED GAME-2</vt:lpstr>
      <vt:lpstr>IMPLEMENTATION</vt:lpstr>
      <vt:lpstr>SIMULATION</vt:lpstr>
      <vt:lpstr>SIMULATION RESULTS-1</vt:lpstr>
      <vt:lpstr>SIMULATION CONCLUSIONS-1</vt:lpstr>
      <vt:lpstr>SIMULATION RESULTS-2</vt:lpstr>
      <vt:lpstr>SIMULATION CONCLUSIONS-2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Game Theoretic Model for WSN with Hidden-Action Attacks</dc:title>
  <dc:creator>Furkan Reha  TUTAŞ</dc:creator>
  <cp:lastModifiedBy>tutasfurkanreha@gmail.com</cp:lastModifiedBy>
  <cp:revision>18</cp:revision>
  <dcterms:created xsi:type="dcterms:W3CDTF">2021-02-01T07:08:15Z</dcterms:created>
  <dcterms:modified xsi:type="dcterms:W3CDTF">2022-07-24T23:55:06Z</dcterms:modified>
</cp:coreProperties>
</file>