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9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chemicalyouth.org/visualising-erowid/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38BAE-44AD-46B0-AB16-5783B09C1F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The Doors of Perceptron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764AF6-7649-472C-8765-9F883C9620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UWC 5009 - Applied Text Analysis </a:t>
            </a:r>
            <a:br>
              <a:rPr lang="en-GB" dirty="0"/>
            </a:br>
            <a:r>
              <a:rPr lang="en-GB" dirty="0"/>
              <a:t>from Close Reading to Machine Learning</a:t>
            </a:r>
          </a:p>
          <a:p>
            <a:r>
              <a:rPr lang="en-GB" dirty="0"/>
              <a:t>Ian Goodrich</a:t>
            </a:r>
          </a:p>
        </p:txBody>
      </p:sp>
    </p:spTree>
    <p:extLst>
      <p:ext uri="{BB962C8B-B14F-4D97-AF65-F5344CB8AC3E}">
        <p14:creationId xmlns:p14="http://schemas.microsoft.com/office/powerpoint/2010/main" val="19564976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57B00-E1CA-44EB-971E-D129DBA2B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en-GB" dirty="0"/>
              <a:t>Meta-Data: Counts</a:t>
            </a:r>
          </a:p>
        </p:txBody>
      </p:sp>
      <p:sp>
        <p:nvSpPr>
          <p:cNvPr id="1037" name="Content Placeholder 1036">
            <a:extLst>
              <a:ext uri="{FF2B5EF4-FFF2-40B4-BE49-F238E27FC236}">
                <a16:creationId xmlns:a16="http://schemas.microsoft.com/office/drawing/2014/main" id="{1A2A4D93-B96E-4B87-8631-CC7B39CD4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/>
          </a:bodyPr>
          <a:lstStyle/>
          <a:p>
            <a:r>
              <a:rPr lang="en-US" dirty="0"/>
              <a:t>Very diverse</a:t>
            </a:r>
          </a:p>
          <a:p>
            <a:r>
              <a:rPr lang="en-US" dirty="0"/>
              <a:t>No clear relationship with broader use patterns</a:t>
            </a:r>
          </a:p>
          <a:p>
            <a:r>
              <a:rPr lang="en-US" dirty="0"/>
              <a:t>Psychedelics and novel psychoactive substances feature highly</a:t>
            </a:r>
          </a:p>
        </p:txBody>
      </p:sp>
      <p:pic>
        <p:nvPicPr>
          <p:cNvPr id="1035" name="Picture 8">
            <a:extLst>
              <a:ext uri="{FF2B5EF4-FFF2-40B4-BE49-F238E27FC236}">
                <a16:creationId xmlns:a16="http://schemas.microsoft.com/office/drawing/2014/main" id="{37C1285A-C84F-4C59-BA98-3F91832160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44620" y="796413"/>
            <a:ext cx="5985857" cy="5102943"/>
          </a:xfrm>
          <a:prstGeom prst="roundRect">
            <a:avLst>
              <a:gd name="adj" fmla="val 4380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842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>
            <a:extLst>
              <a:ext uri="{FF2B5EF4-FFF2-40B4-BE49-F238E27FC236}">
                <a16:creationId xmlns:a16="http://schemas.microsoft.com/office/drawing/2014/main" id="{0FDC26C9-3923-4F5B-884B-45F0E0E3E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F42975D-1A0B-4022-9F76-E1E04AF9A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6" y="643463"/>
            <a:ext cx="3706762" cy="1608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/>
              <a:t>Meta Data: Positive and Negative Experiences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0D46C65-9C4E-49EE-BB6D-5BA2643C1210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464" y="1364277"/>
            <a:ext cx="6897878" cy="4138727"/>
          </a:xfrm>
          <a:prstGeom prst="roundRect">
            <a:avLst>
              <a:gd name="adj" fmla="val 4380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66237-BB3F-4BBD-A3C8-B4287EB499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65806" y="2251587"/>
            <a:ext cx="3706762" cy="397223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Interesting in itself</a:t>
            </a:r>
          </a:p>
          <a:p>
            <a:r>
              <a:rPr lang="en-US" dirty="0"/>
              <a:t>Top five negative (mostly) legal</a:t>
            </a:r>
          </a:p>
          <a:p>
            <a:r>
              <a:rPr lang="en-US" dirty="0"/>
              <a:t>Don’t take this as a recommendation!</a:t>
            </a:r>
          </a:p>
          <a:p>
            <a:r>
              <a:rPr lang="en-US" dirty="0"/>
              <a:t>This distribution is what we’ll seek to replicate with text analysis</a:t>
            </a:r>
          </a:p>
        </p:txBody>
      </p:sp>
    </p:spTree>
    <p:extLst>
      <p:ext uri="{BB962C8B-B14F-4D97-AF65-F5344CB8AC3E}">
        <p14:creationId xmlns:p14="http://schemas.microsoft.com/office/powerpoint/2010/main" val="2078248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AF5DAC7F-B72E-4788-88FC-638A285D9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6B1EC2E-7D02-4DEA-88D1-A4EB5433F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6" y="643463"/>
            <a:ext cx="3706762" cy="16081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Sentiment Analysis: VADER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0A8D50D-E7A7-4423-8FE3-C367EC64026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4"/>
          <a:srcRect l="20770" r="17280"/>
          <a:stretch/>
        </p:blipFill>
        <p:spPr>
          <a:xfrm>
            <a:off x="20" y="975"/>
            <a:ext cx="7552924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EEAD0-5FA2-41D4-B2CC-0BF62DE9E6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65806" y="2251587"/>
            <a:ext cx="3706762" cy="332127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Rule-based sentiment analysis designed to </a:t>
            </a:r>
            <a:r>
              <a:rPr lang="en-US" dirty="0" err="1"/>
              <a:t>analyse</a:t>
            </a:r>
            <a:r>
              <a:rPr lang="en-US" dirty="0"/>
              <a:t> social media</a:t>
            </a:r>
          </a:p>
          <a:p>
            <a:r>
              <a:rPr lang="en-US" dirty="0"/>
              <a:t>Built in to the Python NLTK module</a:t>
            </a:r>
          </a:p>
          <a:p>
            <a:r>
              <a:rPr lang="en-US" dirty="0"/>
              <a:t>Returns four scores:</a:t>
            </a:r>
          </a:p>
          <a:p>
            <a:pPr lvl="1"/>
            <a:r>
              <a:rPr lang="en-US" dirty="0"/>
              <a:t>pos</a:t>
            </a:r>
          </a:p>
          <a:p>
            <a:pPr lvl="1"/>
            <a:r>
              <a:rPr lang="en-US" dirty="0"/>
              <a:t>Neg</a:t>
            </a:r>
          </a:p>
          <a:p>
            <a:pPr lvl="1"/>
            <a:r>
              <a:rPr lang="en-US" dirty="0"/>
              <a:t>Neu</a:t>
            </a:r>
          </a:p>
          <a:p>
            <a:pPr lvl="1"/>
            <a:r>
              <a:rPr lang="en-US" dirty="0"/>
              <a:t>compound</a:t>
            </a: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EFEAE7AC-8342-4652-B93D-4FD0BEA48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5806" y="5852899"/>
            <a:ext cx="4006880" cy="72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Hutto, C.J. &amp; Gilbert, E.E. (2014). VADER: A Parsimonious Rule-based Model for Sentiment Analysis of Social Media Text. Eighth International Conference on Weblogs and Social Media (ICWSM-14). Ann Arbor, MI, June 2014.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46594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1CC23-8A3F-4B00-930B-BD038B9C8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0" y="609600"/>
            <a:ext cx="5147730" cy="1641987"/>
          </a:xfrm>
        </p:spPr>
        <p:txBody>
          <a:bodyPr>
            <a:normAutofit/>
          </a:bodyPr>
          <a:lstStyle/>
          <a:p>
            <a:r>
              <a:rPr lang="en-GB" dirty="0"/>
              <a:t>Vader: Results</a:t>
            </a:r>
          </a:p>
        </p:txBody>
      </p:sp>
      <p:pic>
        <p:nvPicPr>
          <p:cNvPr id="4106" name="Picture 10">
            <a:extLst>
              <a:ext uri="{FF2B5EF4-FFF2-40B4-BE49-F238E27FC236}">
                <a16:creationId xmlns:a16="http://schemas.microsoft.com/office/drawing/2014/main" id="{619E74A0-9666-4D37-88BF-CFF322F8D6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2971"/>
          <a:stretch/>
        </p:blipFill>
        <p:spPr bwMode="auto">
          <a:xfrm>
            <a:off x="20" y="975"/>
            <a:ext cx="609598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7" name="Content Placeholder 4106">
            <a:extLst>
              <a:ext uri="{FF2B5EF4-FFF2-40B4-BE49-F238E27FC236}">
                <a16:creationId xmlns:a16="http://schemas.microsoft.com/office/drawing/2014/main" id="{5AD67F08-42D8-46BB-BD34-313F36B1E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0" y="2251587"/>
            <a:ext cx="5147730" cy="3637935"/>
          </a:xfrm>
        </p:spPr>
        <p:txBody>
          <a:bodyPr>
            <a:normAutofit/>
          </a:bodyPr>
          <a:lstStyle/>
          <a:p>
            <a:r>
              <a:rPr lang="en-US" dirty="0"/>
              <a:t>Nice overview of distribution</a:t>
            </a:r>
          </a:p>
          <a:p>
            <a:r>
              <a:rPr lang="en-US" dirty="0"/>
              <a:t>Plot on left is ordered by median, reasonable replication of categories provided by users</a:t>
            </a:r>
          </a:p>
          <a:p>
            <a:r>
              <a:rPr lang="en-US" dirty="0"/>
              <a:t>Seems to be something of a positive bias</a:t>
            </a:r>
          </a:p>
        </p:txBody>
      </p:sp>
    </p:spTree>
    <p:extLst>
      <p:ext uri="{BB962C8B-B14F-4D97-AF65-F5344CB8AC3E}">
        <p14:creationId xmlns:p14="http://schemas.microsoft.com/office/powerpoint/2010/main" val="36001264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7EFF2-864A-451C-B832-23C84073C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6" y="643463"/>
            <a:ext cx="3706762" cy="1608124"/>
          </a:xfrm>
        </p:spPr>
        <p:txBody>
          <a:bodyPr>
            <a:normAutofit/>
          </a:bodyPr>
          <a:lstStyle/>
          <a:p>
            <a:r>
              <a:rPr lang="en-GB"/>
              <a:t>Vader Bias</a:t>
            </a:r>
            <a:endParaRPr lang="en-GB" dirty="0"/>
          </a:p>
        </p:txBody>
      </p:sp>
      <p:pic>
        <p:nvPicPr>
          <p:cNvPr id="5125" name="Picture 2">
            <a:extLst>
              <a:ext uri="{FF2B5EF4-FFF2-40B4-BE49-F238E27FC236}">
                <a16:creationId xmlns:a16="http://schemas.microsoft.com/office/drawing/2014/main" id="{C6AF40B6-F6DB-4FCC-B008-47BA837DDF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464" y="1096985"/>
            <a:ext cx="6897878" cy="4673311"/>
          </a:xfrm>
          <a:prstGeom prst="roundRect">
            <a:avLst>
              <a:gd name="adj" fmla="val 4380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7" name="Content Placeholder 5126">
            <a:extLst>
              <a:ext uri="{FF2B5EF4-FFF2-40B4-BE49-F238E27FC236}">
                <a16:creationId xmlns:a16="http://schemas.microsoft.com/office/drawing/2014/main" id="{D40C0845-D7BE-4531-B2A4-06268E103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5806" y="2251587"/>
            <a:ext cx="3706762" cy="3972232"/>
          </a:xfrm>
        </p:spPr>
        <p:txBody>
          <a:bodyPr>
            <a:normAutofit/>
          </a:bodyPr>
          <a:lstStyle/>
          <a:p>
            <a:r>
              <a:rPr lang="en-US" dirty="0"/>
              <a:t>I use VADER to classify as positive, negative or neutral based on compound score and plot against user reports</a:t>
            </a:r>
          </a:p>
          <a:p>
            <a:r>
              <a:rPr lang="en-US" dirty="0"/>
              <a:t>Performance is pretty poor, overwhelming positive bias</a:t>
            </a:r>
          </a:p>
          <a:p>
            <a:r>
              <a:rPr lang="en-US" dirty="0"/>
              <a:t>Although, note our “top 3”</a:t>
            </a:r>
          </a:p>
        </p:txBody>
      </p:sp>
    </p:spTree>
    <p:extLst>
      <p:ext uri="{BB962C8B-B14F-4D97-AF65-F5344CB8AC3E}">
        <p14:creationId xmlns:p14="http://schemas.microsoft.com/office/powerpoint/2010/main" val="3090025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AD1F3-DC24-493F-8808-FC8FC288F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6" y="643463"/>
            <a:ext cx="3706762" cy="160812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dirty="0"/>
              <a:t>Naïve Bayes Classifier with NLTK</a:t>
            </a:r>
          </a:p>
        </p:txBody>
      </p:sp>
      <p:pic>
        <p:nvPicPr>
          <p:cNvPr id="11" name="Content Placeholder 3">
            <a:extLst>
              <a:ext uri="{FF2B5EF4-FFF2-40B4-BE49-F238E27FC236}">
                <a16:creationId xmlns:a16="http://schemas.microsoft.com/office/drawing/2014/main" id="{4470827B-D717-47B5-A9B9-7FFF61506D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4" y="1416012"/>
            <a:ext cx="6897878" cy="4035258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Content Placeholder 8">
            <a:extLst>
              <a:ext uri="{FF2B5EF4-FFF2-40B4-BE49-F238E27FC236}">
                <a16:creationId xmlns:a16="http://schemas.microsoft.com/office/drawing/2014/main" id="{42BA8C35-EEF8-40E7-BFAA-C4450A73D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5806" y="2251587"/>
            <a:ext cx="3706762" cy="3972232"/>
          </a:xfrm>
        </p:spPr>
        <p:txBody>
          <a:bodyPr>
            <a:normAutofit/>
          </a:bodyPr>
          <a:lstStyle/>
          <a:p>
            <a:r>
              <a:rPr lang="en-US" dirty="0"/>
              <a:t>Trained against positive and negative user reports only</a:t>
            </a:r>
          </a:p>
          <a:p>
            <a:r>
              <a:rPr lang="en-US" dirty="0"/>
              <a:t>Great identifying features</a:t>
            </a:r>
          </a:p>
          <a:p>
            <a:r>
              <a:rPr lang="en-US" dirty="0"/>
              <a:t>Please don’t ask me to explain the math</a:t>
            </a:r>
          </a:p>
        </p:txBody>
      </p:sp>
    </p:spTree>
    <p:extLst>
      <p:ext uri="{BB962C8B-B14F-4D97-AF65-F5344CB8AC3E}">
        <p14:creationId xmlns:p14="http://schemas.microsoft.com/office/powerpoint/2010/main" val="16388320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66800-BC98-4FBD-8723-6C041DBFB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6" y="643463"/>
            <a:ext cx="3706762" cy="1608124"/>
          </a:xfrm>
        </p:spPr>
        <p:txBody>
          <a:bodyPr>
            <a:normAutofit/>
          </a:bodyPr>
          <a:lstStyle/>
          <a:p>
            <a:r>
              <a:rPr lang="en-GB" dirty="0"/>
              <a:t>Bayes Bias</a:t>
            </a:r>
          </a:p>
        </p:txBody>
      </p:sp>
      <p:pic>
        <p:nvPicPr>
          <p:cNvPr id="6151" name="Picture 4">
            <a:extLst>
              <a:ext uri="{FF2B5EF4-FFF2-40B4-BE49-F238E27FC236}">
                <a16:creationId xmlns:a16="http://schemas.microsoft.com/office/drawing/2014/main" id="{A9ADF10B-7053-47E0-8D0F-4A728A17E2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464" y="1096985"/>
            <a:ext cx="6897878" cy="4673311"/>
          </a:xfrm>
          <a:prstGeom prst="roundRect">
            <a:avLst>
              <a:gd name="adj" fmla="val 4380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53" name="Content Placeholder 6152">
            <a:extLst>
              <a:ext uri="{FF2B5EF4-FFF2-40B4-BE49-F238E27FC236}">
                <a16:creationId xmlns:a16="http://schemas.microsoft.com/office/drawing/2014/main" id="{FBBC9664-4020-4A50-876D-2B44004AB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5806" y="2251587"/>
            <a:ext cx="3706762" cy="397223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NB: I’m not graphing my training/testing data for the Bayes classifier, only “Neutral Reports”</a:t>
            </a:r>
          </a:p>
          <a:p>
            <a:pPr lvl="1"/>
            <a:r>
              <a:rPr lang="en-US" dirty="0"/>
              <a:t>Assumptions:</a:t>
            </a:r>
          </a:p>
          <a:p>
            <a:pPr lvl="2"/>
            <a:r>
              <a:rPr lang="en-US" dirty="0"/>
              <a:t>Characteristics of substances constant</a:t>
            </a:r>
          </a:p>
          <a:p>
            <a:pPr lvl="2"/>
            <a:r>
              <a:rPr lang="en-US" dirty="0"/>
              <a:t>Reports not categorized as positive/negative will contain indications either way</a:t>
            </a:r>
          </a:p>
          <a:p>
            <a:r>
              <a:rPr lang="en-US" dirty="0"/>
              <a:t>Still not great, more pessimistic this time.</a:t>
            </a:r>
          </a:p>
          <a:p>
            <a:r>
              <a:rPr lang="en-US" dirty="0"/>
              <a:t>Best performance again at extremes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8859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316C0-84A3-496E-97DC-2D054BFFD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Word Influence (Frequency)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ACDEA2-8730-4385-959F-1A5C80B8AA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Positive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F27B49-F789-483A-B570-593A4E9AB0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Negative</a:t>
            </a:r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630FC477-EA50-4A81-91E2-E71AF96C78D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8" t="4389" r="2028" b="10323"/>
          <a:stretch/>
        </p:blipFill>
        <p:spPr bwMode="auto">
          <a:xfrm>
            <a:off x="647074" y="2963863"/>
            <a:ext cx="5306814" cy="2621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>
            <a:extLst>
              <a:ext uri="{FF2B5EF4-FFF2-40B4-BE49-F238E27FC236}">
                <a16:creationId xmlns:a16="http://schemas.microsoft.com/office/drawing/2014/main" id="{1D4ADE3B-605C-4851-AC27-A07B786DE9EC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9" t="4387" r="1860" b="10374"/>
          <a:stretch/>
        </p:blipFill>
        <p:spPr bwMode="auto">
          <a:xfrm>
            <a:off x="6238112" y="2963863"/>
            <a:ext cx="5306814" cy="2621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79890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316C0-84A3-496E-97DC-2D054BFFD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Word Influence (BAYES CLASSIFIER)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ACDEA2-8730-4385-959F-1A5C80B8AA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Positive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F27B49-F789-483A-B570-593A4E9AB0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Negative</a:t>
            </a:r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B2ECFEC2-56EA-4936-A3F5-37FD513A94C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79" t="4209" r="2197" b="9564"/>
          <a:stretch/>
        </p:blipFill>
        <p:spPr bwMode="auto">
          <a:xfrm>
            <a:off x="798287" y="2957132"/>
            <a:ext cx="5161450" cy="2605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>
            <a:extLst>
              <a:ext uri="{FF2B5EF4-FFF2-40B4-BE49-F238E27FC236}">
                <a16:creationId xmlns:a16="http://schemas.microsoft.com/office/drawing/2014/main" id="{B6752268-AEFE-407B-8826-EA015E0FCDE5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0" t="4195" r="2147" b="9551"/>
          <a:stretch/>
        </p:blipFill>
        <p:spPr bwMode="auto">
          <a:xfrm>
            <a:off x="6232264" y="2957132"/>
            <a:ext cx="5161450" cy="2605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8780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0FDC26C9-3923-4F5B-884B-45F0E0E3E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399B38-8678-44DF-AE95-E0DCC23C3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Drugs and Drug 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327F7-6D5E-4FA6-A284-C7922CBFBA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2178" y="2261420"/>
            <a:ext cx="4002936" cy="363793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Policy failure</a:t>
            </a:r>
          </a:p>
          <a:p>
            <a:pPr lvl="1"/>
            <a:r>
              <a:rPr lang="en-US" dirty="0"/>
              <a:t>Public health</a:t>
            </a:r>
          </a:p>
          <a:p>
            <a:pPr lvl="1"/>
            <a:r>
              <a:rPr lang="en-US" dirty="0"/>
              <a:t>Security and crime</a:t>
            </a:r>
          </a:p>
          <a:p>
            <a:r>
              <a:rPr lang="en-US" dirty="0"/>
              <a:t>Changing policy environment</a:t>
            </a:r>
          </a:p>
          <a:p>
            <a:pPr lvl="1"/>
            <a:r>
              <a:rPr lang="en-US" dirty="0" err="1"/>
              <a:t>Legalisation</a:t>
            </a:r>
            <a:endParaRPr lang="en-US" dirty="0"/>
          </a:p>
          <a:p>
            <a:pPr lvl="1"/>
            <a:r>
              <a:rPr lang="en-US" dirty="0"/>
              <a:t>New substances</a:t>
            </a:r>
          </a:p>
          <a:p>
            <a:r>
              <a:rPr lang="en-US" dirty="0"/>
              <a:t>Difficult to acquire reliable information</a:t>
            </a:r>
          </a:p>
        </p:txBody>
      </p:sp>
      <p:pic>
        <p:nvPicPr>
          <p:cNvPr id="8" name="Content Placeholder 5">
            <a:extLst>
              <a:ext uri="{FF2B5EF4-FFF2-40B4-BE49-F238E27FC236}">
                <a16:creationId xmlns:a16="http://schemas.microsoft.com/office/drawing/2014/main" id="{C48E4290-5420-4B7C-B4A5-D26147E7A2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4"/>
          <a:srcRect b="7958"/>
          <a:stretch/>
        </p:blipFill>
        <p:spPr>
          <a:xfrm>
            <a:off x="5763478" y="796413"/>
            <a:ext cx="5148140" cy="5102943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58975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F5DAC7F-B72E-4788-88FC-638A285D9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95AC273-08C1-4833-B6F4-FA8C3A6F5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6" y="643463"/>
            <a:ext cx="3706762" cy="16081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Erowid</a:t>
            </a:r>
          </a:p>
        </p:txBody>
      </p:sp>
      <p:pic>
        <p:nvPicPr>
          <p:cNvPr id="5" name="Content Placeholder 10">
            <a:extLst>
              <a:ext uri="{FF2B5EF4-FFF2-40B4-BE49-F238E27FC236}">
                <a16:creationId xmlns:a16="http://schemas.microsoft.com/office/drawing/2014/main" id="{589A0069-AA7E-4ADA-A664-9647DF2DDB8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4"/>
          <a:srcRect l="5880" r="13998"/>
          <a:stretch/>
        </p:blipFill>
        <p:spPr>
          <a:xfrm>
            <a:off x="20" y="975"/>
            <a:ext cx="7552924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1B289-1A8E-4503-814C-1E3A51B865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65806" y="2251587"/>
            <a:ext cx="3706762" cy="397223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“Documenting the complex relationship between humans and psychoactives”</a:t>
            </a:r>
          </a:p>
          <a:p>
            <a:r>
              <a:rPr lang="en-US"/>
              <a:t>Established in 1995, contains “reliable, non-judgmental information about psychoactive plants, chemicals, and related issues”</a:t>
            </a:r>
          </a:p>
          <a:p>
            <a:r>
              <a:rPr lang="en-US"/>
              <a:t>Over 30,000 “trip reports”</a:t>
            </a:r>
          </a:p>
        </p:txBody>
      </p:sp>
    </p:spTree>
    <p:extLst>
      <p:ext uri="{BB962C8B-B14F-4D97-AF65-F5344CB8AC3E}">
        <p14:creationId xmlns:p14="http://schemas.microsoft.com/office/powerpoint/2010/main" val="4264783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C926A-E978-4184-B82C-44F73B9B7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2000" dirty="0"/>
              <a:t>A gentle surge of energy flowed through my chest and I felt lighter. Something had changed.</a:t>
            </a:r>
            <a:br>
              <a:rPr lang="en-GB" sz="2000" dirty="0"/>
            </a:br>
            <a:r>
              <a:rPr lang="en-GB" sz="2000" dirty="0"/>
              <a:t>[…] I saw other ravers without shirts and that seemed like a terrific idea. For an unknown amount of time I bobbed back and forth in place, without a shirt on, rubbing my hair over and over underneath the June night sky. My inhibitions dropped to almost nil and I was completely liberated.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EE08F89-9E33-4D38-B320-1FE4D3BB4A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GB" dirty="0"/>
              <a:t>Big Bright Lights (MDMA) by “</a:t>
            </a:r>
            <a:r>
              <a:rPr lang="en-GB" dirty="0" err="1"/>
              <a:t>Lightshowoff</a:t>
            </a:r>
            <a:r>
              <a:rPr lang="en-GB" dirty="0"/>
              <a:t>”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87B634A-C0FB-4F76-83F1-9FD82AED85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5400" dirty="0"/>
              <a:t>THE GOOD</a:t>
            </a:r>
          </a:p>
        </p:txBody>
      </p:sp>
    </p:spTree>
    <p:extLst>
      <p:ext uri="{BB962C8B-B14F-4D97-AF65-F5344CB8AC3E}">
        <p14:creationId xmlns:p14="http://schemas.microsoft.com/office/powerpoint/2010/main" val="3338917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C926A-E978-4184-B82C-44F73B9B7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2000" dirty="0"/>
              <a:t>With my eyes closed, I see what I can only describe as a slot machine, infinitely long and tall, that adjusts in perspective according to my heads actual position. On the face of each is a picture of myself in a different emotion or physical state. […] Finally, the slot machine rests on a single face: Madness. It is a picture of myself in green, clawing at my eyes. I realize what is going to happen: When the machine adds the sum total of all I’ve been, I will be defined, and I will die.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EE08F89-9E33-4D38-B320-1FE4D3BB4A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GB" dirty="0"/>
              <a:t>Juxtaposition of All Selves into Singularity (Mushrooms) by “</a:t>
            </a:r>
            <a:r>
              <a:rPr lang="en-GB" dirty="0" err="1"/>
              <a:t>FantomeCiel</a:t>
            </a:r>
            <a:r>
              <a:rPr lang="en-GB" dirty="0"/>
              <a:t>”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87B634A-C0FB-4F76-83F1-9FD82AED85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5400" dirty="0"/>
              <a:t>THE BAD</a:t>
            </a:r>
          </a:p>
        </p:txBody>
      </p:sp>
    </p:spTree>
    <p:extLst>
      <p:ext uri="{BB962C8B-B14F-4D97-AF65-F5344CB8AC3E}">
        <p14:creationId xmlns:p14="http://schemas.microsoft.com/office/powerpoint/2010/main" val="3236190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C926A-E978-4184-B82C-44F73B9B7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2000" dirty="0"/>
              <a:t>I have ADD so I get bored easily, I had 10 hits left from the last rave I went too. So I figured I'd eat the whole strip and chill at home and have a good time. And let me tell </a:t>
            </a:r>
            <a:r>
              <a:rPr lang="en-GB" sz="2000" dirty="0" err="1"/>
              <a:t>ya</a:t>
            </a:r>
            <a:r>
              <a:rPr lang="en-GB" sz="2000" dirty="0"/>
              <a:t>, it was a fucking blast! I was tripping so hard to the point where time meant nothing and I just curled up in a ball. It was valentines day at the time and at around 6 in the morning, I dropped the 10 at around 1230 am, my mom came in my room and gave me some chocolate, she though I was sleeping but I was just tripping balls </a:t>
            </a:r>
            <a:r>
              <a:rPr lang="en-GB" sz="2000" dirty="0" err="1"/>
              <a:t>haha</a:t>
            </a:r>
            <a:r>
              <a:rPr lang="en-GB" sz="2000" dirty="0"/>
              <a:t>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EE08F89-9E33-4D38-B320-1FE4D3BB4A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GB" dirty="0"/>
              <a:t>It Was a Fucking Blast (LSD) by “TRIPGOD”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87B634A-C0FB-4F76-83F1-9FD82AED85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5400" dirty="0"/>
              <a:t>THE (GRAMMATICALLY) UGLY</a:t>
            </a:r>
          </a:p>
        </p:txBody>
      </p:sp>
    </p:spTree>
    <p:extLst>
      <p:ext uri="{BB962C8B-B14F-4D97-AF65-F5344CB8AC3E}">
        <p14:creationId xmlns:p14="http://schemas.microsoft.com/office/powerpoint/2010/main" val="2237004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0EE1A-586E-47E2-9C42-6777C83B6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6" y="643463"/>
            <a:ext cx="3706762" cy="1608124"/>
          </a:xfrm>
        </p:spPr>
        <p:txBody>
          <a:bodyPr>
            <a:normAutofit/>
          </a:bodyPr>
          <a:lstStyle/>
          <a:p>
            <a:r>
              <a:rPr lang="en-GB" dirty="0"/>
              <a:t>Hypothesis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B2399D-03A4-401E-95C6-7E665A6351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805" r="11245"/>
          <a:stretch/>
        </p:blipFill>
        <p:spPr>
          <a:xfrm>
            <a:off x="20" y="975"/>
            <a:ext cx="7552924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5EEB3-B762-4779-9E57-92F518E8B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5806" y="2251587"/>
            <a:ext cx="3706762" cy="3972232"/>
          </a:xfrm>
        </p:spPr>
        <p:txBody>
          <a:bodyPr>
            <a:normAutofit/>
          </a:bodyPr>
          <a:lstStyle/>
          <a:p>
            <a:r>
              <a:rPr lang="en-GB" dirty="0"/>
              <a:t>User experiences are valuable information from a harm-reduction perspective:</a:t>
            </a:r>
          </a:p>
          <a:p>
            <a:r>
              <a:rPr lang="en-GB" dirty="0"/>
              <a:t>If users report negative experiences with a particular, novel substance, this may suggest the need for research/policy interventions, education</a:t>
            </a:r>
          </a:p>
          <a:p>
            <a:r>
              <a:rPr lang="en-GB" b="1" dirty="0"/>
              <a:t>We can use sentiment analysis tools to identify positive or negative drug experiences from text</a:t>
            </a:r>
          </a:p>
        </p:txBody>
      </p:sp>
    </p:spTree>
    <p:extLst>
      <p:ext uri="{BB962C8B-B14F-4D97-AF65-F5344CB8AC3E}">
        <p14:creationId xmlns:p14="http://schemas.microsoft.com/office/powerpoint/2010/main" val="234490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699D5-7112-4B52-B145-EFD2D2EF5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4D938-1091-4FFD-A12C-B97189C8F73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Data acquisition</a:t>
            </a:r>
          </a:p>
          <a:p>
            <a:pPr lvl="1"/>
            <a:r>
              <a:rPr lang="en-GB" dirty="0"/>
              <a:t>Pre-scraped data from GitHub</a:t>
            </a:r>
          </a:p>
          <a:p>
            <a:pPr lvl="1"/>
            <a:r>
              <a:rPr lang="en-GB" dirty="0"/>
              <a:t>Supplemented by categories and </a:t>
            </a:r>
            <a:br>
              <a:rPr lang="en-GB" dirty="0"/>
            </a:br>
            <a:r>
              <a:rPr lang="en-GB" dirty="0"/>
              <a:t>substances scraped directly from the site</a:t>
            </a:r>
          </a:p>
          <a:p>
            <a:r>
              <a:rPr lang="en-GB" dirty="0"/>
              <a:t>Data processing</a:t>
            </a:r>
          </a:p>
          <a:p>
            <a:pPr lvl="1"/>
            <a:r>
              <a:rPr lang="en-GB" dirty="0"/>
              <a:t>Merging scraped data</a:t>
            </a:r>
          </a:p>
          <a:p>
            <a:pPr lvl="1"/>
            <a:r>
              <a:rPr lang="en-GB" dirty="0"/>
              <a:t>Text processing with NLTK</a:t>
            </a:r>
          </a:p>
          <a:p>
            <a:pPr lvl="1"/>
            <a:r>
              <a:rPr lang="en-GB" dirty="0"/>
              <a:t>Positive/Negative categorisation</a:t>
            </a:r>
          </a:p>
        </p:txBody>
      </p:sp>
      <p:pic>
        <p:nvPicPr>
          <p:cNvPr id="5" name="Content Placeholder 4">
            <a:hlinkClick r:id="rId2"/>
            <a:extLst>
              <a:ext uri="{FF2B5EF4-FFF2-40B4-BE49-F238E27FC236}">
                <a16:creationId xmlns:a16="http://schemas.microsoft.com/office/drawing/2014/main" id="{D6E54313-1AD5-44F0-95DF-3A32AA14F3F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8848" r="8751"/>
          <a:stretch/>
        </p:blipFill>
        <p:spPr>
          <a:xfrm>
            <a:off x="5085167" y="2538483"/>
            <a:ext cx="5732059" cy="3052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262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9">
            <a:extLst>
              <a:ext uri="{FF2B5EF4-FFF2-40B4-BE49-F238E27FC236}">
                <a16:creationId xmlns:a16="http://schemas.microsoft.com/office/drawing/2014/main" id="{AF5DAC7F-B72E-4788-88FC-638A285D9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B8A2D2F-E1F1-4E78-9C06-4F6E775827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-1786"/>
            <a:ext cx="12188825" cy="68562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6303A6-73B7-471C-BBAD-77D5384348A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4">
            <a:alphaModFix amt="20000"/>
            <a:extLst/>
          </a:blip>
          <a:srcRect r="52444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5CDF84C-3B2B-4B7B-B13B-B77B2599CF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6D1152-43B6-4B93-8560-A6948AB4D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36FAA-4B83-4F4F-9B70-D62DC0E8A4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1" y="2142067"/>
            <a:ext cx="4554939" cy="364913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/>
              <a:t>Meta-data analysis</a:t>
            </a:r>
          </a:p>
          <a:p>
            <a:pPr lvl="1"/>
            <a:r>
              <a:rPr lang="en-US" sz="2000" dirty="0"/>
              <a:t>Positive/negative experiences by substance</a:t>
            </a:r>
          </a:p>
          <a:p>
            <a:r>
              <a:rPr lang="en-US" sz="2400" dirty="0"/>
              <a:t>Sentiment analysis</a:t>
            </a:r>
          </a:p>
          <a:p>
            <a:pPr lvl="1"/>
            <a:r>
              <a:rPr lang="en-US" sz="2000" dirty="0"/>
              <a:t>NLTK using VADER algorithm</a:t>
            </a:r>
          </a:p>
          <a:p>
            <a:r>
              <a:rPr lang="en-US" sz="2400" dirty="0"/>
              <a:t>Naïve Bayes Classifier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626A7AA-A22E-4497-BE3A-7C24218D7C72}"/>
              </a:ext>
            </a:extLst>
          </p:cNvPr>
          <p:cNvSpPr txBox="1">
            <a:spLocks/>
          </p:cNvSpPr>
          <p:nvPr/>
        </p:nvSpPr>
        <p:spPr>
          <a:xfrm>
            <a:off x="6435725" y="2065867"/>
            <a:ext cx="4554939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Data:</a:t>
            </a:r>
          </a:p>
          <a:p>
            <a:pPr lvl="1"/>
            <a:r>
              <a:rPr lang="en-GB" sz="2200" dirty="0"/>
              <a:t>19,057 records after dropping poly-substance</a:t>
            </a:r>
          </a:p>
          <a:p>
            <a:pPr lvl="1"/>
            <a:r>
              <a:rPr lang="en-GB" sz="2200" dirty="0"/>
              <a:t>568 “substances”</a:t>
            </a:r>
          </a:p>
          <a:p>
            <a:pPr lvl="1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0194656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743</Words>
  <Application>Microsoft Office PowerPoint</Application>
  <PresentationFormat>Widescreen</PresentationFormat>
  <Paragraphs>88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Arial Unicode MS</vt:lpstr>
      <vt:lpstr>Calibri</vt:lpstr>
      <vt:lpstr>Calibri Light</vt:lpstr>
      <vt:lpstr>Celestial</vt:lpstr>
      <vt:lpstr>The Doors of Perceptron</vt:lpstr>
      <vt:lpstr>Drugs and Drug Policy</vt:lpstr>
      <vt:lpstr>Erowid</vt:lpstr>
      <vt:lpstr>A gentle surge of energy flowed through my chest and I felt lighter. Something had changed. […] I saw other ravers without shirts and that seemed like a terrific idea. For an unknown amount of time I bobbed back and forth in place, without a shirt on, rubbing my hair over and over underneath the June night sky. My inhibitions dropped to almost nil and I was completely liberated.</vt:lpstr>
      <vt:lpstr>With my eyes closed, I see what I can only describe as a slot machine, infinitely long and tall, that adjusts in perspective according to my heads actual position. On the face of each is a picture of myself in a different emotion or physical state. […] Finally, the slot machine rests on a single face: Madness. It is a picture of myself in green, clawing at my eyes. I realize what is going to happen: When the machine adds the sum total of all I’ve been, I will be defined, and I will die.</vt:lpstr>
      <vt:lpstr>I have ADD so I get bored easily, I had 10 hits left from the last rave I went too. So I figured I'd eat the whole strip and chill at home and have a good time. And let me tell ya, it was a fucking blast! I was tripping so hard to the point where time meant nothing and I just curled up in a ball. It was valentines day at the time and at around 6 in the morning, I dropped the 10 at around 1230 am, my mom came in my room and gave me some chocolate, she though I was sleeping but I was just tripping balls haha.</vt:lpstr>
      <vt:lpstr>Hypothesis</vt:lpstr>
      <vt:lpstr>Methodology</vt:lpstr>
      <vt:lpstr>Methodology</vt:lpstr>
      <vt:lpstr>Meta-Data: Counts</vt:lpstr>
      <vt:lpstr>Meta Data: Positive and Negative Experiences</vt:lpstr>
      <vt:lpstr>Sentiment Analysis: VADER</vt:lpstr>
      <vt:lpstr>Vader: Results</vt:lpstr>
      <vt:lpstr>Vader Bias</vt:lpstr>
      <vt:lpstr>Naïve Bayes Classifier with NLTK</vt:lpstr>
      <vt:lpstr>Bayes Bias</vt:lpstr>
      <vt:lpstr>Word Influence (Frequency)</vt:lpstr>
      <vt:lpstr>Word Influence (BAYES CLASSIFIER)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Doors of Perceptron</dc:title>
  <dc:creator>Ian Goodrich</dc:creator>
  <cp:lastModifiedBy>Ian Goodrich</cp:lastModifiedBy>
  <cp:revision>10</cp:revision>
  <dcterms:created xsi:type="dcterms:W3CDTF">2018-12-03T11:04:15Z</dcterms:created>
  <dcterms:modified xsi:type="dcterms:W3CDTF">2018-12-03T13:29:46Z</dcterms:modified>
</cp:coreProperties>
</file>