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B1411-B2BF-1E23-7CBA-88A9E3D4CB02}" v="1073" dt="2023-06-26T01:50:30.269"/>
    <p1510:client id="{27078CC1-8BC8-0A58-7136-6F5F5811B117}" v="196" dt="2023-06-26T11:21:11.805"/>
    <p1510:client id="{33D0FE87-EC00-906F-469D-9D5D9A6DF7AE}" v="370" dt="2023-06-26T15:05:48.293"/>
    <p1510:client id="{38C69A26-0C4A-6DCF-982F-DF9FE233A3CF}" v="8" dt="2023-06-26T13:21:03.767"/>
    <p1510:client id="{4833984B-8ADD-4F2D-A2D1-609D527A1B9A}" v="2" dt="2023-06-25T20:39:11.802"/>
    <p1510:client id="{96A04C67-2178-F75E-9741-525599A75B61}" v="15" dt="2023-06-25T23:56:51.862"/>
    <p1510:client id="{BF8FC662-992B-F7D4-72B7-67691259B9C3}" v="114" dt="2023-06-26T14:42:10.261"/>
    <p1510:client id="{C1BF4B4B-6769-4DAB-39CC-88D1CB470FC7}" v="143" dt="2023-06-25T21:21:03.486"/>
    <p1510:client id="{F610CEE3-24F2-322C-AAC5-AFA31687478E}" v="77" dt="2023-06-26T14:41:48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DBA58-36F2-4684-B03A-0FB574775B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7E04B-7FE2-4B8F-93EA-C497AF8C2A1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1"/>
            <a:t>Agile </a:t>
          </a:r>
          <a:r>
            <a:rPr lang="pl-PL" b="1" i="1" err="1"/>
            <a:t>project</a:t>
          </a:r>
          <a:r>
            <a:rPr lang="pl-PL" b="1" i="1"/>
            <a:t> management and </a:t>
          </a:r>
          <a:r>
            <a:rPr lang="pl-PL" b="1" i="1" err="1"/>
            <a:t>assignment</a:t>
          </a:r>
          <a:r>
            <a:rPr lang="pl-PL" b="1" i="1"/>
            <a:t> of </a:t>
          </a:r>
          <a:r>
            <a:rPr lang="pl-PL" b="1" i="1" err="1"/>
            <a:t>work</a:t>
          </a:r>
          <a:r>
            <a:rPr lang="pl-PL" b="1" i="1"/>
            <a:t>.</a:t>
          </a:r>
          <a:br>
            <a:rPr lang="pl-PL" b="1" i="1"/>
          </a:br>
          <a:r>
            <a:rPr lang="pl-PL"/>
            <a:t>Story-</a:t>
          </a:r>
          <a:r>
            <a:rPr lang="pl-PL" err="1"/>
            <a:t>driven</a:t>
          </a:r>
          <a:r>
            <a:rPr lang="pl-PL"/>
            <a:t> development with 7 </a:t>
          </a:r>
          <a:r>
            <a:rPr lang="pl-PL" err="1"/>
            <a:t>sprints</a:t>
          </a:r>
          <a:r>
            <a:rPr lang="pl-PL"/>
            <a:t> </a:t>
          </a:r>
          <a:r>
            <a:rPr lang="pl-PL" err="1"/>
            <a:t>managed</a:t>
          </a:r>
          <a:r>
            <a:rPr lang="pl-PL"/>
            <a:t> in </a:t>
          </a:r>
          <a:r>
            <a:rPr lang="pl-PL" err="1"/>
            <a:t>Jira</a:t>
          </a:r>
          <a:r>
            <a:rPr lang="pl-PL"/>
            <a:t>.</a:t>
          </a:r>
          <a:endParaRPr lang="en-US"/>
        </a:p>
      </dgm:t>
    </dgm:pt>
    <dgm:pt modelId="{75E6AECB-DD4A-43C5-A7F9-E9300016E0C4}" type="parTrans" cxnId="{259F8197-5ECA-4129-93FD-59EEC3591BA9}">
      <dgm:prSet/>
      <dgm:spPr/>
      <dgm:t>
        <a:bodyPr/>
        <a:lstStyle/>
        <a:p>
          <a:endParaRPr lang="en-US"/>
        </a:p>
      </dgm:t>
    </dgm:pt>
    <dgm:pt modelId="{61AFE5E7-0F9A-43A1-99AA-3EFA2FF87664}" type="sibTrans" cxnId="{259F8197-5ECA-4129-93FD-59EEC3591BA9}">
      <dgm:prSet/>
      <dgm:spPr/>
      <dgm:t>
        <a:bodyPr/>
        <a:lstStyle/>
        <a:p>
          <a:endParaRPr lang="en-US"/>
        </a:p>
      </dgm:t>
    </dgm:pt>
    <dgm:pt modelId="{8DF255AD-F239-4E16-BCCC-AF91FF778CF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pl-PL" b="1" i="1" err="1"/>
            <a:t>Cooperative</a:t>
          </a:r>
          <a:r>
            <a:rPr lang="pl-PL" b="1" i="1"/>
            <a:t> development and </a:t>
          </a:r>
          <a:r>
            <a:rPr lang="pl-PL" b="1" i="1" err="1"/>
            <a:t>integration</a:t>
          </a:r>
          <a:r>
            <a:rPr lang="pl-PL" b="1" i="1"/>
            <a:t> of </a:t>
          </a:r>
          <a:r>
            <a:rPr lang="pl-PL" b="1" i="1" err="1"/>
            <a:t>new</a:t>
          </a:r>
          <a:r>
            <a:rPr lang="pl-PL" b="1" i="1"/>
            <a:t> </a:t>
          </a:r>
          <a:r>
            <a:rPr lang="pl-PL" b="1" i="1" err="1"/>
            <a:t>increments</a:t>
          </a:r>
          <a:r>
            <a:rPr lang="pl-PL" b="1" i="1"/>
            <a:t>.</a:t>
          </a:r>
          <a:br>
            <a:rPr lang="pl-PL" b="1" i="1"/>
          </a:br>
          <a:r>
            <a:rPr lang="pl-PL"/>
            <a:t>Branches for each main feature/component.</a:t>
          </a:r>
          <a:br>
            <a:rPr lang="pl-PL">
              <a:latin typeface="Corbel" panose="020B0503020204020204"/>
            </a:rPr>
          </a:br>
          <a:r>
            <a:rPr lang="pl-PL" err="1"/>
            <a:t>Pull</a:t>
          </a:r>
          <a:r>
            <a:rPr lang="pl-PL"/>
            <a:t> </a:t>
          </a:r>
          <a:r>
            <a:rPr lang="pl-PL" err="1"/>
            <a:t>requests</a:t>
          </a:r>
          <a:r>
            <a:rPr lang="pl-PL"/>
            <a:t> </a:t>
          </a:r>
          <a:r>
            <a:rPr lang="pl-PL" err="1"/>
            <a:t>reviewed</a:t>
          </a:r>
          <a:r>
            <a:rPr lang="pl-PL"/>
            <a:t> by </a:t>
          </a:r>
          <a:r>
            <a:rPr lang="pl-PL" err="1">
              <a:latin typeface="Corbel" panose="020B0503020204020204"/>
            </a:rPr>
            <a:t>teammembers</a:t>
          </a:r>
          <a:r>
            <a:rPr lang="pl-PL"/>
            <a:t>.</a:t>
          </a:r>
          <a:br>
            <a:rPr lang="pl-PL">
              <a:latin typeface="Corbel" panose="020B0503020204020204"/>
            </a:rPr>
          </a:br>
          <a:r>
            <a:rPr lang="pl-PL"/>
            <a:t>Pull requests trigger automated </a:t>
          </a:r>
          <a:r>
            <a:rPr lang="pl-PL">
              <a:latin typeface="Corbel" panose="020B0503020204020204"/>
            </a:rPr>
            <a:t>tests</a:t>
          </a:r>
          <a:br>
            <a:rPr lang="pl-PL">
              <a:latin typeface="Corbel" panose="020B0503020204020204"/>
            </a:rPr>
          </a:br>
          <a:r>
            <a:rPr lang="pl-PL">
              <a:latin typeface="Corbel" panose="020B0503020204020204"/>
            </a:rPr>
            <a:t>and</a:t>
          </a:r>
          <a:r>
            <a:rPr lang="pl-PL"/>
            <a:t> </a:t>
          </a:r>
          <a:r>
            <a:rPr lang="pl-PL" err="1"/>
            <a:t>static</a:t>
          </a:r>
          <a:r>
            <a:rPr lang="pl-PL"/>
            <a:t> </a:t>
          </a:r>
          <a:r>
            <a:rPr lang="pl-PL" err="1">
              <a:latin typeface="Corbel" panose="020B0503020204020204"/>
            </a:rPr>
            <a:t>code</a:t>
          </a:r>
          <a:r>
            <a:rPr lang="pl-PL">
              <a:latin typeface="Corbel" panose="020B0503020204020204"/>
            </a:rPr>
            <a:t> </a:t>
          </a:r>
          <a:r>
            <a:rPr lang="pl-PL" err="1">
              <a:latin typeface="Corbel" panose="020B0503020204020204"/>
            </a:rPr>
            <a:t>analysis</a:t>
          </a:r>
          <a:r>
            <a:rPr lang="pl-PL"/>
            <a:t> with </a:t>
          </a:r>
          <a:r>
            <a:rPr lang="pl-PL" err="1">
              <a:latin typeface="Corbel" panose="020B0503020204020204"/>
            </a:rPr>
            <a:t>use</a:t>
          </a:r>
          <a:r>
            <a:rPr lang="pl-PL">
              <a:latin typeface="Corbel" panose="020B0503020204020204"/>
            </a:rPr>
            <a:t> of</a:t>
          </a:r>
          <a:r>
            <a:rPr lang="pl-PL"/>
            <a:t> </a:t>
          </a:r>
          <a:r>
            <a:rPr lang="pl-PL" err="1"/>
            <a:t>SonarCloud</a:t>
          </a:r>
          <a:r>
            <a:rPr lang="pl-PL"/>
            <a:t>.</a:t>
          </a:r>
          <a:endParaRPr lang="en-US"/>
        </a:p>
      </dgm:t>
    </dgm:pt>
    <dgm:pt modelId="{BD6861C0-A6E5-4866-95B5-4AE2AC2D75AF}" type="parTrans" cxnId="{96C86712-20BA-40F5-B9FF-3FF4132D6FD5}">
      <dgm:prSet/>
      <dgm:spPr/>
      <dgm:t>
        <a:bodyPr/>
        <a:lstStyle/>
        <a:p>
          <a:endParaRPr lang="en-US"/>
        </a:p>
      </dgm:t>
    </dgm:pt>
    <dgm:pt modelId="{A400D5E3-AAC3-4906-98DC-A2BFD5EC26C1}" type="sibTrans" cxnId="{96C86712-20BA-40F5-B9FF-3FF4132D6FD5}">
      <dgm:prSet/>
      <dgm:spPr/>
      <dgm:t>
        <a:bodyPr/>
        <a:lstStyle/>
        <a:p>
          <a:endParaRPr lang="en-US"/>
        </a:p>
      </dgm:t>
    </dgm:pt>
    <dgm:pt modelId="{A186E552-863D-462C-9BA5-1919BE69399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1"/>
            <a:t>Notes and less </a:t>
          </a:r>
          <a:r>
            <a:rPr lang="pl-PL" b="1" i="1" err="1"/>
            <a:t>formal</a:t>
          </a:r>
          <a:r>
            <a:rPr lang="pl-PL" b="1" i="1"/>
            <a:t> </a:t>
          </a:r>
          <a:r>
            <a:rPr lang="pl-PL" b="1" i="1" err="1"/>
            <a:t>tasks</a:t>
          </a:r>
          <a:r>
            <a:rPr lang="pl-PL" b="1" i="1"/>
            <a:t> </a:t>
          </a:r>
          <a:r>
            <a:rPr lang="pl-PL" b="1" i="1" err="1"/>
            <a:t>managed</a:t>
          </a:r>
          <a:r>
            <a:rPr lang="pl-PL" b="1" i="1"/>
            <a:t> in </a:t>
          </a:r>
          <a:r>
            <a:rPr lang="pl-PL" b="1" i="1" err="1"/>
            <a:t>Notion</a:t>
          </a:r>
          <a:r>
            <a:rPr lang="pl-PL" b="1" i="1"/>
            <a:t>.</a:t>
          </a:r>
          <a:br>
            <a:rPr lang="pl-PL" b="1" i="1"/>
          </a:br>
          <a:r>
            <a:rPr lang="pl-PL" err="1"/>
            <a:t>Subpages</a:t>
          </a:r>
          <a:r>
            <a:rPr lang="pl-PL"/>
            <a:t> for </a:t>
          </a:r>
          <a:r>
            <a:rPr lang="pl-PL" err="1"/>
            <a:t>each</a:t>
          </a:r>
          <a:r>
            <a:rPr lang="pl-PL"/>
            <a:t> role and team </a:t>
          </a:r>
          <a:r>
            <a:rPr lang="pl-PL" err="1"/>
            <a:t>member</a:t>
          </a:r>
          <a:r>
            <a:rPr lang="pl-PL"/>
            <a:t>.</a:t>
          </a:r>
          <a:endParaRPr lang="en-US"/>
        </a:p>
      </dgm:t>
    </dgm:pt>
    <dgm:pt modelId="{3DECDC95-16E1-4BFF-89BF-2036E423893F}" type="parTrans" cxnId="{4041522C-AB2A-4FB8-8699-47491CD231AE}">
      <dgm:prSet/>
      <dgm:spPr/>
      <dgm:t>
        <a:bodyPr/>
        <a:lstStyle/>
        <a:p>
          <a:endParaRPr lang="en-US"/>
        </a:p>
      </dgm:t>
    </dgm:pt>
    <dgm:pt modelId="{9CB2869E-ED78-474D-A478-91EED5D1CEF2}" type="sibTrans" cxnId="{4041522C-AB2A-4FB8-8699-47491CD231AE}">
      <dgm:prSet/>
      <dgm:spPr/>
      <dgm:t>
        <a:bodyPr/>
        <a:lstStyle/>
        <a:p>
          <a:endParaRPr lang="en-US"/>
        </a:p>
      </dgm:t>
    </dgm:pt>
    <dgm:pt modelId="{4862CE82-2E6B-4532-9889-86B53F9D97F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1" err="1"/>
            <a:t>Standardisation</a:t>
          </a:r>
          <a:r>
            <a:rPr lang="pl-PL" b="1" i="1"/>
            <a:t> of test </a:t>
          </a:r>
          <a:r>
            <a:rPr lang="pl-PL" b="1" i="1" err="1"/>
            <a:t>naming</a:t>
          </a:r>
          <a:r>
            <a:rPr lang="pl-PL" b="1" i="1"/>
            <a:t>.</a:t>
          </a:r>
          <a:br>
            <a:rPr lang="pl-PL" b="1" i="1"/>
          </a:br>
          <a:r>
            <a:rPr lang="pl-PL" err="1"/>
            <a:t>Easier</a:t>
          </a:r>
          <a:r>
            <a:rPr lang="pl-PL"/>
            <a:t> </a:t>
          </a:r>
          <a:r>
            <a:rPr lang="pl-PL" err="1"/>
            <a:t>understanding</a:t>
          </a:r>
          <a:r>
            <a:rPr lang="pl-PL"/>
            <a:t> and </a:t>
          </a:r>
          <a:r>
            <a:rPr lang="pl-PL" err="1"/>
            <a:t>reuse</a:t>
          </a:r>
          <a:r>
            <a:rPr lang="pl-PL"/>
            <a:t> of </a:t>
          </a:r>
          <a:r>
            <a:rPr lang="pl-PL" err="1"/>
            <a:t>implemented</a:t>
          </a:r>
          <a:r>
            <a:rPr lang="pl-PL"/>
            <a:t> </a:t>
          </a:r>
          <a:r>
            <a:rPr lang="pl-PL" err="1"/>
            <a:t>tests</a:t>
          </a:r>
          <a:r>
            <a:rPr lang="pl-PL"/>
            <a:t>.</a:t>
          </a:r>
          <a:endParaRPr lang="en-US"/>
        </a:p>
      </dgm:t>
    </dgm:pt>
    <dgm:pt modelId="{762271ED-4613-409C-941F-D4BE95FD322E}" type="parTrans" cxnId="{6382A0BA-EC4A-4EF9-8936-F239805D3B27}">
      <dgm:prSet/>
      <dgm:spPr/>
      <dgm:t>
        <a:bodyPr/>
        <a:lstStyle/>
        <a:p>
          <a:endParaRPr lang="en-US"/>
        </a:p>
      </dgm:t>
    </dgm:pt>
    <dgm:pt modelId="{4E9954B1-6CD0-4957-AF9F-7A3DE193D72B}" type="sibTrans" cxnId="{6382A0BA-EC4A-4EF9-8936-F239805D3B27}">
      <dgm:prSet/>
      <dgm:spPr/>
      <dgm:t>
        <a:bodyPr/>
        <a:lstStyle/>
        <a:p>
          <a:endParaRPr lang="en-US"/>
        </a:p>
      </dgm:t>
    </dgm:pt>
    <dgm:pt modelId="{51F65A49-BEC5-4402-A321-668159A1D3E1}" type="pres">
      <dgm:prSet presAssocID="{368DBA58-36F2-4684-B03A-0FB574775B45}" presName="root" presStyleCnt="0">
        <dgm:presLayoutVars>
          <dgm:dir/>
          <dgm:resizeHandles val="exact"/>
        </dgm:presLayoutVars>
      </dgm:prSet>
      <dgm:spPr/>
    </dgm:pt>
    <dgm:pt modelId="{1F605711-61E3-41C0-A6B2-3B4B1FD9BA77}" type="pres">
      <dgm:prSet presAssocID="{3567E04B-7FE2-4B8F-93EA-C497AF8C2A16}" presName="compNode" presStyleCnt="0"/>
      <dgm:spPr/>
    </dgm:pt>
    <dgm:pt modelId="{A49B5B67-173D-49AD-9C66-1A5465A489E1}" type="pres">
      <dgm:prSet presAssocID="{3567E04B-7FE2-4B8F-93EA-C497AF8C2A16}" presName="bgRect" presStyleLbl="bgShp" presStyleIdx="0" presStyleCnt="4"/>
      <dgm:spPr/>
    </dgm:pt>
    <dgm:pt modelId="{E95AF322-3E7A-45F3-9FC0-6B3E93F44FD4}" type="pres">
      <dgm:prSet presAssocID="{3567E04B-7FE2-4B8F-93EA-C497AF8C2A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a"/>
        </a:ext>
      </dgm:extLst>
    </dgm:pt>
    <dgm:pt modelId="{703941AA-6DE9-4328-8E3E-0E305CA224E7}" type="pres">
      <dgm:prSet presAssocID="{3567E04B-7FE2-4B8F-93EA-C497AF8C2A16}" presName="spaceRect" presStyleCnt="0"/>
      <dgm:spPr/>
    </dgm:pt>
    <dgm:pt modelId="{E1096B1B-3C59-4E4A-9E84-8509DA270929}" type="pres">
      <dgm:prSet presAssocID="{3567E04B-7FE2-4B8F-93EA-C497AF8C2A16}" presName="parTx" presStyleLbl="revTx" presStyleIdx="0" presStyleCnt="4">
        <dgm:presLayoutVars>
          <dgm:chMax val="0"/>
          <dgm:chPref val="0"/>
        </dgm:presLayoutVars>
      </dgm:prSet>
      <dgm:spPr/>
    </dgm:pt>
    <dgm:pt modelId="{9727076D-E364-49FB-80E2-E490560F75EE}" type="pres">
      <dgm:prSet presAssocID="{61AFE5E7-0F9A-43A1-99AA-3EFA2FF87664}" presName="sibTrans" presStyleCnt="0"/>
      <dgm:spPr/>
    </dgm:pt>
    <dgm:pt modelId="{F15C498C-06B5-4CAD-89E7-5229D0EFD952}" type="pres">
      <dgm:prSet presAssocID="{8DF255AD-F239-4E16-BCCC-AF91FF778CFB}" presName="compNode" presStyleCnt="0"/>
      <dgm:spPr/>
    </dgm:pt>
    <dgm:pt modelId="{E9F6338D-54EA-4249-98DB-44147C713991}" type="pres">
      <dgm:prSet presAssocID="{8DF255AD-F239-4E16-BCCC-AF91FF778CFB}" presName="bgRect" presStyleLbl="bgShp" presStyleIdx="1" presStyleCnt="4"/>
      <dgm:spPr/>
    </dgm:pt>
    <dgm:pt modelId="{759A9258-289D-4056-BE68-91656018507F}" type="pres">
      <dgm:prSet presAssocID="{8DF255AD-F239-4E16-BCCC-AF91FF778C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05038DB-661E-4F88-B87B-B60757974C92}" type="pres">
      <dgm:prSet presAssocID="{8DF255AD-F239-4E16-BCCC-AF91FF778CFB}" presName="spaceRect" presStyleCnt="0"/>
      <dgm:spPr/>
    </dgm:pt>
    <dgm:pt modelId="{EF515634-049B-4FEA-87D1-C2B232F19D5D}" type="pres">
      <dgm:prSet presAssocID="{8DF255AD-F239-4E16-BCCC-AF91FF778CFB}" presName="parTx" presStyleLbl="revTx" presStyleIdx="1" presStyleCnt="4">
        <dgm:presLayoutVars>
          <dgm:chMax val="0"/>
          <dgm:chPref val="0"/>
        </dgm:presLayoutVars>
      </dgm:prSet>
      <dgm:spPr/>
    </dgm:pt>
    <dgm:pt modelId="{66A15273-61C6-4CC1-880C-9B5A270187D4}" type="pres">
      <dgm:prSet presAssocID="{A400D5E3-AAC3-4906-98DC-A2BFD5EC26C1}" presName="sibTrans" presStyleCnt="0"/>
      <dgm:spPr/>
    </dgm:pt>
    <dgm:pt modelId="{03E08486-67DD-437F-9559-89F2B6547570}" type="pres">
      <dgm:prSet presAssocID="{A186E552-863D-462C-9BA5-1919BE69399D}" presName="compNode" presStyleCnt="0"/>
      <dgm:spPr/>
    </dgm:pt>
    <dgm:pt modelId="{C346D7F5-1052-482E-8C72-339A52B0ECD8}" type="pres">
      <dgm:prSet presAssocID="{A186E552-863D-462C-9BA5-1919BE69399D}" presName="bgRect" presStyleLbl="bgShp" presStyleIdx="2" presStyleCnt="4"/>
      <dgm:spPr/>
    </dgm:pt>
    <dgm:pt modelId="{2E785B47-8869-4F10-A366-7BBAC518ACD5}" type="pres">
      <dgm:prSet presAssocID="{A186E552-863D-462C-9BA5-1919BE6939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tkanie"/>
        </a:ext>
      </dgm:extLst>
    </dgm:pt>
    <dgm:pt modelId="{02011A18-5EBC-4A25-8DEA-0377108CBF0F}" type="pres">
      <dgm:prSet presAssocID="{A186E552-863D-462C-9BA5-1919BE69399D}" presName="spaceRect" presStyleCnt="0"/>
      <dgm:spPr/>
    </dgm:pt>
    <dgm:pt modelId="{3F937C17-8DD4-43E6-8C78-E28E648CED94}" type="pres">
      <dgm:prSet presAssocID="{A186E552-863D-462C-9BA5-1919BE69399D}" presName="parTx" presStyleLbl="revTx" presStyleIdx="2" presStyleCnt="4">
        <dgm:presLayoutVars>
          <dgm:chMax val="0"/>
          <dgm:chPref val="0"/>
        </dgm:presLayoutVars>
      </dgm:prSet>
      <dgm:spPr/>
    </dgm:pt>
    <dgm:pt modelId="{9B86E6D6-C49B-466F-9E30-7930CB4CF8A8}" type="pres">
      <dgm:prSet presAssocID="{9CB2869E-ED78-474D-A478-91EED5D1CEF2}" presName="sibTrans" presStyleCnt="0"/>
      <dgm:spPr/>
    </dgm:pt>
    <dgm:pt modelId="{846BFCDB-B84B-4663-9652-0846F4AC7215}" type="pres">
      <dgm:prSet presAssocID="{4862CE82-2E6B-4532-9889-86B53F9D97F7}" presName="compNode" presStyleCnt="0"/>
      <dgm:spPr/>
    </dgm:pt>
    <dgm:pt modelId="{04D48FE7-156F-45DE-8CB4-42A78CCFED7F}" type="pres">
      <dgm:prSet presAssocID="{4862CE82-2E6B-4532-9889-86B53F9D97F7}" presName="bgRect" presStyleLbl="bgShp" presStyleIdx="3" presStyleCnt="4"/>
      <dgm:spPr/>
    </dgm:pt>
    <dgm:pt modelId="{36242250-7999-4FE1-8DF5-0B61DA46C2AB}" type="pres">
      <dgm:prSet presAssocID="{4862CE82-2E6B-4532-9889-86B53F9D97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57769C1-23DA-4819-8575-E718B99D7D41}" type="pres">
      <dgm:prSet presAssocID="{4862CE82-2E6B-4532-9889-86B53F9D97F7}" presName="spaceRect" presStyleCnt="0"/>
      <dgm:spPr/>
    </dgm:pt>
    <dgm:pt modelId="{B75B11C3-6F9C-400F-8C81-8C71976ED90C}" type="pres">
      <dgm:prSet presAssocID="{4862CE82-2E6B-4532-9889-86B53F9D97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C86712-20BA-40F5-B9FF-3FF4132D6FD5}" srcId="{368DBA58-36F2-4684-B03A-0FB574775B45}" destId="{8DF255AD-F239-4E16-BCCC-AF91FF778CFB}" srcOrd="1" destOrd="0" parTransId="{BD6861C0-A6E5-4866-95B5-4AE2AC2D75AF}" sibTransId="{A400D5E3-AAC3-4906-98DC-A2BFD5EC26C1}"/>
    <dgm:cxn modelId="{4041522C-AB2A-4FB8-8699-47491CD231AE}" srcId="{368DBA58-36F2-4684-B03A-0FB574775B45}" destId="{A186E552-863D-462C-9BA5-1919BE69399D}" srcOrd="2" destOrd="0" parTransId="{3DECDC95-16E1-4BFF-89BF-2036E423893F}" sibTransId="{9CB2869E-ED78-474D-A478-91EED5D1CEF2}"/>
    <dgm:cxn modelId="{64A97546-3B2C-4BCA-9BAF-1C665889807F}" type="presOf" srcId="{368DBA58-36F2-4684-B03A-0FB574775B45}" destId="{51F65A49-BEC5-4402-A321-668159A1D3E1}" srcOrd="0" destOrd="0" presId="urn:microsoft.com/office/officeart/2018/2/layout/IconVerticalSolidList"/>
    <dgm:cxn modelId="{57681394-DB68-4EBA-A37F-7AA032CBE717}" type="presOf" srcId="{4862CE82-2E6B-4532-9889-86B53F9D97F7}" destId="{B75B11C3-6F9C-400F-8C81-8C71976ED90C}" srcOrd="0" destOrd="0" presId="urn:microsoft.com/office/officeart/2018/2/layout/IconVerticalSolidList"/>
    <dgm:cxn modelId="{259F8197-5ECA-4129-93FD-59EEC3591BA9}" srcId="{368DBA58-36F2-4684-B03A-0FB574775B45}" destId="{3567E04B-7FE2-4B8F-93EA-C497AF8C2A16}" srcOrd="0" destOrd="0" parTransId="{75E6AECB-DD4A-43C5-A7F9-E9300016E0C4}" sibTransId="{61AFE5E7-0F9A-43A1-99AA-3EFA2FF87664}"/>
    <dgm:cxn modelId="{279B0BA1-5DB8-4152-886A-42135E57936B}" type="presOf" srcId="{A186E552-863D-462C-9BA5-1919BE69399D}" destId="{3F937C17-8DD4-43E6-8C78-E28E648CED94}" srcOrd="0" destOrd="0" presId="urn:microsoft.com/office/officeart/2018/2/layout/IconVerticalSolidList"/>
    <dgm:cxn modelId="{6382A0BA-EC4A-4EF9-8936-F239805D3B27}" srcId="{368DBA58-36F2-4684-B03A-0FB574775B45}" destId="{4862CE82-2E6B-4532-9889-86B53F9D97F7}" srcOrd="3" destOrd="0" parTransId="{762271ED-4613-409C-941F-D4BE95FD322E}" sibTransId="{4E9954B1-6CD0-4957-AF9F-7A3DE193D72B}"/>
    <dgm:cxn modelId="{141E0AEB-B169-492C-A2F7-285B50A85C93}" type="presOf" srcId="{3567E04B-7FE2-4B8F-93EA-C497AF8C2A16}" destId="{E1096B1B-3C59-4E4A-9E84-8509DA270929}" srcOrd="0" destOrd="0" presId="urn:microsoft.com/office/officeart/2018/2/layout/IconVerticalSolidList"/>
    <dgm:cxn modelId="{C99B4CED-B1E0-4AD4-AB15-20B00D6893AA}" type="presOf" srcId="{8DF255AD-F239-4E16-BCCC-AF91FF778CFB}" destId="{EF515634-049B-4FEA-87D1-C2B232F19D5D}" srcOrd="0" destOrd="0" presId="urn:microsoft.com/office/officeart/2018/2/layout/IconVerticalSolidList"/>
    <dgm:cxn modelId="{60D64435-8BCF-4B94-B889-DB224A12A43B}" type="presParOf" srcId="{51F65A49-BEC5-4402-A321-668159A1D3E1}" destId="{1F605711-61E3-41C0-A6B2-3B4B1FD9BA77}" srcOrd="0" destOrd="0" presId="urn:microsoft.com/office/officeart/2018/2/layout/IconVerticalSolidList"/>
    <dgm:cxn modelId="{976B5BDE-F222-45A1-84B2-06ACFA7D5D1D}" type="presParOf" srcId="{1F605711-61E3-41C0-A6B2-3B4B1FD9BA77}" destId="{A49B5B67-173D-49AD-9C66-1A5465A489E1}" srcOrd="0" destOrd="0" presId="urn:microsoft.com/office/officeart/2018/2/layout/IconVerticalSolidList"/>
    <dgm:cxn modelId="{B923DD8C-F340-4D9B-ACA6-F2970039593F}" type="presParOf" srcId="{1F605711-61E3-41C0-A6B2-3B4B1FD9BA77}" destId="{E95AF322-3E7A-45F3-9FC0-6B3E93F44FD4}" srcOrd="1" destOrd="0" presId="urn:microsoft.com/office/officeart/2018/2/layout/IconVerticalSolidList"/>
    <dgm:cxn modelId="{6F909915-86D1-4803-A139-5CF9607E895E}" type="presParOf" srcId="{1F605711-61E3-41C0-A6B2-3B4B1FD9BA77}" destId="{703941AA-6DE9-4328-8E3E-0E305CA224E7}" srcOrd="2" destOrd="0" presId="urn:microsoft.com/office/officeart/2018/2/layout/IconVerticalSolidList"/>
    <dgm:cxn modelId="{05091337-798F-42AC-ABDA-1C4F53F7C4CD}" type="presParOf" srcId="{1F605711-61E3-41C0-A6B2-3B4B1FD9BA77}" destId="{E1096B1B-3C59-4E4A-9E84-8509DA270929}" srcOrd="3" destOrd="0" presId="urn:microsoft.com/office/officeart/2018/2/layout/IconVerticalSolidList"/>
    <dgm:cxn modelId="{2228C589-F2B2-4664-8588-DD8C7B156167}" type="presParOf" srcId="{51F65A49-BEC5-4402-A321-668159A1D3E1}" destId="{9727076D-E364-49FB-80E2-E490560F75EE}" srcOrd="1" destOrd="0" presId="urn:microsoft.com/office/officeart/2018/2/layout/IconVerticalSolidList"/>
    <dgm:cxn modelId="{7FB7AFFD-A4FB-42DC-85B0-1F72806B9FE7}" type="presParOf" srcId="{51F65A49-BEC5-4402-A321-668159A1D3E1}" destId="{F15C498C-06B5-4CAD-89E7-5229D0EFD952}" srcOrd="2" destOrd="0" presId="urn:microsoft.com/office/officeart/2018/2/layout/IconVerticalSolidList"/>
    <dgm:cxn modelId="{4E022DC1-13D8-44B1-90A5-1D28C91015DD}" type="presParOf" srcId="{F15C498C-06B5-4CAD-89E7-5229D0EFD952}" destId="{E9F6338D-54EA-4249-98DB-44147C713991}" srcOrd="0" destOrd="0" presId="urn:microsoft.com/office/officeart/2018/2/layout/IconVerticalSolidList"/>
    <dgm:cxn modelId="{BD4D590C-5E68-432C-B4C2-8BDA9029DFA1}" type="presParOf" srcId="{F15C498C-06B5-4CAD-89E7-5229D0EFD952}" destId="{759A9258-289D-4056-BE68-91656018507F}" srcOrd="1" destOrd="0" presId="urn:microsoft.com/office/officeart/2018/2/layout/IconVerticalSolidList"/>
    <dgm:cxn modelId="{CF1FB822-8863-4AA5-81CF-0103EED71844}" type="presParOf" srcId="{F15C498C-06B5-4CAD-89E7-5229D0EFD952}" destId="{E05038DB-661E-4F88-B87B-B60757974C92}" srcOrd="2" destOrd="0" presId="urn:microsoft.com/office/officeart/2018/2/layout/IconVerticalSolidList"/>
    <dgm:cxn modelId="{23EE74D9-3C04-4F79-80E0-753903DD96FF}" type="presParOf" srcId="{F15C498C-06B5-4CAD-89E7-5229D0EFD952}" destId="{EF515634-049B-4FEA-87D1-C2B232F19D5D}" srcOrd="3" destOrd="0" presId="urn:microsoft.com/office/officeart/2018/2/layout/IconVerticalSolidList"/>
    <dgm:cxn modelId="{2F2ACF43-D5C5-4E90-A56F-334524D3094A}" type="presParOf" srcId="{51F65A49-BEC5-4402-A321-668159A1D3E1}" destId="{66A15273-61C6-4CC1-880C-9B5A270187D4}" srcOrd="3" destOrd="0" presId="urn:microsoft.com/office/officeart/2018/2/layout/IconVerticalSolidList"/>
    <dgm:cxn modelId="{753EE001-4745-4E61-AAE5-C2D3AFAD29BF}" type="presParOf" srcId="{51F65A49-BEC5-4402-A321-668159A1D3E1}" destId="{03E08486-67DD-437F-9559-89F2B6547570}" srcOrd="4" destOrd="0" presId="urn:microsoft.com/office/officeart/2018/2/layout/IconVerticalSolidList"/>
    <dgm:cxn modelId="{C90F7983-B189-40C0-AFFF-4C1EAE733049}" type="presParOf" srcId="{03E08486-67DD-437F-9559-89F2B6547570}" destId="{C346D7F5-1052-482E-8C72-339A52B0ECD8}" srcOrd="0" destOrd="0" presId="urn:microsoft.com/office/officeart/2018/2/layout/IconVerticalSolidList"/>
    <dgm:cxn modelId="{7893A207-C4C6-4A0F-B8A7-850A6E12C5ED}" type="presParOf" srcId="{03E08486-67DD-437F-9559-89F2B6547570}" destId="{2E785B47-8869-4F10-A366-7BBAC518ACD5}" srcOrd="1" destOrd="0" presId="urn:microsoft.com/office/officeart/2018/2/layout/IconVerticalSolidList"/>
    <dgm:cxn modelId="{2F347684-31A0-4701-A70C-546B76ACCD1C}" type="presParOf" srcId="{03E08486-67DD-437F-9559-89F2B6547570}" destId="{02011A18-5EBC-4A25-8DEA-0377108CBF0F}" srcOrd="2" destOrd="0" presId="urn:microsoft.com/office/officeart/2018/2/layout/IconVerticalSolidList"/>
    <dgm:cxn modelId="{3586B9DC-183B-4A44-AB92-400589359E78}" type="presParOf" srcId="{03E08486-67DD-437F-9559-89F2B6547570}" destId="{3F937C17-8DD4-43E6-8C78-E28E648CED94}" srcOrd="3" destOrd="0" presId="urn:microsoft.com/office/officeart/2018/2/layout/IconVerticalSolidList"/>
    <dgm:cxn modelId="{A51EB74B-BD4E-41C0-A65C-9A5CCAD3C3EC}" type="presParOf" srcId="{51F65A49-BEC5-4402-A321-668159A1D3E1}" destId="{9B86E6D6-C49B-466F-9E30-7930CB4CF8A8}" srcOrd="5" destOrd="0" presId="urn:microsoft.com/office/officeart/2018/2/layout/IconVerticalSolidList"/>
    <dgm:cxn modelId="{D4DDED0E-F6B8-4A3E-BEE4-B2E4ACA23E79}" type="presParOf" srcId="{51F65A49-BEC5-4402-A321-668159A1D3E1}" destId="{846BFCDB-B84B-4663-9652-0846F4AC7215}" srcOrd="6" destOrd="0" presId="urn:microsoft.com/office/officeart/2018/2/layout/IconVerticalSolidList"/>
    <dgm:cxn modelId="{D72E61C6-D491-4175-A73A-920526DEC2F6}" type="presParOf" srcId="{846BFCDB-B84B-4663-9652-0846F4AC7215}" destId="{04D48FE7-156F-45DE-8CB4-42A78CCFED7F}" srcOrd="0" destOrd="0" presId="urn:microsoft.com/office/officeart/2018/2/layout/IconVerticalSolidList"/>
    <dgm:cxn modelId="{349C8E2D-5CA8-4F98-81CD-934AB3AFA7C1}" type="presParOf" srcId="{846BFCDB-B84B-4663-9652-0846F4AC7215}" destId="{36242250-7999-4FE1-8DF5-0B61DA46C2AB}" srcOrd="1" destOrd="0" presId="urn:microsoft.com/office/officeart/2018/2/layout/IconVerticalSolidList"/>
    <dgm:cxn modelId="{880A1BC4-9800-4B18-B005-DF21CB723F1B}" type="presParOf" srcId="{846BFCDB-B84B-4663-9652-0846F4AC7215}" destId="{F57769C1-23DA-4819-8575-E718B99D7D41}" srcOrd="2" destOrd="0" presId="urn:microsoft.com/office/officeart/2018/2/layout/IconVerticalSolidList"/>
    <dgm:cxn modelId="{9240BC4E-F655-487F-BB3C-87C9C8BF4126}" type="presParOf" srcId="{846BFCDB-B84B-4663-9652-0846F4AC7215}" destId="{B75B11C3-6F9C-400F-8C81-8C71976ED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B5B67-173D-49AD-9C66-1A5465A489E1}">
      <dsp:nvSpPr>
        <dsp:cNvPr id="0" name=""/>
        <dsp:cNvSpPr/>
      </dsp:nvSpPr>
      <dsp:spPr>
        <a:xfrm>
          <a:off x="0" y="5024"/>
          <a:ext cx="7098299" cy="9847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AF322-3E7A-45F3-9FC0-6B3E93F44FD4}">
      <dsp:nvSpPr>
        <dsp:cNvPr id="0" name=""/>
        <dsp:cNvSpPr/>
      </dsp:nvSpPr>
      <dsp:spPr>
        <a:xfrm>
          <a:off x="297888" y="226594"/>
          <a:ext cx="542145" cy="541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96B1B-3C59-4E4A-9E84-8509DA270929}">
      <dsp:nvSpPr>
        <dsp:cNvPr id="0" name=""/>
        <dsp:cNvSpPr/>
      </dsp:nvSpPr>
      <dsp:spPr>
        <a:xfrm>
          <a:off x="1137922" y="5024"/>
          <a:ext cx="5858142" cy="116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61" tIns="123761" rIns="123761" bIns="12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1" kern="1200"/>
            <a:t>Agile </a:t>
          </a:r>
          <a:r>
            <a:rPr lang="pl-PL" sz="1400" b="1" i="1" kern="1200" err="1"/>
            <a:t>project</a:t>
          </a:r>
          <a:r>
            <a:rPr lang="pl-PL" sz="1400" b="1" i="1" kern="1200"/>
            <a:t> management and </a:t>
          </a:r>
          <a:r>
            <a:rPr lang="pl-PL" sz="1400" b="1" i="1" kern="1200" err="1"/>
            <a:t>assignment</a:t>
          </a:r>
          <a:r>
            <a:rPr lang="pl-PL" sz="1400" b="1" i="1" kern="1200"/>
            <a:t> of </a:t>
          </a:r>
          <a:r>
            <a:rPr lang="pl-PL" sz="1400" b="1" i="1" kern="1200" err="1"/>
            <a:t>work</a:t>
          </a:r>
          <a:r>
            <a:rPr lang="pl-PL" sz="1400" b="1" i="1" kern="1200"/>
            <a:t>.</a:t>
          </a:r>
          <a:br>
            <a:rPr lang="pl-PL" sz="1400" b="1" i="1" kern="1200"/>
          </a:br>
          <a:r>
            <a:rPr lang="pl-PL" sz="1400" kern="1200"/>
            <a:t>Story-</a:t>
          </a:r>
          <a:r>
            <a:rPr lang="pl-PL" sz="1400" kern="1200" err="1"/>
            <a:t>driven</a:t>
          </a:r>
          <a:r>
            <a:rPr lang="pl-PL" sz="1400" kern="1200"/>
            <a:t> development with 7 </a:t>
          </a:r>
          <a:r>
            <a:rPr lang="pl-PL" sz="1400" kern="1200" err="1"/>
            <a:t>sprints</a:t>
          </a:r>
          <a:r>
            <a:rPr lang="pl-PL" sz="1400" kern="1200"/>
            <a:t> </a:t>
          </a:r>
          <a:r>
            <a:rPr lang="pl-PL" sz="1400" kern="1200" err="1"/>
            <a:t>managed</a:t>
          </a:r>
          <a:r>
            <a:rPr lang="pl-PL" sz="1400" kern="1200"/>
            <a:t> in </a:t>
          </a:r>
          <a:r>
            <a:rPr lang="pl-PL" sz="1400" kern="1200" err="1"/>
            <a:t>Jira</a:t>
          </a:r>
          <a:r>
            <a:rPr lang="pl-PL" sz="1400" kern="1200"/>
            <a:t>.</a:t>
          </a:r>
          <a:endParaRPr lang="en-US" sz="1400" kern="1200"/>
        </a:p>
      </dsp:txBody>
      <dsp:txXfrm>
        <a:off x="1137922" y="5024"/>
        <a:ext cx="5858142" cy="1169397"/>
      </dsp:txXfrm>
    </dsp:sp>
    <dsp:sp modelId="{E9F6338D-54EA-4249-98DB-44147C713991}">
      <dsp:nvSpPr>
        <dsp:cNvPr id="0" name=""/>
        <dsp:cNvSpPr/>
      </dsp:nvSpPr>
      <dsp:spPr>
        <a:xfrm>
          <a:off x="0" y="1466771"/>
          <a:ext cx="7098299" cy="9847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A9258-289D-4056-BE68-91656018507F}">
      <dsp:nvSpPr>
        <dsp:cNvPr id="0" name=""/>
        <dsp:cNvSpPr/>
      </dsp:nvSpPr>
      <dsp:spPr>
        <a:xfrm>
          <a:off x="297888" y="1688341"/>
          <a:ext cx="542145" cy="541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15634-049B-4FEA-87D1-C2B232F19D5D}">
      <dsp:nvSpPr>
        <dsp:cNvPr id="0" name=""/>
        <dsp:cNvSpPr/>
      </dsp:nvSpPr>
      <dsp:spPr>
        <a:xfrm>
          <a:off x="1137922" y="1466771"/>
          <a:ext cx="5858142" cy="116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61" tIns="123761" rIns="123761" bIns="123761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1" kern="1200" err="1"/>
            <a:t>Cooperative</a:t>
          </a:r>
          <a:r>
            <a:rPr lang="pl-PL" sz="1400" b="1" i="1" kern="1200"/>
            <a:t> development and </a:t>
          </a:r>
          <a:r>
            <a:rPr lang="pl-PL" sz="1400" b="1" i="1" kern="1200" err="1"/>
            <a:t>integration</a:t>
          </a:r>
          <a:r>
            <a:rPr lang="pl-PL" sz="1400" b="1" i="1" kern="1200"/>
            <a:t> of </a:t>
          </a:r>
          <a:r>
            <a:rPr lang="pl-PL" sz="1400" b="1" i="1" kern="1200" err="1"/>
            <a:t>new</a:t>
          </a:r>
          <a:r>
            <a:rPr lang="pl-PL" sz="1400" b="1" i="1" kern="1200"/>
            <a:t> </a:t>
          </a:r>
          <a:r>
            <a:rPr lang="pl-PL" sz="1400" b="1" i="1" kern="1200" err="1"/>
            <a:t>increments</a:t>
          </a:r>
          <a:r>
            <a:rPr lang="pl-PL" sz="1400" b="1" i="1" kern="1200"/>
            <a:t>.</a:t>
          </a:r>
          <a:br>
            <a:rPr lang="pl-PL" sz="1400" b="1" i="1" kern="1200"/>
          </a:br>
          <a:r>
            <a:rPr lang="pl-PL" sz="1400" kern="1200"/>
            <a:t>Branches for each main feature/component.</a:t>
          </a:r>
          <a:br>
            <a:rPr lang="pl-PL" sz="1400" kern="1200">
              <a:latin typeface="Corbel" panose="020B0503020204020204"/>
            </a:rPr>
          </a:br>
          <a:r>
            <a:rPr lang="pl-PL" sz="1400" kern="1200" err="1"/>
            <a:t>Pull</a:t>
          </a:r>
          <a:r>
            <a:rPr lang="pl-PL" sz="1400" kern="1200"/>
            <a:t> </a:t>
          </a:r>
          <a:r>
            <a:rPr lang="pl-PL" sz="1400" kern="1200" err="1"/>
            <a:t>requests</a:t>
          </a:r>
          <a:r>
            <a:rPr lang="pl-PL" sz="1400" kern="1200"/>
            <a:t> </a:t>
          </a:r>
          <a:r>
            <a:rPr lang="pl-PL" sz="1400" kern="1200" err="1"/>
            <a:t>reviewed</a:t>
          </a:r>
          <a:r>
            <a:rPr lang="pl-PL" sz="1400" kern="1200"/>
            <a:t> by </a:t>
          </a:r>
          <a:r>
            <a:rPr lang="pl-PL" sz="1400" kern="1200" err="1">
              <a:latin typeface="Corbel" panose="020B0503020204020204"/>
            </a:rPr>
            <a:t>teammembers</a:t>
          </a:r>
          <a:r>
            <a:rPr lang="pl-PL" sz="1400" kern="1200"/>
            <a:t>.</a:t>
          </a:r>
          <a:br>
            <a:rPr lang="pl-PL" sz="1400" kern="1200">
              <a:latin typeface="Corbel" panose="020B0503020204020204"/>
            </a:rPr>
          </a:br>
          <a:r>
            <a:rPr lang="pl-PL" sz="1400" kern="1200"/>
            <a:t>Pull requests trigger automated </a:t>
          </a:r>
          <a:r>
            <a:rPr lang="pl-PL" sz="1400" kern="1200">
              <a:latin typeface="Corbel" panose="020B0503020204020204"/>
            </a:rPr>
            <a:t>tests</a:t>
          </a:r>
          <a:br>
            <a:rPr lang="pl-PL" sz="1400" kern="1200">
              <a:latin typeface="Corbel" panose="020B0503020204020204"/>
            </a:rPr>
          </a:br>
          <a:r>
            <a:rPr lang="pl-PL" sz="1400" kern="1200">
              <a:latin typeface="Corbel" panose="020B0503020204020204"/>
            </a:rPr>
            <a:t>and</a:t>
          </a:r>
          <a:r>
            <a:rPr lang="pl-PL" sz="1400" kern="1200"/>
            <a:t> </a:t>
          </a:r>
          <a:r>
            <a:rPr lang="pl-PL" sz="1400" kern="1200" err="1"/>
            <a:t>static</a:t>
          </a:r>
          <a:r>
            <a:rPr lang="pl-PL" sz="1400" kern="1200"/>
            <a:t> </a:t>
          </a:r>
          <a:r>
            <a:rPr lang="pl-PL" sz="1400" kern="1200" err="1">
              <a:latin typeface="Corbel" panose="020B0503020204020204"/>
            </a:rPr>
            <a:t>code</a:t>
          </a:r>
          <a:r>
            <a:rPr lang="pl-PL" sz="1400" kern="1200">
              <a:latin typeface="Corbel" panose="020B0503020204020204"/>
            </a:rPr>
            <a:t> </a:t>
          </a:r>
          <a:r>
            <a:rPr lang="pl-PL" sz="1400" kern="1200" err="1">
              <a:latin typeface="Corbel" panose="020B0503020204020204"/>
            </a:rPr>
            <a:t>analysis</a:t>
          </a:r>
          <a:r>
            <a:rPr lang="pl-PL" sz="1400" kern="1200"/>
            <a:t> with </a:t>
          </a:r>
          <a:r>
            <a:rPr lang="pl-PL" sz="1400" kern="1200" err="1">
              <a:latin typeface="Corbel" panose="020B0503020204020204"/>
            </a:rPr>
            <a:t>use</a:t>
          </a:r>
          <a:r>
            <a:rPr lang="pl-PL" sz="1400" kern="1200">
              <a:latin typeface="Corbel" panose="020B0503020204020204"/>
            </a:rPr>
            <a:t> of</a:t>
          </a:r>
          <a:r>
            <a:rPr lang="pl-PL" sz="1400" kern="1200"/>
            <a:t> </a:t>
          </a:r>
          <a:r>
            <a:rPr lang="pl-PL" sz="1400" kern="1200" err="1"/>
            <a:t>SonarCloud</a:t>
          </a:r>
          <a:r>
            <a:rPr lang="pl-PL" sz="1400" kern="1200"/>
            <a:t>.</a:t>
          </a:r>
          <a:endParaRPr lang="en-US" sz="1400" kern="1200"/>
        </a:p>
      </dsp:txBody>
      <dsp:txXfrm>
        <a:off x="1137922" y="1466771"/>
        <a:ext cx="5858142" cy="1169397"/>
      </dsp:txXfrm>
    </dsp:sp>
    <dsp:sp modelId="{C346D7F5-1052-482E-8C72-339A52B0ECD8}">
      <dsp:nvSpPr>
        <dsp:cNvPr id="0" name=""/>
        <dsp:cNvSpPr/>
      </dsp:nvSpPr>
      <dsp:spPr>
        <a:xfrm>
          <a:off x="0" y="2928518"/>
          <a:ext cx="7098299" cy="9847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85B47-8869-4F10-A366-7BBAC518ACD5}">
      <dsp:nvSpPr>
        <dsp:cNvPr id="0" name=""/>
        <dsp:cNvSpPr/>
      </dsp:nvSpPr>
      <dsp:spPr>
        <a:xfrm>
          <a:off x="297888" y="3150088"/>
          <a:ext cx="542145" cy="541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37C17-8DD4-43E6-8C78-E28E648CED94}">
      <dsp:nvSpPr>
        <dsp:cNvPr id="0" name=""/>
        <dsp:cNvSpPr/>
      </dsp:nvSpPr>
      <dsp:spPr>
        <a:xfrm>
          <a:off x="1137922" y="2928518"/>
          <a:ext cx="5858142" cy="116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61" tIns="123761" rIns="123761" bIns="12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1" kern="1200"/>
            <a:t>Notes and less </a:t>
          </a:r>
          <a:r>
            <a:rPr lang="pl-PL" sz="1400" b="1" i="1" kern="1200" err="1"/>
            <a:t>formal</a:t>
          </a:r>
          <a:r>
            <a:rPr lang="pl-PL" sz="1400" b="1" i="1" kern="1200"/>
            <a:t> </a:t>
          </a:r>
          <a:r>
            <a:rPr lang="pl-PL" sz="1400" b="1" i="1" kern="1200" err="1"/>
            <a:t>tasks</a:t>
          </a:r>
          <a:r>
            <a:rPr lang="pl-PL" sz="1400" b="1" i="1" kern="1200"/>
            <a:t> </a:t>
          </a:r>
          <a:r>
            <a:rPr lang="pl-PL" sz="1400" b="1" i="1" kern="1200" err="1"/>
            <a:t>managed</a:t>
          </a:r>
          <a:r>
            <a:rPr lang="pl-PL" sz="1400" b="1" i="1" kern="1200"/>
            <a:t> in </a:t>
          </a:r>
          <a:r>
            <a:rPr lang="pl-PL" sz="1400" b="1" i="1" kern="1200" err="1"/>
            <a:t>Notion</a:t>
          </a:r>
          <a:r>
            <a:rPr lang="pl-PL" sz="1400" b="1" i="1" kern="1200"/>
            <a:t>.</a:t>
          </a:r>
          <a:br>
            <a:rPr lang="pl-PL" sz="1400" b="1" i="1" kern="1200"/>
          </a:br>
          <a:r>
            <a:rPr lang="pl-PL" sz="1400" kern="1200" err="1"/>
            <a:t>Subpages</a:t>
          </a:r>
          <a:r>
            <a:rPr lang="pl-PL" sz="1400" kern="1200"/>
            <a:t> for </a:t>
          </a:r>
          <a:r>
            <a:rPr lang="pl-PL" sz="1400" kern="1200" err="1"/>
            <a:t>each</a:t>
          </a:r>
          <a:r>
            <a:rPr lang="pl-PL" sz="1400" kern="1200"/>
            <a:t> role and team </a:t>
          </a:r>
          <a:r>
            <a:rPr lang="pl-PL" sz="1400" kern="1200" err="1"/>
            <a:t>member</a:t>
          </a:r>
          <a:r>
            <a:rPr lang="pl-PL" sz="1400" kern="1200"/>
            <a:t>.</a:t>
          </a:r>
          <a:endParaRPr lang="en-US" sz="1400" kern="1200"/>
        </a:p>
      </dsp:txBody>
      <dsp:txXfrm>
        <a:off x="1137922" y="2928518"/>
        <a:ext cx="5858142" cy="1169397"/>
      </dsp:txXfrm>
    </dsp:sp>
    <dsp:sp modelId="{04D48FE7-156F-45DE-8CB4-42A78CCFED7F}">
      <dsp:nvSpPr>
        <dsp:cNvPr id="0" name=""/>
        <dsp:cNvSpPr/>
      </dsp:nvSpPr>
      <dsp:spPr>
        <a:xfrm>
          <a:off x="0" y="4390265"/>
          <a:ext cx="7098299" cy="9847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42250-7999-4FE1-8DF5-0B61DA46C2AB}">
      <dsp:nvSpPr>
        <dsp:cNvPr id="0" name=""/>
        <dsp:cNvSpPr/>
      </dsp:nvSpPr>
      <dsp:spPr>
        <a:xfrm>
          <a:off x="297888" y="4611835"/>
          <a:ext cx="542145" cy="541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11C3-6F9C-400F-8C81-8C71976ED90C}">
      <dsp:nvSpPr>
        <dsp:cNvPr id="0" name=""/>
        <dsp:cNvSpPr/>
      </dsp:nvSpPr>
      <dsp:spPr>
        <a:xfrm>
          <a:off x="1137922" y="4390265"/>
          <a:ext cx="5858142" cy="1169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61" tIns="123761" rIns="123761" bIns="12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i="1" kern="1200" err="1"/>
            <a:t>Standardisation</a:t>
          </a:r>
          <a:r>
            <a:rPr lang="pl-PL" sz="1400" b="1" i="1" kern="1200"/>
            <a:t> of test </a:t>
          </a:r>
          <a:r>
            <a:rPr lang="pl-PL" sz="1400" b="1" i="1" kern="1200" err="1"/>
            <a:t>naming</a:t>
          </a:r>
          <a:r>
            <a:rPr lang="pl-PL" sz="1400" b="1" i="1" kern="1200"/>
            <a:t>.</a:t>
          </a:r>
          <a:br>
            <a:rPr lang="pl-PL" sz="1400" b="1" i="1" kern="1200"/>
          </a:br>
          <a:r>
            <a:rPr lang="pl-PL" sz="1400" kern="1200" err="1"/>
            <a:t>Easier</a:t>
          </a:r>
          <a:r>
            <a:rPr lang="pl-PL" sz="1400" kern="1200"/>
            <a:t> </a:t>
          </a:r>
          <a:r>
            <a:rPr lang="pl-PL" sz="1400" kern="1200" err="1"/>
            <a:t>understanding</a:t>
          </a:r>
          <a:r>
            <a:rPr lang="pl-PL" sz="1400" kern="1200"/>
            <a:t> and </a:t>
          </a:r>
          <a:r>
            <a:rPr lang="pl-PL" sz="1400" kern="1200" err="1"/>
            <a:t>reuse</a:t>
          </a:r>
          <a:r>
            <a:rPr lang="pl-PL" sz="1400" kern="1200"/>
            <a:t> of </a:t>
          </a:r>
          <a:r>
            <a:rPr lang="pl-PL" sz="1400" kern="1200" err="1"/>
            <a:t>implemented</a:t>
          </a:r>
          <a:r>
            <a:rPr lang="pl-PL" sz="1400" kern="1200"/>
            <a:t> </a:t>
          </a:r>
          <a:r>
            <a:rPr lang="pl-PL" sz="1400" kern="1200" err="1"/>
            <a:t>tests</a:t>
          </a:r>
          <a:r>
            <a:rPr lang="pl-PL" sz="1400" kern="1200"/>
            <a:t>.</a:t>
          </a:r>
          <a:endParaRPr lang="en-US" sz="1400" kern="1200"/>
        </a:p>
      </dsp:txBody>
      <dsp:txXfrm>
        <a:off x="1137922" y="4390265"/>
        <a:ext cx="5858142" cy="1169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28401" y="1390507"/>
            <a:ext cx="8574622" cy="261619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z="9600" err="1">
                <a:cs typeface="Calibri Light"/>
              </a:rPr>
              <a:t>InPostor</a:t>
            </a:r>
            <a:br>
              <a:rPr lang="pl-PL" sz="9600">
                <a:cs typeface="Calibri Light"/>
              </a:rPr>
            </a:br>
            <a:endParaRPr lang="pl-PL" sz="9600">
              <a:ea typeface="Calibri Light"/>
              <a:cs typeface="Calibri Light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515377" y="4392925"/>
            <a:ext cx="7311234" cy="15973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2400">
                <a:latin typeface="Times New Roman"/>
                <a:ea typeface="Calibri"/>
                <a:cs typeface="Calibri"/>
              </a:rPr>
              <a:t>Piotr Czapla 116634</a:t>
            </a:r>
            <a:br>
              <a:rPr lang="pl-PL" sz="2400">
                <a:latin typeface="Times New Roman"/>
                <a:ea typeface="Calibri"/>
                <a:cs typeface="Calibri"/>
              </a:rPr>
            </a:br>
            <a:r>
              <a:rPr lang="pl-PL" sz="2400">
                <a:latin typeface="Times New Roman"/>
                <a:ea typeface="Calibri"/>
                <a:cs typeface="Calibri"/>
              </a:rPr>
              <a:t>Juliusz Szymajda 116726</a:t>
            </a:r>
            <a:br>
              <a:rPr lang="pl-PL" sz="2400">
                <a:latin typeface="Times New Roman"/>
                <a:ea typeface="Calibri"/>
                <a:cs typeface="Calibri"/>
              </a:rPr>
            </a:br>
            <a:r>
              <a:rPr lang="pl-PL" sz="2400">
                <a:latin typeface="Times New Roman"/>
                <a:ea typeface="Calibri"/>
                <a:cs typeface="Calibri"/>
              </a:rPr>
              <a:t>Malwina </a:t>
            </a:r>
            <a:r>
              <a:rPr lang="pl-PL" sz="2400" err="1">
                <a:latin typeface="Times New Roman"/>
                <a:ea typeface="Calibri"/>
                <a:cs typeface="Calibri"/>
              </a:rPr>
              <a:t>Schonhofer</a:t>
            </a:r>
            <a:r>
              <a:rPr lang="pl-PL" sz="2400">
                <a:latin typeface="Times New Roman"/>
                <a:ea typeface="Calibri"/>
                <a:cs typeface="Calibri"/>
              </a:rPr>
              <a:t> 116718</a:t>
            </a:r>
            <a:br>
              <a:rPr lang="pl-PL" sz="2400">
                <a:latin typeface="Times New Roman"/>
                <a:ea typeface="Calibri"/>
                <a:cs typeface="Calibri"/>
              </a:rPr>
            </a:br>
            <a:r>
              <a:rPr lang="pl-PL" sz="2400">
                <a:latin typeface="Times New Roman"/>
                <a:ea typeface="Calibri"/>
                <a:cs typeface="Calibri"/>
              </a:rPr>
              <a:t>Maciej Adamczewski 116748</a:t>
            </a:r>
            <a:br>
              <a:rPr lang="pl-PL" sz="2400">
                <a:latin typeface="Times New Roman"/>
                <a:ea typeface="Calibri"/>
                <a:cs typeface="Calibri"/>
              </a:rPr>
            </a:br>
            <a:endParaRPr lang="pl-PL" sz="24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 err="1">
                <a:cs typeface="Calibri Light"/>
              </a:rPr>
              <a:t>Practices</a:t>
            </a:r>
            <a:r>
              <a:rPr lang="pl-PL">
                <a:cs typeface="Calibri Light"/>
              </a:rPr>
              <a:t> and </a:t>
            </a:r>
            <a:r>
              <a:rPr lang="pl-PL" err="1">
                <a:cs typeface="Calibri Light"/>
              </a:rPr>
              <a:t>check</a:t>
            </a:r>
            <a:r>
              <a:rPr lang="pl-PL">
                <a:cs typeface="Calibri Light"/>
              </a:rPr>
              <a:t> of </a:t>
            </a:r>
            <a:r>
              <a:rPr lang="pl-PL" err="1">
                <a:cs typeface="Calibri Light"/>
              </a:rPr>
              <a:t>quality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161EB-5814-3A04-97B3-E80BBBB3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Story-</a:t>
            </a:r>
            <a:r>
              <a:rPr lang="pl-PL" dirty="0" err="1"/>
              <a:t>driven</a:t>
            </a:r>
            <a:r>
              <a:rPr lang="pl-PL" dirty="0"/>
              <a:t> development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Jira</a:t>
            </a:r>
            <a:r>
              <a:rPr lang="pl-PL" dirty="0"/>
              <a:t> and </a:t>
            </a:r>
            <a:r>
              <a:rPr lang="pl-PL" dirty="0" err="1"/>
              <a:t>Notion</a:t>
            </a:r>
            <a:endParaRPr lang="pl-PL" dirty="0"/>
          </a:p>
          <a:p>
            <a:pPr>
              <a:buClr>
                <a:srgbClr val="688727"/>
              </a:buClr>
            </a:pPr>
            <a:r>
              <a:rPr lang="pl-PL" dirty="0"/>
              <a:t>Peer </a:t>
            </a:r>
            <a:r>
              <a:rPr lang="pl-PL" err="1"/>
              <a:t>reviewing</a:t>
            </a:r>
            <a:r>
              <a:rPr lang="pl-PL" dirty="0"/>
              <a:t> </a:t>
            </a:r>
            <a:r>
              <a:rPr lang="pl-PL" err="1"/>
              <a:t>pull-requests</a:t>
            </a:r>
            <a:r>
              <a:rPr lang="pl-PL" dirty="0"/>
              <a:t> </a:t>
            </a:r>
            <a:r>
              <a:rPr lang="pl-PL" err="1"/>
              <a:t>which</a:t>
            </a:r>
            <a:r>
              <a:rPr lang="pl-PL" dirty="0"/>
              <a:t> </a:t>
            </a:r>
            <a:r>
              <a:rPr lang="pl-PL" err="1"/>
              <a:t>trigger</a:t>
            </a:r>
            <a:r>
              <a:rPr lang="pl-PL" dirty="0"/>
              <a:t> </a:t>
            </a:r>
            <a:r>
              <a:rPr lang="pl-PL" err="1"/>
              <a:t>automated</a:t>
            </a:r>
            <a:r>
              <a:rPr lang="pl-PL" dirty="0"/>
              <a:t> </a:t>
            </a:r>
            <a:r>
              <a:rPr lang="pl-PL" err="1"/>
              <a:t>tests</a:t>
            </a:r>
            <a:r>
              <a:rPr lang="pl-PL" dirty="0"/>
              <a:t> and </a:t>
            </a:r>
            <a:r>
              <a:rPr lang="pl-PL" err="1"/>
              <a:t>static</a:t>
            </a:r>
            <a:r>
              <a:rPr lang="pl-PL" dirty="0"/>
              <a:t> </a:t>
            </a:r>
            <a:r>
              <a:rPr lang="pl-PL" err="1"/>
              <a:t>code</a:t>
            </a:r>
            <a:r>
              <a:rPr lang="pl-PL" dirty="0"/>
              <a:t> </a:t>
            </a:r>
            <a:r>
              <a:rPr lang="pl-PL" err="1"/>
              <a:t>analysis</a:t>
            </a:r>
            <a:r>
              <a:rPr lang="pl-PL" dirty="0"/>
              <a:t> </a:t>
            </a:r>
            <a:r>
              <a:rPr lang="pl-PL" err="1"/>
              <a:t>which</a:t>
            </a:r>
            <a:r>
              <a:rPr lang="pl-PL" dirty="0"/>
              <a:t> </a:t>
            </a:r>
            <a:r>
              <a:rPr lang="pl-PL" err="1"/>
              <a:t>determines</a:t>
            </a:r>
            <a:r>
              <a:rPr lang="pl-PL" dirty="0"/>
              <a:t> </a:t>
            </a:r>
            <a:r>
              <a:rPr lang="pl-PL" err="1"/>
              <a:t>whether</a:t>
            </a:r>
            <a:r>
              <a:rPr lang="pl-PL" dirty="0"/>
              <a:t> </a:t>
            </a:r>
            <a:r>
              <a:rPr lang="pl-PL" err="1"/>
              <a:t>or</a:t>
            </a:r>
            <a:r>
              <a:rPr lang="pl-PL" dirty="0"/>
              <a:t> not </a:t>
            </a:r>
            <a:r>
              <a:rPr lang="pl-PL" err="1"/>
              <a:t>changes</a:t>
            </a:r>
            <a:r>
              <a:rPr lang="pl-PL" dirty="0"/>
              <a:t> </a:t>
            </a:r>
            <a:r>
              <a:rPr lang="pl-PL" err="1"/>
              <a:t>can</a:t>
            </a:r>
            <a:r>
              <a:rPr lang="pl-PL" dirty="0"/>
              <a:t> be </a:t>
            </a:r>
            <a:r>
              <a:rPr lang="pl-PL" err="1"/>
              <a:t>merged</a:t>
            </a:r>
            <a:r>
              <a:rPr lang="pl-PL" dirty="0"/>
              <a:t>.</a:t>
            </a:r>
          </a:p>
          <a:p>
            <a:pPr>
              <a:buClr>
                <a:srgbClr val="688727"/>
              </a:buClr>
            </a:pPr>
            <a:r>
              <a:rPr lang="pl-PL" dirty="0"/>
              <a:t>We </a:t>
            </a:r>
            <a:r>
              <a:rPr lang="pl-PL" err="1"/>
              <a:t>also</a:t>
            </a:r>
            <a:r>
              <a:rPr lang="pl-PL" dirty="0"/>
              <a:t> </a:t>
            </a:r>
            <a:r>
              <a:rPr lang="pl-PL" err="1"/>
              <a:t>used</a:t>
            </a:r>
            <a:r>
              <a:rPr lang="pl-PL" dirty="0"/>
              <a:t> </a:t>
            </a:r>
            <a:r>
              <a:rPr lang="pl-PL" err="1"/>
              <a:t>SonarLint</a:t>
            </a:r>
            <a:r>
              <a:rPr lang="pl-PL" dirty="0"/>
              <a:t> plug-in </a:t>
            </a:r>
            <a:r>
              <a:rPr lang="pl-PL" err="1"/>
              <a:t>which</a:t>
            </a:r>
            <a:r>
              <a:rPr lang="pl-PL" dirty="0"/>
              <a:t> </a:t>
            </a:r>
            <a:r>
              <a:rPr lang="pl-PL" err="1"/>
              <a:t>would</a:t>
            </a:r>
            <a:r>
              <a:rPr lang="pl-PL" dirty="0"/>
              <a:t> </a:t>
            </a:r>
            <a:r>
              <a:rPr lang="pl-PL" err="1"/>
              <a:t>warn</a:t>
            </a:r>
            <a:r>
              <a:rPr lang="pl-PL" dirty="0"/>
              <a:t> </a:t>
            </a:r>
            <a:r>
              <a:rPr lang="pl-PL" err="1"/>
              <a:t>us</a:t>
            </a:r>
            <a:r>
              <a:rPr lang="pl-PL" dirty="0"/>
              <a:t> in </a:t>
            </a:r>
            <a:r>
              <a:rPr lang="pl-PL" err="1"/>
              <a:t>case</a:t>
            </a:r>
            <a:r>
              <a:rPr lang="pl-PL" dirty="0"/>
              <a:t> </a:t>
            </a:r>
            <a:r>
              <a:rPr lang="pl-PL" err="1"/>
              <a:t>there</a:t>
            </a:r>
            <a:r>
              <a:rPr lang="pl-PL" dirty="0"/>
              <a:t> </a:t>
            </a:r>
            <a:r>
              <a:rPr lang="pl-PL" err="1"/>
              <a:t>is</a:t>
            </a:r>
            <a:r>
              <a:rPr lang="pl-PL" dirty="0"/>
              <a:t> a </a:t>
            </a:r>
            <a:r>
              <a:rPr lang="pl-PL" err="1"/>
              <a:t>lethal</a:t>
            </a:r>
            <a:r>
              <a:rPr lang="pl-PL" dirty="0"/>
              <a:t> error </a:t>
            </a:r>
            <a:r>
              <a:rPr lang="pl-PL" err="1"/>
              <a:t>during</a:t>
            </a:r>
            <a:r>
              <a:rPr lang="pl-PL" dirty="0"/>
              <a:t> </a:t>
            </a:r>
            <a:r>
              <a:rPr lang="pl-PL" err="1"/>
              <a:t>it's</a:t>
            </a:r>
            <a:r>
              <a:rPr lang="pl-PL" dirty="0"/>
              <a:t> </a:t>
            </a:r>
            <a:r>
              <a:rPr lang="pl-PL" err="1"/>
              <a:t>analysis</a:t>
            </a:r>
            <a:r>
              <a:rPr lang="pl-PL"/>
              <a:t>.</a:t>
            </a:r>
            <a:endParaRPr lang="pl-PL" dirty="0"/>
          </a:p>
          <a:p>
            <a:pPr>
              <a:buClr>
                <a:srgbClr val="688727"/>
              </a:buClr>
            </a:pPr>
            <a:r>
              <a:rPr lang="pl-PL" dirty="0"/>
              <a:t>The </a:t>
            </a:r>
            <a:r>
              <a:rPr lang="pl-PL" dirty="0" err="1"/>
              <a:t>metric</a:t>
            </a:r>
            <a:r>
              <a:rPr lang="pl-PL" dirty="0"/>
              <a:t>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showed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move</a:t>
            </a:r>
            <a:r>
              <a:rPr lang="pl-PL" dirty="0"/>
              <a:t> on </a:t>
            </a:r>
            <a:r>
              <a:rPr lang="pl-PL" dirty="0" err="1"/>
              <a:t>or</a:t>
            </a:r>
            <a:r>
              <a:rPr lang="pl-PL" dirty="0"/>
              <a:t> not </a:t>
            </a:r>
            <a:r>
              <a:rPr lang="pl-PL" dirty="0" err="1"/>
              <a:t>were</a:t>
            </a:r>
            <a:r>
              <a:rPr lang="pl-PL" dirty="0"/>
              <a:t> </a:t>
            </a:r>
            <a:r>
              <a:rPr lang="pl-PL" dirty="0" err="1">
                <a:ea typeface="+mn-lt"/>
                <a:cs typeface="+mn-lt"/>
              </a:rPr>
              <a:t>criteria</a:t>
            </a:r>
            <a:r>
              <a:rPr lang="pl-PL" dirty="0">
                <a:ea typeface="+mn-lt"/>
                <a:cs typeface="+mn-lt"/>
              </a:rPr>
              <a:t> from </a:t>
            </a:r>
            <a:r>
              <a:rPr lang="pl-PL" dirty="0" err="1">
                <a:ea typeface="+mn-lt"/>
                <a:cs typeface="+mn-lt"/>
              </a:rPr>
              <a:t>SonarCloud</a:t>
            </a:r>
            <a:r>
              <a:rPr lang="pl-PL" dirty="0">
                <a:ea typeface="+mn-lt"/>
                <a:cs typeface="+mn-lt"/>
              </a:rPr>
              <a:t> </a:t>
            </a:r>
            <a:r>
              <a:rPr lang="pl-PL" dirty="0" err="1">
                <a:ea typeface="+mn-lt"/>
                <a:cs typeface="+mn-lt"/>
              </a:rPr>
              <a:t>such</a:t>
            </a:r>
            <a:r>
              <a:rPr lang="pl-PL" dirty="0">
                <a:ea typeface="+mn-lt"/>
                <a:cs typeface="+mn-lt"/>
              </a:rPr>
              <a:t> as </a:t>
            </a:r>
            <a:r>
              <a:rPr lang="pl-PL" dirty="0" err="1">
                <a:ea typeface="+mn-lt"/>
                <a:cs typeface="+mn-lt"/>
              </a:rPr>
              <a:t>Quality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Gate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code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smells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vulnerabilities</a:t>
            </a:r>
            <a:r>
              <a:rPr lang="pl-PL" dirty="0">
                <a:ea typeface="+mn-lt"/>
                <a:cs typeface="+mn-lt"/>
              </a:rPr>
              <a:t> and </a:t>
            </a:r>
            <a:r>
              <a:rPr lang="pl-PL" dirty="0" err="1">
                <a:ea typeface="+mn-lt"/>
                <a:cs typeface="+mn-lt"/>
              </a:rPr>
              <a:t>security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hotspots</a:t>
            </a:r>
            <a:r>
              <a:rPr lang="pl-PL" dirty="0">
                <a:ea typeface="+mn-lt"/>
                <a:cs typeface="+mn-lt"/>
              </a:rPr>
              <a:t>.</a:t>
            </a:r>
          </a:p>
          <a:p>
            <a:pPr>
              <a:buClr>
                <a:srgbClr val="688727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68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>
                <a:cs typeface="Calibri Light"/>
              </a:rPr>
              <a:t>CD </a:t>
            </a:r>
            <a:r>
              <a:rPr lang="pl-PL" err="1">
                <a:cs typeface="Calibri Light"/>
              </a:rPr>
              <a:t>Pipeline</a:t>
            </a:r>
            <a:endParaRPr lang="pl-PL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53FD7C-8002-BE9F-55CB-0E8E0A62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85" y="1365265"/>
            <a:ext cx="2743200" cy="2525316"/>
          </a:xfrm>
          <a:prstGeom prst="rect">
            <a:avLst/>
          </a:prstGeom>
        </p:spPr>
      </p:pic>
      <p:pic>
        <p:nvPicPr>
          <p:cNvPr id="5" name="Picture 5" descr="A picture containing font, graphics, logo, text&#10;&#10;Description automatically generated">
            <a:extLst>
              <a:ext uri="{FF2B5EF4-FFF2-40B4-BE49-F238E27FC236}">
                <a16:creationId xmlns:a16="http://schemas.microsoft.com/office/drawing/2014/main" id="{7ABAA4EB-00BF-1D70-804F-EE8516DF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73" y="1646867"/>
            <a:ext cx="4556974" cy="2362239"/>
          </a:xfrm>
          <a:prstGeom prst="rect">
            <a:avLst/>
          </a:prstGeom>
        </p:spPr>
      </p:pic>
      <p:pic>
        <p:nvPicPr>
          <p:cNvPr id="6" name="Picture 6" descr="A picture containing font, graphics, graphic design, logo&#10;&#10;Description automatically generated">
            <a:extLst>
              <a:ext uri="{FF2B5EF4-FFF2-40B4-BE49-F238E27FC236}">
                <a16:creationId xmlns:a16="http://schemas.microsoft.com/office/drawing/2014/main" id="{E540A6E7-30A9-4272-9277-FBBADB056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61" y="4718457"/>
            <a:ext cx="4642833" cy="1188156"/>
          </a:xfrm>
          <a:prstGeom prst="rect">
            <a:avLst/>
          </a:prstGeom>
        </p:spPr>
      </p:pic>
      <p:pic>
        <p:nvPicPr>
          <p:cNvPr id="8" name="Picture 8" descr="A picture containing screenshot, circle, graphics, design&#10;&#10;Description automatically generated">
            <a:extLst>
              <a:ext uri="{FF2B5EF4-FFF2-40B4-BE49-F238E27FC236}">
                <a16:creationId xmlns:a16="http://schemas.microsoft.com/office/drawing/2014/main" id="{E0F8F034-3C21-9B97-C517-F8459C5AD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823" y="4212891"/>
            <a:ext cx="3537397" cy="21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 err="1">
                <a:ea typeface="+mj-lt"/>
                <a:cs typeface="+mj-lt"/>
              </a:rPr>
              <a:t>Noted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strengths</a:t>
            </a:r>
            <a:r>
              <a:rPr lang="pl-PL">
                <a:ea typeface="+mj-lt"/>
                <a:cs typeface="+mj-lt"/>
              </a:rPr>
              <a:t> and </a:t>
            </a:r>
            <a:r>
              <a:rPr lang="pl-PL" err="1">
                <a:ea typeface="+mj-lt"/>
                <a:cs typeface="+mj-lt"/>
              </a:rPr>
              <a:t>weaknesses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161EB-5814-3A04-97B3-E80BBBB3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652" y="1758862"/>
            <a:ext cx="4246303" cy="4074091"/>
          </a:xfrm>
        </p:spPr>
        <p:txBody>
          <a:bodyPr/>
          <a:lstStyle/>
          <a:p>
            <a:pPr marL="342900" indent="-342900"/>
            <a:r>
              <a:rPr lang="pl-PL" err="1">
                <a:ea typeface="+mn-lt"/>
                <a:cs typeface="+mn-lt"/>
              </a:rPr>
              <a:t>Everyone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knows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what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they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need</a:t>
            </a:r>
            <a:r>
              <a:rPr lang="pl-PL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on.</a:t>
            </a:r>
          </a:p>
          <a:p>
            <a:pPr marL="342900" indent="-342900">
              <a:buClr>
                <a:srgbClr val="688727"/>
              </a:buClr>
            </a:pPr>
            <a:r>
              <a:rPr lang="pl-PL"/>
              <a:t>Fair </a:t>
            </a:r>
            <a:r>
              <a:rPr lang="pl-PL" err="1"/>
              <a:t>tasks</a:t>
            </a:r>
            <a:r>
              <a:rPr lang="pl-PL"/>
              <a:t> </a:t>
            </a:r>
            <a:r>
              <a:rPr lang="pl-PL" err="1"/>
              <a:t>division</a:t>
            </a:r>
            <a:r>
              <a:rPr lang="pl-PL"/>
              <a:t>.</a:t>
            </a:r>
          </a:p>
          <a:p>
            <a:pPr marL="342900" indent="-342900">
              <a:buClr>
                <a:srgbClr val="688727"/>
              </a:buClr>
            </a:pPr>
            <a:r>
              <a:rPr lang="pl-PL" err="1"/>
              <a:t>Increased</a:t>
            </a:r>
            <a:r>
              <a:rPr lang="pl-PL"/>
              <a:t> </a:t>
            </a:r>
            <a:r>
              <a:rPr lang="pl-PL" err="1"/>
              <a:t>code</a:t>
            </a:r>
            <a:r>
              <a:rPr lang="pl-PL"/>
              <a:t> </a:t>
            </a:r>
            <a:r>
              <a:rPr lang="pl-PL" err="1"/>
              <a:t>consistency</a:t>
            </a:r>
            <a:r>
              <a:rPr lang="pl-PL"/>
              <a:t> and </a:t>
            </a:r>
            <a:r>
              <a:rPr lang="pl-PL" err="1"/>
              <a:t>understanding</a:t>
            </a:r>
            <a:r>
              <a:rPr lang="pl-PL"/>
              <a:t>.</a:t>
            </a:r>
          </a:p>
          <a:p>
            <a:pPr marL="342900" indent="-342900">
              <a:buClr>
                <a:srgbClr val="688727"/>
              </a:buClr>
            </a:pPr>
            <a:r>
              <a:rPr lang="pl-PL" err="1">
                <a:ea typeface="+mn-lt"/>
                <a:cs typeface="+mn-lt"/>
              </a:rPr>
              <a:t>Easier</a:t>
            </a:r>
            <a:r>
              <a:rPr lang="pl-PL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maintain</a:t>
            </a:r>
            <a:r>
              <a:rPr lang="pl-PL">
                <a:ea typeface="+mn-lt"/>
                <a:cs typeface="+mn-lt"/>
              </a:rPr>
              <a:t> a </a:t>
            </a:r>
            <a:r>
              <a:rPr lang="pl-PL" err="1">
                <a:ea typeface="+mn-lt"/>
                <a:cs typeface="+mn-lt"/>
              </a:rPr>
              <a:t>coherent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project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structure</a:t>
            </a:r>
            <a:r>
              <a:rPr lang="pl-PL">
                <a:ea typeface="+mn-lt"/>
                <a:cs typeface="+mn-lt"/>
              </a:rPr>
              <a:t>.</a:t>
            </a:r>
            <a:endParaRPr lang="pl-PL" err="1"/>
          </a:p>
          <a:p>
            <a:pPr marL="342900" indent="-342900">
              <a:buClr>
                <a:srgbClr val="688727"/>
              </a:buClr>
            </a:pPr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4C5E259A-0D39-E61D-5677-683452A9945E}"/>
              </a:ext>
            </a:extLst>
          </p:cNvPr>
          <p:cNvSpPr txBox="1">
            <a:spLocks/>
          </p:cNvSpPr>
          <p:nvPr/>
        </p:nvSpPr>
        <p:spPr>
          <a:xfrm>
            <a:off x="6490546" y="1754687"/>
            <a:ext cx="4246303" cy="4074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l-PL" err="1">
                <a:ea typeface="+mn-lt"/>
                <a:cs typeface="+mn-lt"/>
              </a:rPr>
              <a:t>Difficulty</a:t>
            </a:r>
            <a:r>
              <a:rPr lang="pl-PL">
                <a:ea typeface="+mn-lt"/>
                <a:cs typeface="+mn-lt"/>
              </a:rPr>
              <a:t> in </a:t>
            </a:r>
            <a:r>
              <a:rPr lang="pl-PL" err="1">
                <a:ea typeface="+mn-lt"/>
                <a:cs typeface="+mn-lt"/>
              </a:rPr>
              <a:t>maintaining</a:t>
            </a:r>
            <a:r>
              <a:rPr lang="pl-PL">
                <a:ea typeface="+mn-lt"/>
                <a:cs typeface="+mn-lt"/>
              </a:rPr>
              <a:t> a </a:t>
            </a:r>
            <a:r>
              <a:rPr lang="pl-PL" err="1">
                <a:ea typeface="+mn-lt"/>
                <a:cs typeface="+mn-lt"/>
              </a:rPr>
              <a:t>consistent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work</a:t>
            </a:r>
            <a:r>
              <a:rPr lang="pl-PL">
                <a:ea typeface="+mn-lt"/>
                <a:cs typeface="+mn-lt"/>
              </a:rPr>
              <a:t> pace.</a:t>
            </a:r>
          </a:p>
          <a:p>
            <a:pPr marL="342900" indent="-342900">
              <a:buClr>
                <a:srgbClr val="688727"/>
              </a:buClr>
            </a:pPr>
            <a:r>
              <a:rPr lang="pl-PL" err="1">
                <a:ea typeface="+mn-lt"/>
                <a:cs typeface="+mn-lt"/>
              </a:rPr>
              <a:t>Obstructed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progress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when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other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people's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tasks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are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delayed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  <a:p>
            <a:pPr marL="342900" indent="-342900">
              <a:buClr>
                <a:srgbClr val="688727"/>
              </a:buClr>
            </a:pPr>
            <a:r>
              <a:rPr lang="pl-PL" err="1">
                <a:ea typeface="+mn-lt"/>
                <a:cs typeface="+mn-lt"/>
              </a:rPr>
              <a:t>Unfamiliarity</a:t>
            </a:r>
            <a:r>
              <a:rPr lang="pl-PL">
                <a:ea typeface="+mn-lt"/>
                <a:cs typeface="+mn-lt"/>
              </a:rPr>
              <a:t> with </a:t>
            </a:r>
            <a:r>
              <a:rPr lang="pl-PL" err="1">
                <a:ea typeface="+mn-lt"/>
                <a:cs typeface="+mn-lt"/>
              </a:rPr>
              <a:t>new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technologies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hinders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rather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than</a:t>
            </a:r>
            <a:r>
              <a:rPr lang="pl-PL">
                <a:ea typeface="+mn-lt"/>
                <a:cs typeface="+mn-lt"/>
              </a:rPr>
              <a:t> aids.</a:t>
            </a:r>
            <a:endParaRPr lang="pl-PL"/>
          </a:p>
          <a:p>
            <a:pPr marL="342900" indent="-342900">
              <a:buClr>
                <a:srgbClr val="688727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32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 b="1" err="1">
                <a:cs typeface="Calibri Light"/>
              </a:rPr>
              <a:t>Lessons</a:t>
            </a:r>
            <a:r>
              <a:rPr lang="pl-PL" b="1">
                <a:cs typeface="Calibri Light"/>
              </a:rPr>
              <a:t> </a:t>
            </a:r>
            <a:r>
              <a:rPr lang="pl-PL" b="1" err="1">
                <a:cs typeface="Calibri Light"/>
              </a:rPr>
              <a:t>learned</a:t>
            </a:r>
            <a:r>
              <a:rPr lang="pl-PL">
                <a:cs typeface="Calibri Light"/>
              </a:rPr>
              <a:t> </a:t>
            </a:r>
            <a:br>
              <a:rPr lang="pl-PL">
                <a:cs typeface="Calibri Light"/>
              </a:rPr>
            </a:br>
            <a:r>
              <a:rPr lang="pl-PL" sz="3600">
                <a:cs typeface="Calibri Light"/>
              </a:rPr>
              <a:t> </a:t>
            </a:r>
            <a:r>
              <a:rPr lang="pl-PL" sz="3600" err="1">
                <a:solidFill>
                  <a:srgbClr val="000000"/>
                </a:solidFill>
                <a:ea typeface="+mj-lt"/>
                <a:cs typeface="Calibri Light"/>
              </a:rPr>
              <a:t>Key</a:t>
            </a:r>
            <a:r>
              <a:rPr lang="pl-PL" sz="3600">
                <a:solidFill>
                  <a:srgbClr val="000000"/>
                </a:solidFill>
                <a:ea typeface="+mj-lt"/>
                <a:cs typeface="Calibri Light"/>
              </a:rPr>
              <a:t> </a:t>
            </a:r>
            <a:r>
              <a:rPr lang="pl-PL" sz="3600" err="1">
                <a:solidFill>
                  <a:srgbClr val="000000"/>
                </a:solidFill>
                <a:ea typeface="+mj-lt"/>
                <a:cs typeface="Calibri Light"/>
              </a:rPr>
              <a:t>Takeaways</a:t>
            </a:r>
            <a:r>
              <a:rPr lang="pl-PL" sz="3600">
                <a:solidFill>
                  <a:srgbClr val="000000"/>
                </a:solidFill>
                <a:ea typeface="+mj-lt"/>
                <a:cs typeface="Calibri Light"/>
              </a:rPr>
              <a:t> for </a:t>
            </a:r>
            <a:r>
              <a:rPr lang="pl-PL" sz="3600" err="1">
                <a:solidFill>
                  <a:srgbClr val="000000"/>
                </a:solidFill>
                <a:ea typeface="+mj-lt"/>
                <a:cs typeface="Calibri Light"/>
              </a:rPr>
              <a:t>Future</a:t>
            </a:r>
            <a:r>
              <a:rPr lang="pl-PL" sz="3600">
                <a:solidFill>
                  <a:srgbClr val="000000"/>
                </a:solidFill>
                <a:ea typeface="+mj-lt"/>
                <a:cs typeface="Calibri Light"/>
              </a:rPr>
              <a:t> </a:t>
            </a:r>
            <a:r>
              <a:rPr lang="pl-PL" sz="3600" err="1">
                <a:solidFill>
                  <a:srgbClr val="000000"/>
                </a:solidFill>
                <a:ea typeface="+mj-lt"/>
                <a:cs typeface="Calibri Light"/>
              </a:rPr>
              <a:t>Success</a:t>
            </a:r>
            <a:endParaRPr lang="pl-PL" sz="3600" err="1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48003FD-4613-739B-85B4-B89C8EF90A93}"/>
              </a:ext>
            </a:extLst>
          </p:cNvPr>
          <p:cNvSpPr txBox="1"/>
          <p:nvPr/>
        </p:nvSpPr>
        <p:spPr>
          <a:xfrm>
            <a:off x="2157246" y="2566536"/>
            <a:ext cx="5211948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Maintain a Balance</a:t>
            </a:r>
            <a:endParaRPr lang="en-US" sz="2000" b="1"/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Effective Communication</a:t>
            </a:r>
            <a:endParaRPr lang="en-US" sz="2000" b="1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Collaborative Dependencies</a:t>
            </a:r>
            <a:endParaRPr lang="en-US" sz="2000" b="1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200000"/>
              </a:lnSpc>
              <a:buFont typeface="Calibri"/>
              <a:buChar char="-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Embrace Learning</a:t>
            </a:r>
            <a:endParaRPr lang="en-US" sz="2000" b="1">
              <a:solidFill>
                <a:srgbClr val="000000"/>
              </a:solidFill>
              <a:latin typeface="Corbel"/>
            </a:endParaRPr>
          </a:p>
          <a:p>
            <a:pPr marL="285750" indent="-285750">
              <a:buFont typeface="Calibri"/>
              <a:buChar char="-"/>
            </a:pPr>
            <a:endParaRPr lang="en-US">
              <a:solidFill>
                <a:srgbClr val="000000"/>
              </a:solidFill>
              <a:latin typeface="Söhne"/>
            </a:endParaRPr>
          </a:p>
        </p:txBody>
      </p:sp>
      <p:pic>
        <p:nvPicPr>
          <p:cNvPr id="3" name="Grafika 4" descr="Aspiracja z wypełnieniem pełnym">
            <a:extLst>
              <a:ext uri="{FF2B5EF4-FFF2-40B4-BE49-F238E27FC236}">
                <a16:creationId xmlns:a16="http://schemas.microsoft.com/office/drawing/2014/main" id="{6A6172EA-5DFC-F4F5-CA77-F40B3AFA6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1360" y="2016760"/>
            <a:ext cx="3911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75404-1278-BC4E-8D5C-2A934BA2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71" y="2555240"/>
            <a:ext cx="10018713" cy="1752599"/>
          </a:xfrm>
        </p:spPr>
        <p:txBody>
          <a:bodyPr/>
          <a:lstStyle/>
          <a:p>
            <a:r>
              <a:rPr lang="pl-PL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2741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576FBCE-5256-953F-61E8-10FDFA7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835" y="446308"/>
            <a:ext cx="3260762" cy="165210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pl-PL" sz="3200" b="1">
                <a:solidFill>
                  <a:schemeClr val="tx2"/>
                </a:solidFill>
                <a:cs typeface="Calibri Light"/>
              </a:rPr>
              <a:t>Product </a:t>
            </a:r>
            <a:r>
              <a:rPr lang="pl-PL" sz="3200" b="1" err="1">
                <a:solidFill>
                  <a:schemeClr val="tx2"/>
                </a:solidFill>
                <a:cs typeface="Calibri Light"/>
              </a:rPr>
              <a:t>concept</a:t>
            </a:r>
            <a:endParaRPr lang="pl-PL" sz="3200" b="1" err="1">
              <a:solidFill>
                <a:schemeClr val="tx2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B3BFE9-D5E4-7A28-F91D-FBE7623D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991" y="446308"/>
            <a:ext cx="6383207" cy="20696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l-PL" b="1" i="1" err="1">
                <a:ea typeface="+mn-lt"/>
                <a:cs typeface="+mn-lt"/>
              </a:rPr>
              <a:t>InPostOr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offers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possibility</a:t>
            </a:r>
            <a:r>
              <a:rPr lang="pl-PL">
                <a:ea typeface="+mn-lt"/>
                <a:cs typeface="+mn-lt"/>
              </a:rPr>
              <a:t> to order a parcel to </a:t>
            </a:r>
            <a:r>
              <a:rPr lang="pl-PL" err="1">
                <a:ea typeface="+mn-lt"/>
                <a:cs typeface="+mn-lt"/>
              </a:rPr>
              <a:t>an</a:t>
            </a:r>
            <a:r>
              <a:rPr lang="pl-PL">
                <a:ea typeface="+mn-lt"/>
                <a:cs typeface="+mn-lt"/>
              </a:rPr>
              <a:t> </a:t>
            </a:r>
            <a:r>
              <a:rPr lang="pl-PL" b="1" i="1" err="1">
                <a:ea typeface="+mn-lt"/>
                <a:cs typeface="+mn-lt"/>
              </a:rPr>
              <a:t>InPostOr</a:t>
            </a:r>
            <a:r>
              <a:rPr lang="pl-PL" b="1" i="1">
                <a:ea typeface="+mn-lt"/>
                <a:cs typeface="+mn-lt"/>
              </a:rPr>
              <a:t> </a:t>
            </a:r>
            <a:r>
              <a:rPr lang="pl-PL" b="1" i="1" err="1">
                <a:ea typeface="+mn-lt"/>
                <a:cs typeface="+mn-lt"/>
              </a:rPr>
              <a:t>Locker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b="1" i="1" err="1">
                <a:ea typeface="+mn-lt"/>
                <a:cs typeface="+mn-lt"/>
              </a:rPr>
              <a:t>collection</a:t>
            </a:r>
            <a:r>
              <a:rPr lang="pl-PL" b="1" i="1">
                <a:ea typeface="+mn-lt"/>
                <a:cs typeface="+mn-lt"/>
              </a:rPr>
              <a:t> point</a:t>
            </a:r>
            <a:r>
              <a:rPr lang="pl-PL">
                <a:ea typeface="+mn-lt"/>
                <a:cs typeface="+mn-lt"/>
              </a:rPr>
              <a:t>. </a:t>
            </a:r>
            <a:r>
              <a:rPr lang="pl-PL" err="1">
                <a:ea typeface="+mn-lt"/>
                <a:cs typeface="+mn-lt"/>
              </a:rPr>
              <a:t>This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eliminates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need</a:t>
            </a:r>
            <a:r>
              <a:rPr lang="pl-PL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wait</a:t>
            </a:r>
            <a:r>
              <a:rPr lang="pl-PL">
                <a:ea typeface="+mn-lt"/>
                <a:cs typeface="+mn-lt"/>
              </a:rPr>
              <a:t> for a </a:t>
            </a:r>
            <a:r>
              <a:rPr lang="pl-PL" err="1">
                <a:ea typeface="+mn-lt"/>
                <a:cs typeface="+mn-lt"/>
              </a:rPr>
              <a:t>courier</a:t>
            </a:r>
            <a:r>
              <a:rPr lang="pl-PL">
                <a:ea typeface="+mn-lt"/>
                <a:cs typeface="+mn-lt"/>
              </a:rPr>
              <a:t>. The </a:t>
            </a:r>
            <a:r>
              <a:rPr lang="pl-PL" err="1">
                <a:ea typeface="+mn-lt"/>
                <a:cs typeface="+mn-lt"/>
              </a:rPr>
              <a:t>customer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can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collect</a:t>
            </a:r>
            <a:r>
              <a:rPr lang="pl-PL">
                <a:ea typeface="+mn-lt"/>
                <a:cs typeface="+mn-lt"/>
              </a:rPr>
              <a:t> the parcel </a:t>
            </a:r>
            <a:r>
              <a:rPr lang="pl-PL" err="1">
                <a:ea typeface="+mn-lt"/>
                <a:cs typeface="+mn-lt"/>
              </a:rPr>
              <a:t>during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opening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hours</a:t>
            </a:r>
            <a:r>
              <a:rPr lang="pl-PL">
                <a:ea typeface="+mn-lt"/>
                <a:cs typeface="+mn-lt"/>
              </a:rPr>
              <a:t> of the </a:t>
            </a:r>
            <a:r>
              <a:rPr lang="pl-PL" b="1">
                <a:ea typeface="+mn-lt"/>
                <a:cs typeface="+mn-lt"/>
              </a:rPr>
              <a:t>ACP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any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time</a:t>
            </a:r>
            <a:r>
              <a:rPr lang="pl-PL">
                <a:ea typeface="+mn-lt"/>
                <a:cs typeface="+mn-lt"/>
              </a:rPr>
              <a:t> from the </a:t>
            </a:r>
            <a:r>
              <a:rPr lang="pl-PL" b="1" i="1" err="1">
                <a:ea typeface="+mn-lt"/>
                <a:cs typeface="+mn-lt"/>
              </a:rPr>
              <a:t>Locker</a:t>
            </a:r>
            <a:r>
              <a:rPr lang="pl-PL" b="1" i="1">
                <a:ea typeface="+mn-lt"/>
                <a:cs typeface="+mn-lt"/>
              </a:rPr>
              <a:t>.</a:t>
            </a:r>
            <a:endParaRPr lang="pl-PL" err="1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1E90155-771A-382A-4568-676F01C2F501}"/>
              </a:ext>
            </a:extLst>
          </p:cNvPr>
          <p:cNvSpPr txBox="1"/>
          <p:nvPr/>
        </p:nvSpPr>
        <p:spPr>
          <a:xfrm>
            <a:off x="2262514" y="4725966"/>
            <a:ext cx="2565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/>
              <a:t>Online </a:t>
            </a:r>
            <a:r>
              <a:rPr lang="pl-PL" sz="3200" b="1" err="1"/>
              <a:t>Store</a:t>
            </a:r>
            <a:endParaRPr lang="pl-PL" sz="3200" b="1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538DA31-ECC4-E5FA-E228-957704E3BF8C}"/>
              </a:ext>
            </a:extLst>
          </p:cNvPr>
          <p:cNvSpPr txBox="1"/>
          <p:nvPr/>
        </p:nvSpPr>
        <p:spPr>
          <a:xfrm>
            <a:off x="5811554" y="3264595"/>
            <a:ext cx="32959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 err="1"/>
              <a:t>InPostor</a:t>
            </a:r>
            <a:r>
              <a:rPr lang="pl-PL" sz="3200" b="1"/>
              <a:t> </a:t>
            </a:r>
            <a:r>
              <a:rPr lang="pl-PL" sz="3200" b="1" err="1"/>
              <a:t>Locker</a:t>
            </a:r>
            <a:endParaRPr lang="pl-PL" sz="3200" b="1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2C61E70-EFE0-F458-00C9-E47DF87398E6}"/>
              </a:ext>
            </a:extLst>
          </p:cNvPr>
          <p:cNvSpPr txBox="1"/>
          <p:nvPr/>
        </p:nvSpPr>
        <p:spPr>
          <a:xfrm>
            <a:off x="6573555" y="5780239"/>
            <a:ext cx="10788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/>
              <a:t>ACP</a:t>
            </a:r>
            <a:endParaRPr lang="pl-PL" b="1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514755A-2987-F6E0-86C1-A0B337ECC7CE}"/>
              </a:ext>
            </a:extLst>
          </p:cNvPr>
          <p:cNvSpPr txBox="1"/>
          <p:nvPr/>
        </p:nvSpPr>
        <p:spPr>
          <a:xfrm>
            <a:off x="9934706" y="4819909"/>
            <a:ext cx="16362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3200" b="1"/>
              <a:t>Client</a:t>
            </a:r>
            <a:endParaRPr lang="pl-PL"/>
          </a:p>
        </p:txBody>
      </p:sp>
      <p:pic>
        <p:nvPicPr>
          <p:cNvPr id="29" name="Grafika 29" descr="Strzałka w prawo z wypełnieniem pełnym">
            <a:extLst>
              <a:ext uri="{FF2B5EF4-FFF2-40B4-BE49-F238E27FC236}">
                <a16:creationId xmlns:a16="http://schemas.microsoft.com/office/drawing/2014/main" id="{872FF2A7-AB58-AA3A-7232-64B949D51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2340000">
            <a:off x="4260937" y="3462403"/>
            <a:ext cx="1436317" cy="1425879"/>
          </a:xfrm>
          <a:prstGeom prst="rect">
            <a:avLst/>
          </a:prstGeom>
        </p:spPr>
      </p:pic>
      <p:pic>
        <p:nvPicPr>
          <p:cNvPr id="30" name="Grafika 29" descr="Strzałka w prawo z wypełnieniem pełnym">
            <a:extLst>
              <a:ext uri="{FF2B5EF4-FFF2-40B4-BE49-F238E27FC236}">
                <a16:creationId xmlns:a16="http://schemas.microsoft.com/office/drawing/2014/main" id="{3329AD0C-89A1-7F6C-9653-A4EB8D48D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0000">
            <a:off x="4574086" y="5111663"/>
            <a:ext cx="1436317" cy="1425879"/>
          </a:xfrm>
          <a:prstGeom prst="rect">
            <a:avLst/>
          </a:prstGeom>
        </p:spPr>
      </p:pic>
      <p:pic>
        <p:nvPicPr>
          <p:cNvPr id="31" name="Grafika 30" descr="Strzałka w prawo z wypełnieniem pełnym">
            <a:extLst>
              <a:ext uri="{FF2B5EF4-FFF2-40B4-BE49-F238E27FC236}">
                <a16:creationId xmlns:a16="http://schemas.microsoft.com/office/drawing/2014/main" id="{F5563429-38BF-63F7-1433-285BA1E2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0000">
            <a:off x="8718112" y="3441525"/>
            <a:ext cx="1436317" cy="1425879"/>
          </a:xfrm>
          <a:prstGeom prst="rect">
            <a:avLst/>
          </a:prstGeom>
        </p:spPr>
      </p:pic>
      <p:pic>
        <p:nvPicPr>
          <p:cNvPr id="32" name="Grafika 31" descr="Strzałka w prawo z wypełnieniem pełnym">
            <a:extLst>
              <a:ext uri="{FF2B5EF4-FFF2-40B4-BE49-F238E27FC236}">
                <a16:creationId xmlns:a16="http://schemas.microsoft.com/office/drawing/2014/main" id="{336890EE-228E-D6EF-B580-53E0E1789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620000">
            <a:off x="8196195" y="5069908"/>
            <a:ext cx="1436317" cy="14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>
                <a:cs typeface="Calibri Light"/>
              </a:rPr>
              <a:t>Target </a:t>
            </a:r>
            <a:r>
              <a:rPr lang="pl-PL" err="1">
                <a:cs typeface="Calibri Light"/>
              </a:rPr>
              <a:t>group</a:t>
            </a:r>
            <a:r>
              <a:rPr lang="pl-PL">
                <a:cs typeface="Calibri Light"/>
              </a:rPr>
              <a:t>(s)</a:t>
            </a:r>
            <a:endParaRPr lang="pl-PL" err="1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DE7F6E3-F08C-6885-0579-E9BBA3BDA1ED}"/>
              </a:ext>
            </a:extLst>
          </p:cNvPr>
          <p:cNvSpPr txBox="1"/>
          <p:nvPr/>
        </p:nvSpPr>
        <p:spPr>
          <a:xfrm>
            <a:off x="2153293" y="3835468"/>
            <a:ext cx="327572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pl-PL" sz="2400"/>
              <a:t>Online shop </a:t>
            </a:r>
            <a:r>
              <a:rPr lang="pl-PL" sz="2400" err="1"/>
              <a:t>owners</a:t>
            </a:r>
            <a:r>
              <a:rPr lang="pl-PL" sz="2400"/>
              <a:t> </a:t>
            </a:r>
            <a:r>
              <a:rPr lang="pl-PL" sz="2400" err="1"/>
              <a:t>wishing</a:t>
            </a:r>
            <a:r>
              <a:rPr lang="pl-PL" sz="2400"/>
              <a:t> to </a:t>
            </a:r>
            <a:r>
              <a:rPr lang="pl-PL" sz="2400" err="1"/>
              <a:t>expand</a:t>
            </a:r>
            <a:r>
              <a:rPr lang="pl-PL" sz="2400"/>
              <a:t> </a:t>
            </a:r>
            <a:r>
              <a:rPr lang="pl-PL" sz="2400" err="1"/>
              <a:t>delivery</a:t>
            </a:r>
            <a:r>
              <a:rPr lang="pl-PL" sz="2400"/>
              <a:t> </a:t>
            </a:r>
            <a:r>
              <a:rPr lang="pl-PL" sz="2400" err="1"/>
              <a:t>options</a:t>
            </a:r>
            <a:r>
              <a:rPr lang="pl-PL" sz="2400"/>
              <a:t> for </a:t>
            </a:r>
            <a:r>
              <a:rPr lang="pl-PL" sz="2400" err="1"/>
              <a:t>their</a:t>
            </a:r>
            <a:r>
              <a:rPr lang="pl-PL" sz="2400"/>
              <a:t> </a:t>
            </a:r>
            <a:r>
              <a:rPr lang="pl-PL" sz="2400" err="1"/>
              <a:t>goods</a:t>
            </a:r>
            <a:r>
              <a:rPr lang="pl-PL" sz="2400"/>
              <a:t>.</a:t>
            </a:r>
            <a:endParaRPr lang="en-US" sz="2400"/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BE804356-EDAA-BDA1-ACDD-F98415AFD3FC}"/>
              </a:ext>
            </a:extLst>
          </p:cNvPr>
          <p:cNvSpPr txBox="1"/>
          <p:nvPr/>
        </p:nvSpPr>
        <p:spPr>
          <a:xfrm>
            <a:off x="7633534" y="3836269"/>
            <a:ext cx="297232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pl-PL" sz="2400" err="1"/>
              <a:t>Customers</a:t>
            </a:r>
            <a:r>
              <a:rPr lang="pl-PL" sz="2400"/>
              <a:t> of online </a:t>
            </a:r>
            <a:r>
              <a:rPr lang="pl-PL" sz="2400" err="1"/>
              <a:t>shops</a:t>
            </a:r>
            <a:r>
              <a:rPr lang="pl-PL" sz="2400"/>
              <a:t> </a:t>
            </a:r>
            <a:r>
              <a:rPr lang="pl-PL" sz="2400" err="1"/>
              <a:t>needing</a:t>
            </a:r>
            <a:r>
              <a:rPr lang="pl-PL" sz="2400"/>
              <a:t> </a:t>
            </a:r>
            <a:r>
              <a:rPr lang="pl-PL" sz="2400" err="1"/>
              <a:t>flexible</a:t>
            </a:r>
            <a:r>
              <a:rPr lang="pl-PL" sz="2400"/>
              <a:t> pick-up</a:t>
            </a:r>
            <a:br>
              <a:rPr lang="pl-PL" sz="2400"/>
            </a:br>
            <a:r>
              <a:rPr lang="pl-PL" sz="2400" err="1"/>
              <a:t>times</a:t>
            </a:r>
            <a:r>
              <a:rPr lang="pl-PL" sz="2400"/>
              <a:t> for </a:t>
            </a:r>
            <a:r>
              <a:rPr lang="pl-PL" sz="2400" err="1"/>
              <a:t>their</a:t>
            </a:r>
            <a:br>
              <a:rPr lang="pl-PL" sz="2400"/>
            </a:br>
            <a:r>
              <a:rPr lang="pl-PL" sz="2400" err="1"/>
              <a:t>packages</a:t>
            </a:r>
            <a:r>
              <a:rPr lang="pl-PL" sz="2400"/>
              <a:t>.</a:t>
            </a:r>
            <a:endParaRPr lang="pl-PL"/>
          </a:p>
        </p:txBody>
      </p:sp>
      <p:pic>
        <p:nvPicPr>
          <p:cNvPr id="80" name="Grafika 80" descr="Kiosk z wypełnieniem pełnym">
            <a:extLst>
              <a:ext uri="{FF2B5EF4-FFF2-40B4-BE49-F238E27FC236}">
                <a16:creationId xmlns:a16="http://schemas.microsoft.com/office/drawing/2014/main" id="{09C36045-6B57-672A-E3BE-48D5AD57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0320" y="1539240"/>
            <a:ext cx="2092960" cy="2092960"/>
          </a:xfrm>
          <a:prstGeom prst="rect">
            <a:avLst/>
          </a:prstGeom>
        </p:spPr>
      </p:pic>
      <p:pic>
        <p:nvPicPr>
          <p:cNvPr id="81" name="Grafika 81" descr="Torba na zakupy z wypełnieniem pełnym">
            <a:extLst>
              <a:ext uri="{FF2B5EF4-FFF2-40B4-BE49-F238E27FC236}">
                <a16:creationId xmlns:a16="http://schemas.microsoft.com/office/drawing/2014/main" id="{8BE30371-9AB1-5DEC-CF0F-1E91CB192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8000" y="1478280"/>
            <a:ext cx="2092960" cy="2092960"/>
          </a:xfrm>
          <a:prstGeom prst="rect">
            <a:avLst/>
          </a:prstGeom>
        </p:spPr>
      </p:pic>
      <p:pic>
        <p:nvPicPr>
          <p:cNvPr id="82" name="Grafika 82" descr="Transfer z wypełnieniem pełnym">
            <a:extLst>
              <a:ext uri="{FF2B5EF4-FFF2-40B4-BE49-F238E27FC236}">
                <a16:creationId xmlns:a16="http://schemas.microsoft.com/office/drawing/2014/main" id="{12D22C0E-4AF1-1007-FC8A-741B81BBF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1040" y="1905000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2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C255DDC7-BEF0-7444-48E9-AF789ECA4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14" r="29985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91" y="341334"/>
            <a:ext cx="4582187" cy="1188928"/>
          </a:xfrm>
        </p:spPr>
        <p:txBody>
          <a:bodyPr>
            <a:normAutofit/>
          </a:bodyPr>
          <a:lstStyle/>
          <a:p>
            <a:pPr algn="l"/>
            <a:r>
              <a:rPr lang="pl-PL" err="1">
                <a:cs typeface="Calibri Light"/>
              </a:rPr>
              <a:t>Benefits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161EB-5814-3A04-97B3-E80BBBB3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539657"/>
            <a:ext cx="5260680" cy="42515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l-PL" err="1">
                <a:ea typeface="+mn-lt"/>
                <a:cs typeface="+mn-lt"/>
              </a:rPr>
              <a:t>Until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now</a:t>
            </a:r>
            <a:r>
              <a:rPr lang="pl-PL">
                <a:ea typeface="+mn-lt"/>
                <a:cs typeface="+mn-lt"/>
              </a:rPr>
              <a:t>, online shopping </a:t>
            </a:r>
            <a:r>
              <a:rPr lang="pl-PL" err="1">
                <a:ea typeface="+mn-lt"/>
                <a:cs typeface="+mn-lt"/>
              </a:rPr>
              <a:t>involved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waiting</a:t>
            </a:r>
            <a:r>
              <a:rPr lang="pl-PL">
                <a:ea typeface="+mn-lt"/>
                <a:cs typeface="+mn-lt"/>
              </a:rPr>
              <a:t> for a </a:t>
            </a:r>
            <a:r>
              <a:rPr lang="pl-PL" err="1">
                <a:ea typeface="+mn-lt"/>
                <a:cs typeface="+mn-lt"/>
              </a:rPr>
              <a:t>courier</a:t>
            </a:r>
            <a:r>
              <a:rPr lang="pl-PL">
                <a:ea typeface="+mn-lt"/>
                <a:cs typeface="+mn-lt"/>
              </a:rPr>
              <a:t>, </a:t>
            </a:r>
            <a:r>
              <a:rPr lang="pl-PL" err="1">
                <a:ea typeface="+mn-lt"/>
                <a:cs typeface="+mn-lt"/>
              </a:rPr>
              <a:t>often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without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knowing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what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times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or</a:t>
            </a:r>
            <a:r>
              <a:rPr lang="pl-PL">
                <a:ea typeface="+mn-lt"/>
                <a:cs typeface="+mn-lt"/>
              </a:rPr>
              <a:t> on </a:t>
            </a:r>
            <a:r>
              <a:rPr lang="pl-PL" err="1">
                <a:ea typeface="+mn-lt"/>
                <a:cs typeface="+mn-lt"/>
              </a:rPr>
              <a:t>what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day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package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would</a:t>
            </a:r>
            <a:r>
              <a:rPr lang="pl-PL">
                <a:ea typeface="+mn-lt"/>
                <a:cs typeface="+mn-lt"/>
              </a:rPr>
              <a:t> be </a:t>
            </a:r>
            <a:r>
              <a:rPr lang="pl-PL" err="1">
                <a:ea typeface="+mn-lt"/>
                <a:cs typeface="+mn-lt"/>
              </a:rPr>
              <a:t>delivered</a:t>
            </a:r>
            <a:r>
              <a:rPr lang="pl-PL">
                <a:ea typeface="+mn-lt"/>
                <a:cs typeface="+mn-lt"/>
              </a:rPr>
              <a:t>. Through the </a:t>
            </a:r>
            <a:r>
              <a:rPr lang="pl-PL" err="1">
                <a:ea typeface="+mn-lt"/>
                <a:cs typeface="+mn-lt"/>
              </a:rPr>
              <a:t>use</a:t>
            </a:r>
            <a:r>
              <a:rPr lang="pl-PL">
                <a:ea typeface="+mn-lt"/>
                <a:cs typeface="+mn-lt"/>
              </a:rPr>
              <a:t> of</a:t>
            </a:r>
            <a:r>
              <a:rPr lang="pl-PL" b="1" i="1">
                <a:ea typeface="+mn-lt"/>
                <a:cs typeface="+mn-lt"/>
              </a:rPr>
              <a:t> </a:t>
            </a:r>
            <a:r>
              <a:rPr lang="pl-PL" b="1" i="1" err="1">
                <a:ea typeface="+mn-lt"/>
                <a:cs typeface="+mn-lt"/>
              </a:rPr>
              <a:t>InPostOr</a:t>
            </a:r>
            <a:r>
              <a:rPr lang="pl-PL" b="1" i="1">
                <a:ea typeface="+mn-lt"/>
                <a:cs typeface="+mn-lt"/>
              </a:rPr>
              <a:t> </a:t>
            </a:r>
            <a:r>
              <a:rPr lang="pl-PL" b="1" i="1" err="1">
                <a:ea typeface="+mn-lt"/>
                <a:cs typeface="+mn-lt"/>
              </a:rPr>
              <a:t>Lockers</a:t>
            </a:r>
            <a:r>
              <a:rPr lang="pl-PL">
                <a:ea typeface="+mn-lt"/>
                <a:cs typeface="+mn-lt"/>
              </a:rPr>
              <a:t>, online shopping </a:t>
            </a:r>
            <a:r>
              <a:rPr lang="pl-PL" err="1">
                <a:ea typeface="+mn-lt"/>
                <a:cs typeface="+mn-lt"/>
              </a:rPr>
              <a:t>is</a:t>
            </a:r>
            <a:r>
              <a:rPr lang="pl-PL">
                <a:ea typeface="+mn-lt"/>
                <a:cs typeface="+mn-lt"/>
              </a:rPr>
              <a:t> </a:t>
            </a:r>
            <a:r>
              <a:rPr lang="pl-PL" err="1">
                <a:ea typeface="+mn-lt"/>
                <a:cs typeface="+mn-lt"/>
              </a:rPr>
              <a:t>more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accessible</a:t>
            </a:r>
            <a:r>
              <a:rPr lang="pl-PL">
                <a:ea typeface="+mn-lt"/>
                <a:cs typeface="+mn-lt"/>
              </a:rPr>
              <a:t> to </a:t>
            </a:r>
            <a:r>
              <a:rPr lang="pl-PL" err="1">
                <a:ea typeface="+mn-lt"/>
                <a:cs typeface="+mn-lt"/>
              </a:rPr>
              <a:t>people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who</a:t>
            </a:r>
            <a:r>
              <a:rPr lang="pl-PL">
                <a:ea typeface="+mn-lt"/>
                <a:cs typeface="+mn-lt"/>
              </a:rPr>
              <a:t>, for </a:t>
            </a:r>
            <a:r>
              <a:rPr lang="pl-PL" err="1">
                <a:ea typeface="+mn-lt"/>
                <a:cs typeface="+mn-lt"/>
              </a:rPr>
              <a:t>various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reasons</a:t>
            </a:r>
            <a:r>
              <a:rPr lang="pl-PL">
                <a:ea typeface="+mn-lt"/>
                <a:cs typeface="+mn-lt"/>
              </a:rPr>
              <a:t>, do not want </a:t>
            </a:r>
            <a:r>
              <a:rPr lang="pl-PL" err="1">
                <a:ea typeface="+mn-lt"/>
                <a:cs typeface="+mn-lt"/>
              </a:rPr>
              <a:t>or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cannot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use</a:t>
            </a:r>
            <a:r>
              <a:rPr lang="pl-PL">
                <a:ea typeface="+mn-lt"/>
                <a:cs typeface="+mn-lt"/>
              </a:rPr>
              <a:t> a </a:t>
            </a:r>
            <a:r>
              <a:rPr lang="pl-PL" err="1">
                <a:ea typeface="+mn-lt"/>
                <a:cs typeface="+mn-lt"/>
              </a:rPr>
              <a:t>traditional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courier</a:t>
            </a:r>
            <a:r>
              <a:rPr lang="pl-PL">
                <a:ea typeface="+mn-lt"/>
                <a:cs typeface="+mn-lt"/>
              </a:rPr>
              <a:t> service by </a:t>
            </a:r>
            <a:r>
              <a:rPr lang="pl-PL" err="1">
                <a:ea typeface="+mn-lt"/>
                <a:cs typeface="+mn-lt"/>
              </a:rPr>
              <a:t>being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available</a:t>
            </a:r>
            <a:r>
              <a:rPr lang="pl-PL">
                <a:ea typeface="+mn-lt"/>
                <a:cs typeface="+mn-lt"/>
              </a:rPr>
              <a:t> 24/7. </a:t>
            </a:r>
            <a:r>
              <a:rPr lang="pl-PL" err="1">
                <a:ea typeface="+mn-lt"/>
                <a:cs typeface="+mn-lt"/>
              </a:rPr>
              <a:t>This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increases</a:t>
            </a:r>
            <a:r>
              <a:rPr lang="pl-PL">
                <a:ea typeface="+mn-lt"/>
                <a:cs typeface="+mn-lt"/>
              </a:rPr>
              <a:t> the </a:t>
            </a:r>
            <a:r>
              <a:rPr lang="pl-PL" err="1">
                <a:ea typeface="+mn-lt"/>
                <a:cs typeface="+mn-lt"/>
              </a:rPr>
              <a:t>pool</a:t>
            </a:r>
            <a:r>
              <a:rPr lang="pl-PL">
                <a:ea typeface="+mn-lt"/>
                <a:cs typeface="+mn-lt"/>
              </a:rPr>
              <a:t> of </a:t>
            </a:r>
            <a:r>
              <a:rPr lang="pl-PL" err="1">
                <a:ea typeface="+mn-lt"/>
                <a:cs typeface="+mn-lt"/>
              </a:rPr>
              <a:t>potential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customers</a:t>
            </a:r>
            <a:r>
              <a:rPr lang="pl-PL">
                <a:ea typeface="+mn-lt"/>
                <a:cs typeface="+mn-lt"/>
              </a:rPr>
              <a:t> for </a:t>
            </a:r>
            <a:r>
              <a:rPr lang="pl-PL" err="1">
                <a:ea typeface="+mn-lt"/>
                <a:cs typeface="+mn-lt"/>
              </a:rPr>
              <a:t>our</a:t>
            </a:r>
            <a:r>
              <a:rPr lang="pl-PL">
                <a:ea typeface="+mn-lt"/>
                <a:cs typeface="+mn-lt"/>
              </a:rPr>
              <a:t> target </a:t>
            </a:r>
            <a:r>
              <a:rPr lang="pl-PL" err="1">
                <a:ea typeface="+mn-lt"/>
                <a:cs typeface="+mn-lt"/>
              </a:rPr>
              <a:t>users</a:t>
            </a:r>
            <a:r>
              <a:rPr lang="pl-PL">
                <a:ea typeface="+mn-lt"/>
                <a:cs typeface="+mn-lt"/>
              </a:rPr>
              <a:t>.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7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>
                <a:cs typeface="Calibri Light"/>
              </a:rPr>
              <a:t>System </a:t>
            </a:r>
            <a:r>
              <a:rPr lang="pl-PL" err="1">
                <a:cs typeface="Calibri Light"/>
              </a:rPr>
              <a:t>architecture</a:t>
            </a:r>
            <a:endParaRPr lang="pl-PL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5DB590-2563-38BA-F0BA-AE77906E7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394" y="1455875"/>
            <a:ext cx="5221011" cy="4776099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BD81BCC-384B-3A97-BB16-2A5302BF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3" y="2592151"/>
            <a:ext cx="5239560" cy="25015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603668-B90E-E696-2BB7-405C3607D2D0}"/>
              </a:ext>
            </a:extLst>
          </p:cNvPr>
          <p:cNvCxnSpPr/>
          <p:nvPr/>
        </p:nvCxnSpPr>
        <p:spPr>
          <a:xfrm flipV="1">
            <a:off x="5761096" y="1543756"/>
            <a:ext cx="904992" cy="254752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FA229-C13D-8642-BFF1-85917A5CE444}"/>
              </a:ext>
            </a:extLst>
          </p:cNvPr>
          <p:cNvCxnSpPr>
            <a:cxnSpLocks/>
          </p:cNvCxnSpPr>
          <p:nvPr/>
        </p:nvCxnSpPr>
        <p:spPr>
          <a:xfrm>
            <a:off x="5761096" y="4683947"/>
            <a:ext cx="910911" cy="145616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2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l-PL" sz="3600">
                <a:cs typeface="Calibri Light"/>
              </a:rPr>
              <a:t>Implemented technologies</a:t>
            </a:r>
            <a:endParaRPr lang="pl-PL" sz="36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161EB-5814-3A04-97B3-E80BBBB3A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pl-PL" sz="2000"/>
              <a:t>SpringBoot</a:t>
            </a:r>
          </a:p>
          <a:p>
            <a:pPr>
              <a:buClr>
                <a:srgbClr val="688727"/>
              </a:buClr>
            </a:pPr>
            <a:r>
              <a:rPr lang="pl-PL" sz="2000"/>
              <a:t>H2 Database</a:t>
            </a:r>
          </a:p>
          <a:p>
            <a:pPr>
              <a:buClr>
                <a:srgbClr val="688727"/>
              </a:buClr>
            </a:pPr>
            <a:r>
              <a:rPr lang="pl-PL" sz="2000"/>
              <a:t>Log4j</a:t>
            </a:r>
          </a:p>
          <a:p>
            <a:pPr>
              <a:buClr>
                <a:srgbClr val="688727"/>
              </a:buClr>
            </a:pPr>
            <a:r>
              <a:rPr lang="pl-PL" sz="2000"/>
              <a:t>Jacoco</a:t>
            </a:r>
          </a:p>
          <a:p>
            <a:pPr>
              <a:buClr>
                <a:srgbClr val="688727"/>
              </a:buClr>
            </a:pPr>
            <a:r>
              <a:rPr lang="pl-PL" sz="2000"/>
              <a:t>JUnit Jupiter 5</a:t>
            </a:r>
          </a:p>
          <a:p>
            <a:pPr>
              <a:buClr>
                <a:srgbClr val="688727"/>
              </a:buClr>
            </a:pPr>
            <a:r>
              <a:rPr lang="pl-PL" sz="2000"/>
              <a:t>SonarCloud</a:t>
            </a:r>
          </a:p>
          <a:p>
            <a:pPr>
              <a:buClr>
                <a:srgbClr val="688727"/>
              </a:buClr>
            </a:pP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4280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8">
            <a:extLst>
              <a:ext uri="{FF2B5EF4-FFF2-40B4-BE49-F238E27FC236}">
                <a16:creationId xmlns:a16="http://schemas.microsoft.com/office/drawing/2014/main" id="{D6BA167A-D3C3-4EE8-8B5E-13679208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0CA83B-630E-45DB-ADCB-F0260428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A57B554-6973-429A-818B-524C03DA4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9ED2DB2-F3BB-4B5E-84E6-CC259E394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93816493-5723-43CF-95A9-2CDEC9B1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9964935-0316-4743-BD2E-35B86AF4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B20A700-1547-48D5-AA6F-C1473539C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2" name="Picture 4" descr="Giraffe in the grass">
            <a:extLst>
              <a:ext uri="{FF2B5EF4-FFF2-40B4-BE49-F238E27FC236}">
                <a16:creationId xmlns:a16="http://schemas.microsoft.com/office/drawing/2014/main" id="{91731047-9061-9A55-CF1D-91A0BC5C6E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t="5167" r="-2" b="2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3" name="Group 16">
            <a:extLst>
              <a:ext uri="{FF2B5EF4-FFF2-40B4-BE49-F238E27FC236}">
                <a16:creationId xmlns:a16="http://schemas.microsoft.com/office/drawing/2014/main" id="{D3DFD041-6A5D-480B-B4B3-668615C50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1A1C2B1-8168-47AE-8A45-B5D1E7FD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D8A2F215-20E1-4B99-9E7B-326B093B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00E461C-ED7A-4BE0-A5E4-7193804AC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7710C8F-5E42-40E3-9178-EBC43E80A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EB21C00-C70B-4F88-A137-E48DB868E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FA42201A-7397-4DB8-AD36-0BC235BEC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Demonstration of implemented work</a:t>
            </a:r>
          </a:p>
        </p:txBody>
      </p:sp>
    </p:spTree>
    <p:extLst>
      <p:ext uri="{BB962C8B-B14F-4D97-AF65-F5344CB8AC3E}">
        <p14:creationId xmlns:p14="http://schemas.microsoft.com/office/powerpoint/2010/main" val="204953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/>
          <a:lstStyle/>
          <a:p>
            <a:r>
              <a:rPr lang="pl-PL">
                <a:solidFill>
                  <a:srgbClr val="FFFFFF"/>
                </a:solidFill>
                <a:cs typeface="Calibri Light"/>
              </a:rPr>
              <a:t>How </a:t>
            </a:r>
            <a:r>
              <a:rPr lang="pl-PL" err="1">
                <a:solidFill>
                  <a:srgbClr val="FFFFFF"/>
                </a:solidFill>
                <a:cs typeface="Calibri Light"/>
              </a:rPr>
              <a:t>did</a:t>
            </a:r>
            <a:r>
              <a:rPr lang="pl-PL">
                <a:solidFill>
                  <a:srgbClr val="FFFFFF"/>
                </a:solidFill>
                <a:cs typeface="Calibri Light"/>
              </a:rPr>
              <a:t> we </a:t>
            </a:r>
            <a:r>
              <a:rPr lang="pl-PL" err="1">
                <a:solidFill>
                  <a:srgbClr val="FFFFFF"/>
                </a:solidFill>
                <a:cs typeface="Calibri Light"/>
              </a:rPr>
              <a:t>work</a:t>
            </a:r>
            <a:r>
              <a:rPr lang="pl-PL">
                <a:solidFill>
                  <a:srgbClr val="FFFFFF"/>
                </a:solidFill>
                <a:cs typeface="Calibri Light"/>
              </a:rPr>
              <a:t>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B2B667E5-D9B6-6FBA-4753-57D47BEA1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448051"/>
              </p:ext>
            </p:extLst>
          </p:nvPr>
        </p:nvGraphicFramePr>
        <p:xfrm>
          <a:off x="4884890" y="539663"/>
          <a:ext cx="7098299" cy="5564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85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14E341-51FA-9892-AC24-B371E15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132"/>
            <a:ext cx="10018713" cy="1752599"/>
          </a:xfrm>
        </p:spPr>
        <p:txBody>
          <a:bodyPr/>
          <a:lstStyle/>
          <a:p>
            <a:r>
              <a:rPr lang="pl-PL">
                <a:cs typeface="Calibri Light"/>
              </a:rPr>
              <a:t>CI </a:t>
            </a:r>
            <a:r>
              <a:rPr lang="pl-PL" err="1">
                <a:cs typeface="Calibri Light"/>
              </a:rPr>
              <a:t>Pipeline</a:t>
            </a:r>
            <a:endParaRPr lang="pl-PL" err="1"/>
          </a:p>
        </p:txBody>
      </p:sp>
      <p:pic>
        <p:nvPicPr>
          <p:cNvPr id="4" name="Obraz 4" descr="Obraz zawierający Czcionka, Grafika, logo, tekst&#10;&#10;Opis wygenerowany automatycznie">
            <a:extLst>
              <a:ext uri="{FF2B5EF4-FFF2-40B4-BE49-F238E27FC236}">
                <a16:creationId xmlns:a16="http://schemas.microsoft.com/office/drawing/2014/main" id="{4106FCCD-74FF-941A-B9D7-9D94FC76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17" y="1798837"/>
            <a:ext cx="2743200" cy="1403498"/>
          </a:xfrm>
          <a:prstGeom prst="rect">
            <a:avLst/>
          </a:prstGeom>
        </p:spPr>
      </p:pic>
      <p:pic>
        <p:nvPicPr>
          <p:cNvPr id="5" name="Obraz 5" descr="Obraz zawierający Czcionka, logo, Grafika, tekst&#10;&#10;Opis wygenerowany automatycznie">
            <a:extLst>
              <a:ext uri="{FF2B5EF4-FFF2-40B4-BE49-F238E27FC236}">
                <a16:creationId xmlns:a16="http://schemas.microsoft.com/office/drawing/2014/main" id="{32E7FB95-578C-3E28-AA6A-FA463DC58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469" y="2149903"/>
            <a:ext cx="2900854" cy="902816"/>
          </a:xfrm>
          <a:prstGeom prst="rect">
            <a:avLst/>
          </a:prstGeom>
        </p:spPr>
      </p:pic>
      <p:pic>
        <p:nvPicPr>
          <p:cNvPr id="9" name="Obraz 9" descr="Obraz zawierający zrzut ekranu&#10;&#10;Opis wygenerowany automatycznie">
            <a:extLst>
              <a:ext uri="{FF2B5EF4-FFF2-40B4-BE49-F238E27FC236}">
                <a16:creationId xmlns:a16="http://schemas.microsoft.com/office/drawing/2014/main" id="{6E1730B8-092E-AF1A-7F0F-CAC35787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606" y="3982587"/>
            <a:ext cx="6737131" cy="23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14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Parallax</vt:lpstr>
      <vt:lpstr>InPostor </vt:lpstr>
      <vt:lpstr>Product concept</vt:lpstr>
      <vt:lpstr>Target group(s)</vt:lpstr>
      <vt:lpstr>Benefits</vt:lpstr>
      <vt:lpstr>System architecture</vt:lpstr>
      <vt:lpstr>Implemented technologies</vt:lpstr>
      <vt:lpstr>Demonstration of implemented work</vt:lpstr>
      <vt:lpstr>How did we work?</vt:lpstr>
      <vt:lpstr>CI Pipeline</vt:lpstr>
      <vt:lpstr>Practices and check of quality</vt:lpstr>
      <vt:lpstr>CD Pipeline</vt:lpstr>
      <vt:lpstr>Noted strengths and weaknesses</vt:lpstr>
      <vt:lpstr>Lessons learned   Key Takeaways for Future Success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38</cp:revision>
  <dcterms:created xsi:type="dcterms:W3CDTF">2023-06-25T20:39:06Z</dcterms:created>
  <dcterms:modified xsi:type="dcterms:W3CDTF">2023-06-26T16:52:48Z</dcterms:modified>
</cp:coreProperties>
</file>