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23"/>
  </p:notesMasterIdLst>
  <p:sldIdLst>
    <p:sldId id="256" r:id="rId2"/>
    <p:sldId id="384" r:id="rId3"/>
    <p:sldId id="472" r:id="rId4"/>
    <p:sldId id="473" r:id="rId5"/>
    <p:sldId id="439" r:id="rId6"/>
    <p:sldId id="456" r:id="rId7"/>
    <p:sldId id="457" r:id="rId8"/>
    <p:sldId id="458" r:id="rId9"/>
    <p:sldId id="460" r:id="rId10"/>
    <p:sldId id="461" r:id="rId11"/>
    <p:sldId id="476" r:id="rId12"/>
    <p:sldId id="478" r:id="rId13"/>
    <p:sldId id="479" r:id="rId14"/>
    <p:sldId id="480" r:id="rId15"/>
    <p:sldId id="481" r:id="rId16"/>
    <p:sldId id="482" r:id="rId17"/>
    <p:sldId id="477" r:id="rId18"/>
    <p:sldId id="445" r:id="rId19"/>
    <p:sldId id="444" r:id="rId20"/>
    <p:sldId id="474" r:id="rId21"/>
    <p:sldId id="475" r:id="rId22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472"/>
            <p14:sldId id="473"/>
            <p14:sldId id="439"/>
            <p14:sldId id="456"/>
            <p14:sldId id="457"/>
            <p14:sldId id="458"/>
            <p14:sldId id="460"/>
            <p14:sldId id="461"/>
            <p14:sldId id="476"/>
            <p14:sldId id="478"/>
            <p14:sldId id="479"/>
            <p14:sldId id="480"/>
            <p14:sldId id="481"/>
            <p14:sldId id="482"/>
            <p14:sldId id="477"/>
          </p14:sldIdLst>
        </p14:section>
        <p14:section name="Backup" id="{4FB6FABA-96AC-493F-AB5C-3ECE333F106A}">
          <p14:sldIdLst>
            <p14:sldId id="445"/>
            <p14:sldId id="444"/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98" autoAdjust="0"/>
    <p:restoredTop sz="76850" autoAdjust="0"/>
  </p:normalViewPr>
  <p:slideViewPr>
    <p:cSldViewPr snapToGrid="0">
      <p:cViewPr varScale="1">
        <p:scale>
          <a:sx n="81" d="100"/>
          <a:sy n="81" d="100"/>
        </p:scale>
        <p:origin x="118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22/10/2018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39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49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63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reusability between AOP languages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Important when dealing with different tool flows</a:t>
            </a: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on the join point capture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Easily add/remove new join point types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</a:t>
            </a:r>
            <a:r>
              <a:rPr lang="en-US" dirty="0" smtClean="0">
                <a:ea typeface="ＭＳ Ｐゴシック" pitchFamily="34" charset="-128"/>
              </a:rPr>
              <a:t>transformations beside code instrumentation and introduction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type definitions 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compiler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817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302F1B2-9412-4D20-96A2-12E8292577B8}" type="slidenum">
              <a:rPr lang="en-US" altLang="en-US" sz="1200">
                <a:ea typeface="ＭＳ Ｐゴシック" pitchFamily="34" charset="-128"/>
              </a:rPr>
              <a:pPr algn="r" eaLnBrk="1" hangingPunct="1"/>
              <a:t>21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2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</a:t>
            </a:r>
            <a:r>
              <a:rPr lang="en-US" noProof="0" dirty="0" smtClean="0"/>
              <a:t>Developed during the H2020 project ANTAREX</a:t>
            </a:r>
          </a:p>
          <a:p>
            <a:r>
              <a:rPr lang="pt-PT" dirty="0" smtClean="0"/>
              <a:t>- During this tutorial we will show how to</a:t>
            </a:r>
            <a:r>
              <a:rPr lang="pt-PT" baseline="0" dirty="0" smtClean="0"/>
              <a:t> write several kinds of strategies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52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 smtClean="0"/>
              <a:t>Clang</a:t>
            </a:r>
            <a:r>
              <a:rPr lang="en-US" baseline="0" noProof="0" dirty="0" smtClean="0"/>
              <a:t> supports text-based transformations.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Changing the AST does not reflect on the output code (does not support generating code from the AST)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Generic LARA interpreter,</a:t>
            </a:r>
            <a:r>
              <a:rPr lang="pt-PT" baseline="0" dirty="0" smtClean="0"/>
              <a:t> used as library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LARAI</a:t>
            </a:r>
            <a:r>
              <a:rPr lang="pt-PT" baseline="0" dirty="0" smtClean="0"/>
              <a:t> executes LARA code, Weaver Client answer requests from interpreter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Maps code points specified in LARA (e.g., function, loop) to the corresponding nodes in the AST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When running a LARA strategy,</a:t>
            </a:r>
            <a:r>
              <a:rPr lang="pt-PT" baseline="0" dirty="0" smtClean="0"/>
              <a:t> we provide input source code, that will be parsed to an AST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This AST is implicit during the execution of the strategy</a:t>
            </a:r>
            <a:endParaRPr lang="pt-PT" dirty="0" smtClean="0"/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ＭＳ Ｐゴシック" pitchFamily="34" charset="-128"/>
              </a:rPr>
              <a:t>- Weaving engine responsible to target a specific language</a:t>
            </a:r>
            <a:endParaRPr lang="en-US" altLang="en-US" noProof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1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09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Can combine different selects into a single chain</a:t>
            </a:r>
          </a:p>
          <a:p>
            <a:pPr lvl="1"/>
            <a:r>
              <a:rPr lang="en-US" noProof="0" dirty="0" smtClean="0"/>
              <a:t>Similar to an SQL “natural join”</a:t>
            </a:r>
          </a:p>
          <a:p>
            <a:pPr lvl="1"/>
            <a:r>
              <a:rPr lang="en-US" noProof="0" dirty="0" smtClean="0"/>
              <a:t>Useful when multiple join points are necessary to process during a join point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97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Apply can be seen</a:t>
            </a:r>
            <a:r>
              <a:rPr lang="pt-PT" baseline="0" dirty="0" smtClean="0"/>
              <a:t> as a for loop, that will iterate over the points obtained with the select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16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0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22/10/2018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22/10/2018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22/10/2018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22/10/2018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22/10/2018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22/10/2018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22/10/2018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pecs.fe.up.pt/tools/clava-update" TargetMode="External"/><Relationship Id="rId2" Type="http://schemas.openxmlformats.org/officeDocument/2006/relationships/hyperlink" Target="http://specs.fe.up.pt/tools/clava.ja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pecs-feup/clava/tree/master/CMak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" y="1540322"/>
            <a:ext cx="9144000" cy="626613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dirty="0"/>
              <a:t>DSL and Source to Source Compilation</a:t>
            </a:r>
            <a:endParaRPr lang="en-US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76" y="3580187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err="1" smtClean="0"/>
              <a:t>João</a:t>
            </a:r>
            <a:r>
              <a:rPr lang="en-US" b="1" noProof="0" dirty="0" smtClean="0"/>
              <a:t> Bispo, Pedro Pinto, </a:t>
            </a:r>
            <a:r>
              <a:rPr lang="en-US" b="1" noProof="0" dirty="0" err="1" smtClean="0"/>
              <a:t>João</a:t>
            </a:r>
            <a:r>
              <a:rPr lang="en-US" b="1" noProof="0" dirty="0" smtClean="0"/>
              <a:t> Cardoso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" y="4511900"/>
            <a:ext cx="1519787" cy="567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1076" y="2899331"/>
            <a:ext cx="6483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Hands-on-approach </a:t>
            </a:r>
            <a:r>
              <a:rPr lang="en-US" sz="2400" dirty="0"/>
              <a:t>and the </a:t>
            </a:r>
            <a:r>
              <a:rPr lang="en-US" sz="2400" dirty="0" err="1"/>
              <a:t>Clava+LARA</a:t>
            </a:r>
            <a:r>
              <a:rPr lang="en-US" sz="2400" dirty="0"/>
              <a:t> approach</a:t>
            </a:r>
            <a:endParaRPr lang="pt-PT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4199176"/>
            <a:ext cx="9144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rgbClr val="757575"/>
                </a:solidFill>
                <a:latin typeface="Open Sans"/>
              </a:rPr>
              <a:t>2018-10-23 – PRACE School 2018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91" y="4441002"/>
            <a:ext cx="1605913" cy="6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73" y="2360829"/>
            <a:ext cx="3432978" cy="18078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6784" y="1767066"/>
            <a:ext cx="175232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</a:t>
            </a:r>
            <a:r>
              <a:rPr lang="en-GB" sz="1500" dirty="0" smtClean="0">
                <a:solidFill>
                  <a:schemeClr val="bg1"/>
                </a:solidFill>
              </a:rPr>
              <a:t>Between Different Languages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9728" y="2228850"/>
            <a:ext cx="1981255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Design Exploration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 Reusability and </a:t>
            </a:r>
            <a:r>
              <a:rPr lang="en-US" dirty="0" smtClean="0"/>
              <a:t>DSE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438235" y="2323986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971" y="2989652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232" y="3759213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445" y="2321064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181" y="2986730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2" y="3756291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Open the Virtual Machine</a:t>
            </a:r>
          </a:p>
          <a:p>
            <a:pPr lvl="1"/>
            <a:r>
              <a:rPr lang="en-US" dirty="0" smtClean="0"/>
              <a:t>Find the tutorial folder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Clava</a:t>
            </a:r>
            <a:r>
              <a:rPr lang="en-US" dirty="0" smtClean="0"/>
              <a:t> GUI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681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CallGraph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Read some LARA code</a:t>
            </a:r>
          </a:p>
          <a:p>
            <a:pPr lvl="1"/>
            <a:r>
              <a:rPr lang="en-US" dirty="0" smtClean="0"/>
              <a:t>Load and run a LARA strategy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408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Logging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Write some LARA code (exercise)</a:t>
            </a:r>
          </a:p>
          <a:p>
            <a:pPr lvl="1"/>
            <a:r>
              <a:rPr lang="en-US" dirty="0" smtClean="0"/>
              <a:t>Introduction to LARA APIs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2717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Measurements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Use LARA APIs (exercise)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Clava</a:t>
            </a:r>
            <a:r>
              <a:rPr lang="en-US" dirty="0" smtClean="0"/>
              <a:t> documentation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0894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 err="1" smtClean="0"/>
              <a:t>AutoPar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Auto-parallelize code</a:t>
            </a:r>
          </a:p>
          <a:p>
            <a:pPr lvl="1"/>
            <a:r>
              <a:rPr lang="en-US" dirty="0" smtClean="0"/>
              <a:t>Introduction to </a:t>
            </a:r>
            <a:r>
              <a:rPr lang="en-US" dirty="0" err="1" smtClean="0"/>
              <a:t>CMake</a:t>
            </a:r>
            <a:r>
              <a:rPr lang="en-US" dirty="0" smtClean="0"/>
              <a:t> plugin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438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Exploration</a:t>
            </a:r>
          </a:p>
          <a:p>
            <a:endParaRPr lang="en-US" dirty="0"/>
          </a:p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CMake</a:t>
            </a:r>
            <a:r>
              <a:rPr lang="en-US" dirty="0" smtClean="0"/>
              <a:t> plugin</a:t>
            </a:r>
          </a:p>
          <a:p>
            <a:pPr lvl="1"/>
            <a:r>
              <a:rPr lang="en-US" dirty="0" smtClean="0"/>
              <a:t>Perform Design-Space Exploration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143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Installation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platforms: download JAR</a:t>
            </a:r>
          </a:p>
          <a:p>
            <a:pPr lvl="1"/>
            <a:r>
              <a:rPr lang="en-US" dirty="0" smtClean="0">
                <a:hlinkClick r:id="rId2"/>
              </a:rPr>
              <a:t>http://specs.fe.up.pt/tools/clava.jar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Linux: script </a:t>
            </a:r>
            <a:r>
              <a:rPr lang="en-US" dirty="0" err="1" smtClean="0"/>
              <a:t>clava</a:t>
            </a:r>
            <a:r>
              <a:rPr lang="en-US" dirty="0" smtClean="0"/>
              <a:t>-update 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specs.fe.up.pt/tools/clava/clava-update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CMake</a:t>
            </a:r>
            <a:r>
              <a:rPr lang="en-US" dirty="0" smtClean="0"/>
              <a:t> Plugin: </a:t>
            </a:r>
          </a:p>
          <a:p>
            <a:pPr lvl="1"/>
            <a:r>
              <a:rPr lang="pt-PT" dirty="0" smtClean="0">
                <a:hlinkClick r:id="rId4"/>
              </a:rPr>
              <a:t>https</a:t>
            </a:r>
            <a:r>
              <a:rPr lang="pt-PT" dirty="0">
                <a:hlinkClick r:id="rId4"/>
              </a:rPr>
              <a:t>://</a:t>
            </a:r>
            <a:r>
              <a:rPr lang="pt-PT" dirty="0" smtClean="0">
                <a:hlinkClick r:id="rId4"/>
              </a:rPr>
              <a:t>github.com/specs-feup/clava/tree/master/CMake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96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 Slides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LARA Language</a:t>
            </a:r>
            <a:endParaRPr lang="en-US" b="1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86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Join Point Model</a:t>
            </a:r>
          </a:p>
          <a:p>
            <a:pPr lvl="1"/>
            <a:r>
              <a:rPr lang="en-US" noProof="0" dirty="0" smtClean="0"/>
              <a:t>Allows the front-end to adapt to other target programming languages</a:t>
            </a:r>
          </a:p>
          <a:p>
            <a:r>
              <a:rPr lang="en-US" noProof="0" dirty="0" smtClean="0"/>
              <a:t>Attribute Model</a:t>
            </a:r>
          </a:p>
          <a:p>
            <a:pPr lvl="1"/>
            <a:r>
              <a:rPr lang="en-US" noProof="0" dirty="0" smtClean="0"/>
              <a:t>Allows LARA to access join point values and to associate values to join points</a:t>
            </a:r>
          </a:p>
          <a:p>
            <a:r>
              <a:rPr lang="en-US" noProof="0" dirty="0" smtClean="0"/>
              <a:t>Action Model</a:t>
            </a:r>
          </a:p>
          <a:p>
            <a:pPr lvl="1"/>
            <a:r>
              <a:rPr lang="en-US" noProof="0" dirty="0" smtClean="0"/>
              <a:t>Allows LARA to express actions</a:t>
            </a:r>
            <a:endParaRPr lang="en-US" noProof="0" dirty="0"/>
          </a:p>
        </p:txBody>
      </p:sp>
      <p:sp>
        <p:nvSpPr>
          <p:cNvPr id="22" name="Rectângulo 4"/>
          <p:cNvSpPr/>
          <p:nvPr/>
        </p:nvSpPr>
        <p:spPr>
          <a:xfrm>
            <a:off x="4357632" y="785292"/>
            <a:ext cx="2414665" cy="36724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file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declaration</a:t>
            </a:r>
          </a:p>
          <a:p>
            <a:r>
              <a:rPr lang="en-US" sz="1013" dirty="0"/>
              <a:t>      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          |\_</a:t>
            </a:r>
            <a:r>
              <a:rPr lang="en-US" sz="1013" b="1" dirty="0">
                <a:solidFill>
                  <a:srgbClr val="7F0055"/>
                </a:solidFill>
              </a:rPr>
              <a:t>prototype</a:t>
            </a:r>
          </a:p>
          <a:p>
            <a:r>
              <a:rPr lang="en-US" sz="1013" dirty="0"/>
              <a:t>                \_</a:t>
            </a:r>
            <a:r>
              <a:rPr lang="en-US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first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last</a:t>
            </a:r>
            <a:endParaRPr lang="en-US" sz="1013" dirty="0"/>
          </a:p>
          <a:p>
            <a:r>
              <a:rPr lang="en-US" sz="1013" dirty="0"/>
              <a:t>                   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             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if</a:t>
            </a:r>
            <a:r>
              <a:rPr lang="pt-PT" sz="1013" b="1" dirty="0">
                <a:solidFill>
                  <a:srgbClr val="7F0055"/>
                </a:solidFill>
              </a:rPr>
              <a:t>	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then</a:t>
            </a:r>
          </a:p>
          <a:p>
            <a:r>
              <a:rPr lang="en-US" sz="1013" dirty="0"/>
              <a:t>                       |      \_</a:t>
            </a:r>
            <a:r>
              <a:rPr lang="en-US" sz="1013" b="1" dirty="0">
                <a:solidFill>
                  <a:srgbClr val="7F0055"/>
                </a:solidFill>
              </a:rPr>
              <a:t>else</a:t>
            </a:r>
          </a:p>
          <a:p>
            <a:r>
              <a:rPr lang="en-US" sz="1013" dirty="0"/>
              <a:t>	       </a:t>
            </a:r>
            <a:r>
              <a:rPr lang="pt-PT" sz="1013" dirty="0"/>
              <a:t>\_</a:t>
            </a:r>
            <a:r>
              <a:rPr lang="pt-PT" sz="1013" b="1" dirty="0">
                <a:solidFill>
                  <a:srgbClr val="7F0055"/>
                </a:solidFill>
              </a:rPr>
              <a:t>loop</a:t>
            </a:r>
          </a:p>
          <a:p>
            <a:r>
              <a:rPr lang="pt-PT" sz="1013" dirty="0"/>
              <a:t>                           |\_</a:t>
            </a:r>
            <a:r>
              <a:rPr lang="pt-PT" sz="1013" b="1" dirty="0">
                <a:solidFill>
                  <a:srgbClr val="7F0055"/>
                </a:solidFill>
              </a:rPr>
              <a:t>init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counter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pt-PT" sz="1500" dirty="0"/>
              <a:t>	          \_</a:t>
            </a:r>
            <a:r>
              <a:rPr lang="pt-PT" sz="1013" b="1" dirty="0">
                <a:solidFill>
                  <a:srgbClr val="7F0055"/>
                </a:solidFill>
              </a:rPr>
              <a:t>control</a:t>
            </a:r>
          </a:p>
        </p:txBody>
      </p:sp>
      <p:sp>
        <p:nvSpPr>
          <p:cNvPr id="23" name="Rectângulo 4"/>
          <p:cNvSpPr/>
          <p:nvPr/>
        </p:nvSpPr>
        <p:spPr>
          <a:xfrm>
            <a:off x="6686550" y="628650"/>
            <a:ext cx="1914547" cy="41719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attributes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 err="1">
                <a:solidFill>
                  <a:srgbClr val="7F0055"/>
                </a:solidFill>
              </a:rPr>
              <a:t>is_array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is_pointer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is_write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is_read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is_out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num_lines</a:t>
            </a:r>
            <a:endParaRPr lang="en-US" sz="1013" dirty="0"/>
          </a:p>
          <a:p>
            <a:r>
              <a:rPr lang="en-US" sz="1013" dirty="0"/>
              <a:t>    |        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pt-PT" sz="1013" dirty="0"/>
              <a:t>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num_argin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num_argout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\_</a:t>
            </a:r>
            <a:r>
              <a:rPr lang="pt-PT" sz="1013" b="1" dirty="0" err="1">
                <a:solidFill>
                  <a:srgbClr val="7F0055"/>
                </a:solidFill>
              </a:rPr>
              <a:t>loop</a:t>
            </a:r>
            <a:endParaRPr lang="pt-PT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275" b="1" dirty="0">
                <a:solidFill>
                  <a:srgbClr val="7F0055"/>
                </a:solidFill>
              </a:rPr>
              <a:t>type</a:t>
            </a:r>
          </a:p>
          <a:p>
            <a:r>
              <a:rPr lang="en-US" sz="1013" dirty="0"/>
              <a:t>            |\_</a:t>
            </a:r>
            <a:r>
              <a:rPr lang="en-US" sz="1013" b="1" dirty="0" err="1">
                <a:solidFill>
                  <a:srgbClr val="7F0055"/>
                </a:solidFill>
              </a:rPr>
              <a:t>is_innermost</a:t>
            </a:r>
            <a:endParaRPr lang="en-US" sz="1013" dirty="0"/>
          </a:p>
          <a:p>
            <a:r>
              <a:rPr lang="en-US" sz="1013" dirty="0"/>
              <a:t>            |\_</a:t>
            </a:r>
            <a:r>
              <a:rPr lang="en-US" sz="1275" b="1" dirty="0" err="1">
                <a:solidFill>
                  <a:srgbClr val="7F0055"/>
                </a:solidFill>
              </a:rPr>
              <a:t>num_iterations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|\_</a:t>
            </a:r>
            <a:r>
              <a:rPr lang="en-US" sz="1275" b="1" dirty="0" err="1">
                <a:solidFill>
                  <a:srgbClr val="7F0055"/>
                </a:solidFill>
              </a:rPr>
              <a:t>increment_value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013" b="1" dirty="0">
                <a:solidFill>
                  <a:srgbClr val="7F0055"/>
                </a:solidFill>
              </a:rPr>
              <a:t>rank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  \_</a:t>
            </a:r>
            <a:r>
              <a:rPr lang="en-US" sz="1275" b="1" dirty="0" err="1">
                <a:solidFill>
                  <a:srgbClr val="7F0055"/>
                </a:solidFill>
              </a:rPr>
              <a:t>nested_level</a:t>
            </a:r>
            <a:endParaRPr lang="en-US" sz="1275" b="1" dirty="0">
              <a:solidFill>
                <a:srgbClr val="7F005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3379" y="473456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Join Point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2297" y="284995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Attribute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Overview</a:t>
            </a:r>
          </a:p>
          <a:p>
            <a:pPr lvl="1"/>
            <a:r>
              <a:rPr lang="en-US" noProof="0" dirty="0" err="1" smtClean="0"/>
              <a:t>Clava</a:t>
            </a:r>
            <a:endParaRPr lang="en-US" noProof="0" dirty="0" smtClean="0"/>
          </a:p>
          <a:p>
            <a:pPr lvl="1"/>
            <a:r>
              <a:rPr lang="en-US" dirty="0" smtClean="0"/>
              <a:t>LARA</a:t>
            </a:r>
          </a:p>
          <a:p>
            <a:r>
              <a:rPr lang="en-US" noProof="0" dirty="0" smtClean="0"/>
              <a:t>Hands-on </a:t>
            </a:r>
            <a:r>
              <a:rPr lang="en-US" noProof="0" dirty="0" smtClean="0"/>
              <a:t>approach</a:t>
            </a:r>
          </a:p>
          <a:p>
            <a:pPr lvl="1"/>
            <a:r>
              <a:rPr lang="en-US" dirty="0" smtClean="0"/>
              <a:t>First LARA Strategy (Call Graph)</a:t>
            </a:r>
          </a:p>
          <a:p>
            <a:pPr lvl="1"/>
            <a:r>
              <a:rPr lang="en-US" dirty="0" smtClean="0"/>
              <a:t>Code Instrumentation (Logging)</a:t>
            </a:r>
          </a:p>
          <a:p>
            <a:pPr lvl="1"/>
            <a:r>
              <a:rPr lang="en-US" dirty="0" err="1" smtClean="0"/>
              <a:t>Clava</a:t>
            </a:r>
            <a:r>
              <a:rPr lang="en-US" dirty="0" smtClean="0"/>
              <a:t> APIs (Time and Energy Measurement)</a:t>
            </a:r>
          </a:p>
          <a:p>
            <a:pPr lvl="1"/>
            <a:r>
              <a:rPr lang="en-US" dirty="0" err="1" smtClean="0"/>
              <a:t>CMake</a:t>
            </a:r>
            <a:r>
              <a:rPr lang="en-US" dirty="0" smtClean="0"/>
              <a:t> Plugin (Auto-Parallelization)</a:t>
            </a:r>
          </a:p>
          <a:p>
            <a:pPr lvl="1"/>
            <a:r>
              <a:rPr lang="en-US" dirty="0" smtClean="0"/>
              <a:t>Third-party Libraries (DSE)</a:t>
            </a:r>
            <a:endParaRPr lang="en-US" dirty="0" smtClean="0"/>
          </a:p>
          <a:p>
            <a:pPr lvl="1"/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/>
              <a:t>AOP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9327"/>
            <a:ext cx="7886700" cy="32635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noProof="0" dirty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</a:t>
            </a:r>
            <a:r>
              <a:rPr lang="en-US" noProof="0" dirty="0">
                <a:ea typeface="ＭＳ Ｐゴシック" pitchFamily="34" charset="-128"/>
              </a:rPr>
              <a:t>reusability </a:t>
            </a:r>
            <a:r>
              <a:rPr lang="en-US" noProof="0" dirty="0" smtClean="0">
                <a:ea typeface="ＭＳ Ｐゴシック" pitchFamily="34" charset="-128"/>
              </a:rPr>
              <a:t>between AOP languages</a:t>
            </a:r>
            <a:endParaRPr lang="en-US" noProof="0" dirty="0">
              <a:ea typeface="ＭＳ Ｐゴシック" pitchFamily="34" charset="-128"/>
            </a:endParaRP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</a:t>
            </a:r>
            <a:r>
              <a:rPr lang="en-US" noProof="0" dirty="0">
                <a:ea typeface="ＭＳ Ｐゴシック" pitchFamily="34" charset="-128"/>
              </a:rPr>
              <a:t>on the join point </a:t>
            </a:r>
            <a:r>
              <a:rPr lang="en-US" noProof="0" dirty="0" smtClean="0">
                <a:ea typeface="ＭＳ Ｐゴシック" pitchFamily="34" charset="-128"/>
              </a:rPr>
              <a:t>capture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20</a:t>
            </a:fld>
            <a:endParaRPr lang="pt-PT" dirty="0"/>
          </a:p>
        </p:txBody>
      </p:sp>
      <p:sp>
        <p:nvSpPr>
          <p:cNvPr id="5" name="Pentagon 4"/>
          <p:cNvSpPr/>
          <p:nvPr/>
        </p:nvSpPr>
        <p:spPr>
          <a:xfrm>
            <a:off x="0" y="4563462"/>
            <a:ext cx="5034844" cy="40011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Existence of many crosscutting concerns!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06" y="1369219"/>
            <a:ext cx="360609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Concerns related to code transformations and compiler </a:t>
            </a:r>
            <a:r>
              <a:rPr lang="en-US" b="1" dirty="0" smtClean="0"/>
              <a:t>optimizations:</a:t>
            </a:r>
            <a:endParaRPr lang="en-US" b="1" dirty="0"/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Performance, Power, Energy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Parallelism, Concurrency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Monitoring, Test, Debug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Safety, Security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Targeting hardware accelerators, multicore and </a:t>
            </a:r>
            <a:r>
              <a:rPr lang="en-US" dirty="0" err="1"/>
              <a:t>manycore</a:t>
            </a:r>
            <a:r>
              <a:rPr lang="en-US" dirty="0"/>
              <a:t> architectures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Different tool flows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Fully explore compiler optimizations</a:t>
            </a:r>
            <a:endParaRPr lang="en-US" dirty="0"/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9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Compilation Flow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9"/>
          <a:stretch/>
        </p:blipFill>
        <p:spPr>
          <a:xfrm>
            <a:off x="795338" y="1279525"/>
            <a:ext cx="7243762" cy="3388544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857625" y="4340249"/>
            <a:ext cx="2016125" cy="555601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WeaverGenerator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12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Source-to-source C/C++ compiler (weaver)</a:t>
            </a:r>
          </a:p>
          <a:p>
            <a:endParaRPr lang="en-US" noProof="0" dirty="0" smtClean="0"/>
          </a:p>
          <a:p>
            <a:r>
              <a:rPr lang="en-US" noProof="0" dirty="0" smtClean="0"/>
              <a:t>User-defined strategies written in LARA</a:t>
            </a:r>
          </a:p>
          <a:p>
            <a:pPr lvl="1"/>
            <a:endParaRPr lang="en-US" dirty="0"/>
          </a:p>
          <a:p>
            <a:r>
              <a:rPr lang="en-US" noProof="0" dirty="0" smtClean="0"/>
              <a:t>Several kinds of strategies possible</a:t>
            </a:r>
          </a:p>
          <a:p>
            <a:pPr lvl="1"/>
            <a:r>
              <a:rPr lang="en-US" dirty="0" smtClean="0"/>
              <a:t>Analysis, Generation, Insertion, Modification</a:t>
            </a:r>
          </a:p>
          <a:p>
            <a:pPr lvl="1"/>
            <a:endParaRPr lang="en-US" dirty="0"/>
          </a:p>
          <a:p>
            <a:r>
              <a:rPr lang="en-US" dirty="0"/>
              <a:t>Open-source </a:t>
            </a:r>
          </a:p>
          <a:p>
            <a:pPr lvl="1"/>
            <a:r>
              <a:rPr lang="en-US" dirty="0"/>
              <a:t>github.com/specs-</a:t>
            </a:r>
            <a:r>
              <a:rPr lang="en-US" dirty="0" err="1"/>
              <a:t>feup</a:t>
            </a:r>
            <a:r>
              <a:rPr lang="en-US" dirty="0"/>
              <a:t>/</a:t>
            </a:r>
            <a:r>
              <a:rPr lang="en-US" dirty="0" err="1"/>
              <a:t>clava</a:t>
            </a:r>
            <a:endParaRPr lang="en-US" dirty="0"/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</a:t>
            </a:fld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8" y="770930"/>
            <a:ext cx="1271616" cy="1410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75" y="3107678"/>
            <a:ext cx="2865722" cy="7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- </a:t>
            </a:r>
            <a:r>
              <a:rPr lang="en-US" dirty="0" err="1" smtClean="0"/>
              <a:t>Toolflow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1041" y="1376234"/>
            <a:ext cx="7921481" cy="2550307"/>
            <a:chOff x="453357" y="1852644"/>
            <a:chExt cx="7921481" cy="2550307"/>
          </a:xfrm>
        </p:grpSpPr>
        <p:grpSp>
          <p:nvGrpSpPr>
            <p:cNvPr id="23" name="Group 22"/>
            <p:cNvGrpSpPr/>
            <p:nvPr/>
          </p:nvGrpSpPr>
          <p:grpSpPr>
            <a:xfrm>
              <a:off x="453357" y="1852644"/>
              <a:ext cx="7921481" cy="2358206"/>
              <a:chOff x="449960" y="2461447"/>
              <a:chExt cx="10674721" cy="31778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1228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LARA</a:t>
                </a:r>
                <a:r>
                  <a:rPr lang="pt-PT" dirty="0"/>
                  <a:t>I</a:t>
                </a:r>
                <a:endParaRPr lang="pt-PT" dirty="0" smtClean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98421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C/C++ Weaver</a:t>
                </a:r>
              </a:p>
              <a:p>
                <a:pPr algn="ctr"/>
                <a:r>
                  <a:rPr lang="pt-PT" dirty="0" smtClean="0"/>
                  <a:t>Client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785303" y="303631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85303" y="3346869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49960" y="2461447"/>
                <a:ext cx="10674721" cy="2005777"/>
              </a:xfrm>
              <a:prstGeom prst="rect">
                <a:avLst/>
              </a:prstGeom>
              <a:noFill/>
              <a:ln w="317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1228" y="3819596"/>
                <a:ext cx="1873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dirty="0" smtClean="0"/>
                  <a:t>JAVA</a:t>
                </a:r>
                <a:endParaRPr lang="pt-PT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881663" y="4749126"/>
                <a:ext cx="1984075" cy="8901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ClangDump.exe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561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CLAVA</a:t>
                </a:r>
              </a:p>
              <a:p>
                <a:pPr algn="ctr"/>
                <a:r>
                  <a:rPr lang="pt-PT" dirty="0"/>
                  <a:t>(</a:t>
                </a:r>
                <a:r>
                  <a:rPr lang="pt-PT" dirty="0" smtClean="0"/>
                  <a:t>C/C++ AST)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5482496" y="318853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88166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 Parser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>
                <a:off x="8179689" y="3203994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5" idx="0"/>
                <a:endCxn id="18" idx="2"/>
              </p:cNvCxnSpPr>
              <p:nvPr/>
            </p:nvCxnSpPr>
            <p:spPr>
              <a:xfrm flipV="1">
                <a:off x="9873701" y="3657421"/>
                <a:ext cx="1" cy="1091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932074" y="3465499"/>
              <a:ext cx="2442763" cy="937452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2322" y="3645874"/>
              <a:ext cx="85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dirty="0" smtClean="0"/>
                <a:t>C++</a:t>
              </a:r>
              <a:endParaRPr lang="pt-PT" sz="2800" dirty="0"/>
            </a:p>
          </p:txBody>
        </p:sp>
      </p:grpSp>
      <p:sp>
        <p:nvSpPr>
          <p:cNvPr id="27" name="Content Placeholder 6"/>
          <p:cNvSpPr>
            <a:spLocks noGrp="1"/>
          </p:cNvSpPr>
          <p:nvPr>
            <p:ph idx="1"/>
          </p:nvPr>
        </p:nvSpPr>
        <p:spPr>
          <a:xfrm>
            <a:off x="526963" y="3169463"/>
            <a:ext cx="5252861" cy="1871644"/>
          </a:xfrm>
        </p:spPr>
        <p:txBody>
          <a:bodyPr>
            <a:normAutofit/>
          </a:bodyPr>
          <a:lstStyle/>
          <a:p>
            <a:r>
              <a:rPr lang="en-US" dirty="0" smtClean="0"/>
              <a:t>Clang-based parser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Clava</a:t>
            </a:r>
            <a:r>
              <a:rPr lang="en-US" dirty="0" smtClean="0"/>
              <a:t> AST</a:t>
            </a:r>
          </a:p>
          <a:p>
            <a:pPr lvl="1"/>
            <a:r>
              <a:rPr lang="en-US" dirty="0" smtClean="0"/>
              <a:t>AST-based transformations</a:t>
            </a:r>
          </a:p>
          <a:p>
            <a:r>
              <a:rPr lang="en-US" noProof="0" dirty="0" smtClean="0"/>
              <a:t>LARA framework</a:t>
            </a:r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36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>
                <a:ea typeface="ＭＳ Ｐゴシック" pitchFamily="34" charset="-128"/>
              </a:rPr>
              <a:t>The LARA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5082992" cy="2895420"/>
          </a:xfrm>
        </p:spPr>
        <p:txBody>
          <a:bodyPr>
            <a:normAutofit/>
          </a:bodyPr>
          <a:lstStyle/>
          <a:p>
            <a:r>
              <a:rPr lang="en-US" altLang="en-US" noProof="0" dirty="0" smtClean="0">
                <a:ea typeface="ＭＳ Ｐゴシック" pitchFamily="34" charset="-128"/>
              </a:rPr>
              <a:t>JavaScript-based language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Strategies written separately from application logic code</a:t>
            </a:r>
          </a:p>
          <a:p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Not tied to a specific target language</a:t>
            </a:r>
          </a:p>
          <a:p>
            <a:pPr lvl="1"/>
            <a:r>
              <a:rPr lang="en-US" altLang="en-US" i="1" noProof="0" dirty="0" smtClean="0">
                <a:ea typeface="ＭＳ Ｐゴシック" pitchFamily="34" charset="-128"/>
              </a:rPr>
              <a:t>Weavers</a:t>
            </a:r>
            <a:r>
              <a:rPr lang="en-US" altLang="en-US" noProof="0" dirty="0" smtClean="0">
                <a:ea typeface="ＭＳ Ｐゴシック" pitchFamily="34" charset="-128"/>
              </a:rPr>
              <a:t> binds LARA code to a target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Current languages: Java, </a:t>
            </a:r>
            <a:r>
              <a:rPr lang="en-US" altLang="en-US" b="1" dirty="0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C++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 smtClean="0">
                <a:ea typeface="ＭＳ Ｐゴシック" pitchFamily="34" charset="-128"/>
              </a:rPr>
              <a:t>MATLAB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21981" y="4447821"/>
            <a:ext cx="5722275" cy="625629"/>
          </a:xfrm>
          <a:prstGeom prst="homePlate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sz="1050" dirty="0" smtClean="0"/>
              <a:t>J. </a:t>
            </a:r>
            <a:r>
              <a:rPr lang="en-US" sz="1050" dirty="0"/>
              <a:t>M.P. Cardoso, T. Carvalho, J. G. de F. Coutinho, W. Luk, R. Nobre, P. C. Diniz, Z. Petrov, “</a:t>
            </a:r>
            <a:r>
              <a:rPr lang="en-US" sz="1050" b="1" dirty="0"/>
              <a:t>LARA: An Aspect-Oriented Programming Language for Embedded Systems,”</a:t>
            </a:r>
            <a:r>
              <a:rPr lang="en-US" sz="1050" dirty="0"/>
              <a:t> in </a:t>
            </a:r>
            <a:r>
              <a:rPr lang="en-US" sz="1050" i="1" dirty="0"/>
              <a:t>Int’l Conf. on Aspect-Oriented Software Development (AOSD’12)</a:t>
            </a:r>
            <a:r>
              <a:rPr lang="en-US" sz="1050" dirty="0"/>
              <a:t>, Potsdam, Germany, March 25-30, 2012.</a:t>
            </a:r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5700294" y="1061245"/>
            <a:ext cx="3201234" cy="2742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aspectdef</a:t>
            </a:r>
            <a:r>
              <a:rPr lang="en-GB" sz="1200" b="1" dirty="0"/>
              <a:t> myAspect</a:t>
            </a:r>
          </a:p>
          <a:p>
            <a:pPr marL="36576" indent="0">
              <a:buNone/>
            </a:pP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>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b="1" dirty="0"/>
              <a:t> </a:t>
            </a:r>
            <a:r>
              <a:rPr lang="en-GB" sz="1200" dirty="0"/>
              <a:t>   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5907617" y="1387498"/>
            <a:ext cx="1349404" cy="1200329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input</a:t>
            </a:r>
          </a:p>
          <a:p>
            <a:pPr marL="36576"/>
            <a:r>
              <a:rPr lang="en-GB" sz="1200" dirty="0"/>
              <a:t>   in0, in1=3;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output</a:t>
            </a:r>
          </a:p>
          <a:p>
            <a:pPr marL="36576"/>
            <a:r>
              <a:rPr lang="en-GB" sz="1200" dirty="0"/>
              <a:t>   out0, out1;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447924" y="1386922"/>
            <a:ext cx="1257628" cy="1968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algn="ctr"/>
            <a:r>
              <a:rPr lang="en-GB" sz="1200" dirty="0" smtClean="0"/>
              <a:t>function </a:t>
            </a:r>
            <a:r>
              <a:rPr lang="en-GB" sz="1200" dirty="0"/>
              <a:t>h() { }</a:t>
            </a:r>
          </a:p>
          <a:p>
            <a:pPr marL="36576" algn="ctr"/>
            <a:r>
              <a:rPr lang="en-GB" sz="1200" dirty="0"/>
              <a:t>var z = 2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30" name="TextBox 11"/>
          <p:cNvSpPr txBox="1"/>
          <p:nvPr/>
        </p:nvSpPr>
        <p:spPr>
          <a:xfrm>
            <a:off x="5907617" y="2709136"/>
            <a:ext cx="1349407" cy="646331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select</a:t>
            </a:r>
            <a:r>
              <a:rPr lang="en-GB" sz="1200" dirty="0"/>
              <a:t> …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apply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condition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4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LARA Features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Declarative select-apply </a:t>
            </a:r>
            <a:r>
              <a:rPr lang="en-US" noProof="0" dirty="0" smtClean="0"/>
              <a:t>clauses</a:t>
            </a:r>
          </a:p>
          <a:p>
            <a:pPr lvl="1"/>
            <a:r>
              <a:rPr lang="en-US" b="1" noProof="0" dirty="0" smtClean="0"/>
              <a:t>Select</a:t>
            </a:r>
            <a:r>
              <a:rPr lang="en-US" noProof="0" dirty="0" smtClean="0"/>
              <a:t> points of interest in the code</a:t>
            </a:r>
          </a:p>
          <a:p>
            <a:pPr lvl="1"/>
            <a:r>
              <a:rPr lang="en-US" b="1" noProof="0" dirty="0" smtClean="0"/>
              <a:t>Apply</a:t>
            </a:r>
            <a:r>
              <a:rPr lang="en-US" noProof="0" dirty="0" smtClean="0"/>
              <a:t> code transformations over them</a:t>
            </a:r>
          </a:p>
          <a:p>
            <a:endParaRPr lang="en-US" noProof="0" dirty="0" smtClean="0"/>
          </a:p>
          <a:p>
            <a:r>
              <a:rPr lang="en-US" dirty="0"/>
              <a:t>Modularity and reuse based on </a:t>
            </a:r>
            <a:r>
              <a:rPr lang="en-US" b="1" dirty="0"/>
              <a:t>calling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 and </a:t>
            </a:r>
            <a:r>
              <a:rPr lang="en-US" b="1" dirty="0"/>
              <a:t>using parameters</a:t>
            </a:r>
          </a:p>
          <a:p>
            <a:endParaRPr lang="en-US" b="1" noProof="0" dirty="0" smtClean="0"/>
          </a:p>
          <a:p>
            <a:r>
              <a:rPr lang="en-US" b="1" noProof="0" dirty="0" smtClean="0"/>
              <a:t>Composition of strategies </a:t>
            </a:r>
            <a:r>
              <a:rPr lang="en-US" noProof="0" dirty="0" smtClean="0"/>
              <a:t>based on other strategies</a:t>
            </a:r>
          </a:p>
          <a:p>
            <a:endParaRPr lang="en-US" noProof="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7950" y="1452981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0C0C0C"/>
                </a:solidFill>
              </a:rPr>
              <a:t>method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C0C0C"/>
                </a:solidFill>
              </a:rPr>
              <a:t>      </a:t>
            </a:r>
            <a:r>
              <a:rPr lang="en-US" sz="1400" dirty="0" smtClean="0">
                <a:solidFill>
                  <a:srgbClr val="0C0C0C"/>
                </a:solidFill>
              </a:rPr>
              <a:t>…</a:t>
            </a:r>
            <a:endParaRPr lang="en-US" sz="1400" dirty="0">
              <a:solidFill>
                <a:srgbClr val="0C0C0C"/>
              </a:solidFill>
            </a:endParaRPr>
          </a:p>
          <a:p>
            <a:pPr eaLnBrk="1" hangingPunct="1">
              <a:defRPr/>
            </a:pPr>
            <a:r>
              <a:rPr lang="en-GB" sz="1400" b="1" dirty="0" smtClean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57950" y="3211722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call </a:t>
            </a:r>
            <a:r>
              <a:rPr lang="en-US" sz="1400" dirty="0" err="1" smtClean="0"/>
              <a:t>LoopTiling</a:t>
            </a:r>
            <a:r>
              <a:rPr lang="en-US" sz="1400" dirty="0" smtClean="0"/>
              <a:t>(64);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call </a:t>
            </a:r>
            <a:r>
              <a:rPr lang="en-US" sz="1400" dirty="0" smtClean="0"/>
              <a:t>Timer("ns");</a:t>
            </a:r>
            <a:endParaRPr lang="en-US" sz="1400" dirty="0"/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end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7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Select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600700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Access points on the source code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Uses an hierarchical </a:t>
            </a:r>
            <a:r>
              <a:rPr lang="en-US" noProof="0" dirty="0" smtClean="0"/>
              <a:t>point chain</a:t>
            </a:r>
          </a:p>
          <a:p>
            <a:pPr lvl="1"/>
            <a:r>
              <a:rPr lang="en-US" noProof="0" dirty="0" smtClean="0"/>
              <a:t>Defined in the language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Points not present in the chain are inferred</a:t>
            </a:r>
          </a:p>
          <a:p>
            <a:endParaRPr lang="en-US" dirty="0"/>
          </a:p>
          <a:p>
            <a:r>
              <a:rPr lang="en-US" dirty="0" smtClean="0"/>
              <a:t>Filtering based on attributes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95193" y="1448495"/>
            <a:ext cx="2744788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file.function.body.call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14907" y="2953992"/>
            <a:ext cx="2105359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function.call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92962" y="1981709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391397" y="4459486"/>
            <a:ext cx="3639889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function{name</a:t>
            </a:r>
            <a:r>
              <a:rPr lang="en-US" sz="1400" dirty="0" smtClean="0"/>
              <a:t>===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draw"</a:t>
            </a:r>
            <a:r>
              <a:rPr lang="en-US" sz="1400" dirty="0" smtClean="0"/>
              <a:t>}.call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192962" y="3487205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Apply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7823200" cy="3263504"/>
          </a:xfrm>
        </p:spPr>
        <p:txBody>
          <a:bodyPr/>
          <a:lstStyle/>
          <a:p>
            <a:r>
              <a:rPr lang="en-US" noProof="0" dirty="0" smtClean="0"/>
              <a:t>Iterates over the selected points (prefixed with $) </a:t>
            </a:r>
          </a:p>
          <a:p>
            <a:r>
              <a:rPr lang="en-US" noProof="0" dirty="0" smtClean="0"/>
              <a:t>Any point in the select statement can be accessed</a:t>
            </a:r>
          </a:p>
          <a:p>
            <a:r>
              <a:rPr lang="en-US" dirty="0" smtClean="0"/>
              <a:t>Can access point attributes</a:t>
            </a:r>
            <a:endParaRPr lang="en-US" noProof="0" dirty="0" smtClean="0"/>
          </a:p>
          <a:p>
            <a:r>
              <a:rPr lang="en-US" dirty="0" smtClean="0"/>
              <a:t>Can change the application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5566500" y="2665831"/>
            <a:ext cx="3644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function{name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"draw"</a:t>
            </a:r>
            <a:r>
              <a:rPr lang="en-US" sz="1200" dirty="0">
                <a:latin typeface="Consolas" panose="020B0609020204030204" pitchFamily="49" charset="0"/>
              </a:rPr>
              <a:t>}.call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	$</a:t>
            </a:r>
            <a:r>
              <a:rPr lang="pt-PT" sz="1200" dirty="0">
                <a:latin typeface="Consolas" panose="020B0609020204030204" pitchFamily="49" charset="0"/>
              </a:rPr>
              <a:t>call.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insert before </a:t>
            </a:r>
            <a:r>
              <a:rPr lang="en-US" sz="1200" dirty="0">
                <a:latin typeface="Consolas" panose="020B0609020204030204" pitchFamily="49" charset="0"/>
              </a:rPr>
              <a:t>'code to inject';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insert 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before </a:t>
            </a:r>
            <a:r>
              <a:rPr lang="en-US" sz="1200" dirty="0" smtClean="0">
                <a:latin typeface="Consolas" panose="020B0609020204030204" pitchFamily="49" charset="0"/>
              </a:rPr>
              <a:t>'more code';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$loop.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 smtClean="0">
                <a:latin typeface="Consolas" panose="020B0609020204030204" pitchFamily="49" charset="0"/>
              </a:rPr>
              <a:t>interchange($</a:t>
            </a:r>
            <a:r>
              <a:rPr lang="en-US" sz="1200" dirty="0" err="1" smtClean="0">
                <a:latin typeface="Consolas" panose="020B0609020204030204" pitchFamily="49" charset="0"/>
              </a:rPr>
              <a:t>innerLoop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>
                <a:latin typeface="Consolas" panose="020B0609020204030204" pitchFamily="49" charset="0"/>
              </a:rPr>
              <a:t>var.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def  </a:t>
            </a:r>
            <a:r>
              <a:rPr lang="pt-PT" sz="1200" dirty="0" smtClean="0">
                <a:latin typeface="Consolas" panose="020B0609020204030204" pitchFamily="49" charset="0"/>
              </a:rPr>
              <a:t>type=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9428" y="3013592"/>
            <a:ext cx="5347072" cy="158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insert before|after|replace</a:t>
            </a:r>
          </a:p>
          <a:p>
            <a:pPr lvl="1"/>
            <a:r>
              <a:rPr lang="pt-PT" sz="1400" dirty="0" smtClean="0"/>
              <a:t>For injecting code in input application source code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exec</a:t>
            </a:r>
          </a:p>
          <a:p>
            <a:pPr lvl="1"/>
            <a:r>
              <a:rPr lang="pt-PT" sz="1400" dirty="0" smtClean="0"/>
              <a:t>For executing a compiler action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pt-PT" sz="1400" dirty="0" smtClean="0"/>
              <a:t>For defining the value of an attribute</a:t>
            </a:r>
            <a:endParaRPr lang="pt-PT" sz="1400" dirty="0"/>
          </a:p>
        </p:txBody>
      </p:sp>
      <p:sp>
        <p:nvSpPr>
          <p:cNvPr id="2" name="Right Arrow 1"/>
          <p:cNvSpPr/>
          <p:nvPr/>
        </p:nvSpPr>
        <p:spPr>
          <a:xfrm>
            <a:off x="4714169" y="3698668"/>
            <a:ext cx="603250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93" y="2158345"/>
            <a:ext cx="2919446" cy="22203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13951" y="2073184"/>
            <a:ext cx="10793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1489" y="2301475"/>
            <a:ext cx="125730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Custom </a:t>
            </a:r>
            <a:r>
              <a:rPr lang="en-US" sz="1500" dirty="0" err="1">
                <a:solidFill>
                  <a:schemeClr val="bg1"/>
                </a:solidFill>
              </a:rPr>
              <a:t>Targetability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LARA Reusability and </a:t>
            </a:r>
            <a:r>
              <a:rPr lang="en-US" noProof="0" dirty="0" err="1" smtClean="0"/>
              <a:t>Targetability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756237" y="4621107"/>
            <a:ext cx="9165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24731</TotalTime>
  <Words>1026</Words>
  <Application>Microsoft Office PowerPoint</Application>
  <PresentationFormat>On-screen Show (16:9)</PresentationFormat>
  <Paragraphs>307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Consolas</vt:lpstr>
      <vt:lpstr>Open Sans</vt:lpstr>
      <vt:lpstr>Wingdings 2</vt:lpstr>
      <vt:lpstr>Office Theme</vt:lpstr>
      <vt:lpstr>  DSL and Source to Source Compilation</vt:lpstr>
      <vt:lpstr>Outline</vt:lpstr>
      <vt:lpstr>Clava</vt:lpstr>
      <vt:lpstr>Clava - Toolflow</vt:lpstr>
      <vt:lpstr>The LARA Language</vt:lpstr>
      <vt:lpstr>Main LARA Features</vt:lpstr>
      <vt:lpstr>LARA Select</vt:lpstr>
      <vt:lpstr>LARA Apply</vt:lpstr>
      <vt:lpstr>LARA Reusability and Targetability</vt:lpstr>
      <vt:lpstr>LARA Reusability and DSE</vt:lpstr>
      <vt:lpstr>Hands-on</vt:lpstr>
      <vt:lpstr>Hands-on</vt:lpstr>
      <vt:lpstr>Hands-on</vt:lpstr>
      <vt:lpstr>Hands-on</vt:lpstr>
      <vt:lpstr>Hands-on</vt:lpstr>
      <vt:lpstr>Hands-on</vt:lpstr>
      <vt:lpstr>Clava Installation</vt:lpstr>
      <vt:lpstr>Backup Slides</vt:lpstr>
      <vt:lpstr>The LARA Language</vt:lpstr>
      <vt:lpstr>AOP Approach</vt:lpstr>
      <vt:lpstr>LARA Compilation Flow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joao bispo</cp:lastModifiedBy>
  <cp:revision>890</cp:revision>
  <dcterms:created xsi:type="dcterms:W3CDTF">2015-02-03T11:06:34Z</dcterms:created>
  <dcterms:modified xsi:type="dcterms:W3CDTF">2018-10-22T20:57:00Z</dcterms:modified>
</cp:coreProperties>
</file>