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25"/>
  </p:notesMasterIdLst>
  <p:sldIdLst>
    <p:sldId id="256" r:id="rId2"/>
    <p:sldId id="384" r:id="rId3"/>
    <p:sldId id="435" r:id="rId4"/>
    <p:sldId id="439" r:id="rId5"/>
    <p:sldId id="456" r:id="rId6"/>
    <p:sldId id="457" r:id="rId7"/>
    <p:sldId id="458" r:id="rId8"/>
    <p:sldId id="437" r:id="rId9"/>
    <p:sldId id="460" r:id="rId10"/>
    <p:sldId id="461" r:id="rId11"/>
    <p:sldId id="459" r:id="rId12"/>
    <p:sldId id="466" r:id="rId13"/>
    <p:sldId id="465" r:id="rId14"/>
    <p:sldId id="467" r:id="rId15"/>
    <p:sldId id="468" r:id="rId16"/>
    <p:sldId id="469" r:id="rId17"/>
    <p:sldId id="470" r:id="rId18"/>
    <p:sldId id="471" r:id="rId19"/>
    <p:sldId id="462" r:id="rId20"/>
    <p:sldId id="430" r:id="rId21"/>
    <p:sldId id="445" r:id="rId22"/>
    <p:sldId id="444" r:id="rId23"/>
    <p:sldId id="424" r:id="rId24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35"/>
            <p14:sldId id="439"/>
            <p14:sldId id="456"/>
            <p14:sldId id="457"/>
            <p14:sldId id="458"/>
            <p14:sldId id="437"/>
            <p14:sldId id="460"/>
            <p14:sldId id="461"/>
            <p14:sldId id="459"/>
            <p14:sldId id="466"/>
            <p14:sldId id="465"/>
            <p14:sldId id="467"/>
            <p14:sldId id="468"/>
            <p14:sldId id="469"/>
            <p14:sldId id="470"/>
            <p14:sldId id="471"/>
            <p14:sldId id="462"/>
            <p14:sldId id="430"/>
            <p14:sldId id="445"/>
            <p14:sldId id="444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75839" autoAdjust="0"/>
  </p:normalViewPr>
  <p:slideViewPr>
    <p:cSldViewPr snapToGrid="0">
      <p:cViewPr varScale="1">
        <p:scale>
          <a:sx n="75" d="100"/>
          <a:sy n="75" d="100"/>
        </p:scale>
        <p:origin x="114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17/07/2018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printing the report uses</a:t>
            </a:r>
            <a:r>
              <a:rPr lang="en-US" baseline="0" dirty="0" smtClean="0"/>
              <a:t> JS, mention how JS can help in aspects</a:t>
            </a:r>
          </a:p>
          <a:p>
            <a:r>
              <a:rPr lang="en-US" baseline="0" dirty="0" smtClean="0"/>
              <a:t>NOTE: explain how this could be extended with other points and attributes and segue into the specs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97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 the first use of actions, insert and </a:t>
            </a:r>
            <a:r>
              <a:rPr lang="en-US" dirty="0" err="1" smtClean="0"/>
              <a:t>addInclude</a:t>
            </a:r>
            <a:endParaRPr lang="en-US" dirty="0" smtClean="0"/>
          </a:p>
          <a:p>
            <a:r>
              <a:rPr lang="en-US" dirty="0" smtClean="0"/>
              <a:t>NOTE: present and explain </a:t>
            </a:r>
            <a:r>
              <a:rPr lang="en-US" dirty="0" err="1" smtClean="0"/>
              <a:t>codedef</a:t>
            </a:r>
            <a:r>
              <a:rPr lang="en-US" dirty="0" smtClean="0"/>
              <a:t> and it’s advantages: robustness,</a:t>
            </a:r>
            <a:r>
              <a:rPr lang="en-US" baseline="0" dirty="0" smtClean="0"/>
              <a:t> </a:t>
            </a:r>
            <a:r>
              <a:rPr lang="en-US" dirty="0" smtClean="0"/>
              <a:t>reuse,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7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segue into APIs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06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smtClean="0"/>
              <a:t>explain that the first part of the example is the same</a:t>
            </a:r>
          </a:p>
          <a:p>
            <a:r>
              <a:rPr lang="en-US" dirty="0" smtClean="0"/>
              <a:t>NOTE: explain imports (user and Clava)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introduce Clava APIs (explain the idea is to declare your intentions, not to specify how to do them: multi-</a:t>
            </a:r>
            <a:r>
              <a:rPr lang="en-US" dirty="0" err="1" smtClean="0"/>
              <a:t>lang</a:t>
            </a:r>
            <a:r>
              <a:rPr lang="en-US" dirty="0" smtClean="0"/>
              <a:t> and multi-implementation)</a:t>
            </a:r>
          </a:p>
          <a:p>
            <a:r>
              <a:rPr lang="en-US" dirty="0" smtClean="0"/>
              <a:t>NOTE: introduce and show Clava 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69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API allows us to abstract from target language, show C and C++ generated code</a:t>
            </a:r>
          </a:p>
          <a:p>
            <a:r>
              <a:rPr lang="en-US" dirty="0" smtClean="0"/>
              <a:t>NOTE: show that </a:t>
            </a:r>
            <a:r>
              <a:rPr lang="en-US" dirty="0" err="1" smtClean="0"/>
              <a:t>rapl</a:t>
            </a:r>
            <a:r>
              <a:rPr lang="en-US" dirty="0" smtClean="0"/>
              <a:t> header was included automatically and explain the API that performs this</a:t>
            </a:r>
          </a:p>
          <a:p>
            <a:r>
              <a:rPr lang="en-US" dirty="0" smtClean="0"/>
              <a:t>NOTE: mention the extreme multi-</a:t>
            </a:r>
            <a:r>
              <a:rPr lang="en-US" dirty="0" err="1" smtClean="0"/>
              <a:t>lang</a:t>
            </a:r>
            <a:r>
              <a:rPr lang="en-US" dirty="0" smtClean="0"/>
              <a:t> case where this exact aspect can be used in Java (got to </a:t>
            </a:r>
            <a:r>
              <a:rPr lang="en-US" dirty="0" err="1" smtClean="0"/>
              <a:t>Kadabra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55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NOTE: stress </a:t>
            </a:r>
            <a:r>
              <a:rPr lang="en-US" dirty="0" smtClean="0"/>
              <a:t>that analysis is performed automatically and the library decides what and how to parallelize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12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356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Weaving 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8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2162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56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dot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84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17/07/2018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17/07/2018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17/07/2018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182"/>
          <a:stretch/>
        </p:blipFill>
        <p:spPr>
          <a:xfrm>
            <a:off x="1" y="-1"/>
            <a:ext cx="9144000" cy="19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692" y="1952967"/>
            <a:ext cx="3652617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>TITLE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80" y="3223846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smtClean="0"/>
              <a:t>AUTHORS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3577" y="2534927"/>
            <a:ext cx="6316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SUBTITLE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3883350" y="4199176"/>
            <a:ext cx="6335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757575"/>
                </a:solidFill>
                <a:latin typeface="Open Sans"/>
              </a:rPr>
              <a:t>DATE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More design benefits</a:t>
            </a:r>
            <a:endParaRPr lang="en-US" noProof="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3500674" y="3997822"/>
            <a:ext cx="2832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Download </a:t>
            </a:r>
            <a:r>
              <a:rPr lang="en-US" sz="1600" b="1" dirty="0" smtClean="0"/>
              <a:t>Clava</a:t>
            </a:r>
            <a:r>
              <a:rPr lang="en-US" sz="1600" b="1" dirty="0" smtClean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/>
              <a:t>examples</a:t>
            </a:r>
            <a:r>
              <a:rPr lang="en-US" sz="1600" b="1" dirty="0" smtClean="0"/>
              <a:t>:</a:t>
            </a:r>
            <a:endParaRPr lang="en-US" sz="1600" dirty="0"/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LINK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 static call graph from the application source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Supergraph</a:t>
            </a:r>
            <a:r>
              <a:rPr lang="en-US" dirty="0" smtClean="0"/>
              <a:t>” </a:t>
            </a:r>
            <a:r>
              <a:rPr lang="en-US" dirty="0"/>
              <a:t>of the dynamic call graph</a:t>
            </a:r>
          </a:p>
          <a:p>
            <a:r>
              <a:rPr lang="en-US" dirty="0" smtClean="0"/>
              <a:t>Edges </a:t>
            </a:r>
            <a:r>
              <a:rPr lang="en-US" dirty="0"/>
              <a:t>indicate how many times a call appears in the </a:t>
            </a:r>
            <a:r>
              <a:rPr lang="en-US" dirty="0" smtClean="0"/>
              <a:t>code</a:t>
            </a:r>
          </a:p>
          <a:p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all methods (caller) and the calls inside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</a:t>
            </a:r>
            <a:r>
              <a:rPr lang="en-US" dirty="0" smtClean="0"/>
              <a:t>graph with </a:t>
            </a:r>
            <a:r>
              <a:rPr lang="en-US" dirty="0"/>
              <a:t>the </a:t>
            </a:r>
            <a:r>
              <a:rPr lang="en-US" dirty="0" smtClean="0"/>
              <a:t>tuples in </a:t>
            </a:r>
            <a:r>
              <a:rPr lang="en-US" dirty="0"/>
              <a:t>dot </a:t>
            </a:r>
            <a:r>
              <a:rPr lang="en-US" dirty="0" smtClean="0"/>
              <a:t>format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2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Report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report about the application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files, functions and calls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types of loops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information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files</a:t>
            </a:r>
            <a:r>
              <a:rPr lang="en-US" dirty="0" smtClean="0"/>
              <a:t>, functions </a:t>
            </a:r>
            <a:r>
              <a:rPr lang="en-US" dirty="0"/>
              <a:t>and calls to count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query their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reports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79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Insertions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</a:t>
            </a:r>
            <a:r>
              <a:rPr lang="en-US" dirty="0" smtClean="0"/>
              <a:t>events, e.g.: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of loops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/>
              <a:t>functions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their parent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logging code before loop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header include at the start of the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Do the same for functions but log at the start of the body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59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Insertion </a:t>
            </a:r>
            <a:r>
              <a:rPr lang="en-US" dirty="0" smtClean="0"/>
              <a:t>with LARA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injects literal code into the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Upsides: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versatile, can insert any code you want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cumbersome </a:t>
            </a:r>
            <a:r>
              <a:rPr lang="en-US" dirty="0"/>
              <a:t>(\n), error prone (code might have errors)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dirty="0" smtClean="0"/>
              <a:t>Mitigating the downsides: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Clava option </a:t>
            </a:r>
            <a:r>
              <a:rPr lang="en-US" dirty="0"/>
              <a:t>to verify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APIs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events (a more complex example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use of Clava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before for functions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for writes to variables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variables based on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when the writing happens using the Logger API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5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Measurements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metrics on certain events or around pieces of code</a:t>
            </a:r>
          </a:p>
          <a:p>
            <a:r>
              <a:rPr lang="en-US" dirty="0" smtClean="0"/>
              <a:t>Measure </a:t>
            </a:r>
            <a:r>
              <a:rPr lang="en-US" dirty="0"/>
              <a:t>execution time and energy consumption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loops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APIs to measure around the selected loops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2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AutoPar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execution performance with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the user from </a:t>
            </a:r>
            <a:r>
              <a:rPr lang="en-US" dirty="0" smtClean="0"/>
              <a:t>analysis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target loop based on </a:t>
            </a:r>
            <a:r>
              <a:rPr lang="en-US" b="1" dirty="0" smtClean="0"/>
              <a:t>pragma</a:t>
            </a: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/>
              <a:t>AutoPar</a:t>
            </a:r>
            <a:r>
              <a:rPr lang="en-US" dirty="0"/>
              <a:t> API to parallelize the target loop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LARA is a </a:t>
            </a:r>
            <a:r>
              <a:rPr lang="en-US" b="1" dirty="0" smtClean="0"/>
              <a:t>source-to-source</a:t>
            </a:r>
            <a:r>
              <a:rPr lang="en-US" dirty="0" smtClean="0"/>
              <a:t> AOP language </a:t>
            </a:r>
          </a:p>
          <a:p>
            <a:endParaRPr lang="en-US" dirty="0" smtClean="0"/>
          </a:p>
          <a:p>
            <a:r>
              <a:rPr lang="en-US" b="1" dirty="0" smtClean="0"/>
              <a:t>Aspect reusability</a:t>
            </a:r>
            <a:r>
              <a:rPr lang="en-US" dirty="0" smtClean="0"/>
              <a:t> between programs and languages</a:t>
            </a:r>
          </a:p>
          <a:p>
            <a:endParaRPr lang="en-US" dirty="0" smtClean="0"/>
          </a:p>
          <a:p>
            <a:r>
              <a:rPr lang="en-US" b="1" dirty="0" smtClean="0"/>
              <a:t>Fine-grained</a:t>
            </a:r>
            <a:r>
              <a:rPr lang="en-US" dirty="0" smtClean="0"/>
              <a:t>, structural/syntactic join points with </a:t>
            </a:r>
            <a:r>
              <a:rPr lang="en-US" b="1" dirty="0" smtClean="0"/>
              <a:t>semantic information</a:t>
            </a:r>
          </a:p>
          <a:p>
            <a:endParaRPr lang="en-US" dirty="0" smtClean="0"/>
          </a:p>
          <a:p>
            <a:r>
              <a:rPr lang="en-US" dirty="0" smtClean="0"/>
              <a:t>Code injection, elements introduction and </a:t>
            </a:r>
            <a:r>
              <a:rPr lang="en-US" b="1" dirty="0" smtClean="0"/>
              <a:t>code transformations</a:t>
            </a:r>
          </a:p>
          <a:p>
            <a:endParaRPr lang="en-US" dirty="0" smtClean="0"/>
          </a:p>
          <a:p>
            <a:r>
              <a:rPr lang="en-US" dirty="0" err="1" smtClean="0"/>
              <a:t>Kadabra</a:t>
            </a:r>
            <a:r>
              <a:rPr lang="en-US" dirty="0" smtClean="0"/>
              <a:t> weaver includes </a:t>
            </a:r>
            <a:r>
              <a:rPr lang="en-US" b="1" dirty="0" smtClean="0"/>
              <a:t>runtime adaptation</a:t>
            </a:r>
            <a:r>
              <a:rPr lang="en-US" dirty="0" smtClean="0"/>
              <a:t> mechanisms such as </a:t>
            </a:r>
            <a:r>
              <a:rPr lang="en-US" b="1" dirty="0" err="1" smtClean="0"/>
              <a:t>Autotuning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ussu.co.uk/files/minisites/1443/faq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2738" y="514229"/>
            <a:ext cx="3429000" cy="21431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20" y="2481224"/>
            <a:ext cx="5865118" cy="819446"/>
          </a:xfrm>
        </p:spPr>
        <p:txBody>
          <a:bodyPr>
            <a:normAutofit/>
          </a:bodyPr>
          <a:lstStyle/>
          <a:p>
            <a:pPr algn="ctr"/>
            <a:r>
              <a:rPr lang="en-US" noProof="0" dirty="0" smtClean="0"/>
              <a:t>Thank you! Questions?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z="1600" smtClean="0"/>
              <a:t>20</a:t>
            </a:fld>
            <a:endParaRPr lang="pt-PT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04" y="3575870"/>
            <a:ext cx="1936826" cy="723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8" y="3575870"/>
            <a:ext cx="2071079" cy="8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Instrumentation Example: Static Call Graph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Select all pairs of &lt;caller, 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&gt; function tuples</a:t>
            </a:r>
          </a:p>
          <a:p>
            <a:r>
              <a:rPr lang="en-US" noProof="0" dirty="0" smtClean="0"/>
              <a:t>Increments a counter every time the same tuple is observed</a:t>
            </a:r>
          </a:p>
          <a:p>
            <a:r>
              <a:rPr lang="en-US" noProof="0" dirty="0" smtClean="0"/>
              <a:t>Uses this counter to print the static call graph in </a:t>
            </a:r>
            <a:r>
              <a:rPr lang="en-US" i="1" noProof="0" dirty="0" smtClean="0"/>
              <a:t>dot</a:t>
            </a:r>
            <a:r>
              <a:rPr lang="en-US" noProof="0" dirty="0" smtClean="0"/>
              <a:t> format</a:t>
            </a:r>
          </a:p>
          <a:p>
            <a:r>
              <a:rPr lang="en-US" noProof="0" dirty="0" smtClean="0"/>
              <a:t>Useful to check the structure of the code</a:t>
            </a:r>
          </a:p>
          <a:p>
            <a:pPr lvl="1"/>
            <a:r>
              <a:rPr lang="en-US" noProof="0" dirty="0" smtClean="0"/>
              <a:t>Takes into account all possible function calls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9558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25" b="1" noProof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aspectdef</a:t>
            </a:r>
            <a:r>
              <a:rPr lang="en-US" sz="1125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StaticCallGraph</a:t>
            </a:r>
            <a:endParaRPr lang="en-US" sz="1125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125" b="1" noProof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25" noProof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cg =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LaraObject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125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function.call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cg.increment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($function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.name, 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'digraph </a:t>
            </a:r>
            <a:r>
              <a:rPr lang="en-US" sz="1125" noProof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static_cg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{\n'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(f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cg[f])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print(f + 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'-&gt;'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+ c);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[label="' + cg[f][c] + '"];'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25" b="1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Why another AOP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67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4946199" cy="2864114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Secondary concerns detached from application logic 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noProof="0" dirty="0" smtClean="0">
                <a:ea typeface="ＭＳ Ｐゴシック" pitchFamily="34" charset="-128"/>
              </a:rPr>
              <a:t>Current languages: </a:t>
            </a:r>
            <a:r>
              <a:rPr lang="en-US" altLang="en-US" b="1" noProof="0" dirty="0" smtClean="0">
                <a:ea typeface="ＭＳ Ｐゴシック" pitchFamily="34" charset="-128"/>
              </a:rPr>
              <a:t>Java</a:t>
            </a:r>
            <a:r>
              <a:rPr lang="en-US" altLang="en-US" noProof="0" dirty="0" smtClean="0">
                <a:ea typeface="ＭＳ Ｐゴシック" pitchFamily="34" charset="-128"/>
              </a:rPr>
              <a:t>, C, C++ and MATLAB</a:t>
            </a:r>
          </a:p>
          <a:p>
            <a:pPr lvl="1"/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Static weaving: changes in the code are resolved at weaving time</a:t>
            </a:r>
            <a:endParaRPr lang="en-US" altLang="en-US" noProof="0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join points 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join </a:t>
            </a:r>
            <a:r>
              <a:rPr lang="en-US" noProof="0" dirty="0" smtClean="0"/>
              <a:t>point 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Join points 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70562" y="1448495"/>
            <a:ext cx="319405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file.class.method.body.call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54762" y="2953991"/>
            <a:ext cx="202565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method.call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03887" y="4459486"/>
            <a:ext cx="332740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method{name==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join points (prefixed with $) </a:t>
            </a:r>
          </a:p>
          <a:p>
            <a:r>
              <a:rPr lang="en-US" noProof="0" dirty="0" smtClean="0"/>
              <a:t>Any join point in the select statement can be accessed</a:t>
            </a:r>
          </a:p>
          <a:p>
            <a:r>
              <a:rPr lang="en-US" dirty="0" smtClean="0"/>
              <a:t>Can access join point 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method{name==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>
                <a:latin typeface="Consolas" panose="020B0609020204030204" pitchFamily="49" charset="0"/>
              </a:rPr>
              <a:t>Unroll();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7645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Design benefits that are similar to AspectJ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24445</TotalTime>
  <Words>1327</Words>
  <Application>Microsoft Office PowerPoint</Application>
  <PresentationFormat>On-screen Show (16:9)</PresentationFormat>
  <Paragraphs>332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  TITLE</vt:lpstr>
      <vt:lpstr>Outline</vt:lpstr>
      <vt:lpstr>Why another AOP language?</vt:lpstr>
      <vt:lpstr>The LARA Language</vt:lpstr>
      <vt:lpstr>Main LARA Features</vt:lpstr>
      <vt:lpstr>LARA Select</vt:lpstr>
      <vt:lpstr>LARA Apply</vt:lpstr>
      <vt:lpstr>LARA Compilation Flow</vt:lpstr>
      <vt:lpstr>LARA Reusability and Targetability</vt:lpstr>
      <vt:lpstr>LARA Reusability and DSE</vt:lpstr>
      <vt:lpstr>Examples</vt:lpstr>
      <vt:lpstr>Call Graph</vt:lpstr>
      <vt:lpstr>Static Report</vt:lpstr>
      <vt:lpstr>Logging with Insertions</vt:lpstr>
      <vt:lpstr>Code Insertion with LARA</vt:lpstr>
      <vt:lpstr>Logging with APIs</vt:lpstr>
      <vt:lpstr>Measurements</vt:lpstr>
      <vt:lpstr>AutoPar</vt:lpstr>
      <vt:lpstr>Conclusions</vt:lpstr>
      <vt:lpstr>Thank you! Questions?</vt:lpstr>
      <vt:lpstr>Backup Slides</vt:lpstr>
      <vt:lpstr>The LARA Language</vt:lpstr>
      <vt:lpstr>Instrumentation Example: Static Call Graph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pedropinto</cp:lastModifiedBy>
  <cp:revision>820</cp:revision>
  <dcterms:created xsi:type="dcterms:W3CDTF">2015-02-03T11:06:34Z</dcterms:created>
  <dcterms:modified xsi:type="dcterms:W3CDTF">2018-07-17T01:34:03Z</dcterms:modified>
</cp:coreProperties>
</file>