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30"/>
  </p:notesMasterIdLst>
  <p:sldIdLst>
    <p:sldId id="256" r:id="rId2"/>
    <p:sldId id="384" r:id="rId3"/>
    <p:sldId id="435" r:id="rId4"/>
    <p:sldId id="439" r:id="rId5"/>
    <p:sldId id="456" r:id="rId6"/>
    <p:sldId id="457" r:id="rId7"/>
    <p:sldId id="458" r:id="rId8"/>
    <p:sldId id="437" r:id="rId9"/>
    <p:sldId id="460" r:id="rId10"/>
    <p:sldId id="461" r:id="rId11"/>
    <p:sldId id="459" r:id="rId12"/>
    <p:sldId id="463" r:id="rId13"/>
    <p:sldId id="465" r:id="rId14"/>
    <p:sldId id="466" r:id="rId15"/>
    <p:sldId id="467" r:id="rId16"/>
    <p:sldId id="468" r:id="rId17"/>
    <p:sldId id="469" r:id="rId18"/>
    <p:sldId id="470" r:id="rId19"/>
    <p:sldId id="474" r:id="rId20"/>
    <p:sldId id="476" r:id="rId21"/>
    <p:sldId id="472" r:id="rId22"/>
    <p:sldId id="473" r:id="rId23"/>
    <p:sldId id="471" r:id="rId24"/>
    <p:sldId id="462" r:id="rId25"/>
    <p:sldId id="430" r:id="rId26"/>
    <p:sldId id="445" r:id="rId27"/>
    <p:sldId id="444" r:id="rId28"/>
    <p:sldId id="424" r:id="rId29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35"/>
            <p14:sldId id="439"/>
            <p14:sldId id="456"/>
            <p14:sldId id="457"/>
            <p14:sldId id="458"/>
            <p14:sldId id="437"/>
            <p14:sldId id="460"/>
            <p14:sldId id="461"/>
            <p14:sldId id="459"/>
            <p14:sldId id="463"/>
            <p14:sldId id="465"/>
            <p14:sldId id="466"/>
            <p14:sldId id="467"/>
            <p14:sldId id="468"/>
            <p14:sldId id="469"/>
            <p14:sldId id="470"/>
            <p14:sldId id="474"/>
            <p14:sldId id="476"/>
            <p14:sldId id="472"/>
            <p14:sldId id="473"/>
            <p14:sldId id="471"/>
            <p14:sldId id="462"/>
            <p14:sldId id="430"/>
            <p14:sldId id="445"/>
            <p14:sldId id="444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89675" autoAdjust="0"/>
  </p:normalViewPr>
  <p:slideViewPr>
    <p:cSldViewPr snapToGrid="0">
      <p:cViewPr>
        <p:scale>
          <a:sx n="150" d="100"/>
          <a:sy n="150" d="100"/>
        </p:scale>
        <p:origin x="24" y="-2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14/05/2018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 smtClean="0"/>
              <a:t>importing other </a:t>
            </a:r>
            <a:r>
              <a:rPr lang="en-US" sz="900" b="1" dirty="0" err="1" smtClean="0"/>
              <a:t>lara</a:t>
            </a:r>
            <a:r>
              <a:rPr lang="en-US" sz="900" b="1" dirty="0" smtClean="0"/>
              <a:t> files allows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89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approach also features an </a:t>
            </a:r>
            <a:r>
              <a:rPr lang="en-US" baseline="0" dirty="0" err="1" smtClean="0"/>
              <a:t>autotuning</a:t>
            </a:r>
            <a:r>
              <a:rPr lang="en-US" baseline="0" dirty="0" smtClean="0"/>
              <a:t> mechanism that uses all the techniques I have specified.</a:t>
            </a:r>
          </a:p>
          <a:p>
            <a:endParaRPr lang="en-US" baseline="0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autotuner</a:t>
            </a:r>
            <a:r>
              <a:rPr lang="en-US" dirty="0" smtClean="0"/>
              <a:t> allows the management of a list of candidate algorithms/versions that we specify. And the </a:t>
            </a:r>
            <a:r>
              <a:rPr lang="en-US" dirty="0" err="1" smtClean="0"/>
              <a:t>autotuner</a:t>
            </a:r>
            <a:r>
              <a:rPr lang="en-US" dirty="0" smtClean="0"/>
              <a:t> will provide,</a:t>
            </a:r>
            <a:r>
              <a:rPr lang="en-US" baseline="0" dirty="0" smtClean="0"/>
              <a:t> at runtime,</a:t>
            </a:r>
            <a:r>
              <a:rPr lang="en-US" dirty="0" smtClean="0"/>
              <a:t> new versions to the application to execute while the application will feedback measurements. We also have to specify the</a:t>
            </a:r>
            <a:r>
              <a:rPr lang="en-US" baseline="0" dirty="0" smtClean="0"/>
              <a:t> </a:t>
            </a:r>
            <a:r>
              <a:rPr lang="en-US" dirty="0" smtClean="0"/>
              <a:t>type of monitor to use and the locations where adaptation, measurement and update should occur. </a:t>
            </a:r>
          </a:p>
          <a:p>
            <a:endParaRPr lang="en-US" dirty="0" smtClean="0"/>
          </a:p>
          <a:p>
            <a:r>
              <a:rPr lang="en-US" dirty="0" smtClean="0"/>
              <a:t>Here we can use select</a:t>
            </a:r>
            <a:r>
              <a:rPr lang="en-US" baseline="0" dirty="0" smtClean="0"/>
              <a:t>ion of algorithms, mixed with algorithms that require knob configurations and generative algorithms.</a:t>
            </a:r>
          </a:p>
          <a:p>
            <a:endParaRPr lang="en-US" baseline="0" dirty="0" smtClean="0"/>
          </a:p>
          <a:p>
            <a:r>
              <a:rPr lang="en-US" dirty="0" smtClean="0"/>
              <a:t>The application requests a version from the </a:t>
            </a:r>
            <a:r>
              <a:rPr lang="en-US" dirty="0" err="1" smtClean="0"/>
              <a:t>Autotuner</a:t>
            </a:r>
            <a:r>
              <a:rPr lang="en-US" dirty="0" smtClean="0"/>
              <a:t> via the update method (1). </a:t>
            </a:r>
          </a:p>
          <a:p>
            <a:r>
              <a:rPr lang="en-US" dirty="0" smtClean="0"/>
              <a:t>The Version Manager keeps a channel with the generated versions and the best performing algorithm, and is responsible to update the adaptation point based</a:t>
            </a:r>
            <a:r>
              <a:rPr lang="en-US" baseline="0" dirty="0" smtClean="0"/>
              <a:t> on the mode in which is executing </a:t>
            </a:r>
            <a:r>
              <a:rPr lang="en-US" dirty="0" smtClean="0"/>
              <a:t>(2).</a:t>
            </a:r>
          </a:p>
          <a:p>
            <a:r>
              <a:rPr lang="en-US" dirty="0" smtClean="0"/>
              <a:t>The application feedbacks measurements to the </a:t>
            </a:r>
            <a:r>
              <a:rPr lang="en-US" dirty="0" err="1" smtClean="0"/>
              <a:t>Autotuner</a:t>
            </a:r>
            <a:r>
              <a:rPr lang="en-US" dirty="0" smtClean="0"/>
              <a:t> via its measurements channel (3). </a:t>
            </a:r>
          </a:p>
          <a:p>
            <a:r>
              <a:rPr lang="en-US" dirty="0" smtClean="0"/>
              <a:t>The measurements are analyzed (4) to decide if the explored version is better than the current best version (5). </a:t>
            </a:r>
          </a:p>
          <a:p>
            <a:r>
              <a:rPr lang="en-US" dirty="0" smtClean="0"/>
              <a:t>Finally, the </a:t>
            </a:r>
            <a:r>
              <a:rPr lang="en-US" dirty="0" err="1" smtClean="0"/>
              <a:t>Autotuner</a:t>
            </a:r>
            <a:r>
              <a:rPr lang="en-US" dirty="0" smtClean="0"/>
              <a:t> requests the </a:t>
            </a:r>
            <a:r>
              <a:rPr lang="en-US" dirty="0" err="1" smtClean="0"/>
              <a:t>Configurer</a:t>
            </a:r>
            <a:r>
              <a:rPr lang="en-US" dirty="0" smtClean="0"/>
              <a:t> for new versions (6), which are dispatched to the versions channel (7).</a:t>
            </a:r>
          </a:p>
          <a:p>
            <a:endParaRPr lang="en-US" dirty="0" smtClean="0"/>
          </a:p>
          <a:p>
            <a:r>
              <a:rPr lang="en-US" dirty="0" smtClean="0"/>
              <a:t>Modes</a:t>
            </a:r>
          </a:p>
          <a:p>
            <a:pPr lvl="1"/>
            <a:r>
              <a:rPr lang="en-US" b="1" dirty="0" smtClean="0"/>
              <a:t>Exploration</a:t>
            </a:r>
            <a:r>
              <a:rPr lang="en-US" dirty="0" smtClean="0"/>
              <a:t>: provides new versions to explore while waiting for new measurements for those versions</a:t>
            </a:r>
          </a:p>
          <a:p>
            <a:pPr lvl="1"/>
            <a:r>
              <a:rPr lang="en-US" b="1" dirty="0" smtClean="0"/>
              <a:t>Best</a:t>
            </a:r>
            <a:r>
              <a:rPr lang="en-US" dirty="0" smtClean="0"/>
              <a:t>: selects the best performing version based on the measurements. </a:t>
            </a:r>
          </a:p>
          <a:p>
            <a:endParaRPr lang="en-US" dirty="0" smtClean="0"/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 multiple explorations</a:t>
            </a:r>
            <a:endParaRPr lang="en-US" noProof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7B89-D25C-4EAF-982E-BC62F6F5C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approach also features an </a:t>
            </a:r>
            <a:r>
              <a:rPr lang="en-US" baseline="0" dirty="0" err="1" smtClean="0"/>
              <a:t>autotuning</a:t>
            </a:r>
            <a:r>
              <a:rPr lang="en-US" baseline="0" dirty="0" smtClean="0"/>
              <a:t> mechanism that uses all the techniques I have specified.</a:t>
            </a:r>
          </a:p>
          <a:p>
            <a:endParaRPr lang="en-US" baseline="0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autotuner</a:t>
            </a:r>
            <a:r>
              <a:rPr lang="en-US" dirty="0" smtClean="0"/>
              <a:t> allows the management of a list of candidate algorithms/versions that we specify. And the </a:t>
            </a:r>
            <a:r>
              <a:rPr lang="en-US" dirty="0" err="1" smtClean="0"/>
              <a:t>autotuner</a:t>
            </a:r>
            <a:r>
              <a:rPr lang="en-US" dirty="0" smtClean="0"/>
              <a:t> will provide,</a:t>
            </a:r>
            <a:r>
              <a:rPr lang="en-US" baseline="0" dirty="0" smtClean="0"/>
              <a:t> at runtime,</a:t>
            </a:r>
            <a:r>
              <a:rPr lang="en-US" dirty="0" smtClean="0"/>
              <a:t> new versions to the application to execute while the application will feedback measurements. We also have to specify the</a:t>
            </a:r>
            <a:r>
              <a:rPr lang="en-US" baseline="0" dirty="0" smtClean="0"/>
              <a:t> </a:t>
            </a:r>
            <a:r>
              <a:rPr lang="en-US" dirty="0" smtClean="0"/>
              <a:t>type of monitor to use and the locations where adaptation, measurement and update should occur. </a:t>
            </a:r>
          </a:p>
          <a:p>
            <a:endParaRPr lang="en-US" dirty="0" smtClean="0"/>
          </a:p>
          <a:p>
            <a:r>
              <a:rPr lang="en-US" dirty="0" smtClean="0"/>
              <a:t>Here we can use select</a:t>
            </a:r>
            <a:r>
              <a:rPr lang="en-US" baseline="0" dirty="0" smtClean="0"/>
              <a:t>ion of algorithms, mixed with algorithms that require knob configurations and generative algorithms.</a:t>
            </a:r>
          </a:p>
          <a:p>
            <a:endParaRPr lang="en-US" baseline="0" dirty="0" smtClean="0"/>
          </a:p>
          <a:p>
            <a:r>
              <a:rPr lang="en-US" dirty="0" smtClean="0"/>
              <a:t>The application requests a version from the </a:t>
            </a:r>
            <a:r>
              <a:rPr lang="en-US" dirty="0" err="1" smtClean="0"/>
              <a:t>Autotuner</a:t>
            </a:r>
            <a:r>
              <a:rPr lang="en-US" dirty="0" smtClean="0"/>
              <a:t> via the update method (1). </a:t>
            </a:r>
          </a:p>
          <a:p>
            <a:r>
              <a:rPr lang="en-US" dirty="0" smtClean="0"/>
              <a:t>The Version Manager keeps a channel with the generated versions and the best performing algorithm, and is responsible to update the adaptation point based</a:t>
            </a:r>
            <a:r>
              <a:rPr lang="en-US" baseline="0" dirty="0" smtClean="0"/>
              <a:t> on the mode in which is executing </a:t>
            </a:r>
            <a:r>
              <a:rPr lang="en-US" dirty="0" smtClean="0"/>
              <a:t>(2).</a:t>
            </a:r>
          </a:p>
          <a:p>
            <a:r>
              <a:rPr lang="en-US" dirty="0" smtClean="0"/>
              <a:t>The application feedbacks measurements to the </a:t>
            </a:r>
            <a:r>
              <a:rPr lang="en-US" dirty="0" err="1" smtClean="0"/>
              <a:t>Autotuner</a:t>
            </a:r>
            <a:r>
              <a:rPr lang="en-US" dirty="0" smtClean="0"/>
              <a:t> via its measurements channel (3). </a:t>
            </a:r>
          </a:p>
          <a:p>
            <a:r>
              <a:rPr lang="en-US" dirty="0" smtClean="0"/>
              <a:t>The measurements are analyzed (4) to decide if the explored version is better than the current best version (5). </a:t>
            </a:r>
          </a:p>
          <a:p>
            <a:r>
              <a:rPr lang="en-US" dirty="0" smtClean="0"/>
              <a:t>Finally, the </a:t>
            </a:r>
            <a:r>
              <a:rPr lang="en-US" dirty="0" err="1" smtClean="0"/>
              <a:t>Autotuner</a:t>
            </a:r>
            <a:r>
              <a:rPr lang="en-US" dirty="0" smtClean="0"/>
              <a:t> requests the </a:t>
            </a:r>
            <a:r>
              <a:rPr lang="en-US" dirty="0" err="1" smtClean="0"/>
              <a:t>Configurer</a:t>
            </a:r>
            <a:r>
              <a:rPr lang="en-US" dirty="0" smtClean="0"/>
              <a:t> for new versions (6), which are dispatched to the versions channel (7).</a:t>
            </a:r>
          </a:p>
          <a:p>
            <a:endParaRPr lang="en-US" dirty="0" smtClean="0"/>
          </a:p>
          <a:p>
            <a:r>
              <a:rPr lang="en-US" dirty="0" smtClean="0"/>
              <a:t>Modes</a:t>
            </a:r>
          </a:p>
          <a:p>
            <a:pPr lvl="1"/>
            <a:r>
              <a:rPr lang="en-US" b="1" dirty="0" smtClean="0"/>
              <a:t>Exploration</a:t>
            </a:r>
            <a:r>
              <a:rPr lang="en-US" dirty="0" smtClean="0"/>
              <a:t>: provides new versions to explore while waiting for new measurements for those versions</a:t>
            </a:r>
          </a:p>
          <a:p>
            <a:pPr lvl="1"/>
            <a:r>
              <a:rPr lang="en-US" b="1" dirty="0" smtClean="0"/>
              <a:t>Best</a:t>
            </a:r>
            <a:r>
              <a:rPr lang="en-US" dirty="0" smtClean="0"/>
              <a:t>: selects the best performing version based on the measurements.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7B89-D25C-4EAF-982E-BC62F6F5C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35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8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16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56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6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14/05/2018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14/05/2018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14/05/2018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14/05/2018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14/05/2018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14/05/2018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14/05/2018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182"/>
          <a:stretch/>
        </p:blipFill>
        <p:spPr>
          <a:xfrm>
            <a:off x="1" y="-1"/>
            <a:ext cx="9144000" cy="19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692" y="1952967"/>
            <a:ext cx="3652617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/>
              <a:t>LARA </a:t>
            </a:r>
            <a:r>
              <a:rPr lang="en-US" b="1" noProof="0" dirty="0" smtClean="0"/>
              <a:t>Tutorial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80" y="3223846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smtClean="0"/>
              <a:t>Tiago </a:t>
            </a:r>
            <a:r>
              <a:rPr lang="en-US" b="1" noProof="0" dirty="0" err="1" smtClean="0"/>
              <a:t>Carvalho</a:t>
            </a:r>
            <a:r>
              <a:rPr lang="en-US" b="1" noProof="0" dirty="0" smtClean="0"/>
              <a:t>, </a:t>
            </a:r>
            <a:r>
              <a:rPr lang="en-US" noProof="0" dirty="0" smtClean="0"/>
              <a:t>Pedro Pinto, </a:t>
            </a:r>
            <a:r>
              <a:rPr lang="en-US" noProof="0" dirty="0" err="1" smtClean="0"/>
              <a:t>João</a:t>
            </a:r>
            <a:r>
              <a:rPr lang="en-US" noProof="0" dirty="0" smtClean="0"/>
              <a:t> </a:t>
            </a:r>
            <a:r>
              <a:rPr lang="en-US" noProof="0" dirty="0" err="1" smtClean="0"/>
              <a:t>Bispo</a:t>
            </a:r>
            <a:r>
              <a:rPr lang="en-US" noProof="0" dirty="0" smtClean="0"/>
              <a:t> and </a:t>
            </a:r>
            <a:r>
              <a:rPr lang="en-US" noProof="0" dirty="0" err="1" smtClean="0"/>
              <a:t>João</a:t>
            </a:r>
            <a:r>
              <a:rPr lang="en-US" noProof="0" dirty="0" smtClean="0"/>
              <a:t> M.P. Cardoso</a:t>
            </a:r>
          </a:p>
          <a:p>
            <a:r>
              <a:rPr lang="en-US" noProof="0" dirty="0" smtClean="0"/>
              <a:t>University of Porto, FEUP, Porto, Portugal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3577" y="2534927"/>
            <a:ext cx="631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Introduction to the LARA AOP Language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3883350" y="4199176"/>
            <a:ext cx="13773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757575"/>
                </a:solidFill>
                <a:latin typeface="Open Sans"/>
              </a:rPr>
              <a:t>May 16th, 2018</a:t>
            </a:r>
            <a:endParaRPr lang="pt-PT" dirty="0"/>
          </a:p>
        </p:txBody>
      </p:sp>
      <p:sp>
        <p:nvSpPr>
          <p:cNvPr id="11" name="Pentagon 10"/>
          <p:cNvSpPr/>
          <p:nvPr/>
        </p:nvSpPr>
        <p:spPr>
          <a:xfrm>
            <a:off x="7092950" y="530129"/>
            <a:ext cx="2051050" cy="514834"/>
          </a:xfrm>
          <a:prstGeom prst="homePlate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pt-PT" sz="20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555210"/>
            <a:ext cx="1555750" cy="4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More design benefits</a:t>
            </a:r>
            <a:endParaRPr lang="en-US" noProof="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noProof="0" dirty="0"/>
              <a:t>Static Profiling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Caller and </a:t>
            </a:r>
            <a:r>
              <a:rPr lang="en-US" noProof="0" dirty="0" err="1"/>
              <a:t>Callee</a:t>
            </a:r>
            <a:endParaRPr lang="en-US" noProof="0" dirty="0"/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Call Graph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Static Profiling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/>
              <a:t>Non-functional Requirements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Logging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Measurements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/>
              <a:t>Functional </a:t>
            </a:r>
            <a:r>
              <a:rPr lang="en-US" noProof="0" dirty="0" smtClean="0"/>
              <a:t>Requirements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 smtClean="0"/>
              <a:t>Permissions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 smtClean="0"/>
              <a:t>Observer Pattern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Code Optimization</a:t>
            </a:r>
            <a:endParaRPr lang="en-US" noProof="0" dirty="0"/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/>
              <a:t>Loop Interchange</a:t>
            </a:r>
          </a:p>
          <a:p>
            <a:pPr marL="447675" lvl="1" indent="-247650">
              <a:buFont typeface="+mj-lt"/>
              <a:buAutoNum type="arabicParenR"/>
            </a:pPr>
            <a:r>
              <a:rPr lang="en-US" noProof="0" dirty="0" err="1" smtClean="0"/>
              <a:t>Autotuning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3500674" y="3997822"/>
            <a:ext cx="5117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Download </a:t>
            </a:r>
            <a:r>
              <a:rPr lang="en-US" sz="1600" b="1" dirty="0" err="1" smtClean="0"/>
              <a:t>Kadabra</a:t>
            </a:r>
            <a:r>
              <a:rPr lang="en-US" sz="1600" b="1" dirty="0"/>
              <a:t> </a:t>
            </a:r>
            <a:r>
              <a:rPr lang="en-US" sz="1600" b="1" dirty="0" smtClean="0"/>
              <a:t>(Java-to-Java Weaver) and Examples:</a:t>
            </a:r>
            <a:endParaRPr lang="en-US" sz="1600" dirty="0"/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specs.fe.up.pt/tutorials/2018maylara/laratutorial.zip</a:t>
            </a:r>
          </a:p>
        </p:txBody>
      </p:sp>
    </p:spTree>
    <p:extLst>
      <p:ext uri="{BB962C8B-B14F-4D97-AF65-F5344CB8AC3E}">
        <p14:creationId xmlns:p14="http://schemas.microsoft.com/office/powerpoint/2010/main" val="24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73" y="2114277"/>
            <a:ext cx="2589212" cy="226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Caller And </a:t>
            </a:r>
            <a:r>
              <a:rPr lang="en-US" noProof="0" dirty="0" err="1" smtClean="0"/>
              <a:t>Callee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Statically verify </a:t>
            </a:r>
          </a:p>
          <a:p>
            <a:pPr lvl="1"/>
            <a:r>
              <a:rPr lang="en-US" noProof="0" dirty="0" smtClean="0"/>
              <a:t>Which methods (caller) call a target method</a:t>
            </a:r>
          </a:p>
          <a:p>
            <a:pPr lvl="1"/>
            <a:r>
              <a:rPr lang="en-US" noProof="0" dirty="0" smtClean="0"/>
              <a:t>Which methods are called by that target method (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)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Select all methods that </a:t>
            </a:r>
            <a:r>
              <a:rPr lang="en-US" noProof="0" dirty="0" smtClean="0"/>
              <a:t>contain </a:t>
            </a:r>
            <a:r>
              <a:rPr lang="en-US" noProof="0" dirty="0" smtClean="0"/>
              <a:t>function calls</a:t>
            </a:r>
          </a:p>
          <a:p>
            <a:pPr lvl="2"/>
            <a:r>
              <a:rPr lang="en-US" noProof="0" dirty="0" smtClean="0"/>
              <a:t>Filter by the name of the method called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Print the name of the caller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/>
              <a:t>Select </a:t>
            </a:r>
            <a:r>
              <a:rPr lang="en-US" noProof="0" dirty="0" smtClean="0"/>
              <a:t>the calls inside the target method</a:t>
            </a:r>
            <a:endParaRPr lang="en-US" noProof="0" dirty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/>
              <a:t>Print the name of the </a:t>
            </a:r>
            <a:r>
              <a:rPr lang="en-US" noProof="0" dirty="0" smtClean="0"/>
              <a:t>called methods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5619750" y="109818"/>
            <a:ext cx="3420035" cy="1615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&gt;</a:t>
            </a:r>
            <a:r>
              <a:rPr lang="en-US" sz="1100" dirty="0" err="1" smtClean="0">
                <a:latin typeface="Consolas" panose="020B0609020204030204" pitchFamily="49" charset="0"/>
              </a:rPr>
              <a:t>lara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CallerAndCallee.lara</a:t>
            </a:r>
            <a:r>
              <a:rPr lang="en-US" sz="1100" dirty="0" smtClean="0">
                <a:latin typeface="Consolas" panose="020B0609020204030204" pitchFamily="49" charset="0"/>
              </a:rPr>
              <a:t> –p </a:t>
            </a:r>
            <a:r>
              <a:rPr lang="en-US" sz="1100" dirty="0" err="1" smtClean="0">
                <a:latin typeface="Consolas" panose="020B0609020204030204" pitchFamily="49" charset="0"/>
              </a:rPr>
              <a:t>QuicksortApp</a:t>
            </a:r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Functions </a:t>
            </a:r>
            <a:r>
              <a:rPr lang="en-US" sz="1100" dirty="0">
                <a:latin typeface="Consolas" panose="020B0609020204030204" pitchFamily="49" charset="0"/>
              </a:rPr>
              <a:t>that call quicksort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quicksort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quicksort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Functions that are called by quicksort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exchange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quicksort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quicksort</a:t>
            </a:r>
          </a:p>
        </p:txBody>
      </p:sp>
    </p:spTree>
    <p:extLst>
      <p:ext uri="{BB962C8B-B14F-4D97-AF65-F5344CB8AC3E}">
        <p14:creationId xmlns:p14="http://schemas.microsoft.com/office/powerpoint/2010/main" val="40827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60" y="770930"/>
            <a:ext cx="2469440" cy="379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Develop a diagram of the method calls that shows the methods relationship</a:t>
            </a:r>
          </a:p>
          <a:p>
            <a:pPr lvl="1"/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Select all methods (</a:t>
            </a:r>
            <a:r>
              <a:rPr lang="en-US" noProof="0" dirty="0" smtClean="0">
                <a:latin typeface="Consolas" panose="020B0609020204030204" pitchFamily="49" charset="0"/>
              </a:rPr>
              <a:t>caller</a:t>
            </a:r>
            <a:r>
              <a:rPr lang="en-US" noProof="0" dirty="0" smtClean="0"/>
              <a:t>) and the calls (</a:t>
            </a:r>
            <a:r>
              <a:rPr lang="en-US" noProof="0" dirty="0" err="1" smtClean="0">
                <a:latin typeface="Consolas" panose="020B0609020204030204" pitchFamily="49" charset="0"/>
              </a:rPr>
              <a:t>callee</a:t>
            </a:r>
            <a:r>
              <a:rPr lang="en-US" noProof="0" dirty="0" smtClean="0"/>
              <a:t>) inside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Create </a:t>
            </a:r>
            <a:r>
              <a:rPr lang="en-US" noProof="0" dirty="0" smtClean="0">
                <a:latin typeface="Consolas" panose="020B0609020204030204" pitchFamily="49" charset="0"/>
              </a:rPr>
              <a:t>caller-&gt;</a:t>
            </a:r>
            <a:r>
              <a:rPr lang="en-US" noProof="0" dirty="0" err="1" smtClean="0">
                <a:latin typeface="Consolas" panose="020B0609020204030204" pitchFamily="49" charset="0"/>
              </a:rPr>
              <a:t>callee</a:t>
            </a:r>
            <a:r>
              <a:rPr lang="en-US" noProof="0" dirty="0" smtClean="0"/>
              <a:t>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Create a graph, in dot format, with the tuples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79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Profiling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Create a report about the application</a:t>
            </a:r>
          </a:p>
          <a:p>
            <a:pPr lvl="1"/>
            <a:r>
              <a:rPr lang="en-US" noProof="0" dirty="0" smtClean="0"/>
              <a:t>Number of files, classes, methods and calls</a:t>
            </a:r>
          </a:p>
          <a:p>
            <a:pPr lvl="1"/>
            <a:r>
              <a:rPr lang="en-US" noProof="0" dirty="0" smtClean="0"/>
              <a:t>Caller-&gt;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 information</a:t>
            </a:r>
          </a:p>
          <a:p>
            <a:pPr lvl="1"/>
            <a:r>
              <a:rPr lang="en-US" noProof="0" dirty="0" smtClean="0"/>
              <a:t>Type of loops</a:t>
            </a:r>
          </a:p>
          <a:p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Select files, classes,…, to count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Get caller-&gt;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Select loops and verify their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Print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5915026" y="1108473"/>
            <a:ext cx="2838449" cy="3133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-== [ General Information ] </a:t>
            </a:r>
            <a:r>
              <a:rPr lang="en-US" sz="1200" dirty="0" smtClean="0">
                <a:latin typeface="Consolas" panose="020B0609020204030204" pitchFamily="49" charset="0"/>
              </a:rPr>
              <a:t>==-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No. of Files: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No. of Classes: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No. of Methods: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No. of Calls: </a:t>
            </a:r>
            <a:r>
              <a:rPr lang="en-US" sz="1200" dirty="0" smtClean="0">
                <a:latin typeface="Consolas" panose="020B0609020204030204" pitchFamily="49" charset="0"/>
              </a:rPr>
              <a:t>7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-== [ Loop Information ] </a:t>
            </a:r>
            <a:r>
              <a:rPr lang="en-US" sz="1200" dirty="0" smtClean="0">
                <a:latin typeface="Consolas" panose="020B0609020204030204" pitchFamily="49" charset="0"/>
              </a:rPr>
              <a:t>==-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==============================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Type       Total   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Innermost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For        1        1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While      3        2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Do-While   0        0     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Foreach</a:t>
            </a:r>
            <a:r>
              <a:rPr lang="en-US" sz="1200" dirty="0">
                <a:latin typeface="Consolas" panose="020B0609020204030204" pitchFamily="49" charset="0"/>
              </a:rPr>
              <a:t>    0        0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Total      4        3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==============================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117725" y="1108473"/>
            <a:ext cx="5619749" cy="3932634"/>
          </a:xfrm>
          <a:prstGeom prst="wedgeRoundRectCallout">
            <a:avLst>
              <a:gd name="adj1" fmla="val -31652"/>
              <a:gd name="adj2" fmla="val -5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LARA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source-to-source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tructural/syntactic join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“</a:t>
            </a:r>
            <a:r>
              <a:rPr lang="en-US" sz="1800" dirty="0" smtClean="0"/>
              <a:t>behavioral” join points can be </a:t>
            </a:r>
            <a:r>
              <a:rPr lang="en-US" sz="1800" dirty="0" smtClean="0"/>
              <a:t>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semantic information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fine-grained join point selection (e.g. loops, variables and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1800" b="1" dirty="0" smtClean="0"/>
              <a:t>AspectJ </a:t>
            </a:r>
            <a:r>
              <a:rPr lang="en-US" sz="1800" dirty="0" smtClean="0"/>
              <a:t>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select structural and behavioral join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access both compile- and runtime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limited </a:t>
            </a:r>
            <a:r>
              <a:rPr lang="en-US" sz="1800" dirty="0" smtClean="0"/>
              <a:t>join point selection (usually limited to assignments and method calls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239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Log access to setters of objects of type “Shape”</a:t>
            </a:r>
          </a:p>
          <a:p>
            <a:pPr lvl="1"/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Select calls to methods starting with </a:t>
            </a:r>
            <a:r>
              <a:rPr lang="en-US" noProof="0" dirty="0" smtClean="0">
                <a:latin typeface="Consolas" panose="020B0609020204030204" pitchFamily="49" charset="0"/>
              </a:rPr>
              <a:t>"set"</a:t>
            </a:r>
          </a:p>
          <a:p>
            <a:pPr lvl="2"/>
            <a:r>
              <a:rPr lang="en-US" noProof="0" dirty="0" smtClean="0"/>
              <a:t>Filter selection by classes that are subtype of "Shape"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Insert code after that prints the access to that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828675" y="3678616"/>
            <a:ext cx="748665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| I | 2017/10/19 19:17:23 | Update: Rectangle(20.0, 10.0, 20.0, 20.0) |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| I | 2017/10/19 19:17:23 | Update: Circle(15.0, 15.0, 20.0)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829175" y="170440"/>
            <a:ext cx="4105275" cy="2868035"/>
          </a:xfrm>
          <a:prstGeom prst="wedgeRoundRectCallout">
            <a:avLst>
              <a:gd name="adj1" fmla="val -101292"/>
              <a:gd name="adj2" fmla="val 511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LARA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Static weaving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Apply is executed at weaving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Inject code “around” the join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1800" b="1" dirty="0" smtClean="0"/>
              <a:t>AspectJ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Static, Load-time </a:t>
            </a:r>
            <a:r>
              <a:rPr lang="en-US" sz="1800" dirty="0" smtClean="0"/>
              <a:t>and runtime weaving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Advice code will be executed when </a:t>
            </a:r>
            <a:r>
              <a:rPr lang="en-US" sz="1800" dirty="0" err="1" smtClean="0"/>
              <a:t>pointcut</a:t>
            </a:r>
            <a:r>
              <a:rPr lang="en-US" sz="1800" dirty="0" smtClean="0"/>
              <a:t> is reached</a:t>
            </a:r>
          </a:p>
        </p:txBody>
      </p:sp>
    </p:spTree>
    <p:extLst>
      <p:ext uri="{BB962C8B-B14F-4D97-AF65-F5344CB8AC3E}">
        <p14:creationId xmlns:p14="http://schemas.microsoft.com/office/powerpoint/2010/main" val="14804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Measurements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Measure execution time of calls to method “sort”</a:t>
            </a:r>
          </a:p>
          <a:p>
            <a:r>
              <a:rPr lang="en-US" noProof="0" dirty="0" smtClean="0"/>
              <a:t>Count the exchanges in Quicksort method</a:t>
            </a:r>
          </a:p>
          <a:p>
            <a:pPr lvl="1"/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Add fields to measure the time and the exchanges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Increment exchanges when </a:t>
            </a:r>
            <a:r>
              <a:rPr lang="en-US" noProof="0" dirty="0" smtClean="0"/>
              <a:t>“exchange” </a:t>
            </a:r>
            <a:r>
              <a:rPr lang="en-US" noProof="0" dirty="0" smtClean="0"/>
              <a:t>method is called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Start timer before calls to sort method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Stop timer after the calls and print the time and exchanges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829175" y="170440"/>
            <a:ext cx="4105275" cy="1147372"/>
          </a:xfrm>
          <a:prstGeom prst="wedgeRoundRectCallout">
            <a:avLst>
              <a:gd name="adj1" fmla="val -112738"/>
              <a:gd name="adj2" fmla="val 178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Both AspectJ and LARA can introduce: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New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New </a:t>
            </a:r>
            <a:r>
              <a:rPr lang="en-US" sz="1800" b="1" dirty="0" smtClean="0"/>
              <a:t>elements inside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New methods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941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Permissions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Add </a:t>
            </a:r>
            <a:r>
              <a:rPr lang="en-US" noProof="0" dirty="0"/>
              <a:t>access </a:t>
            </a:r>
            <a:r>
              <a:rPr lang="en-US" noProof="0" dirty="0" smtClean="0"/>
              <a:t>permissions to setter methods </a:t>
            </a:r>
            <a:r>
              <a:rPr lang="en-US" noProof="0" dirty="0"/>
              <a:t>only </a:t>
            </a:r>
            <a:r>
              <a:rPr lang="en-US" noProof="0" dirty="0" smtClean="0"/>
              <a:t>to people that are admins</a:t>
            </a:r>
          </a:p>
          <a:p>
            <a:pPr marL="342900" lvl="1" indent="0">
              <a:buNone/>
            </a:pPr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Extend class Person with username, password and admin status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Add </a:t>
            </a:r>
            <a:r>
              <a:rPr lang="en-US" noProof="0" dirty="0" err="1" smtClean="0"/>
              <a:t>Auth</a:t>
            </a:r>
            <a:r>
              <a:rPr lang="en-US" noProof="0" dirty="0" smtClean="0"/>
              <a:t> class to control the list of persons, the login method, and </a:t>
            </a:r>
            <a:r>
              <a:rPr lang="en-US" noProof="0" dirty="0"/>
              <a:t>the </a:t>
            </a:r>
            <a:r>
              <a:rPr lang="en-US" noProof="0" dirty="0" smtClean="0"/>
              <a:t>current user</a:t>
            </a:r>
            <a:endParaRPr lang="en-US" noProof="0" dirty="0"/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Add code to verify user permissions before calls to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75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Observer Pattern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Observe </a:t>
            </a:r>
            <a:r>
              <a:rPr lang="en-US" b="1" noProof="0" dirty="0" smtClean="0"/>
              <a:t>setter </a:t>
            </a:r>
            <a:r>
              <a:rPr lang="en-US" noProof="0" dirty="0" smtClean="0"/>
              <a:t>invocations over </a:t>
            </a:r>
            <a:r>
              <a:rPr lang="en-US" b="1" noProof="0" dirty="0" smtClean="0"/>
              <a:t>Shape</a:t>
            </a:r>
            <a:r>
              <a:rPr lang="en-US" noProof="0" dirty="0" smtClean="0"/>
              <a:t> instances to redraw the shape in the </a:t>
            </a:r>
            <a:r>
              <a:rPr lang="en-US" b="1" noProof="0" dirty="0" smtClean="0"/>
              <a:t>Screen</a:t>
            </a:r>
            <a:endParaRPr lang="en-US" b="1" noProof="0" dirty="0" smtClean="0"/>
          </a:p>
          <a:p>
            <a:pPr marL="342900" lvl="1" indent="0">
              <a:buNone/>
            </a:pPr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Add </a:t>
            </a:r>
            <a:r>
              <a:rPr lang="en-US" b="1" noProof="0" dirty="0" smtClean="0"/>
              <a:t>Subject </a:t>
            </a:r>
            <a:r>
              <a:rPr lang="en-US" noProof="0" dirty="0" smtClean="0"/>
              <a:t>and </a:t>
            </a:r>
            <a:r>
              <a:rPr lang="en-US" b="1" noProof="0" dirty="0" smtClean="0"/>
              <a:t>Observer </a:t>
            </a:r>
            <a:r>
              <a:rPr lang="en-US" noProof="0" dirty="0" smtClean="0"/>
              <a:t>interfaces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Extend target classes with these interfaces and methods implementations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noProof="0" dirty="0" smtClean="0"/>
              <a:t>Add code to notify observers when shape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29175" y="170440"/>
            <a:ext cx="4105275" cy="1097576"/>
          </a:xfrm>
          <a:prstGeom prst="wedgeRoundRectCallout">
            <a:avLst>
              <a:gd name="adj1" fmla="val -77011"/>
              <a:gd name="adj2" fmla="val -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Although </a:t>
            </a:r>
            <a:r>
              <a:rPr lang="en-US" sz="1800" dirty="0" smtClean="0"/>
              <a:t>functional requirements can be specified in LARA, they are not regular cases of LARA </a:t>
            </a:r>
            <a:r>
              <a:rPr lang="en-US" sz="1800" dirty="0" smtClean="0"/>
              <a:t>usage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86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 Interchange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 of matrix multiplication: which is the best performing loop order?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Strategy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nested loops to interchange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Apply “interchange” code transformation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execution time monitor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Execute application and verify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6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</a:p>
          <a:p>
            <a:r>
              <a:rPr lang="en-US" noProof="0" dirty="0" smtClean="0"/>
              <a:t>The LARA Approach</a:t>
            </a:r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smtClean="0"/>
              <a:t>Static Profiling</a:t>
            </a:r>
          </a:p>
          <a:p>
            <a:pPr lvl="1"/>
            <a:r>
              <a:rPr lang="en-US" noProof="0" dirty="0" smtClean="0"/>
              <a:t>Non-functional Requirements</a:t>
            </a:r>
          </a:p>
          <a:p>
            <a:pPr lvl="1"/>
            <a:r>
              <a:rPr lang="en-US" noProof="0" dirty="0" smtClean="0"/>
              <a:t>Functional Requirements</a:t>
            </a:r>
          </a:p>
          <a:p>
            <a:pPr lvl="1"/>
            <a:r>
              <a:rPr lang="en-US" noProof="0" dirty="0" smtClean="0"/>
              <a:t>Code Optimization</a:t>
            </a:r>
          </a:p>
          <a:p>
            <a:r>
              <a:rPr lang="en-US" noProof="0" dirty="0" smtClean="0"/>
              <a:t>Conclusions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 Interchange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Nested loops of matrix multiplication: which is the best performing loop order?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 Strategy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clone for each possible loop permutation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Apply a different loop “interchange” in each clone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execution of these clones after the original method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execution time monitors for all invocations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Execute application and verify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829175" y="170440"/>
            <a:ext cx="4238625" cy="3163310"/>
          </a:xfrm>
          <a:prstGeom prst="wedgeRoundRectCallout">
            <a:avLst>
              <a:gd name="adj1" fmla="val -76582"/>
              <a:gd name="adj2" fmla="val -30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LARA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transformations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Loop tiling, interchange, unroll,...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Different weaving tools may have different code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Capability of defining and using aspects and JavaScript APIs</a:t>
            </a:r>
          </a:p>
          <a:p>
            <a:endParaRPr lang="en-US" sz="1800" dirty="0" smtClean="0"/>
          </a:p>
          <a:p>
            <a:r>
              <a:rPr lang="en-US" sz="1800" b="1" dirty="0" smtClean="0"/>
              <a:t>AspectJ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Limited to code injection and new members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26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Autotuning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55" y="1062507"/>
            <a:ext cx="8524664" cy="3978600"/>
          </a:xfrm>
        </p:spPr>
        <p:txBody>
          <a:bodyPr>
            <a:noAutofit/>
          </a:bodyPr>
          <a:lstStyle/>
          <a:p>
            <a:r>
              <a:rPr lang="en-US" noProof="0" dirty="0" smtClean="0"/>
              <a:t>A way of exploring and managing:</a:t>
            </a:r>
          </a:p>
          <a:p>
            <a:pPr lvl="1"/>
            <a:r>
              <a:rPr lang="en-US" noProof="0" dirty="0" smtClean="0"/>
              <a:t>Different algorithms with the same goal</a:t>
            </a:r>
          </a:p>
          <a:p>
            <a:pPr lvl="1"/>
            <a:r>
              <a:rPr lang="en-US" noProof="0" dirty="0" smtClean="0"/>
              <a:t>Parameter configurations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Provides </a:t>
            </a:r>
            <a:r>
              <a:rPr lang="en-US" noProof="0" dirty="0"/>
              <a:t>new versions to the </a:t>
            </a:r>
            <a:r>
              <a:rPr lang="en-US" noProof="0" dirty="0" smtClean="0"/>
              <a:t>application</a:t>
            </a:r>
          </a:p>
          <a:p>
            <a:pPr lvl="1"/>
            <a:r>
              <a:rPr lang="en-US" noProof="0" dirty="0" smtClean="0"/>
              <a:t>Application </a:t>
            </a:r>
            <a:r>
              <a:rPr lang="en-US" noProof="0" dirty="0"/>
              <a:t>feedbacks </a:t>
            </a:r>
            <a:r>
              <a:rPr lang="en-US" noProof="0" dirty="0" smtClean="0"/>
              <a:t>measurements</a:t>
            </a:r>
          </a:p>
          <a:p>
            <a:pPr lvl="1"/>
            <a:endParaRPr lang="en-US" sz="1500" noProof="0" dirty="0"/>
          </a:p>
          <a:p>
            <a:r>
              <a:rPr lang="en-US" noProof="0" dirty="0" smtClean="0"/>
              <a:t>Configured with</a:t>
            </a:r>
            <a:r>
              <a:rPr lang="en-US" noProof="0" dirty="0" smtClean="0"/>
              <a:t>:</a:t>
            </a:r>
            <a:endParaRPr lang="en-US" noProof="0" dirty="0" smtClean="0"/>
          </a:p>
          <a:p>
            <a:pPr marL="685800" lvl="1" indent="-342900">
              <a:buFont typeface="+mj-lt"/>
              <a:buAutoNum type="alphaLcParenR"/>
            </a:pPr>
            <a:r>
              <a:rPr lang="en-US" noProof="0" dirty="0" smtClean="0"/>
              <a:t>Signature of the algorithms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noProof="0" dirty="0" smtClean="0"/>
              <a:t>List </a:t>
            </a:r>
            <a:r>
              <a:rPr lang="en-US" noProof="0" dirty="0"/>
              <a:t>of </a:t>
            </a:r>
            <a:r>
              <a:rPr lang="en-US" noProof="0" dirty="0" smtClean="0"/>
              <a:t>candidate </a:t>
            </a:r>
            <a:r>
              <a:rPr lang="en-US" noProof="0" dirty="0" smtClean="0"/>
              <a:t>algorithms</a:t>
            </a:r>
            <a:endParaRPr lang="en-US" noProof="0" dirty="0" smtClean="0"/>
          </a:p>
          <a:p>
            <a:pPr marL="685800" lvl="1" indent="-342900">
              <a:buFont typeface="+mj-lt"/>
              <a:buAutoNum type="alphaLcParenR"/>
            </a:pPr>
            <a:r>
              <a:rPr lang="en-US" noProof="0" dirty="0" smtClean="0"/>
              <a:t>Type </a:t>
            </a:r>
            <a:r>
              <a:rPr lang="en-US" noProof="0" dirty="0"/>
              <a:t>of monitor to </a:t>
            </a:r>
            <a:r>
              <a:rPr lang="en-US" noProof="0" dirty="0" smtClean="0"/>
              <a:t>use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noProof="0" dirty="0" smtClean="0"/>
              <a:t>Exploration key – </a:t>
            </a:r>
            <a:r>
              <a:rPr lang="en-US" dirty="0" smtClean="0"/>
              <a:t>adaptation</a:t>
            </a:r>
            <a:r>
              <a:rPr lang="en-US" noProof="0" dirty="0" smtClean="0"/>
              <a:t> for different inputs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518D-D16D-43FD-AC0E-8530844D98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20948" y="1746298"/>
            <a:ext cx="3712572" cy="2711975"/>
            <a:chOff x="7002582" y="3149245"/>
            <a:chExt cx="4867987" cy="3458179"/>
          </a:xfrm>
        </p:grpSpPr>
        <p:grpSp>
          <p:nvGrpSpPr>
            <p:cNvPr id="10" name="Group 9"/>
            <p:cNvGrpSpPr/>
            <p:nvPr/>
          </p:nvGrpSpPr>
          <p:grpSpPr>
            <a:xfrm>
              <a:off x="7002582" y="3149245"/>
              <a:ext cx="4867987" cy="3458179"/>
              <a:chOff x="7028474" y="1987933"/>
              <a:chExt cx="4867987" cy="3458179"/>
            </a:xfrm>
            <a:noFill/>
          </p:grpSpPr>
          <p:grpSp>
            <p:nvGrpSpPr>
              <p:cNvPr id="12" name="Group 11"/>
              <p:cNvGrpSpPr/>
              <p:nvPr/>
            </p:nvGrpSpPr>
            <p:grpSpPr>
              <a:xfrm>
                <a:off x="7028474" y="1987933"/>
                <a:ext cx="4867987" cy="3458179"/>
                <a:chOff x="3532919" y="3623357"/>
                <a:chExt cx="4867987" cy="3458179"/>
              </a:xfrm>
              <a:grpFill/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532919" y="3623359"/>
                  <a:ext cx="917870" cy="601400"/>
                  <a:chOff x="794343" y="2141316"/>
                  <a:chExt cx="1586974" cy="1296365"/>
                </a:xfrm>
                <a:grpFill/>
              </p:grpSpPr>
              <p:sp>
                <p:nvSpPr>
                  <p:cNvPr id="30" name="Folded Corner 29"/>
                  <p:cNvSpPr/>
                  <p:nvPr/>
                </p:nvSpPr>
                <p:spPr>
                  <a:xfrm flipV="1">
                    <a:off x="855492" y="2141316"/>
                    <a:ext cx="1525824" cy="1296365"/>
                  </a:xfrm>
                  <a:prstGeom prst="foldedCorner">
                    <a:avLst>
                      <a:gd name="adj" fmla="val 2117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94343" y="2429953"/>
                    <a:ext cx="1586974" cy="719085"/>
                  </a:xfrm>
                  <a:prstGeom prst="rect">
                    <a:avLst/>
                  </a:prstGeom>
                  <a:grp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Alg. </a:t>
                    </a:r>
                    <a:r>
                      <a:rPr lang="en-US" sz="1050" dirty="0" smtClean="0"/>
                      <a:t>1</a:t>
                    </a:r>
                    <a:endParaRPr lang="en-US" sz="1050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638365" y="3623359"/>
                  <a:ext cx="866552" cy="601400"/>
                  <a:chOff x="1080629" y="2141318"/>
                  <a:chExt cx="1498246" cy="1296365"/>
                </a:xfrm>
                <a:grpFill/>
              </p:grpSpPr>
              <p:sp>
                <p:nvSpPr>
                  <p:cNvPr id="28" name="Folded Corner 27"/>
                  <p:cNvSpPr/>
                  <p:nvPr/>
                </p:nvSpPr>
                <p:spPr>
                  <a:xfrm flipV="1">
                    <a:off x="1080629" y="2141318"/>
                    <a:ext cx="1498246" cy="1296365"/>
                  </a:xfrm>
                  <a:prstGeom prst="foldedCorner">
                    <a:avLst>
                      <a:gd name="adj" fmla="val 2117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80631" y="2429955"/>
                    <a:ext cx="1498244" cy="719085"/>
                  </a:xfrm>
                  <a:prstGeom prst="rect">
                    <a:avLst/>
                  </a:prstGeom>
                  <a:grp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Alg. </a:t>
                    </a:r>
                    <a:r>
                      <a:rPr lang="en-US" sz="1050" dirty="0" smtClean="0"/>
                      <a:t>2</a:t>
                    </a:r>
                    <a:endParaRPr lang="en-US" sz="105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812928" y="3623358"/>
                  <a:ext cx="885275" cy="601400"/>
                  <a:chOff x="1486410" y="2141316"/>
                  <a:chExt cx="1530617" cy="1296365"/>
                </a:xfrm>
                <a:grpFill/>
              </p:grpSpPr>
              <p:sp>
                <p:nvSpPr>
                  <p:cNvPr id="26" name="Folded Corner 25"/>
                  <p:cNvSpPr/>
                  <p:nvPr/>
                </p:nvSpPr>
                <p:spPr>
                  <a:xfrm flipV="1">
                    <a:off x="1486410" y="2141316"/>
                    <a:ext cx="1530617" cy="1296365"/>
                  </a:xfrm>
                  <a:prstGeom prst="foldedCorner">
                    <a:avLst>
                      <a:gd name="adj" fmla="val 2117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86412" y="2429953"/>
                    <a:ext cx="1530615" cy="719085"/>
                  </a:xfrm>
                  <a:prstGeom prst="rect">
                    <a:avLst/>
                  </a:prstGeom>
                  <a:grp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Alg. </a:t>
                    </a:r>
                    <a:r>
                      <a:rPr lang="en-US" sz="1050" dirty="0" smtClean="0"/>
                      <a:t>3</a:t>
                    </a:r>
                    <a:endParaRPr lang="en-US" sz="1050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570379" y="3623357"/>
                  <a:ext cx="830527" cy="601400"/>
                  <a:chOff x="1955424" y="2141316"/>
                  <a:chExt cx="1435960" cy="1296365"/>
                </a:xfrm>
                <a:grpFill/>
              </p:grpSpPr>
              <p:sp>
                <p:nvSpPr>
                  <p:cNvPr id="24" name="Folded Corner 23"/>
                  <p:cNvSpPr/>
                  <p:nvPr/>
                </p:nvSpPr>
                <p:spPr>
                  <a:xfrm flipV="1">
                    <a:off x="1955424" y="2141316"/>
                    <a:ext cx="1435958" cy="1296365"/>
                  </a:xfrm>
                  <a:prstGeom prst="foldedCorner">
                    <a:avLst>
                      <a:gd name="adj" fmla="val 2117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955426" y="2429953"/>
                    <a:ext cx="1435958" cy="719085"/>
                  </a:xfrm>
                  <a:prstGeom prst="rect">
                    <a:avLst/>
                  </a:prstGeom>
                  <a:grp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Alg. N</a:t>
                    </a:r>
                    <a:endParaRPr lang="en-US" sz="1050" dirty="0"/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6686118" y="3869728"/>
                  <a:ext cx="743093" cy="33359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50" dirty="0" smtClean="0"/>
                    <a:t>…</a:t>
                  </a:r>
                  <a:endParaRPr lang="en-US" sz="1050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1702" y="5216324"/>
                  <a:ext cx="1865212" cy="1865212"/>
                </a:xfrm>
                <a:prstGeom prst="rect">
                  <a:avLst/>
                </a:prstGeom>
                <a:grpFill/>
              </p:spPr>
            </p:pic>
            <p:cxnSp>
              <p:nvCxnSpPr>
                <p:cNvPr id="20" name="Elbow Connector 19"/>
                <p:cNvCxnSpPr>
                  <a:stCxn id="19" idx="0"/>
                  <a:endCxn id="30" idx="0"/>
                </p:cNvCxnSpPr>
                <p:nvPr/>
              </p:nvCxnSpPr>
              <p:spPr>
                <a:xfrm rot="16200000" flipV="1">
                  <a:off x="4636141" y="3598156"/>
                  <a:ext cx="991565" cy="2244771"/>
                </a:xfrm>
                <a:prstGeom prst="bentConnector3">
                  <a:avLst/>
                </a:prstGeom>
                <a:grp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20"/>
                <p:cNvCxnSpPr>
                  <a:stCxn id="19" idx="0"/>
                  <a:endCxn id="28" idx="0"/>
                </p:cNvCxnSpPr>
                <p:nvPr/>
              </p:nvCxnSpPr>
              <p:spPr>
                <a:xfrm rot="16200000" flipV="1">
                  <a:off x="5167193" y="4129208"/>
                  <a:ext cx="991565" cy="1182667"/>
                </a:xfrm>
                <a:prstGeom prst="bentConnector3">
                  <a:avLst/>
                </a:prstGeom>
                <a:grp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lbow Connector 21"/>
                <p:cNvCxnSpPr>
                  <a:stCxn id="19" idx="0"/>
                  <a:endCxn id="26" idx="0"/>
                </p:cNvCxnSpPr>
                <p:nvPr/>
              </p:nvCxnSpPr>
              <p:spPr>
                <a:xfrm rot="5400000" flipH="1" flipV="1">
                  <a:off x="5759154" y="4719913"/>
                  <a:ext cx="991565" cy="1256"/>
                </a:xfrm>
                <a:prstGeom prst="bentConnector3">
                  <a:avLst/>
                </a:prstGeom>
                <a:grp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lbow Connector 22"/>
                <p:cNvCxnSpPr>
                  <a:stCxn id="19" idx="0"/>
                  <a:endCxn id="24" idx="0"/>
                </p:cNvCxnSpPr>
                <p:nvPr/>
              </p:nvCxnSpPr>
              <p:spPr>
                <a:xfrm rot="5400000" flipH="1" flipV="1">
                  <a:off x="6624192" y="3854874"/>
                  <a:ext cx="991567" cy="1731333"/>
                </a:xfrm>
                <a:prstGeom prst="bentConnector3">
                  <a:avLst>
                    <a:gd name="adj1" fmla="val 50000"/>
                  </a:avLst>
                </a:prstGeom>
                <a:grp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loud Callout 12"/>
              <p:cNvSpPr/>
              <p:nvPr/>
            </p:nvSpPr>
            <p:spPr bwMode="auto">
              <a:xfrm>
                <a:off x="7245955" y="3513019"/>
                <a:ext cx="1775930" cy="1099429"/>
              </a:xfrm>
              <a:prstGeom prst="cloudCallout">
                <a:avLst>
                  <a:gd name="adj1" fmla="val 80837"/>
                  <a:gd name="adj2" fmla="val -10644"/>
                </a:avLst>
              </a:prstGeom>
              <a:grpFill/>
              <a:ln w="1905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9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 smtClean="0">
                    <a:latin typeface="Trebuchet MS" pitchFamily="34" charset="0"/>
                  </a:rPr>
                  <a:t>Which </a:t>
                </a:r>
                <a:r>
                  <a:rPr lang="en-US" sz="1100" b="1" dirty="0" smtClean="0">
                    <a:latin typeface="Trebuchet MS" pitchFamily="34" charset="0"/>
                  </a:rPr>
                  <a:t>one?</a:t>
                </a:r>
                <a:endParaRPr lang="en-US" sz="1100" b="1" dirty="0" smtClean="0">
                  <a:latin typeface="Trebuchet MS" pitchFamily="34" charset="0"/>
                </a:endParaRPr>
              </a:p>
            </p:txBody>
          </p:sp>
        </p:grpSp>
        <p:cxnSp>
          <p:nvCxnSpPr>
            <p:cNvPr id="11" name="Straight Arrow Connector 10"/>
            <p:cNvCxnSpPr>
              <a:endCxn id="18" idx="2"/>
            </p:cNvCxnSpPr>
            <p:nvPr/>
          </p:nvCxnSpPr>
          <p:spPr>
            <a:xfrm flipV="1">
              <a:off x="10527327" y="3729208"/>
              <a:ext cx="0" cy="53411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26" y="3130282"/>
            <a:ext cx="197967" cy="3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7"/>
    </mc:Choice>
    <mc:Fallback xmlns="">
      <p:transition spd="slow" advTm="446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</a:t>
            </a:r>
            <a:r>
              <a:rPr lang="en-US" dirty="0" err="1"/>
              <a:t>Autotuning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3" y="1188714"/>
            <a:ext cx="8696350" cy="3852393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Which  sorting algorithm is the best according to the number of elements to sort?</a:t>
            </a:r>
          </a:p>
          <a:p>
            <a:pPr lvl="1"/>
            <a:r>
              <a:rPr lang="en-US" sz="1600" noProof="0" dirty="0" err="1" smtClean="0"/>
              <a:t>BubbleSort</a:t>
            </a:r>
            <a:r>
              <a:rPr lang="en-US" sz="1600" noProof="0" dirty="0" smtClean="0"/>
              <a:t>, </a:t>
            </a:r>
            <a:r>
              <a:rPr lang="en-US" sz="1600" noProof="0" dirty="0" err="1" smtClean="0"/>
              <a:t>CountingSort</a:t>
            </a:r>
            <a:r>
              <a:rPr lang="en-US" sz="1600" noProof="0" dirty="0" smtClean="0"/>
              <a:t>, </a:t>
            </a:r>
            <a:r>
              <a:rPr lang="en-US" sz="1600" noProof="0" dirty="0" err="1" smtClean="0"/>
              <a:t>InsertionSort</a:t>
            </a:r>
            <a:r>
              <a:rPr lang="en-US" sz="1600" noProof="0" dirty="0" smtClean="0"/>
              <a:t>,</a:t>
            </a:r>
            <a:r>
              <a:rPr lang="en-US" sz="1600" noProof="0" dirty="0"/>
              <a:t> </a:t>
            </a:r>
            <a:r>
              <a:rPr lang="en-US" sz="1600" noProof="0" dirty="0" err="1" smtClean="0"/>
              <a:t>MergerSort</a:t>
            </a:r>
            <a:r>
              <a:rPr lang="en-US" sz="1600" noProof="0" dirty="0" smtClean="0"/>
              <a:t>, Quicksort and  </a:t>
            </a:r>
            <a:r>
              <a:rPr lang="en-US" sz="1600" noProof="0" dirty="0" err="1" smtClean="0"/>
              <a:t>SortingNetwork</a:t>
            </a:r>
            <a:endParaRPr lang="en-US" sz="1600" noProof="0" dirty="0"/>
          </a:p>
          <a:p>
            <a:endParaRPr lang="en-US" sz="2000" noProof="0" dirty="0" smtClean="0"/>
          </a:p>
          <a:p>
            <a:r>
              <a:rPr lang="en-US" sz="2000" noProof="0" dirty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noProof="0" dirty="0" smtClean="0"/>
              <a:t>Extract call to </a:t>
            </a:r>
            <a:r>
              <a:rPr lang="en-US" sz="1600" b="1" noProof="0" dirty="0" smtClean="0"/>
              <a:t>sort </a:t>
            </a:r>
            <a:r>
              <a:rPr lang="en-US" sz="1600" noProof="0" dirty="0" smtClean="0"/>
              <a:t>of Quicksort into a </a:t>
            </a:r>
            <a:r>
              <a:rPr lang="en-US" sz="1600" b="1" noProof="0" dirty="0" smtClean="0"/>
              <a:t>field</a:t>
            </a:r>
            <a:endParaRPr lang="en-US" sz="1600" b="1" noProof="0" dirty="0"/>
          </a:p>
          <a:p>
            <a:pPr marL="685800" lvl="1" indent="-342900">
              <a:buFont typeface="+mj-lt"/>
              <a:buAutoNum type="arabicPeriod"/>
            </a:pPr>
            <a:r>
              <a:rPr lang="en-US" sz="1600" noProof="0" dirty="0" smtClean="0"/>
              <a:t>Generate an </a:t>
            </a:r>
            <a:r>
              <a:rPr lang="en-US" sz="1600" noProof="0" dirty="0" err="1" smtClean="0"/>
              <a:t>autotuner</a:t>
            </a:r>
            <a:r>
              <a:rPr lang="en-US" sz="1600" noProof="0" dirty="0" smtClean="0"/>
              <a:t> based on: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1400" noProof="0" dirty="0" smtClean="0"/>
              <a:t>Signature of</a:t>
            </a:r>
            <a:r>
              <a:rPr lang="en-US" sz="1400" b="1" noProof="0" dirty="0" smtClean="0"/>
              <a:t> sort </a:t>
            </a:r>
            <a:r>
              <a:rPr lang="en-US" sz="1400" noProof="0" dirty="0" smtClean="0"/>
              <a:t>method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1400" noProof="0" dirty="0" smtClean="0"/>
              <a:t>List of </a:t>
            </a:r>
            <a:r>
              <a:rPr lang="en-US" sz="1400" b="1" noProof="0" dirty="0" smtClean="0"/>
              <a:t>sort </a:t>
            </a:r>
            <a:r>
              <a:rPr lang="en-US" sz="1400" noProof="0" dirty="0" smtClean="0"/>
              <a:t>algorithms available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1400" dirty="0" smtClean="0"/>
              <a:t>Average execution </a:t>
            </a:r>
            <a:r>
              <a:rPr lang="en-US" sz="1400" b="1" dirty="0"/>
              <a:t>time </a:t>
            </a:r>
            <a:r>
              <a:rPr lang="en-US" sz="1400" noProof="0" dirty="0" smtClean="0"/>
              <a:t>as measurer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US" sz="1400" noProof="0" dirty="0"/>
              <a:t>Number of elements to </a:t>
            </a:r>
            <a:r>
              <a:rPr lang="en-US" sz="1400" noProof="0" dirty="0" smtClean="0"/>
              <a:t>sort as </a:t>
            </a:r>
            <a:r>
              <a:rPr lang="en-US" sz="1400" b="1" noProof="0" dirty="0" smtClean="0"/>
              <a:t>exploration key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noProof="0" dirty="0" smtClean="0"/>
              <a:t>Inject code to update the new </a:t>
            </a:r>
            <a:r>
              <a:rPr lang="en-US" sz="1600" b="1" noProof="0" dirty="0" smtClean="0"/>
              <a:t>field</a:t>
            </a:r>
            <a:r>
              <a:rPr lang="en-US" sz="1600" noProof="0" dirty="0" smtClean="0"/>
              <a:t> and measure the </a:t>
            </a:r>
            <a:r>
              <a:rPr lang="en-US" sz="1600" b="1" noProof="0" dirty="0" smtClean="0"/>
              <a:t>sort </a:t>
            </a:r>
            <a:r>
              <a:rPr lang="en-US" sz="1600" noProof="0" dirty="0" smtClean="0"/>
              <a:t>execution</a:t>
            </a:r>
            <a:endParaRPr lang="en-US" sz="160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518D-D16D-43FD-AC0E-8530844D98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7"/>
    </mc:Choice>
    <mc:Fallback xmlns="">
      <p:transition spd="slow" advTm="446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Autotuning</a:t>
            </a:r>
            <a:r>
              <a:rPr lang="en-US" noProof="0" dirty="0" smtClean="0"/>
              <a:t> Report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89964" y="1402556"/>
            <a:ext cx="8364071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-= SORT EXPLORATION REPORT =-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100={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BEST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Quicksort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9043ns(w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5,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t:120)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Explored(Top 5): [Quicksort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9043ns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5, t:120)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CountingSort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16915ns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5, t:10)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|...]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200={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BEST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InsertionSort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12727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ns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w: 5, t:120)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Explored(Top 5): 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InsertionSort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12727ns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5, t:120) | Quicksort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17180ns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5, t:10)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|...]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500={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BEST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CountingSort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17784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ns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w: 5, t:120)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Explored(Top 5): 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CountingSort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17784ns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5, t:120) | Quicksort @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53578ns (w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5, t:10)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|...]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87446" y="705971"/>
            <a:ext cx="4105275" cy="425934"/>
          </a:xfrm>
          <a:prstGeom prst="wedgeRoundRectCallout">
            <a:avLst>
              <a:gd name="adj1" fmla="val -150002"/>
              <a:gd name="adj2" fmla="val 265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Exploration key: array size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887446" y="1131905"/>
            <a:ext cx="4105275" cy="1064239"/>
          </a:xfrm>
          <a:prstGeom prst="wedgeRoundRectCallout">
            <a:avLst>
              <a:gd name="adj1" fmla="val -122650"/>
              <a:gd name="adj2" fmla="val 48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After exploring all available algorithms it will always execute the most fitting algorithm</a:t>
            </a:r>
            <a:endParaRPr lang="en-US" sz="1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035424" y="2171700"/>
            <a:ext cx="813547" cy="20842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35424" y="3079376"/>
            <a:ext cx="1163171" cy="2218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35424" y="4007224"/>
            <a:ext cx="1095935" cy="20170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LARA is a </a:t>
            </a:r>
            <a:r>
              <a:rPr lang="en-US" b="1" dirty="0" smtClean="0"/>
              <a:t>source-to-source</a:t>
            </a:r>
            <a:r>
              <a:rPr lang="en-US" dirty="0" smtClean="0"/>
              <a:t> AOP language </a:t>
            </a:r>
          </a:p>
          <a:p>
            <a:endParaRPr lang="en-US" dirty="0" smtClean="0"/>
          </a:p>
          <a:p>
            <a:r>
              <a:rPr lang="en-US" b="1" dirty="0" smtClean="0"/>
              <a:t>Aspect reusability</a:t>
            </a:r>
            <a:r>
              <a:rPr lang="en-US" dirty="0" smtClean="0"/>
              <a:t> between programs and languages</a:t>
            </a:r>
          </a:p>
          <a:p>
            <a:endParaRPr lang="en-US" dirty="0" smtClean="0"/>
          </a:p>
          <a:p>
            <a:r>
              <a:rPr lang="en-US" b="1" dirty="0" smtClean="0"/>
              <a:t>Fine-grained</a:t>
            </a:r>
            <a:r>
              <a:rPr lang="en-US" dirty="0" smtClean="0"/>
              <a:t>, structural/syntactic join points with </a:t>
            </a:r>
            <a:r>
              <a:rPr lang="en-US" b="1" dirty="0" smtClean="0"/>
              <a:t>semantic information</a:t>
            </a:r>
          </a:p>
          <a:p>
            <a:endParaRPr lang="en-US" dirty="0" smtClean="0"/>
          </a:p>
          <a:p>
            <a:r>
              <a:rPr lang="en-US" dirty="0" smtClean="0"/>
              <a:t>Code injection, elements introduction and </a:t>
            </a:r>
            <a:r>
              <a:rPr lang="en-US" b="1" dirty="0" smtClean="0"/>
              <a:t>code transformations</a:t>
            </a:r>
          </a:p>
          <a:p>
            <a:endParaRPr lang="en-US" dirty="0" smtClean="0"/>
          </a:p>
          <a:p>
            <a:r>
              <a:rPr lang="en-US" dirty="0" err="1" smtClean="0"/>
              <a:t>Kadabra</a:t>
            </a:r>
            <a:r>
              <a:rPr lang="en-US" dirty="0" smtClean="0"/>
              <a:t> weaver includes </a:t>
            </a:r>
            <a:r>
              <a:rPr lang="en-US" b="1" dirty="0" smtClean="0"/>
              <a:t>runtime adaptation</a:t>
            </a:r>
            <a:r>
              <a:rPr lang="en-US" dirty="0" smtClean="0"/>
              <a:t> mechanisms such as </a:t>
            </a:r>
            <a:r>
              <a:rPr lang="en-US" b="1" dirty="0" err="1" smtClean="0"/>
              <a:t>Autotuning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ussu.co.uk/files/minisites/1443/faq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738" y="514229"/>
            <a:ext cx="3429000" cy="21431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20" y="2481224"/>
            <a:ext cx="5865118" cy="819446"/>
          </a:xfrm>
        </p:spPr>
        <p:txBody>
          <a:bodyPr>
            <a:normAutofit/>
          </a:bodyPr>
          <a:lstStyle/>
          <a:p>
            <a:pPr algn="ctr"/>
            <a:r>
              <a:rPr lang="en-US" noProof="0" dirty="0" smtClean="0"/>
              <a:t>Thank you! Questions?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z="1600" smtClean="0"/>
              <a:t>25</a:t>
            </a:fld>
            <a:endParaRPr lang="pt-PT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04" y="3575870"/>
            <a:ext cx="1936826" cy="723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8" y="3575870"/>
            <a:ext cx="2071079" cy="8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Instrumentation Example: Static Call Graph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Select all pairs of &lt;caller, 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&gt; function tuples</a:t>
            </a:r>
          </a:p>
          <a:p>
            <a:r>
              <a:rPr lang="en-US" noProof="0" dirty="0" smtClean="0"/>
              <a:t>Increments a counter every time the same tuple is observed</a:t>
            </a:r>
          </a:p>
          <a:p>
            <a:r>
              <a:rPr lang="en-US" noProof="0" dirty="0" smtClean="0"/>
              <a:t>Uses this counter to print the static call graph in </a:t>
            </a:r>
            <a:r>
              <a:rPr lang="en-US" i="1" noProof="0" dirty="0" smtClean="0"/>
              <a:t>dot</a:t>
            </a:r>
            <a:r>
              <a:rPr lang="en-US" noProof="0" dirty="0" smtClean="0"/>
              <a:t> format</a:t>
            </a:r>
          </a:p>
          <a:p>
            <a:r>
              <a:rPr lang="en-US" noProof="0" dirty="0" smtClean="0"/>
              <a:t>Useful to check the structure of the code</a:t>
            </a:r>
          </a:p>
          <a:p>
            <a:pPr lvl="1"/>
            <a:r>
              <a:rPr lang="en-US" noProof="0" dirty="0" smtClean="0"/>
              <a:t>Takes into account all possible function calls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9558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25" b="1" noProof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aspectdef</a:t>
            </a:r>
            <a:r>
              <a:rPr lang="en-US" sz="1125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StaticCallGraph</a:t>
            </a:r>
            <a:endParaRPr lang="en-US" sz="1125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125" b="1" noProof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25" noProof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cg =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LaraObject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125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function.call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cg.increment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($function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.name, 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'digraph </a:t>
            </a:r>
            <a:r>
              <a:rPr lang="en-US" sz="1125" noProof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static_cg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{\n'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(f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cg[f])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print(f + 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'-&gt;'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+ c);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[label="' + cg[f][c] + '"];'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25" b="1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Why another AOP language?</a:t>
            </a:r>
            <a:endParaRPr lang="en-US" altLang="en-US" noProof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6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  <a:endParaRPr lang="en-US" altLang="en-US" noProof="0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4946199" cy="2864114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Secondary concerns detached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noProof="0" dirty="0" smtClean="0">
                <a:ea typeface="ＭＳ Ｐゴシック" pitchFamily="34" charset="-128"/>
              </a:rPr>
              <a:t>Current languages: </a:t>
            </a:r>
            <a:r>
              <a:rPr lang="en-US" altLang="en-US" b="1" noProof="0" dirty="0" smtClean="0">
                <a:ea typeface="ＭＳ Ｐゴシック" pitchFamily="34" charset="-128"/>
              </a:rPr>
              <a:t>Java</a:t>
            </a:r>
            <a:r>
              <a:rPr lang="en-US" altLang="en-US" noProof="0" dirty="0" smtClean="0">
                <a:ea typeface="ＭＳ Ｐゴシック" pitchFamily="34" charset="-128"/>
              </a:rPr>
              <a:t>, C, C++ and MATLAB</a:t>
            </a:r>
          </a:p>
          <a:p>
            <a:pPr lvl="1"/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Static weaving: changes in the code are resolved at weaving time</a:t>
            </a:r>
            <a:endParaRPr lang="en-US" altLang="en-US" noProof="0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  <a:endParaRPr lang="en-US" sz="1400" dirty="0" smtClean="0"/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join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join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Join 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70562" y="1448495"/>
            <a:ext cx="319405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file.class.method.body.call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54762" y="2953991"/>
            <a:ext cx="202565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method.call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03887" y="4459486"/>
            <a:ext cx="332740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method{name==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join points (prefixed with $) </a:t>
            </a:r>
          </a:p>
          <a:p>
            <a:r>
              <a:rPr lang="en-US" noProof="0" dirty="0" smtClean="0"/>
              <a:t>Any join point in the select statement can be accessed</a:t>
            </a:r>
          </a:p>
          <a:p>
            <a:r>
              <a:rPr lang="en-US" dirty="0" smtClean="0"/>
              <a:t>Can access join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method{name==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</a:t>
            </a:r>
            <a:r>
              <a:rPr lang="en-US" sz="1200" dirty="0" smtClean="0">
                <a:latin typeface="Consolas" panose="020B0609020204030204" pitchFamily="49" charset="0"/>
              </a:rPr>
              <a:t>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 smtClean="0">
                <a:latin typeface="Consolas" panose="020B0609020204030204" pitchFamily="49" charset="0"/>
              </a:rPr>
              <a:t>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>
                <a:latin typeface="Consolas" panose="020B0609020204030204" pitchFamily="49" charset="0"/>
              </a:rPr>
              <a:t>Unroll();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</a:t>
            </a:r>
            <a:r>
              <a:rPr lang="pt-PT" sz="1200" dirty="0" smtClean="0"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</a:t>
            </a:r>
            <a:r>
              <a:rPr lang="pt-PT" sz="1600" dirty="0" smtClean="0">
                <a:solidFill>
                  <a:srgbClr val="C00000"/>
                </a:solidFill>
              </a:rPr>
              <a:t>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  <a:endParaRPr lang="pt-PT" sz="1600" dirty="0" smtClean="0">
              <a:solidFill>
                <a:srgbClr val="C00000"/>
              </a:solidFill>
            </a:endParaRPr>
          </a:p>
          <a:p>
            <a:pPr lvl="1"/>
            <a:r>
              <a:rPr lang="pt-PT" sz="1400" dirty="0" smtClean="0"/>
              <a:t>For executing a compiler </a:t>
            </a:r>
            <a:r>
              <a:rPr lang="pt-PT" sz="1400" dirty="0" smtClean="0"/>
              <a:t>action</a:t>
            </a:r>
            <a:endParaRPr lang="pt-PT" sz="1400" dirty="0" smtClean="0"/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  <a:endParaRPr lang="pt-PT" sz="1600" dirty="0" smtClean="0">
              <a:solidFill>
                <a:srgbClr val="C00000"/>
              </a:solidFill>
            </a:endParaRPr>
          </a:p>
          <a:p>
            <a:pPr lvl="1"/>
            <a:r>
              <a:rPr lang="pt-PT" sz="1400" dirty="0" smtClean="0"/>
              <a:t>For defining the value of </a:t>
            </a:r>
            <a:r>
              <a:rPr lang="pt-PT" sz="1400" dirty="0" smtClean="0"/>
              <a:t>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764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Design benefits that are similar to AspectJ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24405</TotalTime>
  <Words>2354</Words>
  <Application>Microsoft Office PowerPoint</Application>
  <PresentationFormat>On-screen Show (16:9)</PresentationFormat>
  <Paragraphs>500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Consolas</vt:lpstr>
      <vt:lpstr>Open Sans</vt:lpstr>
      <vt:lpstr>Times New Roman</vt:lpstr>
      <vt:lpstr>Trebuchet MS</vt:lpstr>
      <vt:lpstr>Wingdings 2</vt:lpstr>
      <vt:lpstr>Office Theme</vt:lpstr>
      <vt:lpstr>  LARA Tutorial</vt:lpstr>
      <vt:lpstr>Outline</vt:lpstr>
      <vt:lpstr>Why another AOP language?</vt:lpstr>
      <vt:lpstr>The LARA Language</vt:lpstr>
      <vt:lpstr>Main LARA Features</vt:lpstr>
      <vt:lpstr>LARA Select</vt:lpstr>
      <vt:lpstr>LARA Apply</vt:lpstr>
      <vt:lpstr>LARA Compilation Flow</vt:lpstr>
      <vt:lpstr>LARA Reusability and Targetability</vt:lpstr>
      <vt:lpstr>LARA Reusability and DSE</vt:lpstr>
      <vt:lpstr>Examples</vt:lpstr>
      <vt:lpstr>Caller And Callee</vt:lpstr>
      <vt:lpstr>Call Graph</vt:lpstr>
      <vt:lpstr>Static Profiling</vt:lpstr>
      <vt:lpstr>Logging</vt:lpstr>
      <vt:lpstr>Measurements</vt:lpstr>
      <vt:lpstr>Permissions</vt:lpstr>
      <vt:lpstr>Observer Pattern</vt:lpstr>
      <vt:lpstr>Loop Interchange</vt:lpstr>
      <vt:lpstr>Loop Interchange</vt:lpstr>
      <vt:lpstr>Autotuning</vt:lpstr>
      <vt:lpstr>Sort Autotuning</vt:lpstr>
      <vt:lpstr>Autotuning Report</vt:lpstr>
      <vt:lpstr>Conclusions</vt:lpstr>
      <vt:lpstr>Thank you! Questions?</vt:lpstr>
      <vt:lpstr>Backup Slides</vt:lpstr>
      <vt:lpstr>The LARA Language</vt:lpstr>
      <vt:lpstr>Instrumentation Example: Static Call Graph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tdrc</cp:lastModifiedBy>
  <cp:revision>810</cp:revision>
  <dcterms:created xsi:type="dcterms:W3CDTF">2015-02-03T11:06:34Z</dcterms:created>
  <dcterms:modified xsi:type="dcterms:W3CDTF">2018-05-16T22:24:58Z</dcterms:modified>
</cp:coreProperties>
</file>