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84" r:id="rId1"/>
  </p:sldMasterIdLst>
  <p:notesMasterIdLst>
    <p:notesMasterId r:id="rId33"/>
  </p:notesMasterIdLst>
  <p:sldIdLst>
    <p:sldId id="256" r:id="rId2"/>
    <p:sldId id="384" r:id="rId3"/>
    <p:sldId id="472" r:id="rId4"/>
    <p:sldId id="473" r:id="rId5"/>
    <p:sldId id="439" r:id="rId6"/>
    <p:sldId id="456" r:id="rId7"/>
    <p:sldId id="457" r:id="rId8"/>
    <p:sldId id="458" r:id="rId9"/>
    <p:sldId id="460" r:id="rId10"/>
    <p:sldId id="461" r:id="rId11"/>
    <p:sldId id="459" r:id="rId12"/>
    <p:sldId id="466" r:id="rId13"/>
    <p:sldId id="479" r:id="rId14"/>
    <p:sldId id="465" r:id="rId15"/>
    <p:sldId id="480" r:id="rId16"/>
    <p:sldId id="467" r:id="rId17"/>
    <p:sldId id="468" r:id="rId18"/>
    <p:sldId id="469" r:id="rId19"/>
    <p:sldId id="481" r:id="rId20"/>
    <p:sldId id="470" r:id="rId21"/>
    <p:sldId id="471" r:id="rId22"/>
    <p:sldId id="476" r:id="rId23"/>
    <p:sldId id="477" r:id="rId24"/>
    <p:sldId id="478" r:id="rId25"/>
    <p:sldId id="462" r:id="rId26"/>
    <p:sldId id="430" r:id="rId27"/>
    <p:sldId id="445" r:id="rId28"/>
    <p:sldId id="444" r:id="rId29"/>
    <p:sldId id="424" r:id="rId30"/>
    <p:sldId id="474" r:id="rId31"/>
    <p:sldId id="475" r:id="rId32"/>
  </p:sldIdLst>
  <p:sldSz cx="9144000" cy="5143500" type="screen16x9"/>
  <p:notesSz cx="6858000" cy="9144000"/>
  <p:defaultTextStyle>
    <a:defPPr>
      <a:defRPr lang="pt-PT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FA4132-1DB5-4F5C-91B1-130A4613425A}">
          <p14:sldIdLst>
            <p14:sldId id="256"/>
            <p14:sldId id="384"/>
            <p14:sldId id="472"/>
            <p14:sldId id="473"/>
            <p14:sldId id="439"/>
            <p14:sldId id="456"/>
            <p14:sldId id="457"/>
            <p14:sldId id="458"/>
            <p14:sldId id="460"/>
            <p14:sldId id="461"/>
            <p14:sldId id="459"/>
            <p14:sldId id="466"/>
            <p14:sldId id="479"/>
            <p14:sldId id="465"/>
            <p14:sldId id="480"/>
            <p14:sldId id="467"/>
            <p14:sldId id="468"/>
            <p14:sldId id="469"/>
            <p14:sldId id="481"/>
            <p14:sldId id="470"/>
            <p14:sldId id="471"/>
            <p14:sldId id="476"/>
            <p14:sldId id="477"/>
            <p14:sldId id="478"/>
            <p14:sldId id="462"/>
            <p14:sldId id="430"/>
          </p14:sldIdLst>
        </p14:section>
        <p14:section name="Backup" id="{4FB6FABA-96AC-493F-AB5C-3ECE333F106A}">
          <p14:sldIdLst>
            <p14:sldId id="445"/>
            <p14:sldId id="444"/>
            <p14:sldId id="424"/>
            <p14:sldId id="474"/>
            <p14:sldId id="4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mpc" initials="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ADA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98" autoAdjust="0"/>
    <p:restoredTop sz="76850" autoAdjust="0"/>
  </p:normalViewPr>
  <p:slideViewPr>
    <p:cSldViewPr snapToGrid="0">
      <p:cViewPr varScale="1">
        <p:scale>
          <a:sx n="69" d="100"/>
          <a:sy n="69" d="100"/>
        </p:scale>
        <p:origin x="1518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825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E5350-AC3F-450D-9BE8-FD18FF5D5C25}" type="datetimeFigureOut">
              <a:rPr lang="pt-PT" smtClean="0"/>
              <a:t>18/07/2018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62CF4-3569-435E-B63C-806161BC97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4773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8438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209B77-26F1-D944-AA7D-C809FE9CCF74}" type="slidenum">
              <a:rPr lang="pt-PT" smtClean="0"/>
              <a:pPr>
                <a:defRPr/>
              </a:pPr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2391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Mini-tutorial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Clava</a:t>
            </a:r>
            <a:r>
              <a:rPr lang="en-US" baseline="0" dirty="0" smtClean="0"/>
              <a:t> GUI/IDE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8560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LaraObject</a:t>
            </a:r>
            <a:r>
              <a:rPr lang="en-US" dirty="0" smtClean="0"/>
              <a:t>: utility object that can count tuples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Show</a:t>
            </a:r>
            <a:r>
              <a:rPr lang="en-US" baseline="0" dirty="0" smtClean="0"/>
              <a:t> that signature takes into account C++ elements, such as classes and namespaces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Refer that you can use arbitrary </a:t>
            </a:r>
            <a:r>
              <a:rPr lang="en-US" dirty="0" err="1" smtClean="0"/>
              <a:t>Javascript</a:t>
            </a:r>
            <a:r>
              <a:rPr lang="en-US" dirty="0" smtClean="0"/>
              <a:t> in the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4840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add dot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9589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Most of this strategy is JS, we are selecting nodes and querying the attributes and storing the information to print later</a:t>
            </a:r>
            <a:endParaRPr lang="en-US" dirty="0" smtClean="0"/>
          </a:p>
          <a:p>
            <a:r>
              <a:rPr lang="en-US" dirty="0" smtClean="0"/>
              <a:t>NOTE: printing the report uses</a:t>
            </a:r>
            <a:r>
              <a:rPr lang="en-US" baseline="0" dirty="0" smtClean="0"/>
              <a:t> JS, mention how JS can help in aspects</a:t>
            </a:r>
          </a:p>
          <a:p>
            <a:r>
              <a:rPr lang="en-US" baseline="0" dirty="0" smtClean="0"/>
              <a:t>NOTE: explain how this could be extended with other points and attributes and segue into the language specs docs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8971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5047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present the first use of actions, insert and </a:t>
            </a:r>
            <a:r>
              <a:rPr lang="en-US" dirty="0" err="1" smtClean="0"/>
              <a:t>addInclude</a:t>
            </a:r>
            <a:endParaRPr lang="en-US" dirty="0" smtClean="0"/>
          </a:p>
          <a:p>
            <a:r>
              <a:rPr lang="en-US" dirty="0" smtClean="0"/>
              <a:t>NOTE: present and explain </a:t>
            </a:r>
            <a:r>
              <a:rPr lang="en-US" dirty="0" err="1" smtClean="0"/>
              <a:t>codedef</a:t>
            </a:r>
            <a:r>
              <a:rPr lang="en-US" dirty="0" smtClean="0"/>
              <a:t> and it’s advantages: robustness,</a:t>
            </a:r>
            <a:r>
              <a:rPr lang="en-US" baseline="0" dirty="0" smtClean="0"/>
              <a:t> </a:t>
            </a:r>
            <a:r>
              <a:rPr lang="en-US" dirty="0" smtClean="0"/>
              <a:t>reuse, efficiency</a:t>
            </a:r>
          </a:p>
          <a:p>
            <a:r>
              <a:rPr lang="en-US" dirty="0" smtClean="0"/>
              <a:t>NOTE: Show that code for C and C++</a:t>
            </a:r>
            <a:r>
              <a:rPr lang="en-US" baseline="0" dirty="0" smtClean="0"/>
              <a:t> are the same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578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segue into APIs at the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3606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explain imports (user and Clava)</a:t>
            </a:r>
          </a:p>
          <a:p>
            <a:r>
              <a:rPr lang="en-US" dirty="0" smtClean="0"/>
              <a:t>NOTE:</a:t>
            </a:r>
            <a:r>
              <a:rPr lang="en-US" baseline="0" dirty="0" smtClean="0"/>
              <a:t> </a:t>
            </a:r>
            <a:r>
              <a:rPr lang="en-US" dirty="0" smtClean="0"/>
              <a:t>introduce Clava APIs (explain the idea is to declare your intentions, not to specify how to do them: multi-</a:t>
            </a:r>
            <a:r>
              <a:rPr lang="en-US" dirty="0" err="1" smtClean="0"/>
              <a:t>lang</a:t>
            </a:r>
            <a:r>
              <a:rPr lang="en-US" dirty="0" smtClean="0"/>
              <a:t> and multi-implementation)</a:t>
            </a:r>
          </a:p>
          <a:p>
            <a:r>
              <a:rPr lang="en-US" dirty="0" smtClean="0"/>
              <a:t>NOTE: introduce and show </a:t>
            </a:r>
            <a:r>
              <a:rPr lang="en-US" dirty="0" err="1" smtClean="0"/>
              <a:t>Clava</a:t>
            </a:r>
            <a:r>
              <a:rPr lang="en-US" dirty="0" smtClean="0"/>
              <a:t> Docs</a:t>
            </a:r>
          </a:p>
          <a:p>
            <a:r>
              <a:rPr lang="en-US" dirty="0" smtClean="0"/>
              <a:t>NOTE: C and C++ code is different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8696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4062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3261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API allows us to abstract from target language, show C and C++ generated code, also</a:t>
            </a:r>
            <a:r>
              <a:rPr lang="en-US" baseline="0" dirty="0" smtClean="0"/>
              <a:t> changes with Platform (e.g., C in Windows vs Linux)</a:t>
            </a:r>
            <a:endParaRPr lang="en-US" dirty="0" smtClean="0"/>
          </a:p>
          <a:p>
            <a:r>
              <a:rPr lang="en-US" dirty="0" smtClean="0"/>
              <a:t>NOTE: mention the extreme multi-</a:t>
            </a:r>
            <a:r>
              <a:rPr lang="en-US" dirty="0" err="1" smtClean="0"/>
              <a:t>lang</a:t>
            </a:r>
            <a:r>
              <a:rPr lang="en-US" dirty="0" smtClean="0"/>
              <a:t> case where this exact aspect can be used in Java (go to </a:t>
            </a:r>
            <a:r>
              <a:rPr lang="en-US" dirty="0" err="1" smtClean="0"/>
              <a:t>Kadabra</a:t>
            </a:r>
            <a:r>
              <a:rPr lang="en-US" dirty="0" smtClean="0"/>
              <a:t>, Matisse, remove printing of</a:t>
            </a:r>
            <a:r>
              <a:rPr lang="en-US" baseline="0" dirty="0" smtClean="0"/>
              <a:t> code program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(Bispo) NOTE: show that </a:t>
            </a:r>
            <a:r>
              <a:rPr lang="en-US" dirty="0" err="1" smtClean="0"/>
              <a:t>rapl</a:t>
            </a:r>
            <a:r>
              <a:rPr lang="en-US" dirty="0" smtClean="0"/>
              <a:t> header was included automatically and explain the API that performs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95542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stress this returns a function join point, which can be used with all aspects we've seen so far</a:t>
            </a:r>
          </a:p>
          <a:p>
            <a:r>
              <a:rPr lang="en-US" dirty="0" smtClean="0"/>
              <a:t>NOTE: it can be used to start a more refined search inside the hotspot or it can passed to other aspects that automatically transform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01211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stress that analysis is performed automatically and the library decides what and how to parallelize</a:t>
            </a:r>
          </a:p>
          <a:p>
            <a:r>
              <a:rPr lang="en-US" dirty="0" smtClean="0"/>
              <a:t>NOTE: pragma,</a:t>
            </a:r>
            <a:r>
              <a:rPr lang="en-US" baseline="0" dirty="0" smtClean="0"/>
              <a:t> to avoid other more brittle selection strategies</a:t>
            </a:r>
            <a:endParaRPr lang="en-US" dirty="0" smtClean="0"/>
          </a:p>
          <a:p>
            <a:r>
              <a:rPr lang="en-US" dirty="0" smtClean="0"/>
              <a:t>NOTE: If</a:t>
            </a:r>
            <a:r>
              <a:rPr lang="en-US" baseline="0" dirty="0" smtClean="0"/>
              <a:t> no arguments are given to </a:t>
            </a:r>
            <a:r>
              <a:rPr lang="en-US" baseline="0" dirty="0" err="1" smtClean="0"/>
              <a:t>Parallelize.forLoops</a:t>
            </a:r>
            <a:r>
              <a:rPr lang="en-US" baseline="0" dirty="0" smtClean="0"/>
              <a:t>(), tries to parallelize all loops</a:t>
            </a:r>
          </a:p>
          <a:p>
            <a:r>
              <a:rPr lang="en-US" baseline="0" dirty="0" smtClean="0"/>
              <a:t>NOTE: Internally, </a:t>
            </a:r>
            <a:r>
              <a:rPr lang="en-US" baseline="0" dirty="0" err="1" smtClean="0"/>
              <a:t>autopar</a:t>
            </a:r>
            <a:r>
              <a:rPr lang="en-US" baseline="0" dirty="0" smtClean="0"/>
              <a:t> uses the Omega library </a:t>
            </a:r>
            <a:r>
              <a:rPr lang="pt-PT" dirty="0" smtClean="0"/>
              <a:t>for constraint manipulation. This library </a:t>
            </a:r>
            <a:r>
              <a:rPr lang="en-US" baseline="0" dirty="0" smtClean="0"/>
              <a:t>which is written in C, and currently </a:t>
            </a:r>
            <a:r>
              <a:rPr lang="en-US" baseline="0" dirty="0" err="1" smtClean="0"/>
              <a:t>Clava</a:t>
            </a:r>
            <a:r>
              <a:rPr lang="en-US" baseline="0" dirty="0" smtClean="0"/>
              <a:t> only provides binaries for Linux, so this example will not work in Windows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40521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LAT is an external library, available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. In the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it was added as an external dependency. Before execution, it will clone/pull the repository and add it as LARA dependency</a:t>
            </a:r>
            <a:endParaRPr lang="en-US" dirty="0" smtClean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segue into a more complex exploration that cannot be performed with LAT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LAT can</a:t>
            </a:r>
            <a:r>
              <a:rPr lang="en-US" baseline="0" dirty="0" smtClean="0"/>
              <a:t> be used to explore values of variables already in the code (e.g., </a:t>
            </a:r>
            <a:r>
              <a:rPr lang="en-US" baseline="0" dirty="0" err="1" smtClean="0"/>
              <a:t>numOmpThreads</a:t>
            </a:r>
            <a:r>
              <a:rPr lang="en-US" baseline="0" dirty="0" smtClean="0"/>
              <a:t>, parameters of algorithms)</a:t>
            </a:r>
            <a:endParaRPr lang="en-US" dirty="0" smtClean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28178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Example where</a:t>
            </a:r>
            <a:r>
              <a:rPr lang="en-US" baseline="0" dirty="0" smtClean="0"/>
              <a:t> we explore transformations in the code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NOTE: API ‘metrics’, instrument() e report()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NOTE: Introduce </a:t>
            </a:r>
            <a:r>
              <a:rPr lang="en-US" baseline="0" dirty="0" err="1" smtClean="0"/>
              <a:t>Clava.pushAst</a:t>
            </a:r>
            <a:r>
              <a:rPr lang="en-US" baseline="0" dirty="0" smtClean="0"/>
              <a:t>() and .</a:t>
            </a:r>
            <a:r>
              <a:rPr lang="en-US" baseline="0" dirty="0" err="1" smtClean="0"/>
              <a:t>popAst</a:t>
            </a:r>
            <a:r>
              <a:rPr lang="en-US" baseline="0" dirty="0" smtClean="0"/>
              <a:t>()</a:t>
            </a:r>
            <a:endParaRPr lang="en-US" dirty="0" smtClean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take</a:t>
            </a:r>
            <a:r>
              <a:rPr lang="en-US" baseline="0" dirty="0" smtClean="0"/>
              <a:t> some time to </a:t>
            </a:r>
            <a:r>
              <a:rPr lang="en-US" dirty="0" smtClean="0"/>
              <a:t>explain the </a:t>
            </a:r>
            <a:r>
              <a:rPr lang="en-US" dirty="0" err="1" smtClean="0"/>
              <a:t>cmaker</a:t>
            </a:r>
            <a:r>
              <a:rPr lang="en-US" dirty="0" smtClean="0"/>
              <a:t> library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7793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04957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42923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54966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28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36360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29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7108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- </a:t>
            </a:r>
            <a:r>
              <a:rPr lang="en-US" noProof="0" dirty="0" smtClean="0"/>
              <a:t>Developed during the H2020 project ANTAREX</a:t>
            </a:r>
          </a:p>
          <a:p>
            <a:r>
              <a:rPr lang="pt-PT" dirty="0" smtClean="0"/>
              <a:t>- During this tutorial we will show how to</a:t>
            </a:r>
            <a:r>
              <a:rPr lang="pt-PT" baseline="0" dirty="0" smtClean="0"/>
              <a:t> write several kinds of strategies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25269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noProof="0" dirty="0" smtClean="0">
                <a:ea typeface="ＭＳ Ｐゴシック" pitchFamily="34" charset="-128"/>
              </a:rPr>
              <a:t>Several AOP languages</a:t>
            </a:r>
          </a:p>
          <a:p>
            <a:pPr>
              <a:defRPr/>
            </a:pPr>
            <a:endParaRPr lang="en-US" noProof="0" dirty="0" smtClean="0">
              <a:ea typeface="ＭＳ Ｐゴシック" pitchFamily="34" charset="-128"/>
            </a:endParaRPr>
          </a:p>
          <a:p>
            <a:pPr>
              <a:defRPr/>
            </a:pPr>
            <a:r>
              <a:rPr lang="en-US" noProof="0" dirty="0" smtClean="0">
                <a:ea typeface="ＭＳ Ｐゴシック" pitchFamily="34" charset="-128"/>
              </a:rPr>
              <a:t>No reusability between AOP languages</a:t>
            </a:r>
          </a:p>
          <a:p>
            <a:pPr lvl="1">
              <a:defRPr/>
            </a:pPr>
            <a:r>
              <a:rPr lang="en-US" noProof="0" dirty="0" smtClean="0">
                <a:ea typeface="ＭＳ Ｐゴシック" pitchFamily="34" charset="-128"/>
              </a:rPr>
              <a:t>Important when dealing with different tool flows</a:t>
            </a:r>
          </a:p>
          <a:p>
            <a:pPr>
              <a:defRPr/>
            </a:pPr>
            <a:r>
              <a:rPr lang="en-US" noProof="0" dirty="0" smtClean="0">
                <a:ea typeface="ＭＳ Ｐゴシック" pitchFamily="34" charset="-128"/>
              </a:rPr>
              <a:t>Flexibility on the join point capture</a:t>
            </a:r>
          </a:p>
          <a:p>
            <a:pPr lvl="1">
              <a:defRPr/>
            </a:pPr>
            <a:r>
              <a:rPr lang="en-US" noProof="0" dirty="0" smtClean="0">
                <a:ea typeface="ＭＳ Ｐゴシック" pitchFamily="34" charset="-128"/>
              </a:rPr>
              <a:t>Easily add/remove new join point types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ea typeface="ＭＳ Ｐゴシック" pitchFamily="34" charset="-128"/>
              </a:rPr>
              <a:t>Include the support of code </a:t>
            </a:r>
            <a:r>
              <a:rPr lang="en-US" dirty="0" smtClean="0">
                <a:ea typeface="ＭＳ Ｐゴシック" pitchFamily="34" charset="-128"/>
              </a:rPr>
              <a:t>transformations beside code instrumentation and introduction</a:t>
            </a:r>
          </a:p>
          <a:p>
            <a:pPr lvl="1">
              <a:defRPr/>
            </a:pPr>
            <a:r>
              <a:rPr lang="en-US" noProof="0" dirty="0" smtClean="0">
                <a:ea typeface="ＭＳ Ｐゴシック" pitchFamily="34" charset="-128"/>
              </a:rPr>
              <a:t>type definitions </a:t>
            </a:r>
          </a:p>
          <a:p>
            <a:pPr lvl="1">
              <a:defRPr/>
            </a:pPr>
            <a:r>
              <a:rPr lang="en-US" noProof="0" dirty="0" smtClean="0">
                <a:ea typeface="ＭＳ Ｐゴシック" pitchFamily="34" charset="-128"/>
              </a:rPr>
              <a:t>compiler optimizations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38175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0302F1B2-9412-4D20-96A2-12E8292577B8}" type="slidenum">
              <a:rPr lang="en-US" altLang="en-US" sz="1200">
                <a:ea typeface="ＭＳ Ｐゴシック" pitchFamily="34" charset="-128"/>
              </a:rPr>
              <a:pPr algn="r" eaLnBrk="1" hangingPunct="1"/>
              <a:t>31</a:t>
            </a:fld>
            <a:endParaRPr lang="en-US" altLang="en-US" sz="1200">
              <a:ea typeface="ＭＳ Ｐゴシック" pitchFamily="34" charset="-128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en-US" sz="180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263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noProof="0" dirty="0" smtClean="0"/>
              <a:t>Clang</a:t>
            </a:r>
            <a:r>
              <a:rPr lang="en-US" baseline="0" noProof="0" dirty="0" smtClean="0"/>
              <a:t> supports text-based transformations.</a:t>
            </a:r>
          </a:p>
          <a:p>
            <a:pPr marL="5143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noProof="0" dirty="0" smtClean="0"/>
              <a:t>Changing the AST does not reflect on the output code (does not support generating code from the AST)</a:t>
            </a:r>
          </a:p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dirty="0" smtClean="0"/>
              <a:t>Generic LARA interpreter,</a:t>
            </a:r>
            <a:r>
              <a:rPr lang="pt-PT" baseline="0" dirty="0" smtClean="0"/>
              <a:t> used as library</a:t>
            </a:r>
          </a:p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dirty="0" smtClean="0"/>
              <a:t>LARAI</a:t>
            </a:r>
            <a:r>
              <a:rPr lang="pt-PT" baseline="0" dirty="0" smtClean="0"/>
              <a:t> executes LARA code, Weaver Client answer requests from interpreter</a:t>
            </a:r>
          </a:p>
          <a:p>
            <a:pPr marL="5143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baseline="0" dirty="0" smtClean="0"/>
              <a:t>Maps code points specified in LARA (e.g., function, loop) to the corresponding nodes in the AST</a:t>
            </a:r>
          </a:p>
          <a:p>
            <a:pPr marL="5143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pt-PT" baseline="0" dirty="0" smtClean="0"/>
          </a:p>
          <a:p>
            <a:pPr marL="171450" indent="-171450">
              <a:buFontTx/>
              <a:buChar char="-"/>
            </a:pPr>
            <a:r>
              <a:rPr lang="pt-PT" dirty="0" smtClean="0"/>
              <a:t>When running a LARA strategy,</a:t>
            </a:r>
            <a:r>
              <a:rPr lang="pt-PT" baseline="0" dirty="0" smtClean="0"/>
              <a:t> we provide input source code, that will be parsed to an AST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This AST is implicit during the execution of the strategy</a:t>
            </a:r>
            <a:endParaRPr lang="pt-PT" dirty="0" smtClean="0"/>
          </a:p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pt-PT" baseline="0" dirty="0" smtClean="0"/>
          </a:p>
          <a:p>
            <a:pPr marL="5143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6483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>
                <a:ea typeface="ＭＳ Ｐゴシック" pitchFamily="34" charset="-128"/>
              </a:rPr>
              <a:t>- Weaving engine responsible to target a specific language</a:t>
            </a:r>
            <a:endParaRPr lang="en-US" altLang="en-US" noProof="0" dirty="0" smtClean="0">
              <a:ea typeface="ＭＳ Ｐゴシック" pitchFamily="34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8146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8099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Can combine different selects into a single chain</a:t>
            </a:r>
          </a:p>
          <a:p>
            <a:pPr lvl="1"/>
            <a:r>
              <a:rPr lang="en-US" noProof="0" dirty="0" smtClean="0"/>
              <a:t>Similar to an SQL “natural join”</a:t>
            </a:r>
          </a:p>
          <a:p>
            <a:pPr lvl="1"/>
            <a:r>
              <a:rPr lang="en-US" noProof="0" dirty="0" smtClean="0"/>
              <a:t>Useful when multiple join points are necessary to process during a join point iteration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5972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- Apply can be seen</a:t>
            </a:r>
            <a:r>
              <a:rPr lang="pt-PT" baseline="0" dirty="0" smtClean="0"/>
              <a:t> as a for loop, that will iterate over the points obtained with the select</a:t>
            </a:r>
            <a:endParaRPr lang="pt-PT" dirty="0" smtClean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9169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209B77-26F1-D944-AA7D-C809FE9CCF74}" type="slidenum">
              <a:rPr lang="pt-PT" smtClean="0"/>
              <a:pPr>
                <a:defRPr/>
              </a:pPr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9021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A5D9-4097-4A6C-8088-0841273FE47A}" type="datetime1">
              <a:rPr lang="pt-PT" smtClean="0"/>
              <a:t>18/07/2018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140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D5B1-B843-4CEB-B5BF-0E0325A81FBE}" type="datetime1">
              <a:rPr lang="pt-PT" smtClean="0"/>
              <a:t>18/07/2018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994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CC93-6365-4109-81E9-C756FF5E382B}" type="datetime1">
              <a:rPr lang="pt-PT" smtClean="0"/>
              <a:t>18/07/2018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14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D53C-67ED-41F4-B8B4-46B74DB9B88E}" type="datetime1">
              <a:rPr lang="pt-PT" smtClean="0"/>
              <a:t>18/07/2018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DF255E-9420-4F7A-80EB-BC56962E5981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41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DF60-08F3-423F-BC2C-5A39B101E248}" type="datetime1">
              <a:rPr lang="pt-PT" smtClean="0"/>
              <a:t>18/07/2018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218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3CE2-7CA6-418F-86FA-715C1A17D2FE}" type="datetime1">
              <a:rPr lang="pt-PT" smtClean="0"/>
              <a:t>18/07/2018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736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C065-5A09-4F5D-93F7-27A7FE0A18C6}" type="datetime1">
              <a:rPr lang="pt-PT" smtClean="0"/>
              <a:t>18/07/2018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0695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EFB8-4EDE-4888-8F14-1A56D2237630}" type="datetime1">
              <a:rPr lang="pt-PT" smtClean="0"/>
              <a:t>18/07/2018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271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F9E8-EEF6-4D9F-A0F4-85C3FCE92D05}" type="datetime1">
              <a:rPr lang="pt-PT" smtClean="0"/>
              <a:t>18/07/2018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319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AEAC-3DCA-4F73-99D8-9EBA4021D811}" type="datetime1">
              <a:rPr lang="pt-PT" smtClean="0"/>
              <a:t>18/07/2018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680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5DB0-2047-4E92-A27F-4E2C282137CB}" type="datetime1">
              <a:rPr lang="pt-PT" smtClean="0"/>
              <a:t>18/07/2018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175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45C63-42A9-4CCA-AA89-802A76D98AB4}" type="datetime1">
              <a:rPr lang="pt-PT" smtClean="0"/>
              <a:t>18/07/2018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734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7182"/>
          <a:stretch/>
        </p:blipFill>
        <p:spPr>
          <a:xfrm>
            <a:off x="1" y="-1"/>
            <a:ext cx="9144000" cy="19004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5690" y="2053527"/>
            <a:ext cx="3652617" cy="626613"/>
          </a:xfrm>
        </p:spPr>
        <p:txBody>
          <a:bodyPr>
            <a:normAutofit fontScale="90000"/>
          </a:bodyPr>
          <a:lstStyle/>
          <a:p>
            <a:r>
              <a:rPr lang="en-US" b="1" noProof="0" dirty="0" smtClean="0"/>
              <a:t/>
            </a:r>
            <a:br>
              <a:rPr lang="en-US" b="1" noProof="0" dirty="0" smtClean="0"/>
            </a:br>
            <a:r>
              <a:rPr lang="en-US" b="1" noProof="0" dirty="0" smtClean="0"/>
              <a:t/>
            </a:r>
            <a:br>
              <a:rPr lang="en-US" b="1" noProof="0" dirty="0" smtClean="0"/>
            </a:br>
            <a:r>
              <a:rPr lang="en-US" b="1" dirty="0" err="1" smtClean="0"/>
              <a:t>Clava</a:t>
            </a:r>
            <a:r>
              <a:rPr lang="en-US" b="1" dirty="0" smtClean="0"/>
              <a:t> + LARA</a:t>
            </a:r>
            <a:endParaRPr lang="en-US" b="1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1076" y="3580187"/>
            <a:ext cx="6461841" cy="89811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noProof="0" dirty="0" err="1" smtClean="0"/>
              <a:t>João</a:t>
            </a:r>
            <a:r>
              <a:rPr lang="en-US" b="1" noProof="0" dirty="0" smtClean="0"/>
              <a:t> Bispo, Pedro Pinto, Tiago </a:t>
            </a:r>
            <a:r>
              <a:rPr lang="en-US" b="1" noProof="0" dirty="0" err="1" smtClean="0"/>
              <a:t>Carvalho</a:t>
            </a:r>
            <a:endParaRPr lang="en-US" noProof="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2" y="4511900"/>
            <a:ext cx="1519787" cy="567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13574" y="2644695"/>
            <a:ext cx="63168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 Source-to-source C/C++ Compiler for Instrumentation and Code Transformations</a:t>
            </a:r>
            <a:endParaRPr lang="pt-PT" sz="2400" dirty="0"/>
          </a:p>
        </p:txBody>
      </p:sp>
      <p:sp>
        <p:nvSpPr>
          <p:cNvPr id="8" name="Rectangle 7"/>
          <p:cNvSpPr/>
          <p:nvPr/>
        </p:nvSpPr>
        <p:spPr>
          <a:xfrm>
            <a:off x="0" y="4199176"/>
            <a:ext cx="914400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solidFill>
                  <a:srgbClr val="757575"/>
                </a:solidFill>
                <a:latin typeface="Open Sans"/>
              </a:rPr>
              <a:t>2018-07-18 – INDIN 2018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991" y="4441002"/>
            <a:ext cx="1605913" cy="63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2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728" y="2228850"/>
            <a:ext cx="2800350" cy="2149827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473" y="2360829"/>
            <a:ext cx="3432978" cy="1807825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836784" y="1767066"/>
            <a:ext cx="1752328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</a:rPr>
              <a:t>Reusable </a:t>
            </a:r>
            <a:r>
              <a:rPr lang="en-GB" sz="1500" dirty="0" smtClean="0">
                <a:solidFill>
                  <a:schemeClr val="bg1"/>
                </a:solidFill>
              </a:rPr>
              <a:t>Between Different Languages</a:t>
            </a:r>
            <a:endParaRPr lang="en-GB" sz="15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99728" y="2228850"/>
            <a:ext cx="1981255" cy="32316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500" dirty="0">
                <a:solidFill>
                  <a:schemeClr val="bg1"/>
                </a:solidFill>
              </a:rPr>
              <a:t>Design Exploration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LARA Reusability and </a:t>
            </a:r>
            <a:r>
              <a:rPr lang="en-US" dirty="0" smtClean="0"/>
              <a:t>DSE</a:t>
            </a:r>
            <a:endParaRPr lang="en-US" noProof="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10</a:t>
            </a:fld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1438235" y="2323986"/>
            <a:ext cx="578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Java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08971" y="2989652"/>
            <a:ext cx="578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22232" y="3759213"/>
            <a:ext cx="810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MATLAB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92445" y="2321064"/>
            <a:ext cx="578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Java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63181" y="2986730"/>
            <a:ext cx="578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76442" y="3756291"/>
            <a:ext cx="810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MATLAB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89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Examples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66700" indent="-266700">
              <a:buFont typeface="+mj-lt"/>
              <a:buAutoNum type="arabicPeriod"/>
            </a:pPr>
            <a:r>
              <a:rPr lang="en-US" noProof="0" dirty="0" smtClean="0"/>
              <a:t>Static profiling</a:t>
            </a:r>
          </a:p>
          <a:p>
            <a:pPr marL="609600" lvl="1" indent="-266700">
              <a:buFont typeface="+mj-lt"/>
              <a:buAutoNum type="arabicPeriod"/>
            </a:pPr>
            <a:r>
              <a:rPr lang="en-US" noProof="0" dirty="0" smtClean="0"/>
              <a:t>Call Graph</a:t>
            </a:r>
          </a:p>
          <a:p>
            <a:pPr marL="609600" lvl="1" indent="-266700">
              <a:buFont typeface="+mj-lt"/>
              <a:buAutoNum type="arabicPeriod"/>
            </a:pPr>
            <a:r>
              <a:rPr lang="en-US" dirty="0" smtClean="0"/>
              <a:t>Static Report</a:t>
            </a:r>
          </a:p>
          <a:p>
            <a:pPr marL="266700" indent="-266700">
              <a:buFont typeface="+mj-lt"/>
              <a:buAutoNum type="arabicPeriod"/>
            </a:pPr>
            <a:r>
              <a:rPr lang="en-US" noProof="0" dirty="0" smtClean="0"/>
              <a:t>Code </a:t>
            </a:r>
            <a:r>
              <a:rPr lang="en-US" dirty="0" smtClean="0"/>
              <a:t>Insertion</a:t>
            </a:r>
          </a:p>
          <a:p>
            <a:pPr marL="609600" lvl="1" indent="-266700">
              <a:buFont typeface="+mj-lt"/>
              <a:buAutoNum type="arabicPeriod"/>
            </a:pPr>
            <a:r>
              <a:rPr lang="en-US" noProof="0" dirty="0" smtClean="0"/>
              <a:t>Logging with Insertions</a:t>
            </a:r>
          </a:p>
          <a:p>
            <a:pPr marL="609600" lvl="1" indent="-266700">
              <a:buFont typeface="+mj-lt"/>
              <a:buAutoNum type="arabicPeriod"/>
            </a:pPr>
            <a:r>
              <a:rPr lang="en-US" dirty="0" smtClean="0"/>
              <a:t>Logging with APIs</a:t>
            </a:r>
          </a:p>
          <a:p>
            <a:pPr marL="609600" lvl="1" indent="-266700">
              <a:buFont typeface="+mj-lt"/>
              <a:buAutoNum type="arabicPeriod"/>
            </a:pPr>
            <a:r>
              <a:rPr lang="en-US" noProof="0" dirty="0" smtClean="0"/>
              <a:t>Measurements</a:t>
            </a:r>
          </a:p>
          <a:p>
            <a:pPr marL="266700" indent="-266700">
              <a:buFont typeface="+mj-lt"/>
              <a:buAutoNum type="arabicPeriod"/>
            </a:pPr>
            <a:r>
              <a:rPr lang="en-US" dirty="0" smtClean="0"/>
              <a:t>Code Optimization</a:t>
            </a:r>
          </a:p>
          <a:p>
            <a:pPr marL="609600" lvl="1" indent="-266700">
              <a:buFont typeface="+mj-lt"/>
              <a:buAutoNum type="arabicPeriod"/>
            </a:pPr>
            <a:r>
              <a:rPr lang="en-US" dirty="0" err="1" smtClean="0"/>
              <a:t>Gprofer</a:t>
            </a:r>
            <a:endParaRPr lang="en-US" dirty="0" smtClean="0"/>
          </a:p>
          <a:p>
            <a:pPr marL="609600" lvl="1" indent="-266700">
              <a:buFont typeface="+mj-lt"/>
              <a:buAutoNum type="arabicPeriod"/>
            </a:pPr>
            <a:r>
              <a:rPr lang="en-US" noProof="0" dirty="0" err="1" smtClean="0"/>
              <a:t>AutoPar</a:t>
            </a:r>
            <a:endParaRPr lang="en-US" noProof="0" dirty="0" smtClean="0"/>
          </a:p>
          <a:p>
            <a:pPr marL="609600" lvl="1" indent="-266700">
              <a:buFont typeface="+mj-lt"/>
              <a:buAutoNum type="arabicPeriod"/>
            </a:pPr>
            <a:r>
              <a:rPr lang="en-US" noProof="0" dirty="0" smtClean="0"/>
              <a:t>Exploration</a:t>
            </a:r>
          </a:p>
          <a:p>
            <a:pPr marL="609600" lvl="1" indent="-266700">
              <a:buFont typeface="+mj-lt"/>
              <a:buAutoNum type="arabicPeriod"/>
            </a:pPr>
            <a:r>
              <a:rPr lang="en-US" dirty="0" smtClean="0"/>
              <a:t>Loop Tiling Exploration</a:t>
            </a:r>
            <a:endParaRPr lang="en-US" noProof="0" dirty="0" smtClean="0"/>
          </a:p>
          <a:p>
            <a:pPr marL="266700" indent="-266700">
              <a:buFont typeface="+mj-lt"/>
              <a:buAutoNum type="arabicPeriod"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11</a:t>
            </a:fld>
            <a:endParaRPr lang="pt-PT" dirty="0"/>
          </a:p>
        </p:txBody>
      </p:sp>
      <p:sp>
        <p:nvSpPr>
          <p:cNvPr id="5" name="TextBox 4"/>
          <p:cNvSpPr txBox="1"/>
          <p:nvPr/>
        </p:nvSpPr>
        <p:spPr>
          <a:xfrm>
            <a:off x="5110385" y="1234679"/>
            <a:ext cx="40336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b="1" dirty="0" smtClean="0"/>
              <a:t>Download Clava and examples:</a:t>
            </a:r>
            <a:endParaRPr lang="en-US" sz="1600" dirty="0"/>
          </a:p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specs.fe.up.pt/tutorials/INDIN2018.zip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Call Graph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6391275" cy="3263504"/>
          </a:xfrm>
        </p:spPr>
        <p:txBody>
          <a:bodyPr>
            <a:normAutofit/>
          </a:bodyPr>
          <a:lstStyle/>
          <a:p>
            <a:r>
              <a:rPr lang="en-US" dirty="0" smtClean="0"/>
              <a:t>Build </a:t>
            </a:r>
            <a:r>
              <a:rPr lang="en-US" dirty="0"/>
              <a:t>a static call graph from the application source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Supergraph</a:t>
            </a:r>
            <a:r>
              <a:rPr lang="en-US" dirty="0" smtClean="0"/>
              <a:t>” </a:t>
            </a:r>
            <a:r>
              <a:rPr lang="en-US" dirty="0"/>
              <a:t>of the dynamic call graph</a:t>
            </a:r>
          </a:p>
          <a:p>
            <a:r>
              <a:rPr lang="en-US" dirty="0" smtClean="0"/>
              <a:t>Edges </a:t>
            </a:r>
            <a:r>
              <a:rPr lang="en-US" dirty="0"/>
              <a:t>indicate how many times a call appears in the </a:t>
            </a:r>
            <a:r>
              <a:rPr lang="en-US" dirty="0" smtClean="0"/>
              <a:t>code</a:t>
            </a:r>
          </a:p>
          <a:p>
            <a:endParaRPr lang="en-US" noProof="0" dirty="0" smtClean="0"/>
          </a:p>
          <a:p>
            <a:r>
              <a:rPr lang="en-US" noProof="0" dirty="0"/>
              <a:t>Strategy</a:t>
            </a:r>
            <a:endParaRPr lang="en-US" noProof="0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Select </a:t>
            </a:r>
            <a:r>
              <a:rPr lang="en-US" dirty="0"/>
              <a:t>all methods (caller) and the calls inside (</a:t>
            </a:r>
            <a:r>
              <a:rPr lang="en-US" dirty="0" err="1"/>
              <a:t>callee</a:t>
            </a:r>
            <a:r>
              <a:rPr lang="en-US" dirty="0"/>
              <a:t>)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Make </a:t>
            </a:r>
            <a:r>
              <a:rPr lang="en-US" dirty="0"/>
              <a:t>&lt;caller, </a:t>
            </a:r>
            <a:r>
              <a:rPr lang="en-US" dirty="0" err="1"/>
              <a:t>callee</a:t>
            </a:r>
            <a:r>
              <a:rPr lang="en-US" dirty="0"/>
              <a:t>&gt; tuples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Generate </a:t>
            </a:r>
            <a:r>
              <a:rPr lang="en-US" dirty="0"/>
              <a:t>a </a:t>
            </a:r>
            <a:r>
              <a:rPr lang="en-US" dirty="0" smtClean="0"/>
              <a:t>graph with </a:t>
            </a:r>
            <a:r>
              <a:rPr lang="en-US" dirty="0"/>
              <a:t>the </a:t>
            </a:r>
            <a:r>
              <a:rPr lang="en-US" dirty="0" smtClean="0"/>
              <a:t>tuples in </a:t>
            </a:r>
            <a:r>
              <a:rPr lang="en-US" dirty="0"/>
              <a:t>dot </a:t>
            </a:r>
            <a:r>
              <a:rPr lang="en-US" dirty="0" smtClean="0"/>
              <a:t>format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1276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Call Graph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6391275" cy="3263504"/>
          </a:xfrm>
        </p:spPr>
        <p:txBody>
          <a:bodyPr>
            <a:normAutofit/>
          </a:bodyPr>
          <a:lstStyle/>
          <a:p>
            <a:r>
              <a:rPr lang="en-US" dirty="0"/>
              <a:t>Test in </a:t>
            </a:r>
            <a:r>
              <a:rPr lang="en-US" dirty="0" smtClean="0"/>
              <a:t>webgraphviz.com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13</a:t>
            </a:fld>
            <a:endParaRPr lang="pt-P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8" y="2051276"/>
            <a:ext cx="7243296" cy="264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8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Static Report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6391275" cy="3263504"/>
          </a:xfrm>
        </p:spPr>
        <p:txBody>
          <a:bodyPr>
            <a:normAutofit/>
          </a:bodyPr>
          <a:lstStyle/>
          <a:p>
            <a:r>
              <a:rPr lang="en-US" dirty="0" smtClean="0"/>
              <a:t>Generate </a:t>
            </a:r>
            <a:r>
              <a:rPr lang="en-US" dirty="0"/>
              <a:t>a report about the application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files, functions and calls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and types of loops</a:t>
            </a:r>
          </a:p>
          <a:p>
            <a:pPr lvl="1"/>
            <a:r>
              <a:rPr lang="en-US" dirty="0" smtClean="0"/>
              <a:t>Call </a:t>
            </a:r>
            <a:r>
              <a:rPr lang="en-US" dirty="0"/>
              <a:t>information</a:t>
            </a:r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Strategy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Select </a:t>
            </a:r>
            <a:r>
              <a:rPr lang="en-US" dirty="0"/>
              <a:t>files</a:t>
            </a:r>
            <a:r>
              <a:rPr lang="en-US" dirty="0" smtClean="0"/>
              <a:t>, functions </a:t>
            </a:r>
            <a:r>
              <a:rPr lang="en-US" dirty="0"/>
              <a:t>and calls to count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Select </a:t>
            </a:r>
            <a:r>
              <a:rPr lang="en-US" dirty="0"/>
              <a:t>loops and query their type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Get </a:t>
            </a:r>
            <a:r>
              <a:rPr lang="en-US" dirty="0"/>
              <a:t>&lt;caller, </a:t>
            </a:r>
            <a:r>
              <a:rPr lang="en-US" dirty="0" err="1"/>
              <a:t>callee</a:t>
            </a:r>
            <a:r>
              <a:rPr lang="en-US" dirty="0"/>
              <a:t>&gt; tuples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Print reports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6799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</a:t>
            </a:r>
            <a:r>
              <a:rPr lang="en-US" dirty="0"/>
              <a:t>Specification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7886701" cy="3263504"/>
          </a:xfrm>
        </p:spPr>
        <p:txBody>
          <a:bodyPr>
            <a:normAutofit/>
          </a:bodyPr>
          <a:lstStyle/>
          <a:p>
            <a:r>
              <a:rPr lang="en-US" dirty="0" smtClean="0"/>
              <a:t>Online: specs.fe.up.pt/tools/</a:t>
            </a:r>
            <a:r>
              <a:rPr lang="en-US" dirty="0" err="1" smtClean="0"/>
              <a:t>clava</a:t>
            </a:r>
            <a:r>
              <a:rPr lang="en-US" dirty="0" smtClean="0"/>
              <a:t>/language_specification.html</a:t>
            </a:r>
          </a:p>
          <a:p>
            <a:endParaRPr lang="en-US" noProof="0" dirty="0" smtClean="0"/>
          </a:p>
          <a:p>
            <a:r>
              <a:rPr lang="en-US" dirty="0" smtClean="0"/>
              <a:t>IDE: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15</a:t>
            </a:fld>
            <a:endParaRPr lang="pt-P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5825" t="11535" b="154"/>
          <a:stretch/>
        </p:blipFill>
        <p:spPr>
          <a:xfrm>
            <a:off x="11538998" y="-193259"/>
            <a:ext cx="2831977" cy="41804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4671" y="2157774"/>
            <a:ext cx="2572278" cy="247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7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Logging with Insertions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6391275" cy="3263504"/>
          </a:xfrm>
        </p:spPr>
        <p:txBody>
          <a:bodyPr>
            <a:normAutofit/>
          </a:bodyPr>
          <a:lstStyle/>
          <a:p>
            <a:r>
              <a:rPr lang="en-US" dirty="0" smtClean="0"/>
              <a:t>Log </a:t>
            </a:r>
            <a:r>
              <a:rPr lang="en-US" dirty="0"/>
              <a:t>certain execution </a:t>
            </a:r>
            <a:r>
              <a:rPr lang="en-US" dirty="0" smtClean="0"/>
              <a:t>events, e.g.:</a:t>
            </a:r>
            <a:endParaRPr lang="en-US" dirty="0"/>
          </a:p>
          <a:p>
            <a:pPr lvl="1"/>
            <a:r>
              <a:rPr lang="en-US" dirty="0" smtClean="0"/>
              <a:t>Start </a:t>
            </a:r>
            <a:r>
              <a:rPr lang="en-US" dirty="0"/>
              <a:t>of loops</a:t>
            </a:r>
          </a:p>
          <a:p>
            <a:pPr lvl="1"/>
            <a:r>
              <a:rPr lang="en-US" dirty="0" smtClean="0"/>
              <a:t>Entering </a:t>
            </a:r>
            <a:r>
              <a:rPr lang="en-US" dirty="0"/>
              <a:t>functions</a:t>
            </a:r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Strategy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Select </a:t>
            </a:r>
            <a:r>
              <a:rPr lang="en-US" dirty="0"/>
              <a:t>loops and their parent file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Insert </a:t>
            </a:r>
            <a:r>
              <a:rPr lang="en-US" dirty="0"/>
              <a:t>logging code before loop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header include at the start of the file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Do the same for functions but log at the start of the body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0595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Insertion </a:t>
            </a:r>
            <a:r>
              <a:rPr lang="en-US" dirty="0" smtClean="0"/>
              <a:t>with LARA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6391275" cy="326350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dirty="0" smtClean="0"/>
              <a:t> </a:t>
            </a:r>
            <a:r>
              <a:rPr lang="en-US" dirty="0"/>
              <a:t>injects literal code into the </a:t>
            </a:r>
            <a:r>
              <a:rPr lang="en-US" dirty="0" smtClean="0"/>
              <a:t>application</a:t>
            </a:r>
          </a:p>
          <a:p>
            <a:endParaRPr lang="en-US" dirty="0"/>
          </a:p>
          <a:p>
            <a:r>
              <a:rPr lang="en-US" dirty="0" smtClean="0"/>
              <a:t>Upsides:</a:t>
            </a:r>
          </a:p>
          <a:p>
            <a:pPr lvl="1"/>
            <a:r>
              <a:rPr lang="en-US" dirty="0" smtClean="0"/>
              <a:t>extremely </a:t>
            </a:r>
            <a:r>
              <a:rPr lang="en-US" dirty="0"/>
              <a:t>versatile, can insert any code you want</a:t>
            </a:r>
          </a:p>
          <a:p>
            <a:r>
              <a:rPr lang="en-US" dirty="0" smtClean="0"/>
              <a:t>Downsides:</a:t>
            </a:r>
          </a:p>
          <a:p>
            <a:pPr lvl="1"/>
            <a:r>
              <a:rPr lang="en-US" dirty="0" smtClean="0"/>
              <a:t>cumbersome </a:t>
            </a:r>
            <a:r>
              <a:rPr lang="en-US" dirty="0"/>
              <a:t>(\n), error </a:t>
            </a:r>
            <a:r>
              <a:rPr lang="en-US" dirty="0" smtClean="0"/>
              <a:t>prone, opaque</a:t>
            </a:r>
          </a:p>
          <a:p>
            <a:pPr lvl="1"/>
            <a:endParaRPr lang="en-US" noProof="0" dirty="0" smtClean="0"/>
          </a:p>
          <a:p>
            <a:r>
              <a:rPr lang="en-US" dirty="0" smtClean="0"/>
              <a:t>Mitigating the downsides:</a:t>
            </a:r>
            <a:endParaRPr lang="en-US" dirty="0"/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codedef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Clava option </a:t>
            </a:r>
            <a:r>
              <a:rPr lang="en-US" dirty="0"/>
              <a:t>to verify </a:t>
            </a:r>
            <a:r>
              <a:rPr lang="en-US" dirty="0" smtClean="0"/>
              <a:t>syntax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Clava.rebuild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2675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Logging with APIs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6391275" cy="3263504"/>
          </a:xfrm>
        </p:spPr>
        <p:txBody>
          <a:bodyPr>
            <a:normAutofit/>
          </a:bodyPr>
          <a:lstStyle/>
          <a:p>
            <a:r>
              <a:rPr lang="en-US" dirty="0" smtClean="0"/>
              <a:t>Log </a:t>
            </a:r>
            <a:r>
              <a:rPr lang="en-US" dirty="0"/>
              <a:t>certain execution events (a more complex example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Make </a:t>
            </a:r>
            <a:r>
              <a:rPr lang="en-US" dirty="0"/>
              <a:t>use of Clava </a:t>
            </a:r>
            <a:r>
              <a:rPr lang="en-US" dirty="0" smtClean="0"/>
              <a:t>APIs</a:t>
            </a:r>
          </a:p>
          <a:p>
            <a:endParaRPr lang="en-US" noProof="0" dirty="0" smtClean="0"/>
          </a:p>
          <a:p>
            <a:r>
              <a:rPr lang="en-US" noProof="0" dirty="0" smtClean="0"/>
              <a:t>Strategy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Same </a:t>
            </a:r>
            <a:r>
              <a:rPr lang="en-US" dirty="0"/>
              <a:t>as before for functions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Look </a:t>
            </a:r>
            <a:r>
              <a:rPr lang="en-US" dirty="0"/>
              <a:t>for writes to variables inside a specific function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Filter </a:t>
            </a:r>
            <a:r>
              <a:rPr lang="en-US" dirty="0"/>
              <a:t>variables based on type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Log </a:t>
            </a:r>
            <a:r>
              <a:rPr lang="en-US" dirty="0"/>
              <a:t>when the writing happens using the Logger API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7152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Clava</a:t>
            </a:r>
            <a:r>
              <a:rPr lang="en-US" noProof="0" dirty="0" smtClean="0"/>
              <a:t> Documentation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6391275" cy="3263504"/>
          </a:xfrm>
        </p:spPr>
        <p:txBody>
          <a:bodyPr>
            <a:normAutofit/>
          </a:bodyPr>
          <a:lstStyle/>
          <a:p>
            <a:r>
              <a:rPr lang="en-US" dirty="0" smtClean="0"/>
              <a:t>specs.fe.up.pt/tools/</a:t>
            </a:r>
            <a:r>
              <a:rPr lang="en-US" dirty="0" err="1" smtClean="0"/>
              <a:t>clava</a:t>
            </a:r>
            <a:r>
              <a:rPr lang="en-US" dirty="0" smtClean="0"/>
              <a:t>/doc</a:t>
            </a:r>
            <a:r>
              <a:rPr lang="en-US" dirty="0"/>
              <a:t>/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19</a:t>
            </a:fld>
            <a:endParaRPr lang="pt-P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700"/>
          <a:stretch/>
        </p:blipFill>
        <p:spPr>
          <a:xfrm>
            <a:off x="628649" y="2028825"/>
            <a:ext cx="7934325" cy="24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Outline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err="1" smtClean="0"/>
              <a:t>Clava</a:t>
            </a:r>
            <a:endParaRPr lang="en-US" noProof="0" dirty="0" smtClean="0"/>
          </a:p>
          <a:p>
            <a:r>
              <a:rPr lang="en-US" dirty="0" smtClean="0"/>
              <a:t>LARA</a:t>
            </a:r>
          </a:p>
          <a:p>
            <a:r>
              <a:rPr lang="en-US" noProof="0" dirty="0" smtClean="0"/>
              <a:t>Examples with hands-on approach</a:t>
            </a:r>
          </a:p>
          <a:p>
            <a:pPr lvl="1"/>
            <a:r>
              <a:rPr lang="en-US" dirty="0" smtClean="0"/>
              <a:t>Static Profiling</a:t>
            </a:r>
          </a:p>
          <a:p>
            <a:pPr lvl="1"/>
            <a:r>
              <a:rPr lang="en-US" dirty="0" smtClean="0"/>
              <a:t>Code Insertion</a:t>
            </a:r>
          </a:p>
          <a:p>
            <a:pPr lvl="1"/>
            <a:r>
              <a:rPr lang="en-US" dirty="0" smtClean="0"/>
              <a:t>Code Optimization</a:t>
            </a:r>
          </a:p>
          <a:p>
            <a:r>
              <a:rPr lang="en-US" smtClean="0"/>
              <a:t>Conclusions</a:t>
            </a:r>
            <a:endParaRPr lang="en-US" dirty="0" smtClean="0"/>
          </a:p>
          <a:p>
            <a:pPr lvl="1"/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4589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Measurements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6391275" cy="3263504"/>
          </a:xfrm>
        </p:spPr>
        <p:txBody>
          <a:bodyPr>
            <a:normAutofit/>
          </a:bodyPr>
          <a:lstStyle/>
          <a:p>
            <a:r>
              <a:rPr lang="en-US" dirty="0" smtClean="0"/>
              <a:t>Collect </a:t>
            </a:r>
            <a:r>
              <a:rPr lang="en-US" dirty="0"/>
              <a:t>metrics on certain events or around pieces of code</a:t>
            </a:r>
          </a:p>
          <a:p>
            <a:r>
              <a:rPr lang="en-US" dirty="0" smtClean="0"/>
              <a:t>Measure </a:t>
            </a:r>
            <a:r>
              <a:rPr lang="en-US" dirty="0"/>
              <a:t>execution time and energy consumption</a:t>
            </a:r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Strategy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Capture </a:t>
            </a:r>
            <a:r>
              <a:rPr lang="en-US" dirty="0"/>
              <a:t>loops inside a specific function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Call </a:t>
            </a:r>
            <a:r>
              <a:rPr lang="en-US" dirty="0"/>
              <a:t>APIs to measure around the selected loops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20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3329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Gprofer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6391275" cy="3263504"/>
          </a:xfrm>
        </p:spPr>
        <p:txBody>
          <a:bodyPr>
            <a:normAutofit/>
          </a:bodyPr>
          <a:lstStyle/>
          <a:p>
            <a:r>
              <a:rPr lang="en-US" dirty="0" smtClean="0"/>
              <a:t>Profile </a:t>
            </a:r>
            <a:r>
              <a:rPr lang="en-US" dirty="0"/>
              <a:t>an application using </a:t>
            </a:r>
            <a:r>
              <a:rPr lang="en-US" dirty="0" err="1"/>
              <a:t>gprof</a:t>
            </a:r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can be the start of your analysis and optimization </a:t>
            </a:r>
            <a:r>
              <a:rPr lang="en-US" dirty="0" smtClean="0"/>
              <a:t>cycle</a:t>
            </a:r>
          </a:p>
          <a:p>
            <a:endParaRPr lang="en-US" noProof="0" dirty="0" smtClean="0"/>
          </a:p>
          <a:p>
            <a:r>
              <a:rPr lang="en-US" noProof="0" dirty="0" smtClean="0"/>
              <a:t>Strategy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Import </a:t>
            </a:r>
            <a:r>
              <a:rPr lang="en-US" dirty="0"/>
              <a:t>and configure </a:t>
            </a:r>
            <a:r>
              <a:rPr lang="en-US" dirty="0" err="1"/>
              <a:t>Gprofer</a:t>
            </a:r>
            <a:endParaRPr lang="en-US" dirty="0"/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Profile </a:t>
            </a:r>
            <a:r>
              <a:rPr lang="en-US" dirty="0"/>
              <a:t>the application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Get </a:t>
            </a:r>
            <a:r>
              <a:rPr lang="en-US" dirty="0"/>
              <a:t>hotspot and its </a:t>
            </a:r>
            <a:r>
              <a:rPr lang="en-US" dirty="0" err="1"/>
              <a:t>gprof</a:t>
            </a:r>
            <a:r>
              <a:rPr lang="en-US" dirty="0"/>
              <a:t> information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21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297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AutoPar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6391275" cy="3263504"/>
          </a:xfrm>
        </p:spPr>
        <p:txBody>
          <a:bodyPr>
            <a:normAutofit/>
          </a:bodyPr>
          <a:lstStyle/>
          <a:p>
            <a:r>
              <a:rPr lang="en-US" dirty="0" smtClean="0"/>
              <a:t>Improve </a:t>
            </a:r>
            <a:r>
              <a:rPr lang="en-US" dirty="0"/>
              <a:t>execution performance with </a:t>
            </a:r>
            <a:r>
              <a:rPr lang="en-US" dirty="0" err="1"/>
              <a:t>OpenMP</a:t>
            </a:r>
            <a:endParaRPr lang="en-US" dirty="0"/>
          </a:p>
          <a:p>
            <a:r>
              <a:rPr lang="en-US" dirty="0" smtClean="0"/>
              <a:t>Free </a:t>
            </a:r>
            <a:r>
              <a:rPr lang="en-US" dirty="0"/>
              <a:t>the user from </a:t>
            </a:r>
            <a:r>
              <a:rPr lang="en-US" dirty="0" smtClean="0"/>
              <a:t>analysis</a:t>
            </a:r>
          </a:p>
          <a:p>
            <a:endParaRPr lang="en-US" noProof="0" dirty="0" smtClean="0"/>
          </a:p>
          <a:p>
            <a:r>
              <a:rPr lang="en-US" noProof="0" dirty="0" smtClean="0"/>
              <a:t>Strategy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Select </a:t>
            </a:r>
            <a:r>
              <a:rPr lang="en-US" dirty="0"/>
              <a:t>target loop based on </a:t>
            </a:r>
            <a:r>
              <a:rPr lang="en-US" b="1" dirty="0" smtClean="0"/>
              <a:t>pragma</a:t>
            </a:r>
            <a:endParaRPr lang="en-US" b="1" dirty="0"/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Call </a:t>
            </a:r>
            <a:r>
              <a:rPr lang="en-US" dirty="0" err="1"/>
              <a:t>AutoPar</a:t>
            </a:r>
            <a:r>
              <a:rPr lang="en-US" dirty="0"/>
              <a:t> API to parallelize the target loop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22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4620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Exploration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6391275" cy="326350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Perform </a:t>
            </a:r>
            <a:r>
              <a:rPr lang="en-US" dirty="0"/>
              <a:t>a design space exploration on an </a:t>
            </a:r>
            <a:r>
              <a:rPr lang="en-US" dirty="0" err="1"/>
              <a:t>OpenMP</a:t>
            </a:r>
            <a:r>
              <a:rPr lang="en-US" dirty="0"/>
              <a:t> application</a:t>
            </a:r>
          </a:p>
          <a:p>
            <a:r>
              <a:rPr lang="en-US" dirty="0" smtClean="0"/>
              <a:t>This </a:t>
            </a:r>
            <a:r>
              <a:rPr lang="en-US" dirty="0"/>
              <a:t>can be the output of </a:t>
            </a:r>
            <a:r>
              <a:rPr lang="en-US" dirty="0" err="1"/>
              <a:t>AutoPar</a:t>
            </a:r>
            <a:endParaRPr lang="en-US" dirty="0"/>
          </a:p>
          <a:p>
            <a:r>
              <a:rPr lang="en-US" dirty="0" smtClean="0"/>
              <a:t>Automatically </a:t>
            </a:r>
            <a:r>
              <a:rPr lang="en-US" dirty="0"/>
              <a:t>explore the number of </a:t>
            </a:r>
            <a:r>
              <a:rPr lang="en-US" dirty="0" smtClean="0"/>
              <a:t>threads</a:t>
            </a:r>
          </a:p>
          <a:p>
            <a:endParaRPr lang="en-US" noProof="0" dirty="0" smtClean="0"/>
          </a:p>
          <a:p>
            <a:r>
              <a:rPr lang="en-US" noProof="0" dirty="0" smtClean="0"/>
              <a:t>Strategy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/>
              <a:t>LAT to define a variable range for the thread exploration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Configure </a:t>
            </a:r>
            <a:r>
              <a:rPr lang="en-US" dirty="0"/>
              <a:t>compilation options (in this case, activate </a:t>
            </a:r>
            <a:r>
              <a:rPr lang="en-US" dirty="0" err="1" smtClean="0"/>
              <a:t>OpenMP</a:t>
            </a:r>
            <a:r>
              <a:rPr lang="en-US" dirty="0" smtClean="0"/>
              <a:t>)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Define the scope where LAT will perform changes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Define </a:t>
            </a:r>
            <a:r>
              <a:rPr lang="en-US" dirty="0"/>
              <a:t>the scope where LAT will collect metrics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Start </a:t>
            </a:r>
            <a:r>
              <a:rPr lang="en-US" dirty="0"/>
              <a:t>the exploration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23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0262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Loop Interchange Exploration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6391275" cy="326350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Apply </a:t>
            </a:r>
            <a:r>
              <a:rPr lang="en-US" dirty="0"/>
              <a:t>loop interchange to a matrix multiplication kernel</a:t>
            </a:r>
          </a:p>
          <a:p>
            <a:r>
              <a:rPr lang="en-US" dirty="0" smtClean="0"/>
              <a:t>Automatically </a:t>
            </a:r>
            <a:r>
              <a:rPr lang="en-US" dirty="0"/>
              <a:t>explore what the best permutation is</a:t>
            </a:r>
          </a:p>
          <a:p>
            <a:r>
              <a:rPr lang="en-US" dirty="0" smtClean="0"/>
              <a:t>Use </a:t>
            </a:r>
            <a:r>
              <a:rPr lang="en-US" dirty="0"/>
              <a:t>some more </a:t>
            </a:r>
            <a:r>
              <a:rPr lang="en-US" dirty="0" err="1"/>
              <a:t>Clava</a:t>
            </a:r>
            <a:r>
              <a:rPr lang="en-US" dirty="0"/>
              <a:t> </a:t>
            </a:r>
            <a:r>
              <a:rPr lang="en-US" dirty="0" smtClean="0"/>
              <a:t>APIs</a:t>
            </a:r>
          </a:p>
          <a:p>
            <a:endParaRPr lang="en-US" noProof="0" dirty="0" smtClean="0"/>
          </a:p>
          <a:p>
            <a:r>
              <a:rPr lang="en-US" noProof="0" dirty="0" smtClean="0"/>
              <a:t>Strategy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Generate </a:t>
            </a:r>
            <a:r>
              <a:rPr lang="en-US" dirty="0"/>
              <a:t>all possible interchange permutations and for each: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dirty="0" smtClean="0"/>
              <a:t>Apply </a:t>
            </a:r>
            <a:r>
              <a:rPr lang="en-US" dirty="0"/>
              <a:t>interchange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code to measure execution time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dirty="0" smtClean="0"/>
              <a:t>Compile </a:t>
            </a:r>
            <a:r>
              <a:rPr lang="en-US" dirty="0"/>
              <a:t>and execute the application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dirty="0" smtClean="0"/>
              <a:t>Save </a:t>
            </a:r>
            <a:r>
              <a:rPr lang="en-US" dirty="0"/>
              <a:t>the results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Print </a:t>
            </a:r>
            <a:r>
              <a:rPr lang="en-US" dirty="0"/>
              <a:t>the results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24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9387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Conclusions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Clava</a:t>
            </a:r>
            <a:r>
              <a:rPr lang="en-US" dirty="0" smtClean="0"/>
              <a:t> is a </a:t>
            </a:r>
            <a:r>
              <a:rPr lang="en-US" b="1" dirty="0" smtClean="0"/>
              <a:t>source-to-source</a:t>
            </a:r>
            <a:r>
              <a:rPr lang="en-US" dirty="0" smtClean="0"/>
              <a:t> C/C++ compiler </a:t>
            </a:r>
          </a:p>
          <a:p>
            <a:endParaRPr lang="en-US" dirty="0" smtClean="0"/>
          </a:p>
          <a:p>
            <a:r>
              <a:rPr lang="en-US" b="1" dirty="0" smtClean="0"/>
              <a:t>Strategy reusability</a:t>
            </a:r>
            <a:r>
              <a:rPr lang="en-US" dirty="0" smtClean="0"/>
              <a:t> between programs and languages</a:t>
            </a:r>
          </a:p>
          <a:p>
            <a:endParaRPr lang="en-US" dirty="0" smtClean="0"/>
          </a:p>
          <a:p>
            <a:r>
              <a:rPr lang="en-US" b="1" dirty="0" smtClean="0"/>
              <a:t>Fine-grained</a:t>
            </a:r>
            <a:r>
              <a:rPr lang="en-US" dirty="0" smtClean="0"/>
              <a:t>, structural/syntactic points with </a:t>
            </a:r>
            <a:r>
              <a:rPr lang="en-US" b="1" dirty="0" smtClean="0"/>
              <a:t>semantic information</a:t>
            </a:r>
          </a:p>
          <a:p>
            <a:endParaRPr lang="en-US" dirty="0" smtClean="0"/>
          </a:p>
          <a:p>
            <a:r>
              <a:rPr lang="en-US" dirty="0" smtClean="0"/>
              <a:t>Code analysis</a:t>
            </a:r>
            <a:r>
              <a:rPr lang="en-US" dirty="0"/>
              <a:t>, </a:t>
            </a:r>
            <a:r>
              <a:rPr lang="en-US" dirty="0" smtClean="0"/>
              <a:t>generation</a:t>
            </a:r>
            <a:r>
              <a:rPr lang="en-US" dirty="0"/>
              <a:t>, </a:t>
            </a:r>
            <a:r>
              <a:rPr lang="en-US" dirty="0" smtClean="0"/>
              <a:t>insertion</a:t>
            </a:r>
            <a:r>
              <a:rPr lang="en-US" dirty="0"/>
              <a:t>, </a:t>
            </a:r>
            <a:r>
              <a:rPr lang="en-US" dirty="0" smtClean="0"/>
              <a:t>and modification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25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2386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://ussu.co.uk/files/minisites/1443/faq(1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2738" y="514229"/>
            <a:ext cx="3429000" cy="21431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320" y="2481224"/>
            <a:ext cx="5865118" cy="819446"/>
          </a:xfrm>
        </p:spPr>
        <p:txBody>
          <a:bodyPr>
            <a:normAutofit/>
          </a:bodyPr>
          <a:lstStyle/>
          <a:p>
            <a:pPr algn="ctr"/>
            <a:r>
              <a:rPr lang="en-US" noProof="0" dirty="0" smtClean="0"/>
              <a:t>Thank you! Questions?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z="1600" smtClean="0"/>
              <a:t>26</a:t>
            </a:fld>
            <a:endParaRPr lang="pt-PT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204" y="3575870"/>
            <a:ext cx="1936826" cy="7230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568" y="3575870"/>
            <a:ext cx="2071079" cy="82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6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Backup Slides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632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The LARA Language</a:t>
            </a:r>
            <a:endParaRPr lang="en-US" b="1" noProof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628650" y="1369219"/>
            <a:ext cx="3543300" cy="3263504"/>
          </a:xfrm>
        </p:spPr>
        <p:txBody>
          <a:bodyPr>
            <a:normAutofit lnSpcReduction="10000"/>
          </a:bodyPr>
          <a:lstStyle/>
          <a:p>
            <a:r>
              <a:rPr lang="en-US" noProof="0" dirty="0" smtClean="0"/>
              <a:t>Join Point Model</a:t>
            </a:r>
          </a:p>
          <a:p>
            <a:pPr lvl="1"/>
            <a:r>
              <a:rPr lang="en-US" noProof="0" dirty="0" smtClean="0"/>
              <a:t>Allows the front-end to adapt to other target programming languages</a:t>
            </a:r>
          </a:p>
          <a:p>
            <a:r>
              <a:rPr lang="en-US" noProof="0" dirty="0" smtClean="0"/>
              <a:t>Attribute Model</a:t>
            </a:r>
          </a:p>
          <a:p>
            <a:pPr lvl="1"/>
            <a:r>
              <a:rPr lang="en-US" noProof="0" dirty="0" smtClean="0"/>
              <a:t>Allows LARA to access join point values and to associate values to join points</a:t>
            </a:r>
          </a:p>
          <a:p>
            <a:r>
              <a:rPr lang="en-US" noProof="0" dirty="0" smtClean="0"/>
              <a:t>Action Model</a:t>
            </a:r>
          </a:p>
          <a:p>
            <a:pPr lvl="1"/>
            <a:r>
              <a:rPr lang="en-US" noProof="0" dirty="0" smtClean="0"/>
              <a:t>Allows LARA to express actions</a:t>
            </a:r>
            <a:endParaRPr lang="en-US" noProof="0" dirty="0"/>
          </a:p>
        </p:txBody>
      </p:sp>
      <p:sp>
        <p:nvSpPr>
          <p:cNvPr id="22" name="Rectângulo 4"/>
          <p:cNvSpPr/>
          <p:nvPr/>
        </p:nvSpPr>
        <p:spPr>
          <a:xfrm>
            <a:off x="4357632" y="785292"/>
            <a:ext cx="2414665" cy="36724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sz="1013" b="1" dirty="0">
                <a:solidFill>
                  <a:srgbClr val="7F0055"/>
                </a:solidFill>
              </a:rPr>
              <a:t>  file</a:t>
            </a:r>
            <a:endParaRPr lang="en-US" sz="1013" dirty="0">
              <a:solidFill>
                <a:srgbClr val="7F0055"/>
              </a:solidFill>
            </a:endParaRPr>
          </a:p>
          <a:p>
            <a:r>
              <a:rPr lang="en-US" sz="1013" dirty="0"/>
              <a:t>    |\_</a:t>
            </a:r>
            <a:r>
              <a:rPr lang="en-US" sz="1013" b="1" dirty="0" err="1">
                <a:solidFill>
                  <a:srgbClr val="7F0055"/>
                </a:solidFill>
              </a:rPr>
              <a:t>var</a:t>
            </a:r>
            <a:endParaRPr lang="en-US" sz="1013" dirty="0"/>
          </a:p>
          <a:p>
            <a:r>
              <a:rPr lang="en-US" sz="1013" dirty="0"/>
              <a:t>    |\_</a:t>
            </a:r>
            <a:r>
              <a:rPr lang="en-US" sz="1013" b="1" dirty="0">
                <a:solidFill>
                  <a:srgbClr val="7F0055"/>
                </a:solidFill>
              </a:rPr>
              <a:t>declaration</a:t>
            </a:r>
          </a:p>
          <a:p>
            <a:r>
              <a:rPr lang="en-US" sz="1013" dirty="0"/>
              <a:t>      \_</a:t>
            </a:r>
            <a:r>
              <a:rPr lang="en-US" sz="1013" b="1" dirty="0">
                <a:solidFill>
                  <a:srgbClr val="7F0055"/>
                </a:solidFill>
              </a:rPr>
              <a:t>function</a:t>
            </a:r>
          </a:p>
          <a:p>
            <a:r>
              <a:rPr lang="en-US" sz="1013" dirty="0"/>
              <a:t>              |\_</a:t>
            </a:r>
            <a:r>
              <a:rPr lang="en-US" sz="1013" b="1" dirty="0">
                <a:solidFill>
                  <a:srgbClr val="7F0055"/>
                </a:solidFill>
              </a:rPr>
              <a:t>prototype</a:t>
            </a:r>
          </a:p>
          <a:p>
            <a:r>
              <a:rPr lang="en-US" sz="1013" dirty="0"/>
              <a:t>                \_</a:t>
            </a:r>
            <a:r>
              <a:rPr lang="en-US" sz="1013" b="1" dirty="0">
                <a:solidFill>
                  <a:srgbClr val="7F0055"/>
                </a:solidFill>
              </a:rPr>
              <a:t>body</a:t>
            </a:r>
          </a:p>
          <a:p>
            <a:r>
              <a:rPr lang="en-US" sz="1013" dirty="0"/>
              <a:t>                       |\_</a:t>
            </a:r>
            <a:r>
              <a:rPr lang="en-US" sz="1013" b="1" dirty="0">
                <a:solidFill>
                  <a:srgbClr val="7F0055"/>
                </a:solidFill>
              </a:rPr>
              <a:t>first</a:t>
            </a:r>
          </a:p>
          <a:p>
            <a:r>
              <a:rPr lang="en-US" sz="1013" dirty="0"/>
              <a:t>                       |\_</a:t>
            </a:r>
            <a:r>
              <a:rPr lang="en-US" sz="1013" b="1" dirty="0">
                <a:solidFill>
                  <a:srgbClr val="7F0055"/>
                </a:solidFill>
              </a:rPr>
              <a:t>last</a:t>
            </a:r>
            <a:endParaRPr lang="en-US" sz="1013" dirty="0"/>
          </a:p>
          <a:p>
            <a:r>
              <a:rPr lang="en-US" sz="1013" dirty="0"/>
              <a:t>                       |\_</a:t>
            </a:r>
            <a:r>
              <a:rPr lang="en-US" sz="1013" b="1" dirty="0" err="1">
                <a:solidFill>
                  <a:srgbClr val="7F0055"/>
                </a:solidFill>
              </a:rPr>
              <a:t>var</a:t>
            </a:r>
            <a:endParaRPr lang="en-US" sz="1013" b="1" dirty="0">
              <a:solidFill>
                <a:srgbClr val="7F0055"/>
              </a:solidFill>
            </a:endParaRPr>
          </a:p>
          <a:p>
            <a:r>
              <a:rPr lang="pt-PT" sz="1013" dirty="0"/>
              <a:t>                       |</a:t>
            </a:r>
            <a:r>
              <a:rPr lang="en-US" sz="1013" dirty="0"/>
              <a:t>\_</a:t>
            </a:r>
            <a:r>
              <a:rPr lang="en-US" sz="1013" b="1" dirty="0">
                <a:solidFill>
                  <a:srgbClr val="7F0055"/>
                </a:solidFill>
              </a:rPr>
              <a:t>call</a:t>
            </a:r>
          </a:p>
          <a:p>
            <a:r>
              <a:rPr lang="en-US" sz="1013" dirty="0"/>
              <a:t>                       |\_</a:t>
            </a:r>
            <a:r>
              <a:rPr lang="en-US" sz="1013" b="1" dirty="0">
                <a:solidFill>
                  <a:srgbClr val="7F0055"/>
                </a:solidFill>
              </a:rPr>
              <a:t>if</a:t>
            </a:r>
            <a:r>
              <a:rPr lang="pt-PT" sz="1013" b="1" dirty="0">
                <a:solidFill>
                  <a:srgbClr val="7F0055"/>
                </a:solidFill>
              </a:rPr>
              <a:t>	</a:t>
            </a:r>
            <a:endParaRPr lang="en-US" sz="1013" b="1" dirty="0">
              <a:solidFill>
                <a:srgbClr val="7F0055"/>
              </a:solidFill>
            </a:endParaRPr>
          </a:p>
          <a:p>
            <a:r>
              <a:rPr lang="en-US" sz="1013" dirty="0"/>
              <a:t>                       |    |\_</a:t>
            </a:r>
            <a:r>
              <a:rPr lang="en-US" sz="1013" b="1" dirty="0">
                <a:solidFill>
                  <a:srgbClr val="7F0055"/>
                </a:solidFill>
              </a:rPr>
              <a:t>condition</a:t>
            </a:r>
          </a:p>
          <a:p>
            <a:r>
              <a:rPr lang="en-US" sz="1013" dirty="0"/>
              <a:t>                       |    |\_</a:t>
            </a:r>
            <a:r>
              <a:rPr lang="en-US" sz="1013" b="1" dirty="0">
                <a:solidFill>
                  <a:srgbClr val="7F0055"/>
                </a:solidFill>
              </a:rPr>
              <a:t>then</a:t>
            </a:r>
          </a:p>
          <a:p>
            <a:r>
              <a:rPr lang="en-US" sz="1013" dirty="0"/>
              <a:t>                       |      \_</a:t>
            </a:r>
            <a:r>
              <a:rPr lang="en-US" sz="1013" b="1" dirty="0">
                <a:solidFill>
                  <a:srgbClr val="7F0055"/>
                </a:solidFill>
              </a:rPr>
              <a:t>else</a:t>
            </a:r>
          </a:p>
          <a:p>
            <a:r>
              <a:rPr lang="en-US" sz="1013" dirty="0"/>
              <a:t>	       </a:t>
            </a:r>
            <a:r>
              <a:rPr lang="pt-PT" sz="1013" dirty="0"/>
              <a:t>\_</a:t>
            </a:r>
            <a:r>
              <a:rPr lang="pt-PT" sz="1013" b="1" dirty="0">
                <a:solidFill>
                  <a:srgbClr val="7F0055"/>
                </a:solidFill>
              </a:rPr>
              <a:t>loop</a:t>
            </a:r>
          </a:p>
          <a:p>
            <a:r>
              <a:rPr lang="pt-PT" sz="1013" dirty="0"/>
              <a:t>                           |\_</a:t>
            </a:r>
            <a:r>
              <a:rPr lang="pt-PT" sz="1013" b="1" dirty="0">
                <a:solidFill>
                  <a:srgbClr val="7F0055"/>
                </a:solidFill>
              </a:rPr>
              <a:t>init</a:t>
            </a:r>
          </a:p>
          <a:p>
            <a:r>
              <a:rPr lang="pt-PT" sz="1500" dirty="0"/>
              <a:t>	        |\_</a:t>
            </a:r>
            <a:r>
              <a:rPr lang="pt-PT" sz="1013" b="1" dirty="0">
                <a:solidFill>
                  <a:srgbClr val="7F0055"/>
                </a:solidFill>
              </a:rPr>
              <a:t>condition</a:t>
            </a:r>
          </a:p>
          <a:p>
            <a:r>
              <a:rPr lang="pt-PT" sz="1500" dirty="0"/>
              <a:t>	        |\_</a:t>
            </a:r>
            <a:r>
              <a:rPr lang="pt-PT" sz="1013" b="1" dirty="0">
                <a:solidFill>
                  <a:srgbClr val="7F0055"/>
                </a:solidFill>
              </a:rPr>
              <a:t>counter</a:t>
            </a:r>
          </a:p>
          <a:p>
            <a:r>
              <a:rPr lang="pt-PT" sz="1500" dirty="0"/>
              <a:t>	        |\_</a:t>
            </a:r>
            <a:r>
              <a:rPr lang="pt-PT" sz="1013" b="1" dirty="0">
                <a:solidFill>
                  <a:srgbClr val="7F0055"/>
                </a:solidFill>
              </a:rPr>
              <a:t>body</a:t>
            </a:r>
          </a:p>
          <a:p>
            <a:r>
              <a:rPr lang="pt-PT" sz="1500" dirty="0"/>
              <a:t>	          \_</a:t>
            </a:r>
            <a:r>
              <a:rPr lang="pt-PT" sz="1013" b="1" dirty="0">
                <a:solidFill>
                  <a:srgbClr val="7F0055"/>
                </a:solidFill>
              </a:rPr>
              <a:t>control</a:t>
            </a:r>
          </a:p>
        </p:txBody>
      </p:sp>
      <p:sp>
        <p:nvSpPr>
          <p:cNvPr id="23" name="Rectângulo 4"/>
          <p:cNvSpPr/>
          <p:nvPr/>
        </p:nvSpPr>
        <p:spPr>
          <a:xfrm>
            <a:off x="6686550" y="628650"/>
            <a:ext cx="1914547" cy="4171950"/>
          </a:xfrm>
          <a:prstGeom prst="rect">
            <a:avLst/>
          </a:prstGeom>
        </p:spPr>
        <p:txBody>
          <a:bodyPr wrap="square">
            <a:normAutofit fontScale="92500" lnSpcReduction="10000"/>
          </a:bodyPr>
          <a:lstStyle/>
          <a:p>
            <a:r>
              <a:rPr lang="en-US" sz="1013" b="1" dirty="0">
                <a:solidFill>
                  <a:srgbClr val="7F0055"/>
                </a:solidFill>
              </a:rPr>
              <a:t>  attributes</a:t>
            </a:r>
            <a:endParaRPr lang="en-US" sz="1013" dirty="0">
              <a:solidFill>
                <a:srgbClr val="7F0055"/>
              </a:solidFill>
            </a:endParaRPr>
          </a:p>
          <a:p>
            <a:r>
              <a:rPr lang="en-US" sz="1013" dirty="0"/>
              <a:t>    |\_</a:t>
            </a:r>
            <a:r>
              <a:rPr lang="en-US" sz="1013" b="1" dirty="0" err="1">
                <a:solidFill>
                  <a:srgbClr val="7F0055"/>
                </a:solidFill>
              </a:rPr>
              <a:t>var</a:t>
            </a:r>
            <a:endParaRPr lang="en-US" sz="1013" dirty="0"/>
          </a:p>
          <a:p>
            <a:r>
              <a:rPr lang="en-US" sz="1013" dirty="0"/>
              <a:t>    |      |\_</a:t>
            </a:r>
            <a:r>
              <a:rPr lang="en-US" sz="1013" b="1" dirty="0">
                <a:solidFill>
                  <a:srgbClr val="7F0055"/>
                </a:solidFill>
              </a:rPr>
              <a:t>name</a:t>
            </a:r>
            <a:endParaRPr lang="en-US" sz="1013" dirty="0"/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|\_</a:t>
            </a:r>
            <a:r>
              <a:rPr lang="en-US" sz="1013" b="1" dirty="0">
                <a:solidFill>
                  <a:srgbClr val="7F0055"/>
                </a:solidFill>
              </a:rPr>
              <a:t>type</a:t>
            </a:r>
            <a:endParaRPr lang="en-US" sz="1013" dirty="0"/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|\_</a:t>
            </a:r>
            <a:r>
              <a:rPr lang="en-US" sz="1013" b="1" dirty="0" err="1">
                <a:solidFill>
                  <a:srgbClr val="7F0055"/>
                </a:solidFill>
              </a:rPr>
              <a:t>is_array</a:t>
            </a:r>
            <a:endParaRPr lang="en-US" sz="1013" b="1" dirty="0">
              <a:solidFill>
                <a:srgbClr val="7F0055"/>
              </a:solidFill>
            </a:endParaRPr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|\_</a:t>
            </a:r>
            <a:r>
              <a:rPr lang="en-US" sz="1275" b="1" dirty="0" err="1">
                <a:solidFill>
                  <a:srgbClr val="7F0055"/>
                </a:solidFill>
              </a:rPr>
              <a:t>is_pointer</a:t>
            </a:r>
            <a:endParaRPr lang="en-US" sz="1275" b="1" dirty="0">
              <a:solidFill>
                <a:srgbClr val="7F0055"/>
              </a:solidFill>
            </a:endParaRPr>
          </a:p>
          <a:p>
            <a:r>
              <a:rPr lang="en-US" sz="1013" dirty="0"/>
              <a:t>    |      |\_</a:t>
            </a:r>
            <a:r>
              <a:rPr lang="en-US" sz="1275" b="1" dirty="0" err="1">
                <a:solidFill>
                  <a:srgbClr val="7F0055"/>
                </a:solidFill>
              </a:rPr>
              <a:t>is_write</a:t>
            </a:r>
            <a:endParaRPr lang="en-US" sz="1275" b="1" dirty="0">
              <a:solidFill>
                <a:srgbClr val="7F0055"/>
              </a:solidFill>
            </a:endParaRPr>
          </a:p>
          <a:p>
            <a:r>
              <a:rPr lang="en-US" sz="1013" dirty="0"/>
              <a:t>    |      |\_</a:t>
            </a:r>
            <a:r>
              <a:rPr lang="en-US" sz="1275" b="1" dirty="0" err="1">
                <a:solidFill>
                  <a:srgbClr val="7F0055"/>
                </a:solidFill>
              </a:rPr>
              <a:t>is_read</a:t>
            </a:r>
            <a:endParaRPr lang="en-US" sz="1013" dirty="0"/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|\_</a:t>
            </a:r>
            <a:r>
              <a:rPr lang="en-US" sz="1275" b="1" dirty="0" err="1">
                <a:solidFill>
                  <a:srgbClr val="7F0055"/>
                </a:solidFill>
              </a:rPr>
              <a:t>is_in</a:t>
            </a:r>
            <a:endParaRPr lang="en-US" sz="1013" dirty="0"/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  \_</a:t>
            </a:r>
            <a:r>
              <a:rPr lang="en-US" sz="1275" b="1" dirty="0" err="1">
                <a:solidFill>
                  <a:srgbClr val="7F0055"/>
                </a:solidFill>
              </a:rPr>
              <a:t>is_out</a:t>
            </a:r>
            <a:endParaRPr lang="en-US" sz="1013" b="1" dirty="0">
              <a:solidFill>
                <a:srgbClr val="7F0055"/>
              </a:solidFill>
            </a:endParaRPr>
          </a:p>
          <a:p>
            <a:r>
              <a:rPr lang="en-US" sz="1013" dirty="0"/>
              <a:t>    |\_</a:t>
            </a:r>
            <a:r>
              <a:rPr lang="en-US" sz="1013" b="1" dirty="0">
                <a:solidFill>
                  <a:srgbClr val="7F0055"/>
                </a:solidFill>
              </a:rPr>
              <a:t>function</a:t>
            </a:r>
          </a:p>
          <a:p>
            <a:r>
              <a:rPr lang="en-US" sz="1013" dirty="0"/>
              <a:t>    |      |\_</a:t>
            </a:r>
            <a:r>
              <a:rPr lang="en-US" sz="1013" b="1" dirty="0">
                <a:solidFill>
                  <a:srgbClr val="7F0055"/>
                </a:solidFill>
              </a:rPr>
              <a:t>name</a:t>
            </a:r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|\_</a:t>
            </a:r>
            <a:r>
              <a:rPr lang="en-US" sz="1275" b="1" dirty="0" err="1">
                <a:solidFill>
                  <a:srgbClr val="7F0055"/>
                </a:solidFill>
              </a:rPr>
              <a:t>num_lines</a:t>
            </a:r>
            <a:endParaRPr lang="en-US" sz="1013" dirty="0"/>
          </a:p>
          <a:p>
            <a:r>
              <a:rPr lang="en-US" sz="1013" dirty="0"/>
              <a:t>    |        \_</a:t>
            </a:r>
            <a:r>
              <a:rPr lang="en-US" sz="1275" b="1" dirty="0" err="1">
                <a:solidFill>
                  <a:srgbClr val="7F0055"/>
                </a:solidFill>
              </a:rPr>
              <a:t>return_type</a:t>
            </a:r>
            <a:endParaRPr lang="en-US" sz="1013" dirty="0"/>
          </a:p>
          <a:p>
            <a:r>
              <a:rPr lang="pt-PT" sz="1013" dirty="0"/>
              <a:t>    |</a:t>
            </a:r>
            <a:r>
              <a:rPr lang="en-US" sz="1013" dirty="0"/>
              <a:t>\_</a:t>
            </a:r>
            <a:r>
              <a:rPr lang="en-US" sz="1013" b="1" dirty="0">
                <a:solidFill>
                  <a:srgbClr val="7F0055"/>
                </a:solidFill>
              </a:rPr>
              <a:t>call</a:t>
            </a:r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|\_</a:t>
            </a:r>
            <a:r>
              <a:rPr lang="en-US" sz="1013" b="1" dirty="0">
                <a:solidFill>
                  <a:srgbClr val="7F0055"/>
                </a:solidFill>
              </a:rPr>
              <a:t>name</a:t>
            </a:r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|\_</a:t>
            </a:r>
            <a:r>
              <a:rPr lang="en-US" sz="1275" b="1" dirty="0" err="1">
                <a:solidFill>
                  <a:srgbClr val="7F0055"/>
                </a:solidFill>
              </a:rPr>
              <a:t>return_type</a:t>
            </a:r>
            <a:endParaRPr lang="en-US" sz="1013" dirty="0"/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|\_</a:t>
            </a:r>
            <a:r>
              <a:rPr lang="en-US" sz="1275" b="1" dirty="0" err="1">
                <a:solidFill>
                  <a:srgbClr val="7F0055"/>
                </a:solidFill>
              </a:rPr>
              <a:t>num_argin</a:t>
            </a:r>
            <a:endParaRPr lang="en-US" sz="1013" dirty="0"/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  \_</a:t>
            </a:r>
            <a:r>
              <a:rPr lang="en-US" sz="1275" b="1" dirty="0" err="1">
                <a:solidFill>
                  <a:srgbClr val="7F0055"/>
                </a:solidFill>
              </a:rPr>
              <a:t>num_argout</a:t>
            </a:r>
            <a:endParaRPr lang="en-US" sz="1013" b="1" dirty="0">
              <a:solidFill>
                <a:srgbClr val="7F0055"/>
              </a:solidFill>
            </a:endParaRPr>
          </a:p>
          <a:p>
            <a:r>
              <a:rPr lang="pt-PT" sz="1013" dirty="0"/>
              <a:t>      \_</a:t>
            </a:r>
            <a:r>
              <a:rPr lang="pt-PT" sz="1013" b="1" dirty="0" err="1">
                <a:solidFill>
                  <a:srgbClr val="7F0055"/>
                </a:solidFill>
              </a:rPr>
              <a:t>loop</a:t>
            </a:r>
            <a:endParaRPr lang="pt-PT" sz="1013" b="1" dirty="0">
              <a:solidFill>
                <a:srgbClr val="7F0055"/>
              </a:solidFill>
            </a:endParaRPr>
          </a:p>
          <a:p>
            <a:r>
              <a:rPr lang="en-US" sz="1013" dirty="0"/>
              <a:t>            |\_</a:t>
            </a:r>
            <a:r>
              <a:rPr lang="en-US" sz="1275" b="1" dirty="0">
                <a:solidFill>
                  <a:srgbClr val="7F0055"/>
                </a:solidFill>
              </a:rPr>
              <a:t>type</a:t>
            </a:r>
          </a:p>
          <a:p>
            <a:r>
              <a:rPr lang="en-US" sz="1013" dirty="0"/>
              <a:t>            |\_</a:t>
            </a:r>
            <a:r>
              <a:rPr lang="en-US" sz="1013" b="1" dirty="0" err="1">
                <a:solidFill>
                  <a:srgbClr val="7F0055"/>
                </a:solidFill>
              </a:rPr>
              <a:t>is_innermost</a:t>
            </a:r>
            <a:endParaRPr lang="en-US" sz="1013" dirty="0"/>
          </a:p>
          <a:p>
            <a:r>
              <a:rPr lang="en-US" sz="1013" dirty="0"/>
              <a:t>            |\_</a:t>
            </a:r>
            <a:r>
              <a:rPr lang="en-US" sz="1275" b="1" dirty="0" err="1">
                <a:solidFill>
                  <a:srgbClr val="7F0055"/>
                </a:solidFill>
              </a:rPr>
              <a:t>num_iterations</a:t>
            </a:r>
            <a:endParaRPr lang="en-US" sz="1013" dirty="0"/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        |\_</a:t>
            </a:r>
            <a:r>
              <a:rPr lang="en-US" sz="1275" b="1" dirty="0" err="1">
                <a:solidFill>
                  <a:srgbClr val="7F0055"/>
                </a:solidFill>
              </a:rPr>
              <a:t>increment_value</a:t>
            </a:r>
            <a:endParaRPr lang="en-US" sz="1275" b="1" dirty="0">
              <a:solidFill>
                <a:srgbClr val="7F0055"/>
              </a:solidFill>
            </a:endParaRPr>
          </a:p>
          <a:p>
            <a:r>
              <a:rPr lang="en-US" sz="1013" dirty="0"/>
              <a:t>            |\_</a:t>
            </a:r>
            <a:r>
              <a:rPr lang="en-US" sz="1013" b="1" dirty="0">
                <a:solidFill>
                  <a:srgbClr val="7F0055"/>
                </a:solidFill>
              </a:rPr>
              <a:t>rank</a:t>
            </a:r>
            <a:endParaRPr lang="en-US" sz="1013" dirty="0"/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          \_</a:t>
            </a:r>
            <a:r>
              <a:rPr lang="en-US" sz="1275" b="1" dirty="0" err="1">
                <a:solidFill>
                  <a:srgbClr val="7F0055"/>
                </a:solidFill>
              </a:rPr>
              <a:t>nested_level</a:t>
            </a:r>
            <a:endParaRPr lang="en-US" sz="1275" b="1" dirty="0">
              <a:solidFill>
                <a:srgbClr val="7F0055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3379" y="473456"/>
            <a:ext cx="1243337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</a:rPr>
              <a:t>Join Point Model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72297" y="284995"/>
            <a:ext cx="1243337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</a:rPr>
              <a:t>Attribute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28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6741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Instrumentation Example: Static Call Graph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Select all pairs of &lt;caller, </a:t>
            </a:r>
            <a:r>
              <a:rPr lang="en-US" noProof="0" dirty="0" err="1" smtClean="0"/>
              <a:t>callee</a:t>
            </a:r>
            <a:r>
              <a:rPr lang="en-US" noProof="0" dirty="0" smtClean="0"/>
              <a:t>&gt; function tuples</a:t>
            </a:r>
          </a:p>
          <a:p>
            <a:r>
              <a:rPr lang="en-US" noProof="0" dirty="0" smtClean="0"/>
              <a:t>Increments a counter every time the same tuple is observed</a:t>
            </a:r>
          </a:p>
          <a:p>
            <a:r>
              <a:rPr lang="en-US" noProof="0" dirty="0" smtClean="0"/>
              <a:t>Uses this counter to print the static call graph in </a:t>
            </a:r>
            <a:r>
              <a:rPr lang="en-US" i="1" noProof="0" dirty="0" smtClean="0"/>
              <a:t>dot</a:t>
            </a:r>
            <a:r>
              <a:rPr lang="en-US" noProof="0" dirty="0" smtClean="0"/>
              <a:t> format</a:t>
            </a:r>
          </a:p>
          <a:p>
            <a:r>
              <a:rPr lang="en-US" noProof="0" dirty="0" smtClean="0"/>
              <a:t>Useful to check the structure of the code</a:t>
            </a:r>
          </a:p>
          <a:p>
            <a:pPr lvl="1"/>
            <a:r>
              <a:rPr lang="en-US" noProof="0" dirty="0" smtClean="0"/>
              <a:t>Takes into account all possible function calls</a:t>
            </a:r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395581" cy="3263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25" b="1" noProof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aspectdef</a:t>
            </a:r>
            <a:r>
              <a:rPr lang="en-US" sz="1125" noProof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25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StaticCallGraph</a:t>
            </a:r>
            <a:endParaRPr lang="en-US" sz="1125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US" sz="1125" b="1" noProof="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125" noProof="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cg = </a:t>
            </a:r>
            <a:r>
              <a:rPr lang="en-US" sz="1125" b="1" noProof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25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LaraObject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42900" lvl="1" indent="0">
              <a:buNone/>
            </a:pPr>
            <a:r>
              <a:rPr lang="en-US" sz="1125" b="1" noProof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1125" noProof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25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function.call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25" b="1" noProof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marL="342900" lvl="1" indent="0">
              <a:buNone/>
            </a:pPr>
            <a:r>
              <a:rPr lang="en-US" sz="1125" b="1" noProof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</a:p>
          <a:p>
            <a:pPr marL="342900" lvl="1" indent="0">
              <a:buNone/>
            </a:pP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125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cg.increment</a:t>
            </a:r>
            <a:r>
              <a:rPr lang="en-US" sz="1125" noProof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($function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.name, </a:t>
            </a:r>
            <a:r>
              <a:rPr lang="en-US" sz="1125" noProof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$call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.name);</a:t>
            </a:r>
          </a:p>
          <a:p>
            <a:pPr marL="342900" lvl="1" indent="0">
              <a:buNone/>
            </a:pPr>
            <a:r>
              <a:rPr lang="en-US" sz="1125" b="1" noProof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marL="342900" lvl="1" indent="0">
              <a:buNone/>
            </a:pPr>
            <a:r>
              <a:rPr lang="en-US" sz="1125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25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'digraph </a:t>
            </a:r>
            <a:r>
              <a:rPr lang="en-US" sz="1125" noProof="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static_cg</a:t>
            </a:r>
            <a:r>
              <a:rPr lang="en-US" sz="1125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{\n'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42900" lvl="1" indent="0">
              <a:buNone/>
            </a:pPr>
            <a:r>
              <a:rPr lang="en-US" sz="1125" b="1" noProof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 (f </a:t>
            </a:r>
            <a:r>
              <a:rPr lang="en-US" sz="1125" b="1" noProof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 cg) {</a:t>
            </a:r>
          </a:p>
          <a:p>
            <a:pPr marL="342900" lvl="1" indent="0">
              <a:buNone/>
            </a:pP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125" b="1" noProof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 (c </a:t>
            </a:r>
            <a:r>
              <a:rPr lang="en-US" sz="1125" b="1" noProof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 cg[f]) {</a:t>
            </a:r>
          </a:p>
          <a:p>
            <a:pPr marL="342900" lvl="1" indent="0">
              <a:buNone/>
            </a:pP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	   print(f + </a:t>
            </a:r>
            <a:r>
              <a:rPr lang="en-US" sz="1125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'-&gt;'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 + c);</a:t>
            </a:r>
          </a:p>
          <a:p>
            <a:pPr marL="342900" lvl="1" indent="0">
              <a:buNone/>
            </a:pP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sz="1125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25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[label="' + cg[f][c] + '"];'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42900" lvl="1" indent="0">
              <a:buNone/>
            </a:pP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342900" lvl="1" indent="0">
              <a:buNone/>
            </a:pP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42900" lvl="1" indent="0">
              <a:buNone/>
            </a:pPr>
            <a:r>
              <a:rPr lang="en-US" sz="1125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25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'}'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25" b="1" noProof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29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516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Clava</a:t>
            </a:r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369219"/>
            <a:ext cx="5252861" cy="3263504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Source-to-source C/C++ compiler (weaver)</a:t>
            </a:r>
          </a:p>
          <a:p>
            <a:endParaRPr lang="en-US" noProof="0" dirty="0" smtClean="0"/>
          </a:p>
          <a:p>
            <a:r>
              <a:rPr lang="en-US" noProof="0" dirty="0" smtClean="0"/>
              <a:t>User-defined strategies written in LARA</a:t>
            </a:r>
          </a:p>
          <a:p>
            <a:pPr lvl="1"/>
            <a:endParaRPr lang="en-US" dirty="0"/>
          </a:p>
          <a:p>
            <a:r>
              <a:rPr lang="en-US" noProof="0" dirty="0" smtClean="0"/>
              <a:t>Several kinds of strategies possible</a:t>
            </a:r>
          </a:p>
          <a:p>
            <a:pPr lvl="1"/>
            <a:r>
              <a:rPr lang="en-US" dirty="0" smtClean="0"/>
              <a:t>Analysis, Generation, Insertion, Modification</a:t>
            </a:r>
          </a:p>
          <a:p>
            <a:pPr lvl="1"/>
            <a:endParaRPr lang="en-US" dirty="0"/>
          </a:p>
          <a:p>
            <a:r>
              <a:rPr lang="en-US" dirty="0"/>
              <a:t>Open-source </a:t>
            </a:r>
          </a:p>
          <a:p>
            <a:pPr lvl="1"/>
            <a:r>
              <a:rPr lang="en-US" dirty="0"/>
              <a:t>github.com/specs-</a:t>
            </a:r>
            <a:r>
              <a:rPr lang="en-US" dirty="0" err="1"/>
              <a:t>feup</a:t>
            </a:r>
            <a:r>
              <a:rPr lang="en-US" dirty="0"/>
              <a:t>/</a:t>
            </a:r>
            <a:r>
              <a:rPr lang="en-US" dirty="0" err="1"/>
              <a:t>clava</a:t>
            </a:r>
            <a:endParaRPr lang="en-US" dirty="0"/>
          </a:p>
          <a:p>
            <a:endParaRPr lang="en-US" noProof="0" dirty="0" smtClean="0"/>
          </a:p>
          <a:p>
            <a:endParaRPr lang="en-US" noProof="0" dirty="0" smtClean="0"/>
          </a:p>
          <a:p>
            <a:pPr lvl="1"/>
            <a:endParaRPr lang="en-US" noProof="0" dirty="0" smtClean="0"/>
          </a:p>
          <a:p>
            <a:endParaRPr lang="en-US" noProof="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3</a:t>
            </a:fld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228" y="770930"/>
            <a:ext cx="1271616" cy="14107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175" y="3107678"/>
            <a:ext cx="2865722" cy="7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2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 smtClean="0"/>
              <a:t>AOP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329327"/>
            <a:ext cx="7886700" cy="3263504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noProof="0" dirty="0">
                <a:ea typeface="ＭＳ Ｐゴシック" pitchFamily="34" charset="-128"/>
              </a:rPr>
              <a:t>Several AOP languages</a:t>
            </a:r>
          </a:p>
          <a:p>
            <a:pPr>
              <a:defRPr/>
            </a:pPr>
            <a:endParaRPr lang="en-US" noProof="0" dirty="0" smtClean="0">
              <a:ea typeface="ＭＳ Ｐゴシック" pitchFamily="34" charset="-128"/>
            </a:endParaRPr>
          </a:p>
          <a:p>
            <a:pPr>
              <a:defRPr/>
            </a:pPr>
            <a:r>
              <a:rPr lang="en-US" noProof="0" dirty="0" smtClean="0">
                <a:ea typeface="ＭＳ Ｐゴシック" pitchFamily="34" charset="-128"/>
              </a:rPr>
              <a:t>No </a:t>
            </a:r>
            <a:r>
              <a:rPr lang="en-US" noProof="0" dirty="0">
                <a:ea typeface="ＭＳ Ｐゴシック" pitchFamily="34" charset="-128"/>
              </a:rPr>
              <a:t>reusability </a:t>
            </a:r>
            <a:r>
              <a:rPr lang="en-US" noProof="0" dirty="0" smtClean="0">
                <a:ea typeface="ＭＳ Ｐゴシック" pitchFamily="34" charset="-128"/>
              </a:rPr>
              <a:t>between AOP languages</a:t>
            </a:r>
            <a:endParaRPr lang="en-US" noProof="0" dirty="0">
              <a:ea typeface="ＭＳ Ｐゴシック" pitchFamily="34" charset="-128"/>
            </a:endParaRPr>
          </a:p>
          <a:p>
            <a:pPr>
              <a:defRPr/>
            </a:pPr>
            <a:endParaRPr lang="en-US" noProof="0" dirty="0" smtClean="0">
              <a:ea typeface="ＭＳ Ｐゴシック" pitchFamily="34" charset="-128"/>
            </a:endParaRPr>
          </a:p>
          <a:p>
            <a:pPr>
              <a:defRPr/>
            </a:pPr>
            <a:r>
              <a:rPr lang="en-US" noProof="0" dirty="0" smtClean="0">
                <a:ea typeface="ＭＳ Ｐゴシック" pitchFamily="34" charset="-128"/>
              </a:rPr>
              <a:t>Flexibility </a:t>
            </a:r>
            <a:r>
              <a:rPr lang="en-US" noProof="0" dirty="0">
                <a:ea typeface="ＭＳ Ｐゴシック" pitchFamily="34" charset="-128"/>
              </a:rPr>
              <a:t>on the join point </a:t>
            </a:r>
            <a:r>
              <a:rPr lang="en-US" noProof="0" dirty="0" smtClean="0">
                <a:ea typeface="ＭＳ Ｐゴシック" pitchFamily="34" charset="-128"/>
              </a:rPr>
              <a:t>capture</a:t>
            </a:r>
          </a:p>
          <a:p>
            <a:pPr>
              <a:defRPr/>
            </a:pPr>
            <a:endParaRPr lang="en-US" noProof="0" dirty="0" smtClean="0">
              <a:ea typeface="ＭＳ Ｐゴシック" pitchFamily="34" charset="-128"/>
            </a:endParaRPr>
          </a:p>
          <a:p>
            <a:pPr>
              <a:defRPr/>
            </a:pPr>
            <a:r>
              <a:rPr lang="en-US" noProof="0" dirty="0" smtClean="0">
                <a:ea typeface="ＭＳ Ｐゴシック" pitchFamily="34" charset="-128"/>
              </a:rPr>
              <a:t>Include the support of code transformations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30</a:t>
            </a:fld>
            <a:endParaRPr lang="pt-PT" dirty="0"/>
          </a:p>
        </p:txBody>
      </p:sp>
      <p:sp>
        <p:nvSpPr>
          <p:cNvPr id="5" name="Pentagon 4"/>
          <p:cNvSpPr/>
          <p:nvPr/>
        </p:nvSpPr>
        <p:spPr>
          <a:xfrm>
            <a:off x="0" y="4563462"/>
            <a:ext cx="5034844" cy="400110"/>
          </a:xfrm>
          <a:prstGeom prst="homePlat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PT" sz="2000" dirty="0" smtClean="0">
                <a:solidFill>
                  <a:schemeClr val="bg1"/>
                </a:solidFill>
              </a:rPr>
              <a:t>Existence of many crosscutting concerns!</a:t>
            </a:r>
            <a:endParaRPr lang="pt-PT" sz="2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37906" y="1369219"/>
            <a:ext cx="3606094" cy="237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Concerns related to code transformations and compiler </a:t>
            </a:r>
            <a:r>
              <a:rPr lang="en-US" b="1" dirty="0" smtClean="0"/>
              <a:t>optimizations:</a:t>
            </a:r>
            <a:endParaRPr lang="en-US" b="1" dirty="0"/>
          </a:p>
          <a:p>
            <a:pPr marL="361950" lvl="1" indent="-184150">
              <a:buFont typeface="Arial" panose="020B0604020202020204" pitchFamily="34" charset="0"/>
              <a:buChar char="•"/>
            </a:pPr>
            <a:r>
              <a:rPr lang="en-US" dirty="0"/>
              <a:t>Performance, Power, Energy</a:t>
            </a:r>
          </a:p>
          <a:p>
            <a:pPr marL="361950" lvl="1" indent="-184150">
              <a:buFont typeface="Arial" panose="020B0604020202020204" pitchFamily="34" charset="0"/>
              <a:buChar char="•"/>
            </a:pPr>
            <a:r>
              <a:rPr lang="en-US" dirty="0"/>
              <a:t>Parallelism, Concurrency</a:t>
            </a:r>
          </a:p>
          <a:p>
            <a:pPr marL="361950" lvl="1" indent="-184150">
              <a:buFont typeface="Arial" panose="020B0604020202020204" pitchFamily="34" charset="0"/>
              <a:buChar char="•"/>
            </a:pPr>
            <a:r>
              <a:rPr lang="en-US" dirty="0"/>
              <a:t>Monitoring, Test, Debug</a:t>
            </a:r>
          </a:p>
          <a:p>
            <a:pPr marL="361950" lvl="1" indent="-184150">
              <a:buFont typeface="Arial" panose="020B0604020202020204" pitchFamily="34" charset="0"/>
              <a:buChar char="•"/>
            </a:pPr>
            <a:r>
              <a:rPr lang="en-US" dirty="0"/>
              <a:t>Safety, Security</a:t>
            </a:r>
          </a:p>
          <a:p>
            <a:pPr marL="361950" lvl="1" indent="-184150">
              <a:buFont typeface="Arial" panose="020B0604020202020204" pitchFamily="34" charset="0"/>
              <a:buChar char="•"/>
            </a:pPr>
            <a:r>
              <a:rPr lang="en-US" dirty="0"/>
              <a:t>Targeting hardware accelerators, multicore and </a:t>
            </a:r>
            <a:r>
              <a:rPr lang="en-US" dirty="0" err="1"/>
              <a:t>manycore</a:t>
            </a:r>
            <a:r>
              <a:rPr lang="en-US" dirty="0"/>
              <a:t> architectures</a:t>
            </a:r>
          </a:p>
          <a:p>
            <a:pPr marL="361950" lvl="1" indent="-184150">
              <a:buFont typeface="Arial" panose="020B0604020202020204" pitchFamily="34" charset="0"/>
              <a:buChar char="•"/>
            </a:pPr>
            <a:r>
              <a:rPr lang="en-US" dirty="0"/>
              <a:t>Different tool flows</a:t>
            </a:r>
          </a:p>
          <a:p>
            <a:pPr marL="361950" lvl="1" indent="-184150"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pitchFamily="34" charset="-128"/>
              </a:rPr>
              <a:t>Fully explore compiler optimizations</a:t>
            </a:r>
            <a:endParaRPr lang="en-US" dirty="0"/>
          </a:p>
          <a:p>
            <a:pPr>
              <a:defRPr/>
            </a:pPr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891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LARA Compilation Flow</a:t>
            </a:r>
            <a:endParaRPr lang="en-US" noProof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31</a:t>
            </a:fld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39"/>
          <a:stretch/>
        </p:blipFill>
        <p:spPr>
          <a:xfrm>
            <a:off x="795338" y="1279525"/>
            <a:ext cx="7243762" cy="3388544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>
            <a:off x="3857625" y="4340249"/>
            <a:ext cx="2016125" cy="555601"/>
          </a:xfrm>
          <a:prstGeom prst="wedgeRoundRectCallout">
            <a:avLst>
              <a:gd name="adj1" fmla="val -15564"/>
              <a:gd name="adj2" fmla="val -2478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 smtClean="0"/>
              <a:t>WeaverGenerator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28128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Clava</a:t>
            </a:r>
            <a:r>
              <a:rPr lang="en-US" dirty="0" smtClean="0"/>
              <a:t> - </a:t>
            </a:r>
            <a:r>
              <a:rPr lang="en-US" dirty="0" err="1" smtClean="0"/>
              <a:t>Toolflow</a:t>
            </a:r>
            <a:endParaRPr lang="en-US" noProof="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4</a:t>
            </a:fld>
            <a:endParaRPr lang="pt-PT" dirty="0"/>
          </a:p>
        </p:txBody>
      </p:sp>
      <p:grpSp>
        <p:nvGrpSpPr>
          <p:cNvPr id="29" name="Group 28"/>
          <p:cNvGrpSpPr/>
          <p:nvPr/>
        </p:nvGrpSpPr>
        <p:grpSpPr>
          <a:xfrm>
            <a:off x="461041" y="1376234"/>
            <a:ext cx="7921481" cy="2550307"/>
            <a:chOff x="453357" y="1852644"/>
            <a:chExt cx="7921481" cy="2550307"/>
          </a:xfrm>
        </p:grpSpPr>
        <p:grpSp>
          <p:nvGrpSpPr>
            <p:cNvPr id="23" name="Group 22"/>
            <p:cNvGrpSpPr/>
            <p:nvPr/>
          </p:nvGrpSpPr>
          <p:grpSpPr>
            <a:xfrm>
              <a:off x="453357" y="1852644"/>
              <a:ext cx="7921481" cy="2358206"/>
              <a:chOff x="449960" y="2461447"/>
              <a:chExt cx="10674721" cy="317783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801228" y="2767261"/>
                <a:ext cx="1984075" cy="890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 smtClean="0"/>
                  <a:t>LARA</a:t>
                </a:r>
                <a:r>
                  <a:rPr lang="pt-PT" dirty="0"/>
                  <a:t>I</a:t>
                </a:r>
                <a:endParaRPr lang="pt-PT" dirty="0" smtClean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498421" y="2767261"/>
                <a:ext cx="1984075" cy="890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 smtClean="0"/>
                  <a:t>C/C++ Weaver</a:t>
                </a:r>
              </a:p>
              <a:p>
                <a:pPr algn="ctr"/>
                <a:r>
                  <a:rPr lang="pt-PT" dirty="0" smtClean="0"/>
                  <a:t>Client</a:t>
                </a: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2785303" y="3036318"/>
                <a:ext cx="71311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>
                <a:off x="2785303" y="3346869"/>
                <a:ext cx="71311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449960" y="2461447"/>
                <a:ext cx="10674721" cy="2005777"/>
              </a:xfrm>
              <a:prstGeom prst="rect">
                <a:avLst/>
              </a:prstGeom>
              <a:noFill/>
              <a:ln w="317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01228" y="3819596"/>
                <a:ext cx="18735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2800" dirty="0" smtClean="0"/>
                  <a:t>JAVA</a:t>
                </a:r>
                <a:endParaRPr lang="pt-PT" sz="28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881663" y="4749126"/>
                <a:ext cx="1984075" cy="89016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 smtClean="0"/>
                  <a:t>ClangDump.exe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95614" y="2767261"/>
                <a:ext cx="1984075" cy="890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 smtClean="0"/>
                  <a:t>CLAVA</a:t>
                </a:r>
              </a:p>
              <a:p>
                <a:pPr algn="ctr"/>
                <a:r>
                  <a:rPr lang="pt-PT" dirty="0"/>
                  <a:t>(</a:t>
                </a:r>
                <a:r>
                  <a:rPr lang="pt-PT" dirty="0" smtClean="0"/>
                  <a:t>C/C++ AST)</a:t>
                </a: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 flipH="1">
                <a:off x="5482496" y="3188538"/>
                <a:ext cx="71311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8881664" y="2767261"/>
                <a:ext cx="1984075" cy="890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 smtClean="0"/>
                  <a:t>ClangDump Parser</a:t>
                </a: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 flipH="1">
                <a:off x="8179689" y="3203994"/>
                <a:ext cx="71311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5" idx="0"/>
                <a:endCxn id="18" idx="2"/>
              </p:cNvCxnSpPr>
              <p:nvPr/>
            </p:nvCxnSpPr>
            <p:spPr>
              <a:xfrm flipV="1">
                <a:off x="9873701" y="3657421"/>
                <a:ext cx="1" cy="10917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/>
            <p:cNvSpPr/>
            <p:nvPr/>
          </p:nvSpPr>
          <p:spPr>
            <a:xfrm>
              <a:off x="5932074" y="3465499"/>
              <a:ext cx="2442763" cy="937452"/>
            </a:xfrm>
            <a:prstGeom prst="rect">
              <a:avLst/>
            </a:prstGeom>
            <a:noFill/>
            <a:ln w="317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42322" y="3645874"/>
              <a:ext cx="8543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800" dirty="0" smtClean="0"/>
                <a:t>C++</a:t>
              </a:r>
              <a:endParaRPr lang="pt-PT" sz="2800" dirty="0"/>
            </a:p>
          </p:txBody>
        </p:sp>
      </p:grpSp>
      <p:sp>
        <p:nvSpPr>
          <p:cNvPr id="27" name="Content Placeholder 6"/>
          <p:cNvSpPr>
            <a:spLocks noGrp="1"/>
          </p:cNvSpPr>
          <p:nvPr>
            <p:ph idx="1"/>
          </p:nvPr>
        </p:nvSpPr>
        <p:spPr>
          <a:xfrm>
            <a:off x="526963" y="3169463"/>
            <a:ext cx="5252861" cy="1871644"/>
          </a:xfrm>
        </p:spPr>
        <p:txBody>
          <a:bodyPr>
            <a:normAutofit/>
          </a:bodyPr>
          <a:lstStyle/>
          <a:p>
            <a:r>
              <a:rPr lang="en-US" dirty="0" smtClean="0"/>
              <a:t>Clang-based parser</a:t>
            </a:r>
          </a:p>
          <a:p>
            <a:r>
              <a:rPr lang="en-US" dirty="0" smtClean="0"/>
              <a:t>Custom </a:t>
            </a:r>
            <a:r>
              <a:rPr lang="en-US" dirty="0" err="1" smtClean="0"/>
              <a:t>Clava</a:t>
            </a:r>
            <a:r>
              <a:rPr lang="en-US" dirty="0" smtClean="0"/>
              <a:t> AST</a:t>
            </a:r>
          </a:p>
          <a:p>
            <a:pPr lvl="1"/>
            <a:r>
              <a:rPr lang="en-US" dirty="0" smtClean="0"/>
              <a:t>AST-based transformations</a:t>
            </a:r>
          </a:p>
          <a:p>
            <a:r>
              <a:rPr lang="en-US" noProof="0" dirty="0" smtClean="0"/>
              <a:t>LARA framework</a:t>
            </a:r>
          </a:p>
          <a:p>
            <a:pPr lvl="1"/>
            <a:endParaRPr lang="en-US" noProof="0" dirty="0" smtClean="0"/>
          </a:p>
          <a:p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01366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 smtClean="0">
                <a:ea typeface="ＭＳ Ｐゴシック" pitchFamily="34" charset="-128"/>
              </a:rPr>
              <a:t>The LARA Language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5082992" cy="2895420"/>
          </a:xfrm>
        </p:spPr>
        <p:txBody>
          <a:bodyPr>
            <a:normAutofit/>
          </a:bodyPr>
          <a:lstStyle/>
          <a:p>
            <a:r>
              <a:rPr lang="en-US" altLang="en-US" noProof="0" dirty="0" smtClean="0">
                <a:ea typeface="ＭＳ Ｐゴシック" pitchFamily="34" charset="-128"/>
              </a:rPr>
              <a:t>JavaScript-based language</a:t>
            </a:r>
          </a:p>
          <a:p>
            <a:endParaRPr lang="en-US" altLang="en-US" dirty="0">
              <a:ea typeface="ＭＳ Ｐゴシック" pitchFamily="34" charset="-128"/>
            </a:endParaRPr>
          </a:p>
          <a:p>
            <a:r>
              <a:rPr lang="en-US" altLang="en-US" noProof="0" dirty="0" smtClean="0">
                <a:ea typeface="ＭＳ Ｐゴシック" pitchFamily="34" charset="-128"/>
              </a:rPr>
              <a:t>Strategies written separately from application logic code</a:t>
            </a:r>
          </a:p>
          <a:p>
            <a:endParaRPr lang="en-US" altLang="en-US" noProof="0" dirty="0" smtClean="0">
              <a:ea typeface="ＭＳ Ｐゴシック" pitchFamily="34" charset="-128"/>
            </a:endParaRPr>
          </a:p>
          <a:p>
            <a:r>
              <a:rPr lang="en-US" altLang="en-US" noProof="0" dirty="0" smtClean="0">
                <a:ea typeface="ＭＳ Ｐゴシック" pitchFamily="34" charset="-128"/>
              </a:rPr>
              <a:t>Not tied to a specific target language</a:t>
            </a:r>
          </a:p>
          <a:p>
            <a:pPr lvl="1"/>
            <a:r>
              <a:rPr lang="en-US" altLang="en-US" i="1" noProof="0" dirty="0" smtClean="0">
                <a:ea typeface="ＭＳ Ｐゴシック" pitchFamily="34" charset="-128"/>
              </a:rPr>
              <a:t>Weavers</a:t>
            </a:r>
            <a:r>
              <a:rPr lang="en-US" altLang="en-US" noProof="0" dirty="0" smtClean="0">
                <a:ea typeface="ＭＳ Ｐゴシック" pitchFamily="34" charset="-128"/>
              </a:rPr>
              <a:t> binds LARA code to a target language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Current languages: Java, </a:t>
            </a:r>
            <a:r>
              <a:rPr lang="en-US" altLang="en-US" b="1" dirty="0">
                <a:ea typeface="ＭＳ Ｐゴシック" pitchFamily="34" charset="-128"/>
              </a:rPr>
              <a:t>C</a:t>
            </a:r>
            <a:r>
              <a:rPr lang="en-US" altLang="en-US" dirty="0">
                <a:ea typeface="ＭＳ Ｐゴシック" pitchFamily="34" charset="-128"/>
              </a:rPr>
              <a:t>, </a:t>
            </a:r>
            <a:r>
              <a:rPr lang="en-US" altLang="en-US" b="1" dirty="0">
                <a:ea typeface="ＭＳ Ｐゴシック" pitchFamily="34" charset="-128"/>
              </a:rPr>
              <a:t>C++</a:t>
            </a:r>
            <a:r>
              <a:rPr lang="en-US" altLang="en-US" dirty="0">
                <a:ea typeface="ＭＳ Ｐゴシック" pitchFamily="34" charset="-128"/>
              </a:rPr>
              <a:t> and </a:t>
            </a:r>
            <a:r>
              <a:rPr lang="en-US" altLang="en-US" dirty="0" smtClean="0">
                <a:ea typeface="ＭＳ Ｐゴシック" pitchFamily="34" charset="-128"/>
              </a:rPr>
              <a:t>MATLAB</a:t>
            </a: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2" name="Pentagon 1"/>
          <p:cNvSpPr/>
          <p:nvPr/>
        </p:nvSpPr>
        <p:spPr>
          <a:xfrm>
            <a:off x="-21981" y="4447821"/>
            <a:ext cx="5722275" cy="625629"/>
          </a:xfrm>
          <a:prstGeom prst="homePlate">
            <a:avLst/>
          </a:prstGeom>
          <a:solidFill>
            <a:srgbClr val="FF99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r>
              <a:rPr lang="en-US" sz="1050" dirty="0" smtClean="0"/>
              <a:t>J. </a:t>
            </a:r>
            <a:r>
              <a:rPr lang="en-US" sz="1050" dirty="0"/>
              <a:t>M.P. Cardoso, T. Carvalho, J. G. de F. Coutinho, W. Luk, R. Nobre, P. C. Diniz, Z. Petrov, “</a:t>
            </a:r>
            <a:r>
              <a:rPr lang="en-US" sz="1050" b="1" dirty="0"/>
              <a:t>LARA: An Aspect-Oriented Programming Language for Embedded Systems,”</a:t>
            </a:r>
            <a:r>
              <a:rPr lang="en-US" sz="1050" dirty="0"/>
              <a:t> in </a:t>
            </a:r>
            <a:r>
              <a:rPr lang="en-US" sz="1050" i="1" dirty="0"/>
              <a:t>Int’l Conf. on Aspect-Oriented Software Development (AOSD’12)</a:t>
            </a:r>
            <a:r>
              <a:rPr lang="en-US" sz="1050" dirty="0"/>
              <a:t>, Potsdam, Germany, March 25-30, 2012.</a:t>
            </a:r>
          </a:p>
        </p:txBody>
      </p:sp>
      <p:sp>
        <p:nvSpPr>
          <p:cNvPr id="25" name="Content Placeholder 2"/>
          <p:cNvSpPr>
            <a:spLocks noGrp="1"/>
          </p:cNvSpPr>
          <p:nvPr/>
        </p:nvSpPr>
        <p:spPr>
          <a:xfrm>
            <a:off x="5700294" y="1061245"/>
            <a:ext cx="3201234" cy="274240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aspectdef</a:t>
            </a:r>
            <a:r>
              <a:rPr lang="en-GB" sz="1200" b="1" dirty="0"/>
              <a:t> myAspect</a:t>
            </a:r>
          </a:p>
          <a:p>
            <a:pPr marL="36576" indent="0">
              <a:buNone/>
            </a:pPr>
            <a:r>
              <a:rPr lang="en-GB" sz="1200" dirty="0"/>
              <a:t>   </a:t>
            </a:r>
            <a:br>
              <a:rPr lang="en-GB" sz="1200" dirty="0"/>
            </a:br>
            <a:r>
              <a:rPr lang="en-GB" sz="1200" dirty="0"/>
              <a:t> </a:t>
            </a:r>
          </a:p>
          <a:p>
            <a:pPr marL="36576" indent="0">
              <a:buNone/>
            </a:pPr>
            <a:endParaRPr lang="en-GB" sz="1200" dirty="0"/>
          </a:p>
          <a:p>
            <a:pPr marL="36576" indent="0">
              <a:buNone/>
            </a:pPr>
            <a:endParaRPr lang="en-GB" sz="1200" dirty="0"/>
          </a:p>
          <a:p>
            <a:pPr marL="36576" indent="0">
              <a:buNone/>
            </a:pPr>
            <a:endParaRPr lang="en-GB" sz="1200" dirty="0"/>
          </a:p>
          <a:p>
            <a:pPr marL="36576" indent="0">
              <a:buNone/>
            </a:pPr>
            <a:r>
              <a:rPr lang="en-GB" sz="1200" dirty="0"/>
              <a:t/>
            </a:r>
            <a:br>
              <a:rPr lang="en-GB" sz="1200" dirty="0"/>
            </a:br>
            <a:r>
              <a:rPr lang="en-GB" sz="1200" dirty="0"/>
              <a:t>   </a:t>
            </a:r>
            <a:br>
              <a:rPr lang="en-GB" sz="1200" dirty="0"/>
            </a:br>
            <a:r>
              <a:rPr lang="en-GB" sz="1200" dirty="0"/>
              <a:t/>
            </a:r>
            <a:br>
              <a:rPr lang="en-GB" sz="1200" dirty="0"/>
            </a:br>
            <a:r>
              <a:rPr lang="en-GB" sz="1200" dirty="0"/>
              <a:t>   </a:t>
            </a:r>
          </a:p>
          <a:p>
            <a:pPr marL="36576" indent="0">
              <a:buNone/>
            </a:pPr>
            <a:endParaRPr lang="en-GB" sz="1200" dirty="0"/>
          </a:p>
          <a:p>
            <a:pPr marL="36576" indent="0">
              <a:buNone/>
            </a:pPr>
            <a:r>
              <a:rPr lang="en-GB" sz="1200" dirty="0"/>
              <a:t/>
            </a:r>
            <a:br>
              <a:rPr lang="en-GB" sz="1200" dirty="0"/>
            </a:br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end</a:t>
            </a:r>
            <a:r>
              <a:rPr lang="en-GB" sz="1200" b="1" dirty="0"/>
              <a:t> </a:t>
            </a:r>
            <a:r>
              <a:rPr lang="en-GB" sz="1200" dirty="0"/>
              <a:t>   </a:t>
            </a:r>
          </a:p>
        </p:txBody>
      </p:sp>
      <p:sp>
        <p:nvSpPr>
          <p:cNvPr id="26" name="TextBox 5"/>
          <p:cNvSpPr txBox="1"/>
          <p:nvPr/>
        </p:nvSpPr>
        <p:spPr>
          <a:xfrm>
            <a:off x="5907617" y="1387498"/>
            <a:ext cx="1349404" cy="1200329"/>
          </a:xfrm>
          <a:prstGeom prst="rect">
            <a:avLst/>
          </a:prstGeom>
          <a:solidFill>
            <a:srgbClr val="00B0F0"/>
          </a:solidFill>
          <a:effectLst>
            <a:glow rad="63500">
              <a:schemeClr val="accent5">
                <a:tint val="30000"/>
                <a:shade val="95000"/>
                <a:satMod val="300000"/>
                <a:alpha val="5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/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input</a:t>
            </a:r>
          </a:p>
          <a:p>
            <a:pPr marL="36576"/>
            <a:r>
              <a:rPr lang="en-GB" sz="1200" dirty="0"/>
              <a:t>   in0, in1=3;</a:t>
            </a:r>
          </a:p>
          <a:p>
            <a:pPr marL="36576"/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end</a:t>
            </a:r>
          </a:p>
          <a:p>
            <a:pPr marL="36576"/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output</a:t>
            </a:r>
          </a:p>
          <a:p>
            <a:pPr marL="36576"/>
            <a:r>
              <a:rPr lang="en-GB" sz="1200" dirty="0"/>
              <a:t>   out0, out1;</a:t>
            </a:r>
          </a:p>
          <a:p>
            <a:pPr marL="36576"/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end</a:t>
            </a:r>
          </a:p>
        </p:txBody>
      </p:sp>
      <p:sp>
        <p:nvSpPr>
          <p:cNvPr id="27" name="TextBox 6"/>
          <p:cNvSpPr txBox="1"/>
          <p:nvPr/>
        </p:nvSpPr>
        <p:spPr>
          <a:xfrm>
            <a:off x="7447924" y="1386922"/>
            <a:ext cx="1257628" cy="1968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glow rad="63500">
              <a:schemeClr val="accent5">
                <a:tint val="30000"/>
                <a:shade val="95000"/>
                <a:satMod val="300000"/>
                <a:alpha val="5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algn="ctr"/>
            <a:r>
              <a:rPr lang="en-GB" sz="1200" dirty="0" smtClean="0"/>
              <a:t>function </a:t>
            </a:r>
            <a:r>
              <a:rPr lang="en-GB" sz="1200" dirty="0"/>
              <a:t>h() { }</a:t>
            </a:r>
          </a:p>
          <a:p>
            <a:pPr marL="36576" algn="ctr"/>
            <a:r>
              <a:rPr lang="en-GB" sz="1200" dirty="0"/>
              <a:t>var z = 2</a:t>
            </a:r>
            <a:r>
              <a:rPr lang="en-GB" sz="1200" dirty="0" smtClean="0"/>
              <a:t>;</a:t>
            </a:r>
            <a:endParaRPr lang="en-GB" sz="1200" dirty="0"/>
          </a:p>
        </p:txBody>
      </p:sp>
      <p:sp>
        <p:nvSpPr>
          <p:cNvPr id="30" name="TextBox 11"/>
          <p:cNvSpPr txBox="1"/>
          <p:nvPr/>
        </p:nvSpPr>
        <p:spPr>
          <a:xfrm>
            <a:off x="5907617" y="2709136"/>
            <a:ext cx="1349407" cy="646331"/>
          </a:xfrm>
          <a:prstGeom prst="rect">
            <a:avLst/>
          </a:prstGeom>
          <a:solidFill>
            <a:schemeClr val="bg2"/>
          </a:solidFill>
          <a:effectLst>
            <a:glow rad="63500">
              <a:schemeClr val="accent5">
                <a:tint val="30000"/>
                <a:shade val="95000"/>
                <a:satMod val="300000"/>
                <a:alpha val="5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/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select</a:t>
            </a:r>
            <a:r>
              <a:rPr lang="en-GB" sz="1200" dirty="0"/>
              <a:t> … </a:t>
            </a:r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end</a:t>
            </a:r>
            <a:r>
              <a:rPr lang="en-GB" sz="1200" dirty="0"/>
              <a:t/>
            </a:r>
            <a:br>
              <a:rPr lang="en-GB" sz="1200" dirty="0"/>
            </a:br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apply</a:t>
            </a:r>
            <a:r>
              <a:rPr lang="en-GB" sz="1200" dirty="0"/>
              <a:t>   …  </a:t>
            </a:r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end</a:t>
            </a:r>
            <a:r>
              <a:rPr lang="en-GB" sz="1200" dirty="0"/>
              <a:t/>
            </a:r>
            <a:br>
              <a:rPr lang="en-GB" sz="1200" dirty="0"/>
            </a:br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condition</a:t>
            </a:r>
            <a:r>
              <a:rPr lang="en-GB" sz="1200" dirty="0"/>
              <a:t>   …  </a:t>
            </a:r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9746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LARA Features</a:t>
            </a:r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369219"/>
            <a:ext cx="5252861" cy="3263504"/>
          </a:xfrm>
        </p:spPr>
        <p:txBody>
          <a:bodyPr>
            <a:normAutofit/>
          </a:bodyPr>
          <a:lstStyle/>
          <a:p>
            <a:r>
              <a:rPr lang="en-US" b="1" noProof="0" dirty="0" smtClean="0"/>
              <a:t>Declarative select-apply </a:t>
            </a:r>
            <a:r>
              <a:rPr lang="en-US" noProof="0" dirty="0" smtClean="0"/>
              <a:t>clauses</a:t>
            </a:r>
          </a:p>
          <a:p>
            <a:pPr lvl="1"/>
            <a:r>
              <a:rPr lang="en-US" b="1" noProof="0" dirty="0" smtClean="0"/>
              <a:t>Select</a:t>
            </a:r>
            <a:r>
              <a:rPr lang="en-US" noProof="0" dirty="0" smtClean="0"/>
              <a:t> points of interest in the code</a:t>
            </a:r>
          </a:p>
          <a:p>
            <a:pPr lvl="1"/>
            <a:r>
              <a:rPr lang="en-US" b="1" noProof="0" dirty="0" smtClean="0"/>
              <a:t>Apply</a:t>
            </a:r>
            <a:r>
              <a:rPr lang="en-US" noProof="0" dirty="0" smtClean="0"/>
              <a:t> code transformations over them</a:t>
            </a:r>
          </a:p>
          <a:p>
            <a:endParaRPr lang="en-US" noProof="0" dirty="0" smtClean="0"/>
          </a:p>
          <a:p>
            <a:r>
              <a:rPr lang="en-US" dirty="0"/>
              <a:t>Modularity and reuse based on </a:t>
            </a:r>
            <a:r>
              <a:rPr lang="en-US" b="1" dirty="0"/>
              <a:t>calling</a:t>
            </a:r>
            <a:r>
              <a:rPr lang="en-US" dirty="0"/>
              <a:t> </a:t>
            </a:r>
            <a:r>
              <a:rPr lang="en-US" b="1" dirty="0"/>
              <a:t>aspects</a:t>
            </a:r>
            <a:r>
              <a:rPr lang="en-US" dirty="0"/>
              <a:t> and </a:t>
            </a:r>
            <a:r>
              <a:rPr lang="en-US" b="1" dirty="0"/>
              <a:t>using parameters</a:t>
            </a:r>
          </a:p>
          <a:p>
            <a:endParaRPr lang="en-US" b="1" noProof="0" dirty="0" smtClean="0"/>
          </a:p>
          <a:p>
            <a:r>
              <a:rPr lang="en-US" b="1" noProof="0" dirty="0" smtClean="0"/>
              <a:t>Composition of strategies </a:t>
            </a:r>
            <a:r>
              <a:rPr lang="en-US" noProof="0" dirty="0" smtClean="0"/>
              <a:t>based on other strategies</a:t>
            </a:r>
          </a:p>
          <a:p>
            <a:endParaRPr lang="en-US" noProof="0" dirty="0" smtClean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457950" y="1452981"/>
            <a:ext cx="2279650" cy="954107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select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smtClean="0">
                <a:solidFill>
                  <a:srgbClr val="0C0C0C"/>
                </a:solidFill>
              </a:rPr>
              <a:t>method </a:t>
            </a:r>
            <a:r>
              <a:rPr lang="en-US" sz="1400" b="1" dirty="0">
                <a:solidFill>
                  <a:srgbClr val="C00000"/>
                </a:solidFill>
              </a:rPr>
              <a:t>end</a:t>
            </a:r>
            <a:endParaRPr lang="pt-PT" sz="1400" b="1" dirty="0">
              <a:solidFill>
                <a:srgbClr val="C00000"/>
              </a:solidFill>
            </a:endParaRPr>
          </a:p>
          <a:p>
            <a:pPr eaLnBrk="1" hangingPunct="1"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apply </a:t>
            </a:r>
            <a:endParaRPr lang="en-US" sz="1400" b="1" dirty="0">
              <a:solidFill>
                <a:srgbClr val="C00000"/>
              </a:solidFill>
            </a:endParaRPr>
          </a:p>
          <a:p>
            <a:pPr eaLnBrk="1" hangingPunct="1">
              <a:defRPr/>
            </a:pPr>
            <a:r>
              <a:rPr lang="en-US" sz="1400" dirty="0">
                <a:solidFill>
                  <a:srgbClr val="0C0C0C"/>
                </a:solidFill>
              </a:rPr>
              <a:t>      </a:t>
            </a:r>
            <a:r>
              <a:rPr lang="en-US" sz="1400" dirty="0" smtClean="0">
                <a:solidFill>
                  <a:srgbClr val="0C0C0C"/>
                </a:solidFill>
              </a:rPr>
              <a:t>…</a:t>
            </a:r>
            <a:endParaRPr lang="en-US" sz="1400" dirty="0">
              <a:solidFill>
                <a:srgbClr val="0C0C0C"/>
              </a:solidFill>
            </a:endParaRPr>
          </a:p>
          <a:p>
            <a:pPr eaLnBrk="1" hangingPunct="1">
              <a:defRPr/>
            </a:pPr>
            <a:r>
              <a:rPr lang="en-GB" sz="1400" b="1" dirty="0" smtClean="0">
                <a:solidFill>
                  <a:srgbClr val="C00000"/>
                </a:solidFill>
              </a:rPr>
              <a:t>end</a:t>
            </a:r>
            <a:endParaRPr lang="pt-PT" sz="1400" b="1" dirty="0">
              <a:solidFill>
                <a:srgbClr val="C00000"/>
              </a:solidFill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6457950" y="3211722"/>
            <a:ext cx="2279650" cy="954107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apply </a:t>
            </a:r>
            <a:endParaRPr lang="en-US" sz="1400" b="1" dirty="0">
              <a:solidFill>
                <a:srgbClr val="C00000"/>
              </a:solidFill>
            </a:endParaRPr>
          </a:p>
          <a:p>
            <a:pPr eaLnBrk="1" hangingPunct="1"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   call </a:t>
            </a:r>
            <a:r>
              <a:rPr lang="en-US" sz="1400" dirty="0" err="1" smtClean="0"/>
              <a:t>LoopTiling</a:t>
            </a:r>
            <a:r>
              <a:rPr lang="en-US" sz="1400" dirty="0" smtClean="0"/>
              <a:t>(64);</a:t>
            </a:r>
          </a:p>
          <a:p>
            <a:pPr eaLnBrk="1" hangingPunct="1">
              <a:defRPr/>
            </a:pP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</a:rPr>
              <a:t>  call </a:t>
            </a:r>
            <a:r>
              <a:rPr lang="en-US" sz="1400" dirty="0" smtClean="0"/>
              <a:t>Timer("ns");</a:t>
            </a:r>
            <a:endParaRPr lang="en-US" sz="1400" dirty="0"/>
          </a:p>
          <a:p>
            <a:pPr eaLnBrk="1" hangingPunct="1"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end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0178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LARA Select</a:t>
            </a:r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369219"/>
            <a:ext cx="5600700" cy="3263504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Access points on the source code</a:t>
            </a:r>
          </a:p>
          <a:p>
            <a:pPr lvl="1"/>
            <a:endParaRPr lang="en-US" noProof="0" dirty="0" smtClean="0"/>
          </a:p>
          <a:p>
            <a:r>
              <a:rPr lang="en-US" dirty="0"/>
              <a:t>Uses an hierarchical </a:t>
            </a:r>
            <a:r>
              <a:rPr lang="en-US" noProof="0" dirty="0" smtClean="0"/>
              <a:t>point chain</a:t>
            </a:r>
          </a:p>
          <a:p>
            <a:pPr lvl="1"/>
            <a:r>
              <a:rPr lang="en-US" noProof="0" dirty="0" smtClean="0"/>
              <a:t>Defined in the language specification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Points not present in the chain are inferred</a:t>
            </a:r>
          </a:p>
          <a:p>
            <a:endParaRPr lang="en-US" dirty="0"/>
          </a:p>
          <a:p>
            <a:r>
              <a:rPr lang="en-US" dirty="0" smtClean="0"/>
              <a:t>Filtering based on attributes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995193" y="1448495"/>
            <a:ext cx="2744788" cy="307777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select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err="1" smtClean="0"/>
              <a:t>file.function.body.call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b="1" dirty="0">
                <a:solidFill>
                  <a:srgbClr val="C00000"/>
                </a:solidFill>
              </a:rPr>
              <a:t>end</a:t>
            </a:r>
            <a:endParaRPr lang="pt-PT" sz="1400" b="1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7</a:t>
            </a:fld>
            <a:endParaRPr lang="pt-PT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314907" y="2953992"/>
            <a:ext cx="2105359" cy="307777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select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err="1" smtClean="0"/>
              <a:t>function.call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b="1" dirty="0">
                <a:solidFill>
                  <a:srgbClr val="C00000"/>
                </a:solidFill>
              </a:rPr>
              <a:t>end</a:t>
            </a:r>
            <a:endParaRPr lang="pt-PT" sz="1400" b="1" dirty="0">
              <a:solidFill>
                <a:srgbClr val="C00000"/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7192962" y="1981709"/>
            <a:ext cx="349250" cy="7468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5703886" y="4459486"/>
            <a:ext cx="3327400" cy="307777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select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smtClean="0"/>
              <a:t>function{name==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"draw"</a:t>
            </a:r>
            <a:r>
              <a:rPr lang="en-US" sz="1400" dirty="0" smtClean="0"/>
              <a:t>}.call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b="1" dirty="0">
                <a:solidFill>
                  <a:srgbClr val="C00000"/>
                </a:solidFill>
              </a:rPr>
              <a:t>end</a:t>
            </a:r>
            <a:endParaRPr lang="pt-PT" sz="1400" b="1" dirty="0">
              <a:solidFill>
                <a:srgbClr val="C00000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7192962" y="3487205"/>
            <a:ext cx="349250" cy="7468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7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LARA Apply</a:t>
            </a:r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369219"/>
            <a:ext cx="7823200" cy="3263504"/>
          </a:xfrm>
        </p:spPr>
        <p:txBody>
          <a:bodyPr/>
          <a:lstStyle/>
          <a:p>
            <a:r>
              <a:rPr lang="en-US" noProof="0" dirty="0" smtClean="0"/>
              <a:t>Iterates over the selected points (prefixed with $) </a:t>
            </a:r>
          </a:p>
          <a:p>
            <a:r>
              <a:rPr lang="en-US" noProof="0" dirty="0" smtClean="0"/>
              <a:t>Any point in the select statement can be accessed</a:t>
            </a:r>
          </a:p>
          <a:p>
            <a:r>
              <a:rPr lang="en-US" dirty="0" smtClean="0"/>
              <a:t>Can access point attributes</a:t>
            </a:r>
            <a:endParaRPr lang="en-US" noProof="0" dirty="0" smtClean="0"/>
          </a:p>
          <a:p>
            <a:r>
              <a:rPr lang="en-US" dirty="0" smtClean="0"/>
              <a:t>Can change the application</a:t>
            </a:r>
            <a:endParaRPr lang="en-US" noProof="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8</a:t>
            </a:fld>
            <a:endParaRPr lang="pt-PT" dirty="0"/>
          </a:p>
        </p:txBody>
      </p:sp>
      <p:sp>
        <p:nvSpPr>
          <p:cNvPr id="9" name="Rectangle 8"/>
          <p:cNvSpPr/>
          <p:nvPr/>
        </p:nvSpPr>
        <p:spPr>
          <a:xfrm>
            <a:off x="5566500" y="2665831"/>
            <a:ext cx="36449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255985" algn="l"/>
                <a:tab pos="511969" algn="l"/>
              </a:tabLst>
            </a:pP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function{name</a:t>
            </a:r>
            <a:r>
              <a:rPr lang="en-US" sz="1200" dirty="0">
                <a:latin typeface="Consolas" panose="020B0609020204030204" pitchFamily="49" charset="0"/>
              </a:rPr>
              <a:t>==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"draw"</a:t>
            </a:r>
            <a:r>
              <a:rPr lang="en-US" sz="1200" dirty="0">
                <a:latin typeface="Consolas" panose="020B0609020204030204" pitchFamily="49" charset="0"/>
              </a:rPr>
              <a:t>}.call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end</a:t>
            </a:r>
          </a:p>
          <a:p>
            <a:pPr>
              <a:tabLst>
                <a:tab pos="255985" algn="l"/>
                <a:tab pos="511969" algn="l"/>
              </a:tabLst>
            </a:pPr>
            <a:r>
              <a:rPr lang="en-US" sz="12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apply</a:t>
            </a:r>
            <a:endParaRPr lang="pt-PT" sz="1200" dirty="0" smtClean="0">
              <a:latin typeface="Consolas" panose="020B0609020204030204" pitchFamily="49" charset="0"/>
            </a:endParaRPr>
          </a:p>
          <a:p>
            <a:pPr>
              <a:tabLst>
                <a:tab pos="255985" algn="l"/>
                <a:tab pos="511969" algn="l"/>
              </a:tabLst>
            </a:pPr>
            <a:r>
              <a:rPr lang="pt-PT" sz="1200" dirty="0" smtClean="0">
                <a:latin typeface="Consolas" panose="020B0609020204030204" pitchFamily="49" charset="0"/>
              </a:rPr>
              <a:t>	$</a:t>
            </a:r>
            <a:r>
              <a:rPr lang="pt-PT" sz="1200" dirty="0">
                <a:latin typeface="Consolas" panose="020B0609020204030204" pitchFamily="49" charset="0"/>
              </a:rPr>
              <a:t>call.</a:t>
            </a:r>
            <a:r>
              <a:rPr lang="pt-PT" sz="1200" dirty="0">
                <a:solidFill>
                  <a:srgbClr val="C00000"/>
                </a:solidFill>
                <a:latin typeface="Consolas" panose="020B0609020204030204" pitchFamily="49" charset="0"/>
              </a:rPr>
              <a:t>insert before </a:t>
            </a:r>
            <a:r>
              <a:rPr lang="en-US" sz="1200" dirty="0">
                <a:latin typeface="Consolas" panose="020B0609020204030204" pitchFamily="49" charset="0"/>
              </a:rPr>
              <a:t>'code to inject';</a:t>
            </a:r>
            <a:r>
              <a:rPr lang="pt-PT" sz="12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pt-PT" sz="120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tabLst>
                <a:tab pos="255985" algn="l"/>
                <a:tab pos="511969" algn="l"/>
              </a:tabLst>
            </a:pPr>
            <a:r>
              <a:rPr lang="pt-PT" sz="12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	insert </a:t>
            </a:r>
            <a:r>
              <a:rPr lang="pt-PT" sz="1200" dirty="0">
                <a:solidFill>
                  <a:srgbClr val="C00000"/>
                </a:solidFill>
                <a:latin typeface="Consolas" panose="020B0609020204030204" pitchFamily="49" charset="0"/>
              </a:rPr>
              <a:t>before </a:t>
            </a:r>
            <a:r>
              <a:rPr lang="en-US" sz="1200" dirty="0" smtClean="0">
                <a:latin typeface="Consolas" panose="020B0609020204030204" pitchFamily="49" charset="0"/>
              </a:rPr>
              <a:t>'more code';</a:t>
            </a:r>
            <a:r>
              <a:rPr lang="pt-PT" sz="12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pt-PT" sz="1200" dirty="0" smtClean="0">
              <a:latin typeface="Consolas" panose="020B0609020204030204" pitchFamily="49" charset="0"/>
            </a:endParaRPr>
          </a:p>
          <a:p>
            <a:pPr>
              <a:tabLst>
                <a:tab pos="255985" algn="l"/>
                <a:tab pos="511969" algn="l"/>
              </a:tabLst>
            </a:pPr>
            <a:r>
              <a:rPr lang="en-US" sz="12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end</a:t>
            </a:r>
          </a:p>
          <a:p>
            <a:pPr>
              <a:tabLst>
                <a:tab pos="255985" algn="l"/>
                <a:tab pos="511969" algn="l"/>
              </a:tabLst>
            </a:pPr>
            <a:endParaRPr lang="en-US" sz="120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tabLst>
                <a:tab pos="255985" algn="l"/>
                <a:tab pos="511969" algn="l"/>
              </a:tabLst>
            </a:pPr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tabLst>
                <a:tab pos="255985" algn="l"/>
                <a:tab pos="511969" algn="l"/>
              </a:tabLst>
            </a:pPr>
            <a:r>
              <a:rPr lang="pt-PT" sz="1200" dirty="0" smtClean="0">
                <a:latin typeface="Consolas" panose="020B0609020204030204" pitchFamily="49" charset="0"/>
              </a:rPr>
              <a:t>$loop.</a:t>
            </a:r>
            <a:r>
              <a:rPr lang="pt-PT" sz="12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exec </a:t>
            </a:r>
            <a:r>
              <a:rPr lang="en-US" sz="1200" dirty="0" smtClean="0">
                <a:latin typeface="Consolas" panose="020B0609020204030204" pitchFamily="49" charset="0"/>
              </a:rPr>
              <a:t>interchange($</a:t>
            </a:r>
            <a:r>
              <a:rPr lang="en-US" sz="1200" dirty="0" err="1" smtClean="0">
                <a:latin typeface="Consolas" panose="020B0609020204030204" pitchFamily="49" charset="0"/>
              </a:rPr>
              <a:t>innerLoop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</a:endParaRPr>
          </a:p>
          <a:p>
            <a:pPr>
              <a:tabLst>
                <a:tab pos="255985" algn="l"/>
                <a:tab pos="511969" algn="l"/>
              </a:tabLst>
            </a:pPr>
            <a:endParaRPr lang="en-US" sz="1200" dirty="0" smtClean="0">
              <a:latin typeface="Consolas" panose="020B0609020204030204" pitchFamily="49" charset="0"/>
            </a:endParaRPr>
          </a:p>
          <a:p>
            <a:pPr>
              <a:tabLst>
                <a:tab pos="255985" algn="l"/>
                <a:tab pos="511969" algn="l"/>
              </a:tabLst>
            </a:pPr>
            <a:endParaRPr lang="en-US" sz="1200" dirty="0" smtClean="0">
              <a:latin typeface="Consolas" panose="020B0609020204030204" pitchFamily="49" charset="0"/>
            </a:endParaRPr>
          </a:p>
          <a:p>
            <a:pPr>
              <a:tabLst>
                <a:tab pos="255985" algn="l"/>
                <a:tab pos="511969" algn="l"/>
              </a:tabLst>
            </a:pPr>
            <a:r>
              <a:rPr lang="pt-PT" sz="1200" dirty="0" smtClean="0">
                <a:latin typeface="Consolas" panose="020B0609020204030204" pitchFamily="49" charset="0"/>
              </a:rPr>
              <a:t>$</a:t>
            </a:r>
            <a:r>
              <a:rPr lang="pt-PT" sz="1200" dirty="0">
                <a:latin typeface="Consolas" panose="020B0609020204030204" pitchFamily="49" charset="0"/>
              </a:rPr>
              <a:t>var.</a:t>
            </a:r>
            <a:r>
              <a:rPr lang="pt-PT" sz="1200" dirty="0">
                <a:solidFill>
                  <a:srgbClr val="C00000"/>
                </a:solidFill>
                <a:latin typeface="Consolas" panose="020B0609020204030204" pitchFamily="49" charset="0"/>
              </a:rPr>
              <a:t>def  </a:t>
            </a:r>
            <a:r>
              <a:rPr lang="pt-PT" sz="1200" dirty="0" smtClean="0">
                <a:latin typeface="Consolas" panose="020B0609020204030204" pitchFamily="49" charset="0"/>
              </a:rPr>
              <a:t>type=</a:t>
            </a:r>
            <a:r>
              <a:rPr lang="en-US" sz="1200" dirty="0">
                <a:latin typeface="Consolas" panose="020B0609020204030204" pitchFamily="49" charset="0"/>
              </a:rPr>
              <a:t>'</a:t>
            </a:r>
            <a:r>
              <a:rPr lang="pt-PT" sz="1200" dirty="0" smtClean="0">
                <a:latin typeface="Consolas" panose="020B0609020204030204" pitchFamily="49" charset="0"/>
              </a:rPr>
              <a:t>float</a:t>
            </a:r>
            <a:r>
              <a:rPr lang="en-US" sz="1200" dirty="0">
                <a:latin typeface="Consolas" panose="020B0609020204030204" pitchFamily="49" charset="0"/>
              </a:rPr>
              <a:t>'</a:t>
            </a:r>
            <a:r>
              <a:rPr lang="pt-PT" sz="1200" dirty="0" smtClean="0">
                <a:latin typeface="Consolas" panose="020B0609020204030204" pitchFamily="49" charset="0"/>
              </a:rPr>
              <a:t>;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19428" y="3013592"/>
            <a:ext cx="5347072" cy="15859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1600" dirty="0" smtClean="0">
                <a:solidFill>
                  <a:srgbClr val="C00000"/>
                </a:solidFill>
              </a:rPr>
              <a:t>insert before|after|replace</a:t>
            </a:r>
          </a:p>
          <a:p>
            <a:pPr lvl="1"/>
            <a:r>
              <a:rPr lang="pt-PT" sz="1400" dirty="0" smtClean="0"/>
              <a:t>For injecting code in input application source code</a:t>
            </a:r>
          </a:p>
          <a:p>
            <a:pPr marL="0" indent="0">
              <a:buNone/>
            </a:pPr>
            <a:r>
              <a:rPr lang="pt-PT" sz="1600" dirty="0" smtClean="0">
                <a:solidFill>
                  <a:srgbClr val="C00000"/>
                </a:solidFill>
              </a:rPr>
              <a:t>exec</a:t>
            </a:r>
          </a:p>
          <a:p>
            <a:pPr lvl="1"/>
            <a:r>
              <a:rPr lang="pt-PT" sz="1400" dirty="0" smtClean="0"/>
              <a:t>For executing a compiler action</a:t>
            </a:r>
          </a:p>
          <a:p>
            <a:pPr marL="0" indent="0">
              <a:buNone/>
            </a:pPr>
            <a:r>
              <a:rPr lang="pt-PT" sz="1600" dirty="0" smtClean="0">
                <a:solidFill>
                  <a:srgbClr val="C00000"/>
                </a:solidFill>
              </a:rPr>
              <a:t>def</a:t>
            </a:r>
          </a:p>
          <a:p>
            <a:pPr lvl="1"/>
            <a:r>
              <a:rPr lang="pt-PT" sz="1400" dirty="0" smtClean="0"/>
              <a:t>For defining the value of an attribute</a:t>
            </a:r>
            <a:endParaRPr lang="pt-PT" sz="1400" dirty="0"/>
          </a:p>
        </p:txBody>
      </p:sp>
      <p:sp>
        <p:nvSpPr>
          <p:cNvPr id="2" name="Right Arrow 1"/>
          <p:cNvSpPr/>
          <p:nvPr/>
        </p:nvSpPr>
        <p:spPr>
          <a:xfrm>
            <a:off x="4714169" y="3698668"/>
            <a:ext cx="603250" cy="450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728" y="2228850"/>
            <a:ext cx="2800350" cy="2149827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493" y="2158345"/>
            <a:ext cx="2919446" cy="2220332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213951" y="2073184"/>
            <a:ext cx="1079398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</a:rPr>
              <a:t>Reusable Strategies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1489" y="2301475"/>
            <a:ext cx="1257300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Custom </a:t>
            </a:r>
            <a:r>
              <a:rPr lang="en-US" sz="1500" dirty="0" err="1">
                <a:solidFill>
                  <a:schemeClr val="bg1"/>
                </a:solidFill>
              </a:rPr>
              <a:t>Targetability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LARA Reusability and </a:t>
            </a:r>
            <a:r>
              <a:rPr lang="en-US" noProof="0" dirty="0" err="1" smtClean="0"/>
              <a:t>Targetability</a:t>
            </a:r>
            <a:endParaRPr lang="en-US" noProof="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9</a:t>
            </a:fld>
            <a:endParaRPr lang="pt-PT" dirty="0"/>
          </a:p>
        </p:txBody>
      </p:sp>
      <p:sp>
        <p:nvSpPr>
          <p:cNvPr id="5" name="TextBox 4"/>
          <p:cNvSpPr txBox="1"/>
          <p:nvPr/>
        </p:nvSpPr>
        <p:spPr>
          <a:xfrm>
            <a:off x="1756237" y="4621107"/>
            <a:ext cx="91657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24689</TotalTime>
  <Words>2052</Words>
  <Application>Microsoft Office PowerPoint</Application>
  <PresentationFormat>On-screen Show (16:9)</PresentationFormat>
  <Paragraphs>468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ＭＳ Ｐゴシック</vt:lpstr>
      <vt:lpstr>Arial</vt:lpstr>
      <vt:lpstr>Calibri</vt:lpstr>
      <vt:lpstr>Calibri Light</vt:lpstr>
      <vt:lpstr>Consolas</vt:lpstr>
      <vt:lpstr>Open Sans</vt:lpstr>
      <vt:lpstr>Wingdings 2</vt:lpstr>
      <vt:lpstr>Office Theme</vt:lpstr>
      <vt:lpstr>  Clava + LARA</vt:lpstr>
      <vt:lpstr>Outline</vt:lpstr>
      <vt:lpstr>Clava</vt:lpstr>
      <vt:lpstr>Clava - Toolflow</vt:lpstr>
      <vt:lpstr>The LARA Language</vt:lpstr>
      <vt:lpstr>Main LARA Features</vt:lpstr>
      <vt:lpstr>LARA Select</vt:lpstr>
      <vt:lpstr>LARA Apply</vt:lpstr>
      <vt:lpstr>LARA Reusability and Targetability</vt:lpstr>
      <vt:lpstr>LARA Reusability and DSE</vt:lpstr>
      <vt:lpstr>Examples</vt:lpstr>
      <vt:lpstr>Call Graph</vt:lpstr>
      <vt:lpstr>Call Graph</vt:lpstr>
      <vt:lpstr>Static Report</vt:lpstr>
      <vt:lpstr>Language Specification</vt:lpstr>
      <vt:lpstr>Logging with Insertions</vt:lpstr>
      <vt:lpstr>Code Insertion with LARA</vt:lpstr>
      <vt:lpstr>Logging with APIs</vt:lpstr>
      <vt:lpstr>Clava Documentation</vt:lpstr>
      <vt:lpstr>Measurements</vt:lpstr>
      <vt:lpstr>Gprofer</vt:lpstr>
      <vt:lpstr>AutoPar</vt:lpstr>
      <vt:lpstr>Exploration</vt:lpstr>
      <vt:lpstr>Loop Interchange Exploration</vt:lpstr>
      <vt:lpstr>Conclusions</vt:lpstr>
      <vt:lpstr>Thank you! Questions?</vt:lpstr>
      <vt:lpstr>Backup Slides</vt:lpstr>
      <vt:lpstr>The LARA Language</vt:lpstr>
      <vt:lpstr>Instrumentation Example: Static Call Graph</vt:lpstr>
      <vt:lpstr>AOP Approach</vt:lpstr>
      <vt:lpstr>LARA Compilation Flow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jmpc</dc:creator>
  <cp:lastModifiedBy>joao bispo</cp:lastModifiedBy>
  <cp:revision>877</cp:revision>
  <dcterms:created xsi:type="dcterms:W3CDTF">2015-02-03T11:06:34Z</dcterms:created>
  <dcterms:modified xsi:type="dcterms:W3CDTF">2018-07-18T00:38:43Z</dcterms:modified>
</cp:coreProperties>
</file>