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84" r:id="rId1"/>
  </p:sldMasterIdLst>
  <p:notesMasterIdLst>
    <p:notesMasterId r:id="rId34"/>
  </p:notesMasterIdLst>
  <p:sldIdLst>
    <p:sldId id="256" r:id="rId2"/>
    <p:sldId id="384" r:id="rId3"/>
    <p:sldId id="507" r:id="rId4"/>
    <p:sldId id="484" r:id="rId5"/>
    <p:sldId id="485" r:id="rId6"/>
    <p:sldId id="489" r:id="rId7"/>
    <p:sldId id="482" r:id="rId8"/>
    <p:sldId id="483" r:id="rId9"/>
    <p:sldId id="486" r:id="rId10"/>
    <p:sldId id="487" r:id="rId11"/>
    <p:sldId id="490" r:id="rId12"/>
    <p:sldId id="472" r:id="rId13"/>
    <p:sldId id="473" r:id="rId14"/>
    <p:sldId id="508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445" r:id="rId30"/>
    <p:sldId id="444" r:id="rId31"/>
    <p:sldId id="424" r:id="rId32"/>
    <p:sldId id="474" r:id="rId33"/>
  </p:sldIdLst>
  <p:sldSz cx="9144000" cy="5143500" type="screen16x9"/>
  <p:notesSz cx="6858000" cy="9144000"/>
  <p:defaultTextStyle>
    <a:defPPr>
      <a:defRPr lang="pt-PT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FA4132-1DB5-4F5C-91B1-130A4613425A}">
          <p14:sldIdLst>
            <p14:sldId id="256"/>
            <p14:sldId id="384"/>
            <p14:sldId id="507"/>
            <p14:sldId id="484"/>
            <p14:sldId id="485"/>
            <p14:sldId id="489"/>
            <p14:sldId id="482"/>
            <p14:sldId id="483"/>
            <p14:sldId id="486"/>
            <p14:sldId id="487"/>
            <p14:sldId id="490"/>
            <p14:sldId id="472"/>
            <p14:sldId id="473"/>
            <p14:sldId id="508"/>
          </p14:sldIdLst>
        </p14:section>
        <p14:section name="Backup" id="{4FB6FABA-96AC-493F-AB5C-3ECE333F106A}">
          <p14:sldIdLst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445"/>
            <p14:sldId id="444"/>
            <p14:sldId id="424"/>
            <p14:sldId id="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pc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8" autoAdjust="0"/>
    <p:restoredTop sz="76850" autoAdjust="0"/>
  </p:normalViewPr>
  <p:slideViewPr>
    <p:cSldViewPr snapToGrid="0">
      <p:cViewPr varScale="1">
        <p:scale>
          <a:sx n="74" d="100"/>
          <a:sy n="74" d="100"/>
        </p:scale>
        <p:origin x="114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82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5350-AC3F-450D-9BE8-FD18FF5D5C25}" type="datetimeFigureOut">
              <a:rPr lang="pt-PT" smtClean="0"/>
              <a:t>08/05/2019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62CF4-3569-435E-B63C-806161BC97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47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43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- </a:t>
            </a:r>
            <a:r>
              <a:rPr lang="en-US" noProof="0" dirty="0" smtClean="0"/>
              <a:t>Developed during the H2020 project ANTAREX</a:t>
            </a:r>
          </a:p>
          <a:p>
            <a:r>
              <a:rPr lang="pt-PT" dirty="0" smtClean="0"/>
              <a:t>- During this tutorial we will show how to</a:t>
            </a:r>
            <a:r>
              <a:rPr lang="pt-PT" baseline="0" dirty="0" smtClean="0"/>
              <a:t> write several kinds of strategies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2526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 smtClean="0"/>
              <a:t>Clang</a:t>
            </a:r>
            <a:r>
              <a:rPr lang="en-US" baseline="0" noProof="0" dirty="0" smtClean="0"/>
              <a:t> supports text-based transformations.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noProof="0" dirty="0" smtClean="0"/>
              <a:t>Changing the AST does not reflect on the output code (does not support generating code from the AST)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Generic LARA interpreter,</a:t>
            </a:r>
            <a:r>
              <a:rPr lang="pt-PT" baseline="0" dirty="0" smtClean="0"/>
              <a:t> used as library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LARAI</a:t>
            </a:r>
            <a:r>
              <a:rPr lang="pt-PT" baseline="0" dirty="0" smtClean="0"/>
              <a:t> executes LARA code, Weaver Client answer requests from interpreter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baseline="0" dirty="0" smtClean="0"/>
              <a:t>Maps code points specified in LARA (e.g., function, loop) to the corresponding nodes in the AST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baseline="0" dirty="0" smtClean="0"/>
          </a:p>
          <a:p>
            <a:pPr marL="171450" indent="-171450">
              <a:buFontTx/>
              <a:buChar char="-"/>
            </a:pPr>
            <a:r>
              <a:rPr lang="pt-PT" dirty="0" smtClean="0"/>
              <a:t>When running a LARA strategy,</a:t>
            </a:r>
            <a:r>
              <a:rPr lang="pt-PT" baseline="0" dirty="0" smtClean="0"/>
              <a:t> we provide input source code, that will be parsed to an AST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This AST is implicit during the execution of the strategy</a:t>
            </a:r>
            <a:endParaRPr lang="pt-PT" dirty="0" smtClean="0"/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baseline="0" dirty="0" smtClean="0"/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83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Mini-tutorial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Clava</a:t>
            </a:r>
            <a:r>
              <a:rPr lang="en-US" baseline="0" dirty="0" smtClean="0"/>
              <a:t> GUI/IDE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423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LaraObject</a:t>
            </a:r>
            <a:r>
              <a:rPr lang="en-US" dirty="0" smtClean="0"/>
              <a:t>: utility object that can count tuples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that signature takes into account C++ elements, such as classes and namespaces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Refer that you can use arbitrary </a:t>
            </a:r>
            <a:r>
              <a:rPr lang="en-US" dirty="0" err="1" smtClean="0"/>
              <a:t>Javascript</a:t>
            </a:r>
            <a:r>
              <a:rPr lang="en-US" dirty="0" smtClean="0"/>
              <a:t> in the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0197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add dot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162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Most of this strategy is JS, we are selecting nodes and querying the attributes and storing the information to print later</a:t>
            </a:r>
            <a:endParaRPr lang="en-US" dirty="0" smtClean="0"/>
          </a:p>
          <a:p>
            <a:r>
              <a:rPr lang="en-US" dirty="0" smtClean="0"/>
              <a:t>NOTE: printing the report uses</a:t>
            </a:r>
            <a:r>
              <a:rPr lang="en-US" baseline="0" dirty="0" smtClean="0"/>
              <a:t> JS, mention how JS can help in aspects</a:t>
            </a:r>
          </a:p>
          <a:p>
            <a:r>
              <a:rPr lang="en-US" baseline="0" dirty="0" smtClean="0"/>
              <a:t>NOTE: explain how this could be extended with other points and attributes and segue into the language specs 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059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730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present the first use of actions, insert and </a:t>
            </a:r>
            <a:r>
              <a:rPr lang="en-US" dirty="0" err="1" smtClean="0"/>
              <a:t>addInclude</a:t>
            </a:r>
            <a:endParaRPr lang="en-US" dirty="0" smtClean="0"/>
          </a:p>
          <a:p>
            <a:r>
              <a:rPr lang="en-US" dirty="0" smtClean="0"/>
              <a:t>NOTE: present and explain </a:t>
            </a:r>
            <a:r>
              <a:rPr lang="en-US" dirty="0" err="1" smtClean="0"/>
              <a:t>codedef</a:t>
            </a:r>
            <a:r>
              <a:rPr lang="en-US" dirty="0" smtClean="0"/>
              <a:t> and it’s advantages: robustness,</a:t>
            </a:r>
            <a:r>
              <a:rPr lang="en-US" baseline="0" dirty="0" smtClean="0"/>
              <a:t> </a:t>
            </a:r>
            <a:r>
              <a:rPr lang="en-US" dirty="0" smtClean="0"/>
              <a:t>reuse, efficiency</a:t>
            </a:r>
          </a:p>
          <a:p>
            <a:r>
              <a:rPr lang="en-US" dirty="0" smtClean="0"/>
              <a:t>NOTE: Show that code for C and C++</a:t>
            </a:r>
            <a:r>
              <a:rPr lang="en-US" baseline="0" dirty="0" smtClean="0"/>
              <a:t> are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5224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segue into APIs at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9831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explain imports (user and Clava)</a:t>
            </a:r>
          </a:p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dirty="0" smtClean="0"/>
              <a:t>introduce Clava APIs (explain the idea is to declare your intentions, not to specify how to do them: multi-</a:t>
            </a:r>
            <a:r>
              <a:rPr lang="en-US" dirty="0" err="1" smtClean="0"/>
              <a:t>lang</a:t>
            </a:r>
            <a:r>
              <a:rPr lang="en-US" dirty="0" smtClean="0"/>
              <a:t> and multi-implementation)</a:t>
            </a:r>
          </a:p>
          <a:p>
            <a:r>
              <a:rPr lang="en-US" dirty="0" smtClean="0"/>
              <a:t>NOTE: introduce and show </a:t>
            </a:r>
            <a:r>
              <a:rPr lang="en-US" dirty="0" err="1" smtClean="0"/>
              <a:t>Clava</a:t>
            </a:r>
            <a:r>
              <a:rPr lang="en-US" dirty="0" smtClean="0"/>
              <a:t> Docs</a:t>
            </a:r>
          </a:p>
          <a:p>
            <a:r>
              <a:rPr lang="en-US" dirty="0" smtClean="0"/>
              <a:t>NOTE: C and C++ code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970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26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2845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API allows us to abstract from target language, show C and C++ generated code, also</a:t>
            </a:r>
            <a:r>
              <a:rPr lang="en-US" baseline="0" dirty="0" smtClean="0"/>
              <a:t> changes with Platform (e.g., C in Windows vs Linux)</a:t>
            </a:r>
            <a:endParaRPr lang="en-US" dirty="0" smtClean="0"/>
          </a:p>
          <a:p>
            <a:r>
              <a:rPr lang="en-US" dirty="0" smtClean="0"/>
              <a:t>NOTE: mention the extreme multi-</a:t>
            </a:r>
            <a:r>
              <a:rPr lang="en-US" dirty="0" err="1" smtClean="0"/>
              <a:t>lang</a:t>
            </a:r>
            <a:r>
              <a:rPr lang="en-US" dirty="0" smtClean="0"/>
              <a:t> case where this exact aspect can be used in Java (go to </a:t>
            </a:r>
            <a:r>
              <a:rPr lang="en-US" dirty="0" err="1" smtClean="0"/>
              <a:t>Kadabra</a:t>
            </a:r>
            <a:r>
              <a:rPr lang="en-US" dirty="0" smtClean="0"/>
              <a:t>, Matisse, remove printing of</a:t>
            </a:r>
            <a:r>
              <a:rPr lang="en-US" baseline="0" dirty="0" smtClean="0"/>
              <a:t> code program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(Bispo) NOTE: show that </a:t>
            </a:r>
            <a:r>
              <a:rPr lang="en-US" dirty="0" err="1" smtClean="0"/>
              <a:t>rapl</a:t>
            </a:r>
            <a:r>
              <a:rPr lang="en-US" dirty="0" smtClean="0"/>
              <a:t> header was included automatically and explain the API that performs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7884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stress this returns a function join point, which can be used with all aspects we've seen so far</a:t>
            </a:r>
          </a:p>
          <a:p>
            <a:r>
              <a:rPr lang="en-US" dirty="0" smtClean="0"/>
              <a:t>NOTE: it can be used to start a more refined search inside the hotspot or it can passed to other aspects that automatically transform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2028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stress that analysis is performed automatically and the library decides what and how to parallelize</a:t>
            </a:r>
          </a:p>
          <a:p>
            <a:r>
              <a:rPr lang="en-US" dirty="0" smtClean="0"/>
              <a:t>NOTE: pragma,</a:t>
            </a:r>
            <a:r>
              <a:rPr lang="en-US" baseline="0" dirty="0" smtClean="0"/>
              <a:t> to avoid other more brittle selection strategies</a:t>
            </a:r>
            <a:endParaRPr lang="en-US" dirty="0" smtClean="0"/>
          </a:p>
          <a:p>
            <a:r>
              <a:rPr lang="en-US" dirty="0" smtClean="0"/>
              <a:t>NOTE: If</a:t>
            </a:r>
            <a:r>
              <a:rPr lang="en-US" baseline="0" dirty="0" smtClean="0"/>
              <a:t> no arguments are given to </a:t>
            </a:r>
            <a:r>
              <a:rPr lang="en-US" baseline="0" dirty="0" err="1" smtClean="0"/>
              <a:t>Parallelize.forLoops</a:t>
            </a:r>
            <a:r>
              <a:rPr lang="en-US" baseline="0" dirty="0" smtClean="0"/>
              <a:t>(), tries to parallelize all loops</a:t>
            </a:r>
          </a:p>
          <a:p>
            <a:r>
              <a:rPr lang="en-US" baseline="0" dirty="0" smtClean="0"/>
              <a:t>NOTE: Internally, </a:t>
            </a:r>
            <a:r>
              <a:rPr lang="en-US" baseline="0" dirty="0" err="1" smtClean="0"/>
              <a:t>autopar</a:t>
            </a:r>
            <a:r>
              <a:rPr lang="en-US" baseline="0" dirty="0" smtClean="0"/>
              <a:t> uses the Omega library </a:t>
            </a:r>
            <a:r>
              <a:rPr lang="pt-PT" dirty="0" smtClean="0"/>
              <a:t>for constraint manipulation. This library </a:t>
            </a:r>
            <a:r>
              <a:rPr lang="en-US" baseline="0" dirty="0" smtClean="0"/>
              <a:t>which is written in C, and currently </a:t>
            </a:r>
            <a:r>
              <a:rPr lang="en-US" baseline="0" dirty="0" err="1" smtClean="0"/>
              <a:t>Clava</a:t>
            </a:r>
            <a:r>
              <a:rPr lang="en-US" baseline="0" dirty="0" smtClean="0"/>
              <a:t> only provides binaries for Linux, so this example will not work in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5692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LAT is an external library, available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 In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it was added as an external dependency. Before execution, it will clone/pull the repository and add it as LARA dependency</a:t>
            </a:r>
            <a:endParaRPr lang="en-US" dirty="0" smtClean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segue into a more complex exploration that cannot be performed with LAT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LAT can</a:t>
            </a:r>
            <a:r>
              <a:rPr lang="en-US" baseline="0" dirty="0" smtClean="0"/>
              <a:t> be used to explore values of variables already in the code (e.g., </a:t>
            </a:r>
            <a:r>
              <a:rPr lang="en-US" baseline="0" dirty="0" err="1" smtClean="0"/>
              <a:t>numOmpThreads</a:t>
            </a:r>
            <a:r>
              <a:rPr lang="en-US" baseline="0" dirty="0" smtClean="0"/>
              <a:t>, parameters of algorithms)</a:t>
            </a:r>
            <a:endParaRPr lang="en-US" dirty="0" smtClean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3783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Example where</a:t>
            </a:r>
            <a:r>
              <a:rPr lang="en-US" baseline="0" dirty="0" smtClean="0"/>
              <a:t> we explore transformations in the code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API ‘metrics’, instrument() e report()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Introduce </a:t>
            </a:r>
            <a:r>
              <a:rPr lang="en-US" baseline="0" dirty="0" err="1" smtClean="0"/>
              <a:t>Clava.pushAst</a:t>
            </a:r>
            <a:r>
              <a:rPr lang="en-US" baseline="0" dirty="0" smtClean="0"/>
              <a:t>() and .</a:t>
            </a:r>
            <a:r>
              <a:rPr lang="en-US" baseline="0" dirty="0" err="1" smtClean="0"/>
              <a:t>popAst</a:t>
            </a:r>
            <a:r>
              <a:rPr lang="en-US" baseline="0" dirty="0" smtClean="0"/>
              <a:t>()</a:t>
            </a:r>
            <a:endParaRPr lang="en-US" dirty="0" smtClean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take</a:t>
            </a:r>
            <a:r>
              <a:rPr lang="en-US" baseline="0" dirty="0" smtClean="0"/>
              <a:t> some time to </a:t>
            </a:r>
            <a:r>
              <a:rPr lang="en-US" dirty="0" smtClean="0"/>
              <a:t>explain the </a:t>
            </a:r>
            <a:r>
              <a:rPr lang="en-US" dirty="0" err="1" smtClean="0"/>
              <a:t>cmaker</a:t>
            </a:r>
            <a:r>
              <a:rPr lang="en-US" dirty="0" smtClean="0"/>
              <a:t> library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8922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3215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496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636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710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- Encode common patterns</a:t>
            </a:r>
            <a:r>
              <a:rPr lang="pt-PT" baseline="0" dirty="0" smtClean="0"/>
              <a:t> in a an aspect/strategy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09B77-26F1-D944-AA7D-C809FE9CCF74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3535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Several AOP languages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No reusability between AOP languages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Important when dealing with different tool flows</a:t>
            </a: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Flexibility on the join point capture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Easily add/remove new join point types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ea typeface="ＭＳ Ｐゴシック" pitchFamily="34" charset="-128"/>
              </a:rPr>
              <a:t>Include the support of code </a:t>
            </a:r>
            <a:r>
              <a:rPr lang="en-US" dirty="0" smtClean="0">
                <a:ea typeface="ＭＳ Ｐゴシック" pitchFamily="34" charset="-128"/>
              </a:rPr>
              <a:t>transformations beside code instrumentation and introduction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type definitions 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compiler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817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09B77-26F1-D944-AA7D-C809FE9CCF74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203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302F1B2-9412-4D20-96A2-12E8292577B8}" type="slidenum">
              <a:rPr lang="en-US" altLang="en-US" sz="1200">
                <a:ea typeface="ＭＳ Ｐゴシック" pitchFamily="34" charset="-128"/>
              </a:rPr>
              <a:pPr algn="r" eaLnBrk="1" hangingPunct="1"/>
              <a:t>6</a:t>
            </a:fld>
            <a:endParaRPr lang="en-US" altLang="en-US" sz="1200">
              <a:ea typeface="ＭＳ Ｐゴシック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en-US" sz="18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9783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ea typeface="ＭＳ Ｐゴシック" pitchFamily="34" charset="-128"/>
              </a:rPr>
              <a:t>- Weaving engine responsible to target a specific language</a:t>
            </a:r>
            <a:endParaRPr lang="en-US" altLang="en-US" noProof="0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392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122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Can combine different selects into a single chain</a:t>
            </a:r>
          </a:p>
          <a:p>
            <a:pPr lvl="1"/>
            <a:r>
              <a:rPr lang="en-US" noProof="0" dirty="0" smtClean="0"/>
              <a:t>Similar to an SQL “natural join”</a:t>
            </a:r>
          </a:p>
          <a:p>
            <a:pPr lvl="1"/>
            <a:r>
              <a:rPr lang="en-US" noProof="0" dirty="0" smtClean="0"/>
              <a:t>Useful when multiple join points are necessary to process during a join point iteration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054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- Apply can be seen</a:t>
            </a:r>
            <a:r>
              <a:rPr lang="pt-PT" baseline="0" dirty="0" smtClean="0"/>
              <a:t> as a for loop, that will iterate over the points obtained with the select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70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5D9-4097-4A6C-8088-0841273FE47A}" type="datetime1">
              <a:rPr lang="pt-PT" smtClean="0"/>
              <a:t>08/05/2019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4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D5B1-B843-4CEB-B5BF-0E0325A81FBE}" type="datetime1">
              <a:rPr lang="pt-PT" smtClean="0"/>
              <a:t>08/05/2019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994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C93-6365-4109-81E9-C756FF5E382B}" type="datetime1">
              <a:rPr lang="pt-PT" smtClean="0"/>
              <a:t>08/05/2019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14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D53C-67ED-41F4-B8B4-46B74DB9B88E}" type="datetime1">
              <a:rPr lang="pt-PT" smtClean="0"/>
              <a:t>08/05/2019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1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DF60-08F3-423F-BC2C-5A39B101E248}" type="datetime1">
              <a:rPr lang="pt-PT" smtClean="0"/>
              <a:t>08/05/2019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1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3CE2-7CA6-418F-86FA-715C1A17D2FE}" type="datetime1">
              <a:rPr lang="pt-PT" smtClean="0"/>
              <a:t>08/05/2019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73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065-5A09-4F5D-93F7-27A7FE0A18C6}" type="datetime1">
              <a:rPr lang="pt-PT" smtClean="0"/>
              <a:t>08/05/2019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69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EFB8-4EDE-4888-8F14-1A56D2237630}" type="datetime1">
              <a:rPr lang="pt-PT" smtClean="0"/>
              <a:t>08/05/2019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F9E8-EEF6-4D9F-A0F4-85C3FCE92D05}" type="datetime1">
              <a:rPr lang="pt-PT" smtClean="0"/>
              <a:t>08/05/2019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19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AEAC-3DCA-4F73-99D8-9EBA4021D811}" type="datetime1">
              <a:rPr lang="pt-PT" smtClean="0"/>
              <a:t>08/05/2019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80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5DB0-2047-4E92-A27F-4E2C282137CB}" type="datetime1">
              <a:rPr lang="pt-PT" smtClean="0"/>
              <a:t>08/05/2019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75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5C63-42A9-4CCA-AA89-802A76D98AB4}" type="datetime1">
              <a:rPr lang="pt-PT" smtClean="0"/>
              <a:t>08/05/2019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3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6" y="1363173"/>
            <a:ext cx="8229600" cy="17328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Source-to-source </a:t>
            </a:r>
            <a:r>
              <a:rPr lang="en-US" b="1" dirty="0" smtClean="0"/>
              <a:t>Compilation</a:t>
            </a:r>
            <a:br>
              <a:rPr lang="en-US" b="1" dirty="0" smtClean="0"/>
            </a:br>
            <a:r>
              <a:rPr lang="en-US" b="1" dirty="0" smtClean="0"/>
              <a:t>for </a:t>
            </a:r>
            <a:r>
              <a:rPr lang="en-US" b="1" dirty="0"/>
              <a:t>Instrumentation and Code Transformations</a:t>
            </a:r>
            <a:endParaRPr lang="en-US" b="1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166" y="3134092"/>
            <a:ext cx="6461841" cy="8981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noProof="0" dirty="0" err="1" smtClean="0"/>
              <a:t>João</a:t>
            </a:r>
            <a:r>
              <a:rPr lang="en-US" b="1" noProof="0" dirty="0" smtClean="0"/>
              <a:t> Bispo, Pedro </a:t>
            </a:r>
            <a:r>
              <a:rPr lang="en-US" b="1" noProof="0" dirty="0" smtClean="0"/>
              <a:t>Pinto</a:t>
            </a:r>
            <a:endParaRPr lang="en-US" noProof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28" y="4221818"/>
            <a:ext cx="1519787" cy="5673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15910" y="3572775"/>
            <a:ext cx="91440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solidFill>
                  <a:srgbClr val="757575"/>
                </a:solidFill>
                <a:latin typeface="Open Sans"/>
              </a:rPr>
              <a:t>2019-05-08 </a:t>
            </a:r>
            <a:r>
              <a:rPr lang="pt-PT" dirty="0" smtClean="0">
                <a:solidFill>
                  <a:srgbClr val="757575"/>
                </a:solidFill>
                <a:latin typeface="Open Sans"/>
              </a:rPr>
              <a:t>– </a:t>
            </a:r>
            <a:r>
              <a:rPr lang="pt-PT" dirty="0" smtClean="0">
                <a:solidFill>
                  <a:srgbClr val="757575"/>
                </a:solidFill>
                <a:latin typeface="Open Sans"/>
              </a:rPr>
              <a:t>3rd Workshop of the Green Software Lab 2019</a:t>
            </a:r>
            <a:endParaRPr lang="pt-PT" dirty="0" smtClean="0">
              <a:solidFill>
                <a:srgbClr val="757575"/>
              </a:solidFill>
              <a:latin typeface="Open San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94" y="4221818"/>
            <a:ext cx="1605913" cy="638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5" y="154186"/>
            <a:ext cx="1208987" cy="1208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11" y="4175115"/>
            <a:ext cx="1519787" cy="5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Apply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7823200" cy="3263504"/>
          </a:xfrm>
        </p:spPr>
        <p:txBody>
          <a:bodyPr/>
          <a:lstStyle/>
          <a:p>
            <a:r>
              <a:rPr lang="en-US" noProof="0" dirty="0" smtClean="0"/>
              <a:t>Iterates over the selected points (prefixed with $) </a:t>
            </a:r>
          </a:p>
          <a:p>
            <a:r>
              <a:rPr lang="en-US" noProof="0" dirty="0" smtClean="0"/>
              <a:t>Any point in the select statement can be accessed</a:t>
            </a:r>
          </a:p>
          <a:p>
            <a:r>
              <a:rPr lang="en-US" dirty="0" smtClean="0"/>
              <a:t>Can access point attributes</a:t>
            </a:r>
            <a:endParaRPr lang="en-US" noProof="0" dirty="0" smtClean="0"/>
          </a:p>
          <a:p>
            <a:r>
              <a:rPr lang="en-US" dirty="0" smtClean="0"/>
              <a:t>Can change the application</a:t>
            </a:r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5566500" y="2665831"/>
            <a:ext cx="36449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function{name</a:t>
            </a:r>
            <a:r>
              <a:rPr lang="en-US" sz="1200" dirty="0"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"draw"</a:t>
            </a:r>
            <a:r>
              <a:rPr lang="en-US" sz="1200" dirty="0">
                <a:latin typeface="Consolas" panose="020B0609020204030204" pitchFamily="49" charset="0"/>
              </a:rPr>
              <a:t>}.call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apply</a:t>
            </a:r>
            <a:endParaRPr lang="pt-PT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	$</a:t>
            </a:r>
            <a:r>
              <a:rPr lang="pt-PT" sz="1200" dirty="0">
                <a:latin typeface="Consolas" panose="020B0609020204030204" pitchFamily="49" charset="0"/>
              </a:rPr>
              <a:t>call.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insert before </a:t>
            </a:r>
            <a:r>
              <a:rPr lang="en-US" sz="1200" dirty="0">
                <a:latin typeface="Consolas" panose="020B0609020204030204" pitchFamily="49" charset="0"/>
              </a:rPr>
              <a:t>'code to inject';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pt-PT" sz="12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insert 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before </a:t>
            </a:r>
            <a:r>
              <a:rPr lang="en-US" sz="1200" dirty="0" smtClean="0">
                <a:latin typeface="Consolas" panose="020B0609020204030204" pitchFamily="49" charset="0"/>
              </a:rPr>
              <a:t>'more code';</a:t>
            </a: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pt-PT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$loop.</a:t>
            </a: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exec </a:t>
            </a:r>
            <a:r>
              <a:rPr lang="en-US" sz="1200" dirty="0" smtClean="0">
                <a:latin typeface="Consolas" panose="020B0609020204030204" pitchFamily="49" charset="0"/>
              </a:rPr>
              <a:t>interchange($</a:t>
            </a:r>
            <a:r>
              <a:rPr lang="en-US" sz="1200" dirty="0" err="1" smtClean="0">
                <a:latin typeface="Consolas" panose="020B0609020204030204" pitchFamily="49" charset="0"/>
              </a:rPr>
              <a:t>innerLoop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$</a:t>
            </a:r>
            <a:r>
              <a:rPr lang="pt-PT" sz="1200" dirty="0">
                <a:latin typeface="Consolas" panose="020B0609020204030204" pitchFamily="49" charset="0"/>
              </a:rPr>
              <a:t>var.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def  </a:t>
            </a:r>
            <a:r>
              <a:rPr lang="pt-PT" sz="1200" dirty="0" smtClean="0">
                <a:latin typeface="Consolas" panose="020B0609020204030204" pitchFamily="49" charset="0"/>
              </a:rPr>
              <a:t>type=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pt-PT" sz="1200" dirty="0" smtClean="0">
                <a:latin typeface="Consolas" panose="020B0609020204030204" pitchFamily="49" charset="0"/>
              </a:rPr>
              <a:t>float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pt-PT" sz="1200" dirty="0" smtClean="0"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9428" y="3013592"/>
            <a:ext cx="5347072" cy="1585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insert before|after|replace</a:t>
            </a:r>
          </a:p>
          <a:p>
            <a:pPr lvl="1"/>
            <a:r>
              <a:rPr lang="pt-PT" sz="1400" dirty="0" smtClean="0"/>
              <a:t>For injecting code in input application source code</a:t>
            </a:r>
          </a:p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exec</a:t>
            </a:r>
          </a:p>
          <a:p>
            <a:pPr lvl="1"/>
            <a:r>
              <a:rPr lang="pt-PT" sz="1400" dirty="0" smtClean="0"/>
              <a:t>For executing a compiler action</a:t>
            </a:r>
          </a:p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def</a:t>
            </a:r>
          </a:p>
          <a:p>
            <a:pPr lvl="1"/>
            <a:r>
              <a:rPr lang="pt-PT" sz="1400" dirty="0" smtClean="0"/>
              <a:t>For defining the value of an attribute</a:t>
            </a:r>
            <a:endParaRPr lang="pt-PT" sz="1400" dirty="0"/>
          </a:p>
        </p:txBody>
      </p:sp>
      <p:sp>
        <p:nvSpPr>
          <p:cNvPr id="2" name="Right Arrow 1"/>
          <p:cNvSpPr/>
          <p:nvPr/>
        </p:nvSpPr>
        <p:spPr>
          <a:xfrm>
            <a:off x="4714169" y="3698668"/>
            <a:ext cx="603250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1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LARA Source-to-Source Compilers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627" y="1535464"/>
            <a:ext cx="6819180" cy="3505643"/>
          </a:xfrm>
        </p:spPr>
        <p:txBody>
          <a:bodyPr>
            <a:normAutofit/>
          </a:bodyPr>
          <a:lstStyle/>
          <a:p>
            <a:r>
              <a:rPr lang="pt-PT" dirty="0" smtClean="0"/>
              <a:t>MATISSE: </a:t>
            </a:r>
            <a:r>
              <a:rPr lang="en-US" dirty="0" smtClean="0"/>
              <a:t>MATLAB-to-C/OpenCL compiler</a:t>
            </a:r>
            <a:endParaRPr lang="pt-PT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pecs.fe.up.pt/tools/</a:t>
            </a:r>
            <a:r>
              <a:rPr lang="en-US" dirty="0" err="1" smtClean="0"/>
              <a:t>matisse</a:t>
            </a:r>
            <a:endParaRPr lang="en-US" dirty="0" smtClean="0"/>
          </a:p>
          <a:p>
            <a:pPr lvl="1"/>
            <a:endParaRPr lang="pt-PT" dirty="0"/>
          </a:p>
          <a:p>
            <a:r>
              <a:rPr lang="pt-PT" dirty="0" smtClean="0"/>
              <a:t>CLAVA: C/C++ source-to-source compiler</a:t>
            </a:r>
          </a:p>
          <a:p>
            <a:pPr lvl="1"/>
            <a:r>
              <a:rPr lang="en-US" dirty="0" smtClean="0"/>
              <a:t>specs.fe.up.pt/tools/</a:t>
            </a:r>
            <a:r>
              <a:rPr lang="en-US" dirty="0" err="1" smtClean="0"/>
              <a:t>clava</a:t>
            </a:r>
            <a:endParaRPr lang="pt-PT" dirty="0"/>
          </a:p>
          <a:p>
            <a:pPr lvl="1"/>
            <a:endParaRPr lang="pt-PT" dirty="0"/>
          </a:p>
          <a:p>
            <a:r>
              <a:rPr lang="en-US" dirty="0" smtClean="0"/>
              <a:t>KADABRA: JAVA source-to-source compiler</a:t>
            </a:r>
          </a:p>
          <a:p>
            <a:pPr lvl="1"/>
            <a:r>
              <a:rPr lang="en-US" dirty="0" smtClean="0"/>
              <a:t>specs.fe.up.pt/tools/</a:t>
            </a:r>
            <a:r>
              <a:rPr lang="en-US" dirty="0" err="1" smtClean="0"/>
              <a:t>kadabra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pt-PT" b="1" dirty="0"/>
              <a:t>All tools have online demos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300B-C977-43A5-B62C-B02082BF251C}" type="slidenum">
              <a:rPr lang="pt-PT" smtClean="0"/>
              <a:t>11</a:t>
            </a:fld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071" y="695486"/>
            <a:ext cx="951737" cy="1055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071" y="3612865"/>
            <a:ext cx="951737" cy="1055908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071" y="2154175"/>
            <a:ext cx="951737" cy="105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Clava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252861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Source-to-source C/C</a:t>
            </a:r>
            <a:r>
              <a:rPr lang="en-US" noProof="0" dirty="0" smtClean="0"/>
              <a:t>++/OpenCL compiler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User-defined strategies written in LARA</a:t>
            </a:r>
          </a:p>
          <a:p>
            <a:pPr lvl="1"/>
            <a:endParaRPr lang="en-US" dirty="0"/>
          </a:p>
          <a:p>
            <a:r>
              <a:rPr lang="en-US" noProof="0" dirty="0" smtClean="0"/>
              <a:t>Several kinds of strategies possible</a:t>
            </a:r>
          </a:p>
          <a:p>
            <a:pPr lvl="1"/>
            <a:r>
              <a:rPr lang="en-US" dirty="0" smtClean="0"/>
              <a:t>Analysis, Generation, Insertion, Modification</a:t>
            </a:r>
          </a:p>
          <a:p>
            <a:pPr lvl="1"/>
            <a:endParaRPr lang="en-US" dirty="0"/>
          </a:p>
          <a:p>
            <a:r>
              <a:rPr lang="en-US" dirty="0"/>
              <a:t>Open-source </a:t>
            </a:r>
          </a:p>
          <a:p>
            <a:pPr lvl="1"/>
            <a:r>
              <a:rPr lang="en-US" dirty="0"/>
              <a:t>github.com/specs-</a:t>
            </a:r>
            <a:r>
              <a:rPr lang="en-US" dirty="0" err="1"/>
              <a:t>feup</a:t>
            </a:r>
            <a:r>
              <a:rPr lang="en-US" dirty="0"/>
              <a:t>/</a:t>
            </a:r>
            <a:r>
              <a:rPr lang="en-US" dirty="0" err="1"/>
              <a:t>clava</a:t>
            </a:r>
            <a:endParaRPr lang="en-US" dirty="0"/>
          </a:p>
          <a:p>
            <a:endParaRPr lang="en-US" noProof="0" dirty="0" smtClean="0"/>
          </a:p>
          <a:p>
            <a:endParaRPr lang="en-US" noProof="0" dirty="0" smtClean="0"/>
          </a:p>
          <a:p>
            <a:pPr lvl="1"/>
            <a:endParaRPr lang="en-US" noProof="0" dirty="0" smtClean="0"/>
          </a:p>
          <a:p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12</a:t>
            </a:fld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28" y="770930"/>
            <a:ext cx="1271616" cy="14107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75" y="3107678"/>
            <a:ext cx="2865722" cy="7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Clava</a:t>
            </a:r>
            <a:r>
              <a:rPr lang="en-US" dirty="0" smtClean="0"/>
              <a:t> - </a:t>
            </a:r>
            <a:r>
              <a:rPr lang="en-US" dirty="0" err="1" smtClean="0"/>
              <a:t>Toolflow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13</a:t>
            </a:fld>
            <a:endParaRPr lang="pt-PT" dirty="0"/>
          </a:p>
        </p:txBody>
      </p:sp>
      <p:sp>
        <p:nvSpPr>
          <p:cNvPr id="27" name="Content Placeholder 6"/>
          <p:cNvSpPr>
            <a:spLocks noGrp="1"/>
          </p:cNvSpPr>
          <p:nvPr>
            <p:ph idx="1"/>
          </p:nvPr>
        </p:nvSpPr>
        <p:spPr>
          <a:xfrm>
            <a:off x="440561" y="1646765"/>
            <a:ext cx="2961592" cy="2601534"/>
          </a:xfrm>
        </p:spPr>
        <p:txBody>
          <a:bodyPr>
            <a:normAutofit/>
          </a:bodyPr>
          <a:lstStyle/>
          <a:p>
            <a:r>
              <a:rPr lang="en-US" dirty="0" smtClean="0"/>
              <a:t>Clang-based </a:t>
            </a:r>
            <a:r>
              <a:rPr lang="en-US" dirty="0" smtClean="0"/>
              <a:t>parser</a:t>
            </a:r>
          </a:p>
          <a:p>
            <a:endParaRPr lang="en-US" dirty="0" smtClean="0"/>
          </a:p>
          <a:p>
            <a:r>
              <a:rPr lang="en-US" dirty="0" smtClean="0"/>
              <a:t>Custom </a:t>
            </a:r>
            <a:r>
              <a:rPr lang="en-US" dirty="0" err="1" smtClean="0"/>
              <a:t>Clava</a:t>
            </a:r>
            <a:r>
              <a:rPr lang="en-US" dirty="0" smtClean="0"/>
              <a:t> AST</a:t>
            </a:r>
          </a:p>
          <a:p>
            <a:pPr lvl="1"/>
            <a:r>
              <a:rPr lang="en-US" dirty="0" smtClean="0"/>
              <a:t>AST-based </a:t>
            </a:r>
            <a:r>
              <a:rPr lang="en-US" dirty="0" smtClean="0"/>
              <a:t>transformations</a:t>
            </a:r>
            <a:endParaRPr lang="en-US" noProof="0" dirty="0" smtClean="0"/>
          </a:p>
          <a:p>
            <a:endParaRPr lang="en-US" noProof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33" y="1389500"/>
            <a:ext cx="5579839" cy="24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6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fontScale="92500" lnSpcReduction="20000"/>
          </a:bodyPr>
          <a:lstStyle/>
          <a:p>
            <a:pPr marL="266700" indent="-266700">
              <a:buFont typeface="+mj-lt"/>
              <a:buAutoNum type="arabicPeriod"/>
            </a:pPr>
            <a:r>
              <a:rPr lang="en-US" noProof="0" dirty="0" smtClean="0"/>
              <a:t>Static profiling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noProof="0" dirty="0" smtClean="0"/>
              <a:t>Call Graph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dirty="0" smtClean="0"/>
              <a:t>Static Report</a:t>
            </a:r>
          </a:p>
          <a:p>
            <a:pPr marL="266700" indent="-266700">
              <a:buFont typeface="+mj-lt"/>
              <a:buAutoNum type="arabicPeriod"/>
            </a:pPr>
            <a:r>
              <a:rPr lang="en-US" noProof="0" dirty="0" smtClean="0"/>
              <a:t>Code </a:t>
            </a:r>
            <a:r>
              <a:rPr lang="en-US" dirty="0" smtClean="0"/>
              <a:t>Insertion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noProof="0" dirty="0" smtClean="0"/>
              <a:t>Logging with Insertions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dirty="0" smtClean="0"/>
              <a:t>Logging with APIs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noProof="0" dirty="0" smtClean="0"/>
              <a:t>Measurements</a:t>
            </a:r>
          </a:p>
          <a:p>
            <a:pPr marL="266700" indent="-266700">
              <a:buFont typeface="+mj-lt"/>
              <a:buAutoNum type="arabicPeriod"/>
            </a:pPr>
            <a:r>
              <a:rPr lang="en-US" dirty="0" smtClean="0"/>
              <a:t>Code Optimization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dirty="0" err="1" smtClean="0"/>
              <a:t>Gprofer</a:t>
            </a:r>
            <a:endParaRPr lang="en-US" dirty="0" smtClean="0"/>
          </a:p>
          <a:p>
            <a:pPr marL="609600" lvl="1" indent="-266700">
              <a:buFont typeface="+mj-lt"/>
              <a:buAutoNum type="arabicPeriod"/>
            </a:pPr>
            <a:r>
              <a:rPr lang="en-US" noProof="0" dirty="0" err="1" smtClean="0"/>
              <a:t>AutoPar</a:t>
            </a:r>
            <a:endParaRPr lang="en-US" noProof="0" dirty="0" smtClean="0"/>
          </a:p>
          <a:p>
            <a:pPr marL="609600" lvl="1" indent="-266700">
              <a:buFont typeface="+mj-lt"/>
              <a:buAutoNum type="arabicPeriod"/>
            </a:pPr>
            <a:r>
              <a:rPr lang="en-US" noProof="0" dirty="0" smtClean="0"/>
              <a:t>Exploration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dirty="0" smtClean="0"/>
              <a:t>Loop Tiling Exploration</a:t>
            </a:r>
            <a:endParaRPr lang="en-US" noProof="0" dirty="0" smtClean="0"/>
          </a:p>
          <a:p>
            <a:pPr marL="266700" indent="-266700">
              <a:buFont typeface="+mj-lt"/>
              <a:buAutoNum type="arabicPeriod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14</a:t>
            </a:fld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5110385" y="1234679"/>
            <a:ext cx="4033616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b="1" dirty="0" smtClean="0"/>
              <a:t>Download Clava and examples:</a:t>
            </a:r>
            <a:endParaRPr lang="en-US" sz="1600" dirty="0"/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specs.fe.up.pt/tutorials/INDIN2018.zip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0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Call Graph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Build </a:t>
            </a:r>
            <a:r>
              <a:rPr lang="en-US" dirty="0"/>
              <a:t>a static call graph from the application source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Supergraph</a:t>
            </a:r>
            <a:r>
              <a:rPr lang="en-US" dirty="0" smtClean="0"/>
              <a:t>” </a:t>
            </a:r>
            <a:r>
              <a:rPr lang="en-US" dirty="0"/>
              <a:t>of the dynamic call graph</a:t>
            </a:r>
          </a:p>
          <a:p>
            <a:r>
              <a:rPr lang="en-US" dirty="0" smtClean="0"/>
              <a:t>Edges </a:t>
            </a:r>
            <a:r>
              <a:rPr lang="en-US" dirty="0"/>
              <a:t>indicate how many times a call appears in the </a:t>
            </a:r>
            <a:r>
              <a:rPr lang="en-US" dirty="0" smtClean="0"/>
              <a:t>code</a:t>
            </a:r>
          </a:p>
          <a:p>
            <a:endParaRPr lang="en-US" noProof="0" dirty="0" smtClean="0"/>
          </a:p>
          <a:p>
            <a:r>
              <a:rPr lang="en-US" noProof="0" dirty="0"/>
              <a:t>Strategy</a:t>
            </a:r>
            <a:endParaRPr lang="en-US" noProof="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all methods (caller) and the calls inside (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&lt;caller, </a:t>
            </a:r>
            <a:r>
              <a:rPr lang="en-US" dirty="0" err="1"/>
              <a:t>callee</a:t>
            </a:r>
            <a:r>
              <a:rPr lang="en-US" dirty="0"/>
              <a:t>&gt; tuples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a </a:t>
            </a:r>
            <a:r>
              <a:rPr lang="en-US" dirty="0" smtClean="0"/>
              <a:t>graph with </a:t>
            </a:r>
            <a:r>
              <a:rPr lang="en-US" dirty="0"/>
              <a:t>the </a:t>
            </a:r>
            <a:r>
              <a:rPr lang="en-US" dirty="0" smtClean="0"/>
              <a:t>tuples in </a:t>
            </a:r>
            <a:r>
              <a:rPr lang="en-US" dirty="0"/>
              <a:t>dot </a:t>
            </a:r>
            <a:r>
              <a:rPr lang="en-US" dirty="0" smtClean="0"/>
              <a:t>format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9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Call Graph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/>
              <a:t>Test in </a:t>
            </a:r>
            <a:r>
              <a:rPr lang="en-US" dirty="0" smtClean="0"/>
              <a:t>webgraphviz.com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16</a:t>
            </a:fld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8" y="2051276"/>
            <a:ext cx="7243296" cy="26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Static Report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/>
              <a:t>a report about the application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files, functions and calls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and types of loops</a:t>
            </a:r>
          </a:p>
          <a:p>
            <a:pPr lvl="1"/>
            <a:r>
              <a:rPr lang="en-US" dirty="0" smtClean="0"/>
              <a:t>Call </a:t>
            </a:r>
            <a:r>
              <a:rPr lang="en-US" dirty="0"/>
              <a:t>information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files</a:t>
            </a:r>
            <a:r>
              <a:rPr lang="en-US" dirty="0" smtClean="0"/>
              <a:t>, functions </a:t>
            </a:r>
            <a:r>
              <a:rPr lang="en-US" dirty="0"/>
              <a:t>and calls to count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loops and query their type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&lt;caller, </a:t>
            </a:r>
            <a:r>
              <a:rPr lang="en-US" dirty="0" err="1"/>
              <a:t>callee</a:t>
            </a:r>
            <a:r>
              <a:rPr lang="en-US" dirty="0"/>
              <a:t>&gt; tuples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Print reports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95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/>
              <a:t>Specification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7886701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Online: specs.fe.up.pt/tools/</a:t>
            </a:r>
            <a:r>
              <a:rPr lang="en-US" dirty="0" err="1" smtClean="0"/>
              <a:t>clava</a:t>
            </a:r>
            <a:r>
              <a:rPr lang="en-US" dirty="0" smtClean="0"/>
              <a:t>/language_specification.html</a:t>
            </a:r>
          </a:p>
          <a:p>
            <a:endParaRPr lang="en-US" noProof="0" dirty="0" smtClean="0"/>
          </a:p>
          <a:p>
            <a:r>
              <a:rPr lang="en-US" dirty="0" smtClean="0"/>
              <a:t>IDE: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18</a:t>
            </a:fld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825" t="11535" b="154"/>
          <a:stretch/>
        </p:blipFill>
        <p:spPr>
          <a:xfrm>
            <a:off x="11538998" y="-193259"/>
            <a:ext cx="2831977" cy="4180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671" y="2157774"/>
            <a:ext cx="2572278" cy="24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Logging with Insertions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Log </a:t>
            </a:r>
            <a:r>
              <a:rPr lang="en-US" dirty="0"/>
              <a:t>certain execution </a:t>
            </a:r>
            <a:r>
              <a:rPr lang="en-US" dirty="0" smtClean="0"/>
              <a:t>events, e.g.:</a:t>
            </a:r>
            <a:endParaRPr lang="en-US" dirty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of loops</a:t>
            </a:r>
          </a:p>
          <a:p>
            <a:pPr lvl="1"/>
            <a:r>
              <a:rPr lang="en-US" dirty="0" smtClean="0"/>
              <a:t>Entering </a:t>
            </a:r>
            <a:r>
              <a:rPr lang="en-US" dirty="0"/>
              <a:t>functions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loops and their parent file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Insert </a:t>
            </a:r>
            <a:r>
              <a:rPr lang="en-US" dirty="0"/>
              <a:t>logging code before loop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header include at the start of the file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Do the same for functions but log at the start of the body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5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DSL-based Source-to-Source 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Use Cases</a:t>
            </a:r>
          </a:p>
          <a:p>
            <a:r>
              <a:rPr lang="en-US" dirty="0" smtClean="0"/>
              <a:t>LARA</a:t>
            </a:r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Compilers</a:t>
            </a:r>
            <a:endParaRPr lang="en-US" dirty="0" smtClean="0"/>
          </a:p>
          <a:p>
            <a:r>
              <a:rPr lang="en-US" dirty="0" err="1" smtClean="0"/>
              <a:t>Clava</a:t>
            </a:r>
            <a:endParaRPr lang="en-US" dirty="0" smtClean="0"/>
          </a:p>
          <a:p>
            <a:pPr lvl="1"/>
            <a:r>
              <a:rPr lang="en-US" dirty="0" smtClean="0"/>
              <a:t>Tool-flow</a:t>
            </a:r>
          </a:p>
          <a:p>
            <a:pPr lvl="1"/>
            <a:r>
              <a:rPr lang="en-US" dirty="0" smtClean="0"/>
              <a:t>Example</a:t>
            </a:r>
          </a:p>
          <a:p>
            <a:pPr lvl="1"/>
            <a:endParaRPr lang="en-US" dirty="0" smtClean="0"/>
          </a:p>
          <a:p>
            <a:pPr lvl="1"/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589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Insertion </a:t>
            </a:r>
            <a:r>
              <a:rPr lang="en-US" dirty="0" smtClean="0"/>
              <a:t>with LARA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dirty="0" smtClean="0"/>
              <a:t> </a:t>
            </a:r>
            <a:r>
              <a:rPr lang="en-US" dirty="0"/>
              <a:t>injects literal code into the </a:t>
            </a:r>
            <a:r>
              <a:rPr lang="en-US" dirty="0" smtClean="0"/>
              <a:t>application</a:t>
            </a:r>
          </a:p>
          <a:p>
            <a:endParaRPr lang="en-US" dirty="0"/>
          </a:p>
          <a:p>
            <a:r>
              <a:rPr lang="en-US" dirty="0" smtClean="0"/>
              <a:t>Upsides:</a:t>
            </a:r>
          </a:p>
          <a:p>
            <a:pPr lvl="1"/>
            <a:r>
              <a:rPr lang="en-US" dirty="0" smtClean="0"/>
              <a:t>extremely </a:t>
            </a:r>
            <a:r>
              <a:rPr lang="en-US" dirty="0"/>
              <a:t>versatile, can insert any code you want</a:t>
            </a:r>
          </a:p>
          <a:p>
            <a:r>
              <a:rPr lang="en-US" dirty="0" smtClean="0"/>
              <a:t>Downsides:</a:t>
            </a:r>
          </a:p>
          <a:p>
            <a:pPr lvl="1"/>
            <a:r>
              <a:rPr lang="en-US" dirty="0" smtClean="0"/>
              <a:t>cumbersome </a:t>
            </a:r>
            <a:r>
              <a:rPr lang="en-US" dirty="0"/>
              <a:t>(\n), error </a:t>
            </a:r>
            <a:r>
              <a:rPr lang="en-US" dirty="0" smtClean="0"/>
              <a:t>prone, opaque</a:t>
            </a:r>
          </a:p>
          <a:p>
            <a:pPr lvl="1"/>
            <a:endParaRPr lang="en-US" noProof="0" dirty="0" smtClean="0"/>
          </a:p>
          <a:p>
            <a:r>
              <a:rPr lang="en-US" dirty="0" smtClean="0"/>
              <a:t>Mitigating the downsides: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codedef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Clava option </a:t>
            </a:r>
            <a:r>
              <a:rPr lang="en-US" dirty="0"/>
              <a:t>to verify </a:t>
            </a:r>
            <a:r>
              <a:rPr lang="en-US" dirty="0" smtClean="0"/>
              <a:t>syntax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Clava.rebuild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13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Logging with APIs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Log </a:t>
            </a:r>
            <a:r>
              <a:rPr lang="en-US" dirty="0"/>
              <a:t>certain execution events (a more complex example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use of Clava </a:t>
            </a:r>
            <a:r>
              <a:rPr lang="en-US" dirty="0" smtClean="0"/>
              <a:t>APIs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Same </a:t>
            </a:r>
            <a:r>
              <a:rPr lang="en-US" dirty="0"/>
              <a:t>as before for functions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Look </a:t>
            </a:r>
            <a:r>
              <a:rPr lang="en-US" dirty="0"/>
              <a:t>for writes to variables inside a specific function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Filter </a:t>
            </a:r>
            <a:r>
              <a:rPr lang="en-US" dirty="0"/>
              <a:t>variables based on type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Log </a:t>
            </a:r>
            <a:r>
              <a:rPr lang="en-US" dirty="0"/>
              <a:t>when the writing happens using the Logger API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876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Clava</a:t>
            </a:r>
            <a:r>
              <a:rPr lang="en-US" noProof="0" dirty="0" smtClean="0"/>
              <a:t> Documentation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specs.fe.up.pt/tools/</a:t>
            </a:r>
            <a:r>
              <a:rPr lang="en-US" dirty="0" err="1" smtClean="0"/>
              <a:t>clava</a:t>
            </a:r>
            <a:r>
              <a:rPr lang="en-US" dirty="0" smtClean="0"/>
              <a:t>/doc</a:t>
            </a:r>
            <a:r>
              <a:rPr lang="en-US" dirty="0"/>
              <a:t>/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22</a:t>
            </a:fld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700"/>
          <a:stretch/>
        </p:blipFill>
        <p:spPr>
          <a:xfrm>
            <a:off x="628649" y="2028825"/>
            <a:ext cx="7934325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Measurements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Collect </a:t>
            </a:r>
            <a:r>
              <a:rPr lang="en-US" dirty="0"/>
              <a:t>metrics on certain events or around pieces of code</a:t>
            </a:r>
          </a:p>
          <a:p>
            <a:r>
              <a:rPr lang="en-US" dirty="0" smtClean="0"/>
              <a:t>Measure </a:t>
            </a:r>
            <a:r>
              <a:rPr lang="en-US" dirty="0"/>
              <a:t>execution time and energy consumption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Capture </a:t>
            </a:r>
            <a:r>
              <a:rPr lang="en-US" dirty="0"/>
              <a:t>loops inside a specific function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/>
              <a:t>APIs to measure around the selected loops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25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Gprofer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Profile </a:t>
            </a:r>
            <a:r>
              <a:rPr lang="en-US" dirty="0"/>
              <a:t>an application using </a:t>
            </a:r>
            <a:r>
              <a:rPr lang="en-US" dirty="0" err="1"/>
              <a:t>gprof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can be the start of your analysis and optimization </a:t>
            </a:r>
            <a:r>
              <a:rPr lang="en-US" dirty="0" smtClean="0"/>
              <a:t>cycle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Import </a:t>
            </a:r>
            <a:r>
              <a:rPr lang="en-US" dirty="0"/>
              <a:t>and configure </a:t>
            </a:r>
            <a:r>
              <a:rPr lang="en-US" dirty="0" err="1"/>
              <a:t>Gprofer</a:t>
            </a:r>
            <a:endParaRPr lang="en-US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Profile </a:t>
            </a:r>
            <a:r>
              <a:rPr lang="en-US" dirty="0"/>
              <a:t>the application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hotspot and its </a:t>
            </a:r>
            <a:r>
              <a:rPr lang="en-US" dirty="0" err="1"/>
              <a:t>gprof</a:t>
            </a:r>
            <a:r>
              <a:rPr lang="en-US" dirty="0"/>
              <a:t> information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972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AutoPar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Improve </a:t>
            </a:r>
            <a:r>
              <a:rPr lang="en-US" dirty="0"/>
              <a:t>execution performance with </a:t>
            </a:r>
            <a:r>
              <a:rPr lang="en-US" dirty="0" err="1"/>
              <a:t>OpenMP</a:t>
            </a:r>
            <a:endParaRPr lang="en-US" dirty="0"/>
          </a:p>
          <a:p>
            <a:r>
              <a:rPr lang="en-US" dirty="0" smtClean="0"/>
              <a:t>Free </a:t>
            </a:r>
            <a:r>
              <a:rPr lang="en-US" dirty="0"/>
              <a:t>the user from </a:t>
            </a:r>
            <a:r>
              <a:rPr lang="en-US" dirty="0" smtClean="0"/>
              <a:t>analysis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target loop based on </a:t>
            </a:r>
            <a:r>
              <a:rPr lang="en-US" b="1" dirty="0" smtClean="0"/>
              <a:t>pragma</a:t>
            </a:r>
            <a:endParaRPr lang="en-US" b="1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 err="1"/>
              <a:t>AutoPar</a:t>
            </a:r>
            <a:r>
              <a:rPr lang="en-US" dirty="0"/>
              <a:t> API to parallelize the target loop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91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Exploration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Perform </a:t>
            </a:r>
            <a:r>
              <a:rPr lang="en-US" dirty="0"/>
              <a:t>a design space exploration on an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</a:p>
          <a:p>
            <a:r>
              <a:rPr lang="en-US" dirty="0" smtClean="0"/>
              <a:t>This </a:t>
            </a:r>
            <a:r>
              <a:rPr lang="en-US" dirty="0"/>
              <a:t>can be the output of </a:t>
            </a:r>
            <a:r>
              <a:rPr lang="en-US" dirty="0" err="1"/>
              <a:t>AutoPar</a:t>
            </a:r>
            <a:endParaRPr lang="en-US" dirty="0"/>
          </a:p>
          <a:p>
            <a:r>
              <a:rPr lang="en-US" dirty="0" smtClean="0"/>
              <a:t>Automatically </a:t>
            </a:r>
            <a:r>
              <a:rPr lang="en-US" dirty="0"/>
              <a:t>explore the number of </a:t>
            </a:r>
            <a:r>
              <a:rPr lang="en-US" dirty="0" smtClean="0"/>
              <a:t>threads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LAT to define a variable range for the thread exploration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/>
              <a:t>compilation options (in this case, activate 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Define the scope where LAT will perform changes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/>
              <a:t>the scope where LAT will collect metrics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the exploration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76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Loop Interchange Exploration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Apply </a:t>
            </a:r>
            <a:r>
              <a:rPr lang="en-US" dirty="0"/>
              <a:t>loop interchange to a matrix multiplication kernel</a:t>
            </a:r>
          </a:p>
          <a:p>
            <a:r>
              <a:rPr lang="en-US" dirty="0" smtClean="0"/>
              <a:t>Automatically </a:t>
            </a:r>
            <a:r>
              <a:rPr lang="en-US" dirty="0"/>
              <a:t>explore what the best permutation is</a:t>
            </a:r>
          </a:p>
          <a:p>
            <a:r>
              <a:rPr lang="en-US" dirty="0" smtClean="0"/>
              <a:t>Use </a:t>
            </a:r>
            <a:r>
              <a:rPr lang="en-US" dirty="0"/>
              <a:t>some more </a:t>
            </a:r>
            <a:r>
              <a:rPr lang="en-US" dirty="0" err="1"/>
              <a:t>Clava</a:t>
            </a:r>
            <a:r>
              <a:rPr lang="en-US" dirty="0"/>
              <a:t> </a:t>
            </a:r>
            <a:r>
              <a:rPr lang="en-US" dirty="0" smtClean="0"/>
              <a:t>APIs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all possible interchange permutations and for each: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interchange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code to measure execution time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Compile </a:t>
            </a:r>
            <a:r>
              <a:rPr lang="en-US" dirty="0"/>
              <a:t>and execute the application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/>
              <a:t>the results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Print </a:t>
            </a:r>
            <a:r>
              <a:rPr lang="en-US" dirty="0"/>
              <a:t>the results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461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Conclusions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Clava</a:t>
            </a:r>
            <a:r>
              <a:rPr lang="en-US" dirty="0" smtClean="0"/>
              <a:t> is a </a:t>
            </a:r>
            <a:r>
              <a:rPr lang="en-US" b="1" dirty="0" smtClean="0"/>
              <a:t>source-to-source</a:t>
            </a:r>
            <a:r>
              <a:rPr lang="en-US" dirty="0" smtClean="0"/>
              <a:t> C/C++ compiler </a:t>
            </a:r>
          </a:p>
          <a:p>
            <a:endParaRPr lang="en-US" dirty="0" smtClean="0"/>
          </a:p>
          <a:p>
            <a:r>
              <a:rPr lang="en-US" b="1" dirty="0" smtClean="0"/>
              <a:t>Strategy reusability</a:t>
            </a:r>
            <a:r>
              <a:rPr lang="en-US" dirty="0" smtClean="0"/>
              <a:t> between programs and languages</a:t>
            </a:r>
          </a:p>
          <a:p>
            <a:endParaRPr lang="en-US" dirty="0" smtClean="0"/>
          </a:p>
          <a:p>
            <a:r>
              <a:rPr lang="en-US" b="1" dirty="0" smtClean="0"/>
              <a:t>Fine-grained</a:t>
            </a:r>
            <a:r>
              <a:rPr lang="en-US" dirty="0" smtClean="0"/>
              <a:t>, structural/syntactic points with </a:t>
            </a:r>
            <a:r>
              <a:rPr lang="en-US" b="1" dirty="0" smtClean="0"/>
              <a:t>semantic information</a:t>
            </a:r>
          </a:p>
          <a:p>
            <a:endParaRPr lang="en-US" dirty="0" smtClean="0"/>
          </a:p>
          <a:p>
            <a:r>
              <a:rPr lang="en-US" dirty="0" smtClean="0"/>
              <a:t>Code analysis</a:t>
            </a:r>
            <a:r>
              <a:rPr lang="en-US" dirty="0"/>
              <a:t>, </a:t>
            </a:r>
            <a:r>
              <a:rPr lang="en-US" dirty="0" smtClean="0"/>
              <a:t>generation</a:t>
            </a:r>
            <a:r>
              <a:rPr lang="en-US" dirty="0"/>
              <a:t>, </a:t>
            </a:r>
            <a:r>
              <a:rPr lang="en-US" dirty="0" smtClean="0"/>
              <a:t>insertion</a:t>
            </a:r>
            <a:r>
              <a:rPr lang="en-US" dirty="0"/>
              <a:t>, </a:t>
            </a:r>
            <a:r>
              <a:rPr lang="en-US" dirty="0" smtClean="0"/>
              <a:t>and modification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647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Backup Slides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6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627" y="1535464"/>
            <a:ext cx="6819180" cy="3505643"/>
          </a:xfrm>
        </p:spPr>
        <p:txBody>
          <a:bodyPr>
            <a:normAutofit/>
          </a:bodyPr>
          <a:lstStyle/>
          <a:p>
            <a:r>
              <a:rPr lang="pt-PT" dirty="0" smtClean="0"/>
              <a:t>Source-to-source compilation</a:t>
            </a:r>
            <a:endParaRPr lang="pt-PT" dirty="0" smtClean="0"/>
          </a:p>
          <a:p>
            <a:pPr lvl="1"/>
            <a:r>
              <a:rPr lang="pt-PT" dirty="0" smtClean="0"/>
              <a:t>Output code in the same language as input code (e.g., C-to-C)</a:t>
            </a:r>
          </a:p>
          <a:p>
            <a:pPr lvl="1"/>
            <a:r>
              <a:rPr lang="pt-PT" dirty="0" smtClean="0"/>
              <a:t>Useful for code analysis, generation and transformation</a:t>
            </a:r>
          </a:p>
          <a:p>
            <a:pPr lvl="1"/>
            <a:r>
              <a:rPr lang="pt-PT" dirty="0" smtClean="0"/>
              <a:t>Not tied to a particular compiler toolchain </a:t>
            </a:r>
            <a:endParaRPr lang="pt-PT" dirty="0" smtClean="0"/>
          </a:p>
          <a:p>
            <a:pPr lvl="1"/>
            <a:endParaRPr lang="pt-PT" dirty="0"/>
          </a:p>
          <a:p>
            <a:r>
              <a:rPr lang="pt-PT" dirty="0" smtClean="0"/>
              <a:t>DSL-based</a:t>
            </a:r>
            <a:endParaRPr lang="pt-PT" dirty="0" smtClean="0"/>
          </a:p>
          <a:p>
            <a:pPr lvl="1"/>
            <a:r>
              <a:rPr lang="pt-PT" dirty="0" smtClean="0"/>
              <a:t>Domain-specific constructs</a:t>
            </a:r>
          </a:p>
          <a:p>
            <a:pPr lvl="1"/>
            <a:r>
              <a:rPr lang="pt-PT" dirty="0" smtClean="0"/>
              <a:t>Encode strategies separately from the application</a:t>
            </a:r>
          </a:p>
          <a:p>
            <a:pPr lvl="1"/>
            <a:r>
              <a:rPr lang="pt-PT" dirty="0" smtClean="0"/>
              <a:t>Enables features not present in target language, and multi-language support</a:t>
            </a:r>
            <a:endParaRPr lang="pt-PT" dirty="0" smtClean="0"/>
          </a:p>
          <a:p>
            <a:pPr lvl="2"/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300B-C977-43A5-B62C-B02082BF251C}" type="slidenum">
              <a:rPr lang="pt-PT" smtClean="0"/>
              <a:t>3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7867" y="201251"/>
            <a:ext cx="7886700" cy="994172"/>
          </a:xfrm>
        </p:spPr>
        <p:txBody>
          <a:bodyPr/>
          <a:lstStyle/>
          <a:p>
            <a:r>
              <a:rPr lang="pt-PT" dirty="0" smtClean="0"/>
              <a:t>Motivation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159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LARA Language</a:t>
            </a:r>
            <a:endParaRPr lang="en-US" b="1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28650" y="1369219"/>
            <a:ext cx="3543300" cy="3263504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Join Point Model</a:t>
            </a:r>
          </a:p>
          <a:p>
            <a:pPr lvl="1"/>
            <a:r>
              <a:rPr lang="en-US" noProof="0" dirty="0" smtClean="0"/>
              <a:t>Allows the front-end to adapt to other target programming languages</a:t>
            </a:r>
          </a:p>
          <a:p>
            <a:r>
              <a:rPr lang="en-US" noProof="0" dirty="0" smtClean="0"/>
              <a:t>Attribute Model</a:t>
            </a:r>
          </a:p>
          <a:p>
            <a:pPr lvl="1"/>
            <a:r>
              <a:rPr lang="en-US" noProof="0" dirty="0" smtClean="0"/>
              <a:t>Allows LARA to access join point values and to associate values to join points</a:t>
            </a:r>
          </a:p>
          <a:p>
            <a:r>
              <a:rPr lang="en-US" noProof="0" dirty="0" smtClean="0"/>
              <a:t>Action Model</a:t>
            </a:r>
          </a:p>
          <a:p>
            <a:pPr lvl="1"/>
            <a:r>
              <a:rPr lang="en-US" noProof="0" dirty="0" smtClean="0"/>
              <a:t>Allows LARA to express actions</a:t>
            </a:r>
            <a:endParaRPr lang="en-US" noProof="0" dirty="0"/>
          </a:p>
        </p:txBody>
      </p:sp>
      <p:sp>
        <p:nvSpPr>
          <p:cNvPr id="22" name="Rectângulo 4"/>
          <p:cNvSpPr/>
          <p:nvPr/>
        </p:nvSpPr>
        <p:spPr>
          <a:xfrm>
            <a:off x="4357632" y="785292"/>
            <a:ext cx="2414665" cy="36724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13" b="1" dirty="0">
                <a:solidFill>
                  <a:srgbClr val="7F0055"/>
                </a:solidFill>
              </a:rPr>
              <a:t>  file</a:t>
            </a:r>
            <a:endParaRPr lang="en-US" sz="1013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dirty="0"/>
          </a:p>
          <a:p>
            <a:r>
              <a:rPr lang="en-US" sz="1013" dirty="0"/>
              <a:t>    |\_</a:t>
            </a:r>
            <a:r>
              <a:rPr lang="en-US" sz="1013" b="1" dirty="0">
                <a:solidFill>
                  <a:srgbClr val="7F0055"/>
                </a:solidFill>
              </a:rPr>
              <a:t>declaration</a:t>
            </a:r>
          </a:p>
          <a:p>
            <a:r>
              <a:rPr lang="en-US" sz="1013" dirty="0"/>
              <a:t>      \_</a:t>
            </a:r>
            <a:r>
              <a:rPr lang="en-US" sz="1013" b="1" dirty="0">
                <a:solidFill>
                  <a:srgbClr val="7F0055"/>
                </a:solidFill>
              </a:rPr>
              <a:t>function</a:t>
            </a:r>
          </a:p>
          <a:p>
            <a:r>
              <a:rPr lang="en-US" sz="1013" dirty="0"/>
              <a:t>              |\_</a:t>
            </a:r>
            <a:r>
              <a:rPr lang="en-US" sz="1013" b="1" dirty="0">
                <a:solidFill>
                  <a:srgbClr val="7F0055"/>
                </a:solidFill>
              </a:rPr>
              <a:t>prototype</a:t>
            </a:r>
          </a:p>
          <a:p>
            <a:r>
              <a:rPr lang="en-US" sz="1013" dirty="0"/>
              <a:t>                \_</a:t>
            </a:r>
            <a:r>
              <a:rPr lang="en-US" sz="1013" b="1" dirty="0">
                <a:solidFill>
                  <a:srgbClr val="7F0055"/>
                </a:solidFill>
              </a:rPr>
              <a:t>body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first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last</a:t>
            </a:r>
            <a:endParaRPr lang="en-US" sz="1013" dirty="0"/>
          </a:p>
          <a:p>
            <a:r>
              <a:rPr lang="en-US" sz="1013" dirty="0"/>
              <a:t>                   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pt-PT" sz="1013" dirty="0"/>
              <a:t>                       |</a:t>
            </a:r>
            <a:r>
              <a:rPr lang="en-US" sz="1013" dirty="0"/>
              <a:t>\_</a:t>
            </a:r>
            <a:r>
              <a:rPr lang="en-US" sz="1013" b="1" dirty="0">
                <a:solidFill>
                  <a:srgbClr val="7F0055"/>
                </a:solidFill>
              </a:rPr>
              <a:t>call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if</a:t>
            </a:r>
            <a:r>
              <a:rPr lang="pt-PT" sz="1013" b="1" dirty="0">
                <a:solidFill>
                  <a:srgbClr val="7F0055"/>
                </a:solidFill>
              </a:rPr>
              <a:t>	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           |    |\_</a:t>
            </a:r>
            <a:r>
              <a:rPr lang="en-US" sz="1013" b="1" dirty="0">
                <a:solidFill>
                  <a:srgbClr val="7F0055"/>
                </a:solidFill>
              </a:rPr>
              <a:t>condition</a:t>
            </a:r>
          </a:p>
          <a:p>
            <a:r>
              <a:rPr lang="en-US" sz="1013" dirty="0"/>
              <a:t>                       |    |\_</a:t>
            </a:r>
            <a:r>
              <a:rPr lang="en-US" sz="1013" b="1" dirty="0">
                <a:solidFill>
                  <a:srgbClr val="7F0055"/>
                </a:solidFill>
              </a:rPr>
              <a:t>then</a:t>
            </a:r>
          </a:p>
          <a:p>
            <a:r>
              <a:rPr lang="en-US" sz="1013" dirty="0"/>
              <a:t>                       |      \_</a:t>
            </a:r>
            <a:r>
              <a:rPr lang="en-US" sz="1013" b="1" dirty="0">
                <a:solidFill>
                  <a:srgbClr val="7F0055"/>
                </a:solidFill>
              </a:rPr>
              <a:t>else</a:t>
            </a:r>
          </a:p>
          <a:p>
            <a:r>
              <a:rPr lang="en-US" sz="1013" dirty="0"/>
              <a:t>	       </a:t>
            </a:r>
            <a:r>
              <a:rPr lang="pt-PT" sz="1013" dirty="0"/>
              <a:t>\_</a:t>
            </a:r>
            <a:r>
              <a:rPr lang="pt-PT" sz="1013" b="1" dirty="0">
                <a:solidFill>
                  <a:srgbClr val="7F0055"/>
                </a:solidFill>
              </a:rPr>
              <a:t>loop</a:t>
            </a:r>
          </a:p>
          <a:p>
            <a:r>
              <a:rPr lang="pt-PT" sz="1013" dirty="0"/>
              <a:t>                           |\_</a:t>
            </a:r>
            <a:r>
              <a:rPr lang="pt-PT" sz="1013" b="1" dirty="0">
                <a:solidFill>
                  <a:srgbClr val="7F0055"/>
                </a:solidFill>
              </a:rPr>
              <a:t>init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condition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counter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body</a:t>
            </a:r>
          </a:p>
          <a:p>
            <a:r>
              <a:rPr lang="pt-PT" sz="1500" dirty="0"/>
              <a:t>	          \_</a:t>
            </a:r>
            <a:r>
              <a:rPr lang="pt-PT" sz="1013" b="1" dirty="0">
                <a:solidFill>
                  <a:srgbClr val="7F0055"/>
                </a:solidFill>
              </a:rPr>
              <a:t>control</a:t>
            </a:r>
          </a:p>
        </p:txBody>
      </p:sp>
      <p:sp>
        <p:nvSpPr>
          <p:cNvPr id="23" name="Rectângulo 4"/>
          <p:cNvSpPr/>
          <p:nvPr/>
        </p:nvSpPr>
        <p:spPr>
          <a:xfrm>
            <a:off x="6686550" y="628650"/>
            <a:ext cx="1914547" cy="4171950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sz="1013" b="1" dirty="0">
                <a:solidFill>
                  <a:srgbClr val="7F0055"/>
                </a:solidFill>
              </a:rPr>
              <a:t>  attributes</a:t>
            </a:r>
            <a:endParaRPr lang="en-US" sz="1013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dirty="0"/>
          </a:p>
          <a:p>
            <a:r>
              <a:rPr lang="en-US" sz="1013" dirty="0"/>
              <a:t>   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>
                <a:solidFill>
                  <a:srgbClr val="7F0055"/>
                </a:solidFill>
              </a:rPr>
              <a:t>type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 err="1">
                <a:solidFill>
                  <a:srgbClr val="7F0055"/>
                </a:solidFill>
              </a:rPr>
              <a:t>is_array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is_pointer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|      |\_</a:t>
            </a:r>
            <a:r>
              <a:rPr lang="en-US" sz="1275" b="1" dirty="0" err="1">
                <a:solidFill>
                  <a:srgbClr val="7F0055"/>
                </a:solidFill>
              </a:rPr>
              <a:t>is_write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|      |\_</a:t>
            </a:r>
            <a:r>
              <a:rPr lang="en-US" sz="1275" b="1" dirty="0" err="1">
                <a:solidFill>
                  <a:srgbClr val="7F0055"/>
                </a:solidFill>
              </a:rPr>
              <a:t>is_read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is_in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  \_</a:t>
            </a:r>
            <a:r>
              <a:rPr lang="en-US" sz="1275" b="1" dirty="0" err="1">
                <a:solidFill>
                  <a:srgbClr val="7F0055"/>
                </a:solidFill>
              </a:rPr>
              <a:t>is_out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>
                <a:solidFill>
                  <a:srgbClr val="7F0055"/>
                </a:solidFill>
              </a:rPr>
              <a:t>function</a:t>
            </a:r>
          </a:p>
          <a:p>
            <a:r>
              <a:rPr lang="en-US" sz="1013" dirty="0"/>
              <a:t>   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num_lines</a:t>
            </a:r>
            <a:endParaRPr lang="en-US" sz="1013" dirty="0"/>
          </a:p>
          <a:p>
            <a:r>
              <a:rPr lang="en-US" sz="1013" dirty="0"/>
              <a:t>    |        \_</a:t>
            </a:r>
            <a:r>
              <a:rPr lang="en-US" sz="1275" b="1" dirty="0" err="1">
                <a:solidFill>
                  <a:srgbClr val="7F0055"/>
                </a:solidFill>
              </a:rPr>
              <a:t>return_type</a:t>
            </a:r>
            <a:endParaRPr lang="en-US" sz="1013" dirty="0"/>
          </a:p>
          <a:p>
            <a:r>
              <a:rPr lang="pt-PT" sz="1013" dirty="0"/>
              <a:t>    |</a:t>
            </a:r>
            <a:r>
              <a:rPr lang="en-US" sz="1013" dirty="0"/>
              <a:t>\_</a:t>
            </a:r>
            <a:r>
              <a:rPr lang="en-US" sz="1013" b="1" dirty="0">
                <a:solidFill>
                  <a:srgbClr val="7F0055"/>
                </a:solidFill>
              </a:rPr>
              <a:t>call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return_type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num_argin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  \_</a:t>
            </a:r>
            <a:r>
              <a:rPr lang="en-US" sz="1275" b="1" dirty="0" err="1">
                <a:solidFill>
                  <a:srgbClr val="7F0055"/>
                </a:solidFill>
              </a:rPr>
              <a:t>num_argout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pt-PT" sz="1013" dirty="0"/>
              <a:t>      \_</a:t>
            </a:r>
            <a:r>
              <a:rPr lang="pt-PT" sz="1013" b="1" dirty="0" err="1">
                <a:solidFill>
                  <a:srgbClr val="7F0055"/>
                </a:solidFill>
              </a:rPr>
              <a:t>loop</a:t>
            </a:r>
            <a:endParaRPr lang="pt-PT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|\_</a:t>
            </a:r>
            <a:r>
              <a:rPr lang="en-US" sz="1275" b="1" dirty="0">
                <a:solidFill>
                  <a:srgbClr val="7F0055"/>
                </a:solidFill>
              </a:rPr>
              <a:t>type</a:t>
            </a:r>
          </a:p>
          <a:p>
            <a:r>
              <a:rPr lang="en-US" sz="1013" dirty="0"/>
              <a:t>            |\_</a:t>
            </a:r>
            <a:r>
              <a:rPr lang="en-US" sz="1013" b="1" dirty="0" err="1">
                <a:solidFill>
                  <a:srgbClr val="7F0055"/>
                </a:solidFill>
              </a:rPr>
              <a:t>is_innermost</a:t>
            </a:r>
            <a:endParaRPr lang="en-US" sz="1013" dirty="0"/>
          </a:p>
          <a:p>
            <a:r>
              <a:rPr lang="en-US" sz="1013" dirty="0"/>
              <a:t>            |\_</a:t>
            </a:r>
            <a:r>
              <a:rPr lang="en-US" sz="1275" b="1" dirty="0" err="1">
                <a:solidFill>
                  <a:srgbClr val="7F0055"/>
                </a:solidFill>
              </a:rPr>
              <a:t>num_iterations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        |\_</a:t>
            </a:r>
            <a:r>
              <a:rPr lang="en-US" sz="1275" b="1" dirty="0" err="1">
                <a:solidFill>
                  <a:srgbClr val="7F0055"/>
                </a:solidFill>
              </a:rPr>
              <a:t>increment_value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|\_</a:t>
            </a:r>
            <a:r>
              <a:rPr lang="en-US" sz="1013" b="1" dirty="0">
                <a:solidFill>
                  <a:srgbClr val="7F0055"/>
                </a:solidFill>
              </a:rPr>
              <a:t>rank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          \_</a:t>
            </a:r>
            <a:r>
              <a:rPr lang="en-US" sz="1275" b="1" dirty="0" err="1">
                <a:solidFill>
                  <a:srgbClr val="7F0055"/>
                </a:solidFill>
              </a:rPr>
              <a:t>nested_level</a:t>
            </a:r>
            <a:endParaRPr lang="en-US" sz="1275" b="1" dirty="0">
              <a:solidFill>
                <a:srgbClr val="7F005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3379" y="473456"/>
            <a:ext cx="1243337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Join Point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2297" y="284995"/>
            <a:ext cx="1243337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Attribute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30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74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Instrumentation Example: Static Call Graph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Select all pairs of &lt;caller, </a:t>
            </a:r>
            <a:r>
              <a:rPr lang="en-US" noProof="0" dirty="0" err="1" smtClean="0"/>
              <a:t>callee</a:t>
            </a:r>
            <a:r>
              <a:rPr lang="en-US" noProof="0" dirty="0" smtClean="0"/>
              <a:t>&gt; function tuples</a:t>
            </a:r>
          </a:p>
          <a:p>
            <a:r>
              <a:rPr lang="en-US" noProof="0" dirty="0" smtClean="0"/>
              <a:t>Increments a counter every time the same tuple is observed</a:t>
            </a:r>
          </a:p>
          <a:p>
            <a:r>
              <a:rPr lang="en-US" noProof="0" dirty="0" smtClean="0"/>
              <a:t>Uses this counter to print the static call graph in </a:t>
            </a:r>
            <a:r>
              <a:rPr lang="en-US" i="1" noProof="0" dirty="0" smtClean="0"/>
              <a:t>dot</a:t>
            </a:r>
            <a:r>
              <a:rPr lang="en-US" noProof="0" dirty="0" smtClean="0"/>
              <a:t> format</a:t>
            </a:r>
          </a:p>
          <a:p>
            <a:r>
              <a:rPr lang="en-US" noProof="0" dirty="0" smtClean="0"/>
              <a:t>Useful to check the structure of the code</a:t>
            </a:r>
          </a:p>
          <a:p>
            <a:pPr lvl="1"/>
            <a:r>
              <a:rPr lang="en-US" noProof="0" dirty="0" smtClean="0"/>
              <a:t>Takes into account all possible function calls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395581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25" b="1" noProof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aspectdef</a:t>
            </a:r>
            <a:r>
              <a:rPr lang="en-US" sz="1125" noProof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StaticCallGraph</a:t>
            </a:r>
            <a:endParaRPr lang="en-US" sz="1125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1125" b="1" noProof="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125" noProof="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cg = 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LaraObject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125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function.call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cg.increment</a:t>
            </a:r>
            <a:r>
              <a:rPr lang="en-US" sz="1125" noProof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($function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.name, </a:t>
            </a:r>
            <a:r>
              <a:rPr lang="en-US" sz="1125" noProof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$call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.name);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342900" lvl="1" indent="0">
              <a:buNone/>
            </a:pP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'digraph </a:t>
            </a:r>
            <a:r>
              <a:rPr lang="en-US" sz="1125" noProof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static_cg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{\n'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(f 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cg) {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(c 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cg[f]) {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   print(f + 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'-&gt;'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+ c);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[label="' + cg[f][c] + '"];'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'}'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25" b="1" noProof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516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 smtClean="0"/>
              <a:t>AOP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29327"/>
            <a:ext cx="7886700" cy="326350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noProof="0" dirty="0">
                <a:ea typeface="ＭＳ Ｐゴシック" pitchFamily="34" charset="-128"/>
              </a:rPr>
              <a:t>Several AOP languages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No </a:t>
            </a:r>
            <a:r>
              <a:rPr lang="en-US" noProof="0" dirty="0">
                <a:ea typeface="ＭＳ Ｐゴシック" pitchFamily="34" charset="-128"/>
              </a:rPr>
              <a:t>reusability </a:t>
            </a:r>
            <a:r>
              <a:rPr lang="en-US" noProof="0" dirty="0" smtClean="0">
                <a:ea typeface="ＭＳ Ｐゴシック" pitchFamily="34" charset="-128"/>
              </a:rPr>
              <a:t>between AOP languages</a:t>
            </a:r>
            <a:endParaRPr lang="en-US" noProof="0" dirty="0">
              <a:ea typeface="ＭＳ Ｐゴシック" pitchFamily="34" charset="-128"/>
            </a:endParaRP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Flexibility </a:t>
            </a:r>
            <a:r>
              <a:rPr lang="en-US" noProof="0" dirty="0">
                <a:ea typeface="ＭＳ Ｐゴシック" pitchFamily="34" charset="-128"/>
              </a:rPr>
              <a:t>on the join point </a:t>
            </a:r>
            <a:r>
              <a:rPr lang="en-US" noProof="0" dirty="0" smtClean="0">
                <a:ea typeface="ＭＳ Ｐゴシック" pitchFamily="34" charset="-128"/>
              </a:rPr>
              <a:t>capture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Include the support of code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32</a:t>
            </a:fld>
            <a:endParaRPr lang="pt-PT" dirty="0"/>
          </a:p>
        </p:txBody>
      </p:sp>
      <p:sp>
        <p:nvSpPr>
          <p:cNvPr id="5" name="Pentagon 4"/>
          <p:cNvSpPr/>
          <p:nvPr/>
        </p:nvSpPr>
        <p:spPr>
          <a:xfrm>
            <a:off x="0" y="4563462"/>
            <a:ext cx="5034844" cy="400110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PT" sz="2000" dirty="0" smtClean="0">
                <a:solidFill>
                  <a:schemeClr val="bg1"/>
                </a:solidFill>
              </a:rPr>
              <a:t>Existence of many crosscutting concerns!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7906" y="1369219"/>
            <a:ext cx="3606094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Concerns related to code transformations and compiler </a:t>
            </a:r>
            <a:r>
              <a:rPr lang="en-US" b="1" dirty="0" smtClean="0"/>
              <a:t>optimizations:</a:t>
            </a:r>
            <a:endParaRPr lang="en-US" b="1" dirty="0"/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Performance, Power, Energy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Parallelism, Concurrency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Monitoring, Test, Debug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Safety, Security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Targeting hardware accelerators, multicore and </a:t>
            </a:r>
            <a:r>
              <a:rPr lang="en-US" dirty="0" err="1"/>
              <a:t>manycore</a:t>
            </a:r>
            <a:r>
              <a:rPr lang="en-US" dirty="0"/>
              <a:t> architectures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Different tool flows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Fully explore compiler optimizations</a:t>
            </a:r>
            <a:endParaRPr lang="en-US" dirty="0"/>
          </a:p>
          <a:p>
            <a:pPr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89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28" y="2228850"/>
            <a:ext cx="2800350" cy="21498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93" y="2158345"/>
            <a:ext cx="2919446" cy="222033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213951" y="2073184"/>
            <a:ext cx="1079398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Reusable Strategies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1489" y="2301475"/>
            <a:ext cx="1257300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Custom </a:t>
            </a:r>
            <a:r>
              <a:rPr lang="en-US" sz="1500" dirty="0" err="1">
                <a:solidFill>
                  <a:schemeClr val="bg1"/>
                </a:solidFill>
              </a:rPr>
              <a:t>Targetability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4</a:t>
            </a:fld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1756237" y="4621107"/>
            <a:ext cx="91657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1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28" y="2228850"/>
            <a:ext cx="2800350" cy="21498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73" y="2360829"/>
            <a:ext cx="3432978" cy="180782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36784" y="1767066"/>
            <a:ext cx="1752328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Reusable </a:t>
            </a:r>
            <a:r>
              <a:rPr lang="en-GB" sz="1500" dirty="0" smtClean="0">
                <a:solidFill>
                  <a:schemeClr val="bg1"/>
                </a:solidFill>
              </a:rPr>
              <a:t>Between Different Languages</a:t>
            </a: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9728" y="2228850"/>
            <a:ext cx="1981255" cy="3231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</a:rPr>
              <a:t>Design Exploration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5</a:t>
            </a:fld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1438235" y="2323986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8971" y="2989652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2232" y="3759213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2445" y="2321064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3181" y="2986730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6442" y="3756291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</a:t>
            </a:r>
            <a:r>
              <a:rPr lang="en-US" noProof="0" dirty="0" smtClean="0"/>
              <a:t>Framework</a:t>
            </a:r>
            <a:endParaRPr lang="en-US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6</a:t>
            </a:fld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9"/>
          <a:stretch/>
        </p:blipFill>
        <p:spPr>
          <a:xfrm>
            <a:off x="795338" y="1279525"/>
            <a:ext cx="7243762" cy="3388544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3857625" y="4340249"/>
            <a:ext cx="2016125" cy="555601"/>
          </a:xfrm>
          <a:prstGeom prst="wedgeRoundRectCallout">
            <a:avLst>
              <a:gd name="adj1" fmla="val -15564"/>
              <a:gd name="adj2" fmla="val -2478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/>
              <a:t>WeaverGenerator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09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 smtClean="0">
                <a:ea typeface="ＭＳ Ｐゴシック" pitchFamily="34" charset="-128"/>
              </a:rPr>
              <a:t>The LARA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5082992" cy="2895420"/>
          </a:xfrm>
        </p:spPr>
        <p:txBody>
          <a:bodyPr>
            <a:normAutofit/>
          </a:bodyPr>
          <a:lstStyle/>
          <a:p>
            <a:r>
              <a:rPr lang="en-US" altLang="en-US" noProof="0" dirty="0" smtClean="0">
                <a:ea typeface="ＭＳ Ｐゴシック" pitchFamily="34" charset="-128"/>
              </a:rPr>
              <a:t>JavaScript-based language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noProof="0" dirty="0" smtClean="0">
                <a:ea typeface="ＭＳ Ｐゴシック" pitchFamily="34" charset="-128"/>
              </a:rPr>
              <a:t>Strategies written separately from application logic code</a:t>
            </a:r>
          </a:p>
          <a:p>
            <a:endParaRPr lang="en-US" altLang="en-US" noProof="0" dirty="0" smtClean="0">
              <a:ea typeface="ＭＳ Ｐゴシック" pitchFamily="34" charset="-128"/>
            </a:endParaRPr>
          </a:p>
          <a:p>
            <a:r>
              <a:rPr lang="en-US" altLang="en-US" noProof="0" dirty="0" smtClean="0">
                <a:ea typeface="ＭＳ Ｐゴシック" pitchFamily="34" charset="-128"/>
              </a:rPr>
              <a:t>Not tied to a specific target language</a:t>
            </a:r>
          </a:p>
          <a:p>
            <a:pPr lvl="1"/>
            <a:r>
              <a:rPr lang="en-US" altLang="en-US" i="1" noProof="0" dirty="0" smtClean="0">
                <a:ea typeface="ＭＳ Ｐゴシック" pitchFamily="34" charset="-128"/>
              </a:rPr>
              <a:t>Weavers</a:t>
            </a:r>
            <a:r>
              <a:rPr lang="en-US" altLang="en-US" noProof="0" dirty="0" smtClean="0">
                <a:ea typeface="ＭＳ Ｐゴシック" pitchFamily="34" charset="-128"/>
              </a:rPr>
              <a:t> binds LARA code to a target language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Current languages: Java, </a:t>
            </a:r>
            <a:r>
              <a:rPr lang="en-US" altLang="en-US" b="1" dirty="0">
                <a:ea typeface="ＭＳ Ｐゴシック" pitchFamily="34" charset="-128"/>
              </a:rPr>
              <a:t>C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b="1" dirty="0">
                <a:ea typeface="ＭＳ Ｐゴシック" pitchFamily="34" charset="-128"/>
              </a:rPr>
              <a:t>C++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dirty="0" smtClean="0">
                <a:ea typeface="ＭＳ Ｐゴシック" pitchFamily="34" charset="-128"/>
              </a:rPr>
              <a:t>MATLAB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-21981" y="4447821"/>
            <a:ext cx="5722275" cy="625629"/>
          </a:xfrm>
          <a:prstGeom prst="homePlate">
            <a:avLst/>
          </a:prstGeom>
          <a:solidFill>
            <a:srgbClr val="FF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r>
              <a:rPr lang="en-US" sz="1050" dirty="0" smtClean="0"/>
              <a:t>J. </a:t>
            </a:r>
            <a:r>
              <a:rPr lang="en-US" sz="1050" dirty="0"/>
              <a:t>M.P. Cardoso, T. Carvalho, J. G. de F. Coutinho, W. Luk, R. Nobre, P. C. Diniz, Z. Petrov, “</a:t>
            </a:r>
            <a:r>
              <a:rPr lang="en-US" sz="1050" b="1" dirty="0"/>
              <a:t>LARA: An Aspect-Oriented Programming Language for Embedded Systems,”</a:t>
            </a:r>
            <a:r>
              <a:rPr lang="en-US" sz="1050" dirty="0"/>
              <a:t> in </a:t>
            </a:r>
            <a:r>
              <a:rPr lang="en-US" sz="1050" i="1" dirty="0"/>
              <a:t>Int’l Conf. on Aspect-Oriented Software Development (AOSD’12)</a:t>
            </a:r>
            <a:r>
              <a:rPr lang="en-US" sz="1050" dirty="0"/>
              <a:t>, Potsdam, Germany, March 25-30, 2012.</a:t>
            </a:r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5700294" y="1061245"/>
            <a:ext cx="3201234" cy="2742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aspectdef</a:t>
            </a:r>
            <a:r>
              <a:rPr lang="en-GB" sz="1200" b="1" dirty="0"/>
              <a:t> myAspect</a:t>
            </a:r>
          </a:p>
          <a:p>
            <a:pPr marL="36576" indent="0">
              <a:buNone/>
            </a:pPr>
            <a:r>
              <a:rPr lang="en-GB" sz="1200" dirty="0"/>
              <a:t>   </a:t>
            </a:r>
            <a:br>
              <a:rPr lang="en-GB" sz="1200" dirty="0"/>
            </a:br>
            <a:r>
              <a:rPr lang="en-GB" sz="1200" dirty="0"/>
              <a:t> </a:t>
            </a:r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   </a:t>
            </a:r>
            <a:br>
              <a:rPr lang="en-GB" sz="1200" dirty="0"/>
            </a:b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   </a:t>
            </a:r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b="1" dirty="0"/>
              <a:t> </a:t>
            </a:r>
            <a:r>
              <a:rPr lang="en-GB" sz="1200" dirty="0"/>
              <a:t>   </a:t>
            </a:r>
          </a:p>
        </p:txBody>
      </p:sp>
      <p:sp>
        <p:nvSpPr>
          <p:cNvPr id="26" name="TextBox 5"/>
          <p:cNvSpPr txBox="1"/>
          <p:nvPr/>
        </p:nvSpPr>
        <p:spPr>
          <a:xfrm>
            <a:off x="5907617" y="1387498"/>
            <a:ext cx="1349404" cy="1200329"/>
          </a:xfrm>
          <a:prstGeom prst="rect">
            <a:avLst/>
          </a:prstGeom>
          <a:solidFill>
            <a:srgbClr val="00B0F0"/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input</a:t>
            </a:r>
          </a:p>
          <a:p>
            <a:pPr marL="36576"/>
            <a:r>
              <a:rPr lang="en-GB" sz="1200" dirty="0"/>
              <a:t>   in0, in1=3;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output</a:t>
            </a:r>
          </a:p>
          <a:p>
            <a:pPr marL="36576"/>
            <a:r>
              <a:rPr lang="en-GB" sz="1200" dirty="0"/>
              <a:t>   out0, out1;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</p:txBody>
      </p:sp>
      <p:sp>
        <p:nvSpPr>
          <p:cNvPr id="27" name="TextBox 6"/>
          <p:cNvSpPr txBox="1"/>
          <p:nvPr/>
        </p:nvSpPr>
        <p:spPr>
          <a:xfrm>
            <a:off x="7447924" y="1386922"/>
            <a:ext cx="1257628" cy="1968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algn="ctr"/>
            <a:r>
              <a:rPr lang="en-GB" sz="1200" dirty="0" smtClean="0"/>
              <a:t>function </a:t>
            </a:r>
            <a:r>
              <a:rPr lang="en-GB" sz="1200" dirty="0"/>
              <a:t>h() { }</a:t>
            </a:r>
          </a:p>
          <a:p>
            <a:pPr marL="36576" algn="ctr"/>
            <a:r>
              <a:rPr lang="en-GB" sz="1200" dirty="0"/>
              <a:t>var z = 2</a:t>
            </a:r>
            <a:r>
              <a:rPr lang="en-GB" sz="1200" dirty="0" smtClean="0"/>
              <a:t>;</a:t>
            </a:r>
            <a:endParaRPr lang="en-GB" sz="1200" dirty="0"/>
          </a:p>
        </p:txBody>
      </p:sp>
      <p:sp>
        <p:nvSpPr>
          <p:cNvPr id="30" name="TextBox 11"/>
          <p:cNvSpPr txBox="1"/>
          <p:nvPr/>
        </p:nvSpPr>
        <p:spPr>
          <a:xfrm>
            <a:off x="5907617" y="2709136"/>
            <a:ext cx="1349407" cy="646331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select</a:t>
            </a:r>
            <a:r>
              <a:rPr lang="en-GB" sz="1200" dirty="0"/>
              <a:t> …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apply</a:t>
            </a:r>
            <a:r>
              <a:rPr lang="en-GB" sz="1200" dirty="0"/>
              <a:t>   … 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condition</a:t>
            </a:r>
            <a:r>
              <a:rPr lang="en-GB" sz="1200" dirty="0"/>
              <a:t>   … 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938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LARA Features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252861" cy="3263504"/>
          </a:xfrm>
        </p:spPr>
        <p:txBody>
          <a:bodyPr>
            <a:normAutofit/>
          </a:bodyPr>
          <a:lstStyle/>
          <a:p>
            <a:r>
              <a:rPr lang="en-US" b="1" noProof="0" dirty="0" smtClean="0"/>
              <a:t>Select-apply </a:t>
            </a:r>
            <a:r>
              <a:rPr lang="en-US" noProof="0" dirty="0" smtClean="0"/>
              <a:t>clauses</a:t>
            </a:r>
          </a:p>
          <a:p>
            <a:pPr lvl="1"/>
            <a:r>
              <a:rPr lang="en-US" b="1" noProof="0" dirty="0" smtClean="0"/>
              <a:t>Select</a:t>
            </a:r>
            <a:r>
              <a:rPr lang="en-US" noProof="0" dirty="0" smtClean="0"/>
              <a:t> points of interest in the code</a:t>
            </a:r>
          </a:p>
          <a:p>
            <a:pPr lvl="1"/>
            <a:r>
              <a:rPr lang="en-US" b="1" noProof="0" dirty="0" smtClean="0"/>
              <a:t>Apply</a:t>
            </a:r>
            <a:r>
              <a:rPr lang="en-US" noProof="0" dirty="0" smtClean="0"/>
              <a:t> </a:t>
            </a:r>
            <a:r>
              <a:rPr lang="en-US" noProof="0" dirty="0" smtClean="0"/>
              <a:t>analysis and transformations </a:t>
            </a:r>
            <a:r>
              <a:rPr lang="en-US" noProof="0" dirty="0" smtClean="0"/>
              <a:t>over them</a:t>
            </a:r>
          </a:p>
          <a:p>
            <a:endParaRPr lang="en-US" noProof="0" dirty="0" smtClean="0"/>
          </a:p>
          <a:p>
            <a:r>
              <a:rPr lang="en-US" dirty="0"/>
              <a:t>Modularity and reuse based on </a:t>
            </a:r>
            <a:r>
              <a:rPr lang="en-US" b="1" dirty="0"/>
              <a:t>calling</a:t>
            </a:r>
            <a:r>
              <a:rPr lang="en-US" dirty="0"/>
              <a:t> </a:t>
            </a:r>
            <a:r>
              <a:rPr lang="en-US" b="1" dirty="0"/>
              <a:t>aspects</a:t>
            </a:r>
            <a:r>
              <a:rPr lang="en-US" dirty="0"/>
              <a:t> and </a:t>
            </a:r>
            <a:r>
              <a:rPr lang="en-US" b="1" dirty="0"/>
              <a:t>using parameters</a:t>
            </a:r>
          </a:p>
          <a:p>
            <a:endParaRPr lang="en-US" b="1" noProof="0" dirty="0" smtClean="0"/>
          </a:p>
          <a:p>
            <a:r>
              <a:rPr lang="en-US" b="1" noProof="0" dirty="0" smtClean="0"/>
              <a:t>Composition of strategies </a:t>
            </a:r>
            <a:r>
              <a:rPr lang="en-US" noProof="0" dirty="0" smtClean="0"/>
              <a:t>based on other strategies</a:t>
            </a:r>
          </a:p>
          <a:p>
            <a:endParaRPr lang="en-US" noProof="0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57950" y="1452981"/>
            <a:ext cx="2279650" cy="95410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0C0C0C"/>
                </a:solidFill>
              </a:rPr>
              <a:t>method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apply </a:t>
            </a:r>
            <a:endParaRPr lang="en-US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C0C0C"/>
                </a:solidFill>
              </a:rPr>
              <a:t>      </a:t>
            </a:r>
            <a:r>
              <a:rPr lang="en-US" sz="1400" dirty="0" smtClean="0">
                <a:solidFill>
                  <a:srgbClr val="0C0C0C"/>
                </a:solidFill>
              </a:rPr>
              <a:t>…</a:t>
            </a:r>
            <a:endParaRPr lang="en-US" sz="1400" dirty="0">
              <a:solidFill>
                <a:srgbClr val="0C0C0C"/>
              </a:solidFill>
            </a:endParaRPr>
          </a:p>
          <a:p>
            <a:pPr eaLnBrk="1" hangingPunct="1">
              <a:defRPr/>
            </a:pPr>
            <a:r>
              <a:rPr lang="en-GB" sz="1400" b="1" dirty="0" smtClean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457950" y="3211722"/>
            <a:ext cx="2279650" cy="95410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apply </a:t>
            </a:r>
            <a:endParaRPr lang="en-US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   call </a:t>
            </a:r>
            <a:r>
              <a:rPr lang="en-US" sz="1400" dirty="0" err="1" smtClean="0"/>
              <a:t>LoopTiling</a:t>
            </a:r>
            <a:r>
              <a:rPr lang="en-US" sz="1400" dirty="0" smtClean="0"/>
              <a:t>(64);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  call </a:t>
            </a:r>
            <a:r>
              <a:rPr lang="en-US" sz="1400" dirty="0" smtClean="0"/>
              <a:t>Timer("ns");</a:t>
            </a:r>
            <a:endParaRPr lang="en-US" sz="1400" dirty="0"/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end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27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Select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600700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Access points on the source code</a:t>
            </a:r>
          </a:p>
          <a:p>
            <a:pPr lvl="1"/>
            <a:endParaRPr lang="en-US" noProof="0" dirty="0" smtClean="0"/>
          </a:p>
          <a:p>
            <a:r>
              <a:rPr lang="en-US" dirty="0"/>
              <a:t>Uses an hierarchical </a:t>
            </a:r>
            <a:r>
              <a:rPr lang="en-US" noProof="0" dirty="0" smtClean="0"/>
              <a:t>point chain</a:t>
            </a:r>
          </a:p>
          <a:p>
            <a:pPr lvl="1"/>
            <a:r>
              <a:rPr lang="en-US" noProof="0" dirty="0" smtClean="0"/>
              <a:t>Defined in the language specification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Points not present in the chain are inferred</a:t>
            </a:r>
          </a:p>
          <a:p>
            <a:endParaRPr lang="en-US" dirty="0"/>
          </a:p>
          <a:p>
            <a:r>
              <a:rPr lang="en-US" dirty="0" smtClean="0"/>
              <a:t>Filtering based on attributes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95193" y="1448495"/>
            <a:ext cx="2744788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file.function.body.call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14907" y="2953992"/>
            <a:ext cx="2105359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function.call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7192962" y="1981709"/>
            <a:ext cx="349250" cy="74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703886" y="4459486"/>
            <a:ext cx="3327400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/>
              <a:t>function{name==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"draw"</a:t>
            </a:r>
            <a:r>
              <a:rPr lang="en-US" sz="1400" dirty="0" smtClean="0"/>
              <a:t>}.call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192962" y="3487205"/>
            <a:ext cx="349250" cy="74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24740</TotalTime>
  <Words>2101</Words>
  <Application>Microsoft Office PowerPoint</Application>
  <PresentationFormat>On-screen Show (16:9)</PresentationFormat>
  <Paragraphs>482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ＭＳ Ｐゴシック</vt:lpstr>
      <vt:lpstr>Arial</vt:lpstr>
      <vt:lpstr>Calibri</vt:lpstr>
      <vt:lpstr>Calibri Light</vt:lpstr>
      <vt:lpstr>Consolas</vt:lpstr>
      <vt:lpstr>Open Sans</vt:lpstr>
      <vt:lpstr>Wingdings 2</vt:lpstr>
      <vt:lpstr>Office Theme</vt:lpstr>
      <vt:lpstr>Source-to-source Compilation for Instrumentation and Code Transformations</vt:lpstr>
      <vt:lpstr>Outline</vt:lpstr>
      <vt:lpstr>Motivation</vt:lpstr>
      <vt:lpstr>Use Cases</vt:lpstr>
      <vt:lpstr>Use Cases</vt:lpstr>
      <vt:lpstr>LARA Framework</vt:lpstr>
      <vt:lpstr>The LARA Language</vt:lpstr>
      <vt:lpstr>Main LARA Features</vt:lpstr>
      <vt:lpstr>LARA Select</vt:lpstr>
      <vt:lpstr>LARA Apply</vt:lpstr>
      <vt:lpstr>LARA Source-to-Source Compilers</vt:lpstr>
      <vt:lpstr>Clava</vt:lpstr>
      <vt:lpstr>Clava - Toolflow</vt:lpstr>
      <vt:lpstr>Examples</vt:lpstr>
      <vt:lpstr>Call Graph</vt:lpstr>
      <vt:lpstr>Call Graph</vt:lpstr>
      <vt:lpstr>Static Report</vt:lpstr>
      <vt:lpstr>Language Specification</vt:lpstr>
      <vt:lpstr>Logging with Insertions</vt:lpstr>
      <vt:lpstr>Code Insertion with LARA</vt:lpstr>
      <vt:lpstr>Logging with APIs</vt:lpstr>
      <vt:lpstr>Clava Documentation</vt:lpstr>
      <vt:lpstr>Measurements</vt:lpstr>
      <vt:lpstr>Gprofer</vt:lpstr>
      <vt:lpstr>AutoPar</vt:lpstr>
      <vt:lpstr>Exploration</vt:lpstr>
      <vt:lpstr>Loop Interchange Exploration</vt:lpstr>
      <vt:lpstr>Conclusions</vt:lpstr>
      <vt:lpstr>Backup Slides</vt:lpstr>
      <vt:lpstr>The LARA Language</vt:lpstr>
      <vt:lpstr>Instrumentation Example: Static Call Graph</vt:lpstr>
      <vt:lpstr>AOP Approach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jmpc</dc:creator>
  <cp:lastModifiedBy>joao bispo</cp:lastModifiedBy>
  <cp:revision>898</cp:revision>
  <dcterms:created xsi:type="dcterms:W3CDTF">2015-02-03T11:06:34Z</dcterms:created>
  <dcterms:modified xsi:type="dcterms:W3CDTF">2019-05-08T15:28:02Z</dcterms:modified>
</cp:coreProperties>
</file>