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move the slide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2FD3EE-CEAB-4299-8CB1-0BE74444158F}" type="slidenum">
              <a:rPr b="0" lang="pt-PT" sz="1400" spc="-1" strike="noStrike">
                <a:latin typeface="Times New Roman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CC985E-ED28-441C-B2AF-EAC9D003AEF5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B306BD-911D-4AA3-9D76-584F9DE7A7F7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C8AA9A-9768-4E32-B147-16C646A44341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7429CE-5DFE-4295-95DE-06188446C7D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D5C62B-F129-49C7-8C0C-DF12A770A535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A141EB-D625-44B7-AF75-F7538DFBB51F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Several AOP languages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No reusability between AOP languages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Important when dealing with different tool flows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Flexibility on the join point capture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Easily add/remove new join point types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Include the support of code transformations beside code instrumentation and introduction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type definitions 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compiler optimizations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781A8D-86E1-433F-96E2-63ECA7E6F00B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F1D8BF-71A7-4D0A-A604-4275B05B3365}" type="slidenum">
              <a:rPr b="0" lang="pt-PT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- Developed during the H2020 project ANTAREX</a:t>
            </a:r>
            <a:endParaRPr b="0" lang="pt-PT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- During this tutorial we will show how to write several kinds of strategies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786369-A5B5-4762-8476-07F6313E420F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Clang supports text-based transformations.</a:t>
            </a:r>
            <a:endParaRPr b="0" lang="pt-PT" sz="2000" spc="-1" strike="noStrike">
              <a:latin typeface="Arial"/>
            </a:endParaRPr>
          </a:p>
          <a:p>
            <a:pPr lvl="1" marL="51444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Changing the AST does not reflect on the output code (does not support generating code from the AST)</a:t>
            </a:r>
            <a:endParaRPr b="0" lang="pt-PT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Generic LARA interpreter, used as library</a:t>
            </a:r>
            <a:endParaRPr b="0" lang="pt-PT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LARAI executes LARA code, Weaver Client answer requests from interpreter</a:t>
            </a:r>
            <a:endParaRPr b="0" lang="pt-PT" sz="2000" spc="-1" strike="noStrike">
              <a:latin typeface="Arial"/>
            </a:endParaRPr>
          </a:p>
          <a:p>
            <a:pPr lvl="1" marL="51444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Maps code points specified in LARA (e.g., function, loop) to the corresponding nodes in the AST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When running a LARA strategy, we provide input source code, that will be parsed to an AST</a:t>
            </a:r>
            <a:endParaRPr b="0" lang="pt-PT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2000" spc="-1" strike="noStrike">
                <a:latin typeface="Arial"/>
              </a:rPr>
              <a:t>This AST is implicit during the execution of the strategy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20368-923E-4A0B-A5EE-725B7D7E787B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PT" sz="2000" spc="-1" strike="noStrike">
                <a:latin typeface="Arial"/>
                <a:ea typeface="ＭＳ Ｐゴシック"/>
              </a:rPr>
              <a:t>- Weaving engine responsible to target a specific language</a:t>
            </a:r>
            <a:endParaRPr b="0" lang="pt-PT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A80FC9-94C9-448E-9D08-F85239B1BD10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69D743-3521-4A66-9F52-6E69E4109DEF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Can combine different selects into a single chain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Similar to an SQL “natural join”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Useful when multiple join points are necessary to process during a join point iteration</a:t>
            </a:r>
            <a:endParaRPr b="0" lang="pt-PT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3D0E2F-5035-4E85-9E6C-21C1B7A4D2D4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PT" sz="2000" spc="-1" strike="noStrike">
                <a:latin typeface="Arial"/>
              </a:rPr>
              <a:t>- Apply can be seen as a for loop, that will iterate over the points obtained with the select</a:t>
            </a:r>
            <a:endParaRPr b="0" lang="pt-PT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8FC834-C30A-4314-83A6-9CAD49649C5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Click to edit the outline text format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Second Outline Level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Third Outline Level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Fourth Outline Level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Fifth Outline Level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Sixth Outline Level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Seventh Outline Level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bit.ly/2EVVnF7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pecs.fe.up.pt/tools/clava.jar" TargetMode="External"/><Relationship Id="rId2" Type="http://schemas.openxmlformats.org/officeDocument/2006/relationships/hyperlink" Target="http://specs.fe.up.pt/tools/clava-update" TargetMode="External"/><Relationship Id="rId3" Type="http://schemas.openxmlformats.org/officeDocument/2006/relationships/hyperlink" Target="http://specs.fe.up.pt/tools/clava-update" TargetMode="External"/><Relationship Id="rId4" Type="http://schemas.openxmlformats.org/officeDocument/2006/relationships/hyperlink" Target="http://specs.fe.up.pt/tools/clava-update" TargetMode="External"/><Relationship Id="rId5" Type="http://schemas.openxmlformats.org/officeDocument/2006/relationships/hyperlink" Target="https://github.com/specs-feup/clava/tree/master/CMake" TargetMode="External"/><Relationship Id="rId6" Type="http://schemas.openxmlformats.org/officeDocument/2006/relationships/hyperlink" Target="https://github.com/specs-feup/clava/tree/master/CMake" TargetMode="External"/><Relationship Id="rId7" Type="http://schemas.openxmlformats.org/officeDocument/2006/relationships/hyperlink" Target="https://github.com/specs-feup/clava/tree/master/CMake" TargetMode="External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540440"/>
            <a:ext cx="914292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7000"/>
          </a:bodyPr>
          <a:p>
            <a:pPr algn="ctr">
              <a:lnSpc>
                <a:spcPct val="90000"/>
              </a:lnSpc>
            </a:pPr>
            <a:br/>
            <a:br/>
            <a:r>
              <a:rPr b="1" lang="pt-PT" sz="4500" spc="-1" strike="noStrike">
                <a:solidFill>
                  <a:srgbClr val="000000"/>
                </a:solidFill>
                <a:latin typeface="Calibri Light"/>
                <a:ea typeface="DejaVu Sans"/>
              </a:rPr>
              <a:t>DSL and Source to Source Compilation</a:t>
            </a:r>
            <a:endParaRPr b="0" lang="pt-PT" sz="45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41000" y="3580200"/>
            <a:ext cx="64609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751"/>
              </a:spcBef>
            </a:pP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Pedro Pinto, João Cardoso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92880" y="4511880"/>
            <a:ext cx="1518840" cy="5662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330560" y="2232000"/>
            <a:ext cx="64825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Hands-on-approach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Clava+LARA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0" y="4199040"/>
            <a:ext cx="91429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350" spc="-1" strike="noStrike">
                <a:solidFill>
                  <a:srgbClr val="757575"/>
                </a:solidFill>
                <a:latin typeface="Open Sans"/>
                <a:ea typeface="DejaVu Sans"/>
              </a:rPr>
              <a:t>2018-11-03 – PACT 2018</a:t>
            </a:r>
            <a:endParaRPr b="0" lang="pt-PT" sz="1350" spc="-1" strike="noStrike">
              <a:latin typeface="Arial"/>
            </a:endParaRPr>
          </a:p>
        </p:txBody>
      </p:sp>
      <p:pic>
        <p:nvPicPr>
          <p:cNvPr id="125" name="Picture 13" descr=""/>
          <p:cNvPicPr/>
          <p:nvPr/>
        </p:nvPicPr>
        <p:blipFill>
          <a:blip r:embed="rId2"/>
          <a:stretch/>
        </p:blipFill>
        <p:spPr>
          <a:xfrm>
            <a:off x="7405920" y="4440960"/>
            <a:ext cx="1604880" cy="6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270800" y="2228760"/>
            <a:ext cx="2799360" cy="2148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184" name="Picture 3" descr=""/>
          <p:cNvPicPr/>
          <p:nvPr/>
        </p:nvPicPr>
        <p:blipFill>
          <a:blip r:embed="rId2"/>
          <a:stretch/>
        </p:blipFill>
        <p:spPr>
          <a:xfrm>
            <a:off x="4995360" y="2158200"/>
            <a:ext cx="2918520" cy="221940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85" name="CustomShape 1"/>
          <p:cNvSpPr/>
          <p:nvPr/>
        </p:nvSpPr>
        <p:spPr>
          <a:xfrm>
            <a:off x="2214000" y="2073240"/>
            <a:ext cx="1078200" cy="773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Reusable Strategies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671360" y="2301480"/>
            <a:ext cx="1256400" cy="773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Custom Targetability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LARA Reusability and Targetability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C472B4-25A7-4DF9-878C-DFC2AE41AEA2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10</a:t>
            </a:fld>
            <a:endParaRPr b="0" lang="pt-PT" sz="16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756080" y="4620960"/>
            <a:ext cx="916452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270800" y="2228760"/>
            <a:ext cx="2799360" cy="2148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4859640" y="2360880"/>
            <a:ext cx="3431880" cy="1806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2" name="CustomShape 1"/>
          <p:cNvSpPr/>
          <p:nvPr/>
        </p:nvSpPr>
        <p:spPr>
          <a:xfrm>
            <a:off x="1836720" y="1767240"/>
            <a:ext cx="1751400" cy="1001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Reusable Between Different Languages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699800" y="2228760"/>
            <a:ext cx="1980000" cy="317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Design Exploration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LARA Reusability and DSE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8FFAD5-6D14-4724-BC10-CED8F88F5DB3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438200" y="2324160"/>
            <a:ext cx="577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55a11"/>
                </a:solidFill>
                <a:latin typeface="Calibri"/>
                <a:ea typeface="DejaVu Sans"/>
              </a:rPr>
              <a:t>Java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09120" y="2989800"/>
            <a:ext cx="577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55a11"/>
                </a:solidFill>
                <a:latin typeface="Calibri"/>
                <a:ea typeface="DejaVu Sans"/>
              </a:rPr>
              <a:t>C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1322280" y="3759120"/>
            <a:ext cx="8096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c55a11"/>
                </a:solidFill>
                <a:latin typeface="Calibri"/>
                <a:ea typeface="DejaVu Sans"/>
              </a:rPr>
              <a:t>MATLAB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3492360" y="2320920"/>
            <a:ext cx="577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55a11"/>
                </a:solidFill>
                <a:latin typeface="Calibri"/>
                <a:ea typeface="DejaVu Sans"/>
              </a:rPr>
              <a:t>Java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3563280" y="2986560"/>
            <a:ext cx="577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55a11"/>
                </a:solidFill>
                <a:latin typeface="Calibri"/>
                <a:ea typeface="DejaVu Sans"/>
              </a:rPr>
              <a:t>C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3376440" y="3756240"/>
            <a:ext cx="8096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c55a11"/>
                </a:solidFill>
                <a:latin typeface="Calibri"/>
                <a:ea typeface="DejaVu Sans"/>
              </a:rPr>
              <a:t>MATLAB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 – Getting Started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pt-PT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Get script: specs.fe.up.pt/tools/clava/clava-update</a:t>
            </a:r>
            <a:endParaRPr b="0" lang="pt-PT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Put in path and run (may require sudo)</a:t>
            </a: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Windows</a:t>
            </a:r>
            <a:endParaRPr b="0" lang="pt-PT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Get jar: specs.fe.up.pt/tools/clava.jar</a:t>
            </a:r>
            <a:endParaRPr b="0" lang="pt-PT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Get Cmake files: 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https://bit.ly/2EVVnF7</a:t>
            </a: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Tutorial files</a:t>
            </a:r>
            <a:endParaRPr b="0" lang="pt-PT" sz="21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</a:rPr>
              <a:t>specs.fe.up.pt/tutorials/PACT2018.zip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B54298-DE35-4183-87FD-D84A66D967EF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1. CallGraph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Read some LARA code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 and run a LARA strategy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EF3CA7-EC8D-452E-91A5-F981F3A3B4C2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2. Logging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Write some LARA code (exercise)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LARA APIs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7DADFC-338A-4B5D-A4F9-DCA02A0D599B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3. Measurements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LARA APIs (exercise)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Clava documentation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AD3129-02BE-4E8E-95A5-2C7099C21A89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4. AutoPar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Auto-parallelize code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CMake plugin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E0F258-3F08-4C65-AF01-580C4EEAE6EC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5. Exploration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CMake plugin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Design-Space Exploration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10F804-D716-4785-A8C9-430FC00EBE06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6. mARGOt Integration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mARGOt Clava API to:</a:t>
            </a:r>
            <a:endParaRPr b="0" lang="pt-PT" sz="1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 configuration</a:t>
            </a:r>
            <a:endParaRPr b="0" lang="pt-PT" sz="1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exploration</a:t>
            </a:r>
            <a:endParaRPr b="0" lang="pt-PT" sz="1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Instrument the code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 the enhanced application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E9DE746-FF7B-47F5-A5CB-A62F0FB56955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3880" y="1282320"/>
            <a:ext cx="788580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pt-PT" sz="45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Backup Slides</a:t>
            </a:r>
            <a:endParaRPr b="0" lang="pt-PT" sz="45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23880" y="3441960"/>
            <a:ext cx="788580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84C083-A7AF-40C7-A2FF-BE6419B256B3}" type="slidenum">
              <a:rPr b="0" lang="pt-PT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pt-PT" sz="9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Clava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LARA</a:t>
            </a: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Hands-on approach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First LARA Strategy (Call Graph)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Code Instrumentation (Logging)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Clava APIs (Time and Energy Measurement)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CMake Plugin (Auto-Parallelization)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Third-party Libraries (DSE)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ANTAREX component Integration (mARGOt)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54C9060-79ED-4610-8430-EEE16524BF39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LARA Language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28560" y="1369080"/>
            <a:ext cx="35424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Join Point Model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the front-end to adapt to other target programming languages</a:t>
            </a: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Model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LARA to access join point values and to associate values to join points</a:t>
            </a: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Action Model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LARA to express actions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357800" y="785160"/>
            <a:ext cx="241344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file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declaration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function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prototype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body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first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last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call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if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	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then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else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loop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init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counter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body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pt-PT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control</a:t>
            </a:r>
            <a:endParaRPr b="0" lang="pt-PT" sz="102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686640" y="628560"/>
            <a:ext cx="1913400" cy="41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attributes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type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is_array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is_pointer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is_write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is_read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is_in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  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is_out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function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num_lines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  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return_type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call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return_type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num_argin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        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num_argout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loop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type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is_innermost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num_iterations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increment_value</a:t>
            </a:r>
            <a:endParaRPr b="0" lang="pt-PT" sz="12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|\_</a:t>
            </a: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rank</a:t>
            </a:r>
            <a:endParaRPr b="0" lang="pt-PT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020" spc="-1" strike="noStrike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pt-PT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\_</a:t>
            </a:r>
            <a:r>
              <a:rPr b="1" lang="pt-PT" sz="1280" spc="-1" strike="noStrike">
                <a:solidFill>
                  <a:srgbClr val="7f0055"/>
                </a:solidFill>
                <a:latin typeface="Calibri"/>
                <a:ea typeface="DejaVu Sans"/>
              </a:rPr>
              <a:t>nested_level</a:t>
            </a:r>
            <a:endParaRPr b="0" lang="pt-PT" sz="128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443480" y="473400"/>
            <a:ext cx="1242360" cy="546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Join Point Model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772320" y="285120"/>
            <a:ext cx="1242360" cy="546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 Model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34A674-8E43-4DF4-B629-6B8EE3C97C31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20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AOP Approach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43080" y="13294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Several AOP languages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reusability between AOP languages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Flexibility on the join point capture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Include the support of code transformations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6473A4-5993-45BE-B539-72B6FAE7F2C4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21</a:t>
            </a:fld>
            <a:endParaRPr b="0" lang="pt-PT" sz="1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0" y="4563360"/>
            <a:ext cx="5033880" cy="698760"/>
          </a:xfrm>
          <a:prstGeom prst="homePlate">
            <a:avLst>
              <a:gd name="adj" fmla="val 50000"/>
            </a:avLst>
          </a:prstGeom>
          <a:ln>
            <a:solidFill>
              <a:srgbClr val="3f6ec2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Existence of many crosscutting concerns!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537880" y="1369080"/>
            <a:ext cx="3605040" cy="29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Concerns related to code transformations and compiler optimizations: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Performance, Power, Energy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Parallelism, Concurrency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Monitoring, Test, Debug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Safety, Security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Targeting hardware accelerators, multicore and manycore architectures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tool flows</a:t>
            </a:r>
            <a:endParaRPr b="0" lang="pt-PT" sz="1350" spc="-1" strike="noStrike">
              <a:latin typeface="Arial"/>
            </a:endParaRPr>
          </a:p>
          <a:p>
            <a:pPr lvl="1" marL="361800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35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Fully explore compiler optimizations</a:t>
            </a:r>
            <a:endParaRPr b="0" lang="pt-PT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35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LARA Compilation Flow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5F54F2-A4C2-4BE7-B00D-73A986EA77D6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21</a:t>
            </a:fld>
            <a:endParaRPr b="0" lang="pt-PT" sz="1600" spc="-1" strike="noStrike">
              <a:latin typeface="Arial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rcRect l="0" t="340" r="0" b="0"/>
          <a:stretch/>
        </p:blipFill>
        <p:spPr>
          <a:xfrm>
            <a:off x="795240" y="1279440"/>
            <a:ext cx="7242840" cy="338760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3857760" y="4340160"/>
            <a:ext cx="2014920" cy="554400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WeaverGenerator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Clava Installation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All platforms: download JAR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http://specs.fe.up.pt/tools/clava.jar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Linux: script clava-update 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://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specs.fe.up.pt/tools/clava/clava-update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CMake Plugin: 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://</a:t>
            </a:r>
            <a:r>
              <a:rPr b="0" lang="pt-PT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github.com/specs-feup/clava/tree/master/CMake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E317D80-2DC4-40B8-970D-2CCCEB108212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1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Clava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28560" y="1369080"/>
            <a:ext cx="525168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Source-to-source C/C++ compiler (weaver)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User-defined strategies written in LARA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kinds of strategies possible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Analysis, Generation, Insertion, Modification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Open-source 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github.com/specs-feup/clava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EE4F79-467B-48EA-A746-CB6AD0D1A5EC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4</a:t>
            </a:fld>
            <a:endParaRPr b="0" lang="pt-PT" sz="1600" spc="-1" strike="noStrike">
              <a:latin typeface="Arial"/>
            </a:endParaRPr>
          </a:p>
        </p:txBody>
      </p:sp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6921360" y="770760"/>
            <a:ext cx="1270440" cy="1409760"/>
          </a:xfrm>
          <a:prstGeom prst="rect">
            <a:avLst/>
          </a:prstGeom>
          <a:ln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2"/>
          <a:stretch/>
        </p:blipFill>
        <p:spPr>
          <a:xfrm>
            <a:off x="6124320" y="3107520"/>
            <a:ext cx="2864520" cy="74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Clava - Toolflow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4D287E-4434-49B0-AE49-3BAF992F7AF1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4</a:t>
            </a:fld>
            <a:endParaRPr b="0" lang="pt-PT" sz="1600" spc="-1" strike="noStrike">
              <a:latin typeface="Arial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461160" y="643680"/>
            <a:ext cx="7920360" cy="3467880"/>
            <a:chOff x="461160" y="643680"/>
            <a:chExt cx="7920360" cy="3467880"/>
          </a:xfrm>
        </p:grpSpPr>
        <p:grpSp>
          <p:nvGrpSpPr>
            <p:cNvPr id="140" name="Group 4"/>
            <p:cNvGrpSpPr/>
            <p:nvPr/>
          </p:nvGrpSpPr>
          <p:grpSpPr>
            <a:xfrm>
              <a:off x="461160" y="643680"/>
              <a:ext cx="7920360" cy="3089880"/>
              <a:chOff x="461160" y="643680"/>
              <a:chExt cx="7920360" cy="3089880"/>
            </a:xfrm>
          </p:grpSpPr>
          <p:sp>
            <p:nvSpPr>
              <p:cNvPr id="141" name="CustomShape 5"/>
              <p:cNvSpPr/>
              <p:nvPr/>
            </p:nvSpPr>
            <p:spPr>
              <a:xfrm>
                <a:off x="72180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LARAI</a:t>
                </a:r>
                <a:endParaRPr b="0" lang="pt-PT" sz="1350" spc="-1" strike="noStrike">
                  <a:latin typeface="Arial"/>
                </a:endParaRPr>
              </a:p>
            </p:txBody>
          </p:sp>
          <p:sp>
            <p:nvSpPr>
              <p:cNvPr id="142" name="CustomShape 6"/>
              <p:cNvSpPr/>
              <p:nvPr/>
            </p:nvSpPr>
            <p:spPr>
              <a:xfrm>
                <a:off x="272340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C/C++ Weaver</a:t>
                </a:r>
                <a:endParaRPr b="0" lang="pt-PT" sz="135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Client</a:t>
                </a:r>
                <a:endParaRPr b="0" lang="pt-PT" sz="1350" spc="-1" strike="noStrike">
                  <a:latin typeface="Arial"/>
                </a:endParaRPr>
              </a:p>
            </p:txBody>
          </p:sp>
          <p:sp>
            <p:nvSpPr>
              <p:cNvPr id="143" name="CustomShape 7"/>
              <p:cNvSpPr/>
              <p:nvPr/>
            </p:nvSpPr>
            <p:spPr>
              <a:xfrm>
                <a:off x="2194200" y="1802880"/>
                <a:ext cx="528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8"/>
              <p:cNvSpPr/>
              <p:nvPr/>
            </p:nvSpPr>
            <p:spPr>
              <a:xfrm flipH="1">
                <a:off x="2192760" y="2033280"/>
                <a:ext cx="528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9"/>
              <p:cNvSpPr/>
              <p:nvPr/>
            </p:nvSpPr>
            <p:spPr>
              <a:xfrm>
                <a:off x="461160" y="1376280"/>
                <a:ext cx="7920360" cy="1487520"/>
              </a:xfrm>
              <a:prstGeom prst="rect">
                <a:avLst/>
              </a:prstGeom>
              <a:noFill/>
              <a:ln w="31680">
                <a:custDash>
                  <a:ds d="400000" sp="300000"/>
                </a:custDash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10"/>
              <p:cNvSpPr/>
              <p:nvPr/>
            </p:nvSpPr>
            <p:spPr>
              <a:xfrm>
                <a:off x="721800" y="2383920"/>
                <a:ext cx="1389240" cy="51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PT" sz="2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JAVA</a:t>
                </a:r>
                <a:endParaRPr b="0" lang="pt-PT" sz="2800" spc="-1" strike="noStrike">
                  <a:latin typeface="Arial"/>
                </a:endParaRPr>
              </a:p>
            </p:txBody>
          </p:sp>
          <p:sp>
            <p:nvSpPr>
              <p:cNvPr id="147" name="CustomShape 11"/>
              <p:cNvSpPr/>
              <p:nvPr/>
            </p:nvSpPr>
            <p:spPr>
              <a:xfrm>
                <a:off x="6717960" y="3074040"/>
                <a:ext cx="1471320" cy="659520"/>
              </a:xfrm>
              <a:prstGeom prst="rect">
                <a:avLst/>
              </a:prstGeom>
              <a:solidFill>
                <a:schemeClr val="accent2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ClangDump.exe</a:t>
                </a:r>
                <a:endParaRPr b="0" lang="pt-PT" sz="1350" spc="-1" strike="noStrike">
                  <a:latin typeface="Arial"/>
                </a:endParaRPr>
              </a:p>
            </p:txBody>
          </p:sp>
          <p:sp>
            <p:nvSpPr>
              <p:cNvPr id="148" name="CustomShape 12"/>
              <p:cNvSpPr/>
              <p:nvPr/>
            </p:nvSpPr>
            <p:spPr>
              <a:xfrm>
                <a:off x="472464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CLAVA</a:t>
                </a:r>
                <a:endParaRPr b="0" lang="pt-PT" sz="135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(C/C++ AST)</a:t>
                </a:r>
                <a:endParaRPr b="0" lang="pt-PT" sz="1350" spc="-1" strike="noStrike">
                  <a:latin typeface="Arial"/>
                </a:endParaRPr>
              </a:p>
            </p:txBody>
          </p:sp>
          <p:sp>
            <p:nvSpPr>
              <p:cNvPr id="149" name="CustomShape 13"/>
              <p:cNvSpPr/>
              <p:nvPr/>
            </p:nvSpPr>
            <p:spPr>
              <a:xfrm flipH="1">
                <a:off x="4194000" y="1915920"/>
                <a:ext cx="528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14"/>
              <p:cNvSpPr/>
              <p:nvPr/>
            </p:nvSpPr>
            <p:spPr>
              <a:xfrm>
                <a:off x="671796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pt-PT" sz="135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ClangDump Parser</a:t>
                </a:r>
                <a:endParaRPr b="0" lang="pt-PT" sz="1350" spc="-1" strike="noStrike">
                  <a:latin typeface="Arial"/>
                </a:endParaRPr>
              </a:p>
            </p:txBody>
          </p:sp>
          <p:sp>
            <p:nvSpPr>
              <p:cNvPr id="151" name="CustomShape 15"/>
              <p:cNvSpPr/>
              <p:nvPr/>
            </p:nvSpPr>
            <p:spPr>
              <a:xfrm flipH="1">
                <a:off x="6195600" y="1927440"/>
                <a:ext cx="528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16"/>
              <p:cNvSpPr/>
              <p:nvPr/>
            </p:nvSpPr>
            <p:spPr>
              <a:xfrm flipV="1">
                <a:off x="7454160" y="-165600"/>
                <a:ext cx="360" cy="80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3" name="CustomShape 17"/>
            <p:cNvSpPr/>
            <p:nvPr/>
          </p:nvSpPr>
          <p:spPr>
            <a:xfrm>
              <a:off x="5939640" y="2989080"/>
              <a:ext cx="2441520" cy="936360"/>
            </a:xfrm>
            <a:prstGeom prst="rect">
              <a:avLst/>
            </a:prstGeom>
            <a:noFill/>
            <a:ln w="31680"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8"/>
            <p:cNvSpPr/>
            <p:nvPr/>
          </p:nvSpPr>
          <p:spPr>
            <a:xfrm>
              <a:off x="5950080" y="3169440"/>
              <a:ext cx="853200" cy="94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PT" sz="2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C++</a:t>
              </a:r>
              <a:endParaRPr b="0" lang="pt-PT" sz="2800" spc="-1" strike="noStrike">
                <a:latin typeface="Arial"/>
              </a:endParaRPr>
            </a:p>
          </p:txBody>
        </p:sp>
      </p:grpSp>
      <p:sp>
        <p:nvSpPr>
          <p:cNvPr id="155" name="CustomShape 19"/>
          <p:cNvSpPr/>
          <p:nvPr/>
        </p:nvSpPr>
        <p:spPr>
          <a:xfrm>
            <a:off x="527040" y="3169440"/>
            <a:ext cx="5251680" cy="18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Clang-based parser</a:t>
            </a: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Custom Clava AST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AST-based transformations</a:t>
            </a: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LARA framework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The LARA Language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8560" y="1369080"/>
            <a:ext cx="5081760" cy="28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JavaScript-based language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Strategies written separately from application logic code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tied to a specific target language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Weavers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binds LARA code to a target language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Current languages: Java,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C++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MATLAB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-21960" y="4447800"/>
            <a:ext cx="5721120" cy="62460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J. M.P. Cardoso, T. Carvalho, J. G. de F. Coutinho, W. Luk, R. Nobre, P. C. Diniz, Z. Petrov, “</a:t>
            </a:r>
            <a:r>
              <a:rPr b="1" lang="pt-PT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LARA: An Aspect-Oriented Programming Language for Embedded Systems,”</a:t>
            </a:r>
            <a:r>
              <a:rPr b="0" lang="pt-PT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 in </a:t>
            </a:r>
            <a:r>
              <a:rPr b="0" i="1" lang="pt-PT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Int’l Conf. on Aspect-Oriented Software Development (AOSD’12)</a:t>
            </a:r>
            <a:r>
              <a:rPr b="0" lang="pt-PT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, Potsdam, Germany, March 25-30, 2012.</a:t>
            </a:r>
            <a:endParaRPr b="0" lang="pt-PT" sz="105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700240" y="1061280"/>
            <a:ext cx="3200040" cy="2741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aspectdef</a:t>
            </a:r>
            <a:r>
              <a:rPr b="1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myAspect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br/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br/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br/>
            <a:br/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br/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r>
              <a:rPr b="1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907600" y="1387440"/>
            <a:ext cx="1348200" cy="1184760"/>
          </a:xfrm>
          <a:prstGeom prst="rect">
            <a:avLst/>
          </a:prstGeom>
          <a:solidFill>
            <a:srgbClr val="00b0f0"/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marL="36720">
              <a:lnSpc>
                <a:spcPct val="100000"/>
              </a:lnSpc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input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in0, in1=3;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output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out0, out1;</a:t>
            </a:r>
            <a:endParaRPr b="0" lang="pt-PT" sz="1200" spc="-1" strike="noStrike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448040" y="1387080"/>
            <a:ext cx="1256400" cy="196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marL="36720"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h() { }</a:t>
            </a:r>
            <a:endParaRPr b="0" lang="pt-PT" sz="1200" spc="-1" strike="noStrike">
              <a:latin typeface="Arial"/>
            </a:endParaRPr>
          </a:p>
          <a:p>
            <a:pPr marL="36720"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var z = 2;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5907600" y="2709000"/>
            <a:ext cx="1348200" cy="1001520"/>
          </a:xfrm>
          <a:prstGeom prst="rect">
            <a:avLst/>
          </a:prstGeom>
          <a:solidFill>
            <a:schemeClr val="bg2"/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marL="36720">
              <a:lnSpc>
                <a:spcPct val="100000"/>
              </a:lnSpc>
            </a:pP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select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… </a:t>
            </a: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br/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apply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…  </a:t>
            </a: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br/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…  </a:t>
            </a:r>
            <a:r>
              <a:rPr b="1" lang="pt-PT" sz="1200" spc="-1" strike="noStrike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A3F014-D796-4066-867D-BF88E2F4C208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6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 LARA Features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28560" y="1369080"/>
            <a:ext cx="525168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Declarative select-apply </a:t>
            </a: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clauses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points of interest in the code</a:t>
            </a:r>
            <a:endParaRPr b="0" lang="pt-PT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Apply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code transformations over them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Modularity and reuse based on </a:t>
            </a:r>
            <a:r>
              <a:rPr b="1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calling</a:t>
            </a: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aspects</a:t>
            </a: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using parameters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Composition of strategies </a:t>
            </a: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other strategies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58040" y="1458000"/>
            <a:ext cx="2278440" cy="94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0c0c0c"/>
                </a:solidFill>
                <a:latin typeface="Calibri"/>
                <a:ea typeface="DejaVu Sans"/>
              </a:rPr>
              <a:t>method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apply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c0c0c"/>
                </a:solidFill>
                <a:latin typeface="Calibri"/>
                <a:ea typeface="DejaVu Sans"/>
              </a:rPr>
              <a:t>      …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458040" y="3216600"/>
            <a:ext cx="2278440" cy="94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apply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 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call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LoopTiling(64);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 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call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Timer("ns");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E59C6B-4B0C-47A3-B15F-D0B35F8211C9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7</a:t>
            </a:fld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LARA Select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8560" y="1369080"/>
            <a:ext cx="559980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Access points on the source code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Uses an hierarchical point chain</a:t>
            </a:r>
            <a:endParaRPr b="0" lang="pt-PT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Defined in the language specification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Points not present in the chain are inferred</a:t>
            </a:r>
            <a:endParaRPr b="0" lang="pt-PT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 based on attributes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995080" y="1344600"/>
            <a:ext cx="274356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file.function.body.call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F26400-9BB0-4798-9942-92DA05D84676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8</a:t>
            </a:fld>
            <a:endParaRPr b="0" lang="pt-PT" sz="16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314760" y="2850120"/>
            <a:ext cx="210420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function.call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7192800" y="1981800"/>
            <a:ext cx="348120" cy="745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5391360" y="4355280"/>
            <a:ext cx="363888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function{name===</a:t>
            </a:r>
            <a:r>
              <a:rPr b="0" lang="pt-PT" sz="1400" spc="-1" strike="noStrike">
                <a:solidFill>
                  <a:srgbClr val="2e75b6"/>
                </a:solidFill>
                <a:latin typeface="Calibri"/>
                <a:ea typeface="DejaVu Sans"/>
              </a:rPr>
              <a:t>"draw"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}.call</a:t>
            </a:r>
            <a:r>
              <a:rPr b="0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pt-PT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7192800" y="3487320"/>
            <a:ext cx="348120" cy="745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PT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LARA Apply</a:t>
            </a:r>
            <a:endParaRPr b="0" lang="pt-PT" sz="33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28560" y="1369080"/>
            <a:ext cx="7822080" cy="32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Iterates over the selected points (prefixed with $) </a:t>
            </a: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Any point in the select statement can be accessed</a:t>
            </a: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Can access point attributes</a:t>
            </a:r>
            <a:endParaRPr b="0" lang="pt-PT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Can change the application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062EFE-86A5-4708-AB11-998BEBBD5CDD}" type="slidenum">
              <a:rPr b="0" lang="pt-PT" sz="1600" spc="-1" strike="noStrike">
                <a:solidFill>
                  <a:srgbClr val="b4b4b4"/>
                </a:solidFill>
                <a:latin typeface="Calibri"/>
                <a:ea typeface="DejaVu Sans"/>
              </a:rPr>
              <a:t>8</a:t>
            </a:fld>
            <a:endParaRPr b="0" lang="pt-PT" sz="1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566680" y="2665800"/>
            <a:ext cx="3643920" cy="24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select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function{name==</a:t>
            </a:r>
            <a:r>
              <a:rPr b="0" lang="pt-PT" sz="1200" spc="-1" strike="noStrike">
                <a:solidFill>
                  <a:srgbClr val="2e75b6"/>
                </a:solidFill>
                <a:latin typeface="Consolas"/>
                <a:ea typeface="DejaVu Sans"/>
              </a:rPr>
              <a:t>"draw"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}.call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r>
              <a:rPr b="1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end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apply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$call.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insert before 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'code to inject';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	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insert before 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'more code';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end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$loop.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exec 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interchange($innerLoop);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$var.</a:t>
            </a:r>
            <a:r>
              <a:rPr b="0" lang="pt-PT" sz="1200" spc="-1" strike="noStrike">
                <a:solidFill>
                  <a:srgbClr val="c00000"/>
                </a:solidFill>
                <a:latin typeface="Consolas"/>
                <a:ea typeface="DejaVu Sans"/>
              </a:rPr>
              <a:t>def  </a:t>
            </a:r>
            <a:r>
              <a:rPr b="0" lang="pt-PT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type='float';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19600" y="3013560"/>
            <a:ext cx="5346000" cy="15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pt-PT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insert before|after|replace</a:t>
            </a:r>
            <a:endParaRPr b="0" lang="pt-PT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injecting code in input application source code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pt-PT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exec</a:t>
            </a:r>
            <a:endParaRPr b="0" lang="pt-PT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executing a compiler action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pt-PT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def</a:t>
            </a:r>
            <a:endParaRPr b="0" lang="pt-PT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defining the value of an attribute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714200" y="3698640"/>
            <a:ext cx="602280" cy="449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24788</TotalTime>
  <Application>LibreOffice/6.1.2.1$Linux_X86_64 LibreOffice_project/10$Build-1</Application>
  <Words>1035</Words>
  <Paragraphs>310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2015-02-03T11:06:34Z</dcterms:created>
  <dc:creator>jmpc</dc:creator>
  <dc:description/>
  <dc:language>pt-PT</dc:language>
  <cp:lastModifiedBy/>
  <dcterms:modified xsi:type="dcterms:W3CDTF">2018-10-31T17:09:33Z</dcterms:modified>
  <cp:revision>908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