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256" r:id="rId2"/>
    <p:sldId id="259" r:id="rId3"/>
    <p:sldId id="298" r:id="rId4"/>
    <p:sldId id="299" r:id="rId5"/>
    <p:sldId id="276" r:id="rId6"/>
    <p:sldId id="277" r:id="rId7"/>
    <p:sldId id="275" r:id="rId8"/>
    <p:sldId id="257" r:id="rId9"/>
    <p:sldId id="300" r:id="rId10"/>
    <p:sldId id="301" r:id="rId11"/>
    <p:sldId id="278" r:id="rId12"/>
    <p:sldId id="273" r:id="rId13"/>
    <p:sldId id="297" r:id="rId14"/>
    <p:sldId id="291" r:id="rId15"/>
    <p:sldId id="280" r:id="rId16"/>
    <p:sldId id="261" r:id="rId17"/>
    <p:sldId id="271" r:id="rId18"/>
    <p:sldId id="262" r:id="rId19"/>
    <p:sldId id="267" r:id="rId20"/>
    <p:sldId id="281" r:id="rId21"/>
    <p:sldId id="282" r:id="rId22"/>
    <p:sldId id="320" r:id="rId23"/>
    <p:sldId id="283" r:id="rId24"/>
    <p:sldId id="264" r:id="rId25"/>
    <p:sldId id="265" r:id="rId26"/>
    <p:sldId id="266" r:id="rId27"/>
    <p:sldId id="268" r:id="rId28"/>
    <p:sldId id="269" r:id="rId29"/>
    <p:sldId id="318" r:id="rId30"/>
    <p:sldId id="319" r:id="rId31"/>
    <p:sldId id="317" r:id="rId32"/>
    <p:sldId id="270" r:id="rId33"/>
    <p:sldId id="303" r:id="rId34"/>
    <p:sldId id="302" r:id="rId35"/>
    <p:sldId id="274" r:id="rId36"/>
    <p:sldId id="325" r:id="rId37"/>
    <p:sldId id="326" r:id="rId38"/>
    <p:sldId id="324" r:id="rId39"/>
    <p:sldId id="314" r:id="rId40"/>
    <p:sldId id="287" r:id="rId41"/>
    <p:sldId id="316" r:id="rId42"/>
    <p:sldId id="344" r:id="rId43"/>
    <p:sldId id="345" r:id="rId44"/>
    <p:sldId id="284" r:id="rId45"/>
    <p:sldId id="285" r:id="rId46"/>
    <p:sldId id="286" r:id="rId47"/>
    <p:sldId id="311" r:id="rId48"/>
    <p:sldId id="312" r:id="rId49"/>
    <p:sldId id="321" r:id="rId50"/>
    <p:sldId id="313" r:id="rId51"/>
    <p:sldId id="323" r:id="rId52"/>
    <p:sldId id="322" r:id="rId53"/>
    <p:sldId id="308" r:id="rId54"/>
    <p:sldId id="294" r:id="rId55"/>
    <p:sldId id="309" r:id="rId56"/>
    <p:sldId id="330" r:id="rId57"/>
    <p:sldId id="331" r:id="rId58"/>
    <p:sldId id="333" r:id="rId59"/>
    <p:sldId id="332" r:id="rId60"/>
    <p:sldId id="335" r:id="rId61"/>
    <p:sldId id="342" r:id="rId62"/>
    <p:sldId id="341" r:id="rId63"/>
    <p:sldId id="340" r:id="rId64"/>
    <p:sldId id="343" r:id="rId65"/>
    <p:sldId id="346" r:id="rId66"/>
    <p:sldId id="347" r:id="rId67"/>
    <p:sldId id="355" r:id="rId68"/>
    <p:sldId id="362" r:id="rId69"/>
    <p:sldId id="356" r:id="rId70"/>
    <p:sldId id="363" r:id="rId71"/>
    <p:sldId id="357" r:id="rId72"/>
    <p:sldId id="358" r:id="rId73"/>
    <p:sldId id="359" r:id="rId74"/>
    <p:sldId id="360" r:id="rId75"/>
    <p:sldId id="361" r:id="rId76"/>
    <p:sldId id="348" r:id="rId77"/>
    <p:sldId id="306" r:id="rId78"/>
    <p:sldId id="351" r:id="rId79"/>
    <p:sldId id="352" r:id="rId80"/>
    <p:sldId id="364" r:id="rId81"/>
    <p:sldId id="365" r:id="rId82"/>
    <p:sldId id="353" r:id="rId83"/>
    <p:sldId id="354" r:id="rId84"/>
    <p:sldId id="374" r:id="rId85"/>
    <p:sldId id="366" r:id="rId86"/>
    <p:sldId id="339" r:id="rId87"/>
    <p:sldId id="310" r:id="rId88"/>
    <p:sldId id="367" r:id="rId89"/>
    <p:sldId id="368" r:id="rId90"/>
    <p:sldId id="369" r:id="rId91"/>
    <p:sldId id="370" r:id="rId92"/>
    <p:sldId id="375" r:id="rId93"/>
    <p:sldId id="376" r:id="rId94"/>
    <p:sldId id="378" r:id="rId95"/>
    <p:sldId id="37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. Understanding Google Analytics" id="{F3AAAAF6-D466-4B24-8C05-BD5DB95736CF}">
          <p14:sldIdLst>
            <p14:sldId id="256"/>
            <p14:sldId id="259"/>
            <p14:sldId id="298"/>
            <p14:sldId id="299"/>
            <p14:sldId id="276"/>
            <p14:sldId id="277"/>
            <p14:sldId id="275"/>
            <p14:sldId id="257"/>
            <p14:sldId id="300"/>
            <p14:sldId id="301"/>
            <p14:sldId id="278"/>
            <p14:sldId id="273"/>
            <p14:sldId id="297"/>
            <p14:sldId id="291"/>
            <p14:sldId id="280"/>
          </p14:sldIdLst>
        </p14:section>
        <p14:section name="3. Adding Google Analytics to a Site" id="{65AE2E98-FAF1-4E98-A3E1-4462F8C3A3B9}">
          <p14:sldIdLst>
            <p14:sldId id="261"/>
            <p14:sldId id="271"/>
            <p14:sldId id="262"/>
            <p14:sldId id="267"/>
            <p14:sldId id="281"/>
            <p14:sldId id="282"/>
            <p14:sldId id="320"/>
            <p14:sldId id="283"/>
            <p14:sldId id="264"/>
            <p14:sldId id="265"/>
            <p14:sldId id="266"/>
            <p14:sldId id="268"/>
            <p14:sldId id="269"/>
            <p14:sldId id="318"/>
            <p14:sldId id="319"/>
            <p14:sldId id="317"/>
            <p14:sldId id="270"/>
            <p14:sldId id="303"/>
            <p14:sldId id="302"/>
          </p14:sldIdLst>
        </p14:section>
        <p14:section name="Implementing Google Analytics Campaigns" id="{934183FC-D6C1-4ABD-8F63-F6358610F7A5}">
          <p14:sldIdLst>
            <p14:sldId id="274"/>
            <p14:sldId id="325"/>
            <p14:sldId id="326"/>
            <p14:sldId id="324"/>
            <p14:sldId id="314"/>
            <p14:sldId id="287"/>
            <p14:sldId id="316"/>
            <p14:sldId id="344"/>
            <p14:sldId id="345"/>
            <p14:sldId id="284"/>
            <p14:sldId id="285"/>
            <p14:sldId id="286"/>
            <p14:sldId id="311"/>
            <p14:sldId id="312"/>
            <p14:sldId id="321"/>
            <p14:sldId id="313"/>
            <p14:sldId id="323"/>
            <p14:sldId id="322"/>
            <p14:sldId id="308"/>
            <p14:sldId id="294"/>
            <p14:sldId id="309"/>
            <p14:sldId id="330"/>
            <p14:sldId id="331"/>
          </p14:sldIdLst>
        </p14:section>
        <p14:section name="Realizing Actionable Insights with Google Analytics Reports" id="{72A479B7-D941-4B16-9F67-02733A118C05}">
          <p14:sldIdLst>
            <p14:sldId id="333"/>
            <p14:sldId id="332"/>
            <p14:sldId id="335"/>
            <p14:sldId id="342"/>
            <p14:sldId id="341"/>
            <p14:sldId id="340"/>
            <p14:sldId id="343"/>
            <p14:sldId id="346"/>
            <p14:sldId id="347"/>
            <p14:sldId id="355"/>
            <p14:sldId id="362"/>
            <p14:sldId id="356"/>
            <p14:sldId id="363"/>
            <p14:sldId id="357"/>
            <p14:sldId id="358"/>
            <p14:sldId id="359"/>
            <p14:sldId id="360"/>
            <p14:sldId id="361"/>
            <p14:sldId id="348"/>
            <p14:sldId id="306"/>
            <p14:sldId id="351"/>
            <p14:sldId id="352"/>
            <p14:sldId id="364"/>
            <p14:sldId id="365"/>
            <p14:sldId id="353"/>
            <p14:sldId id="354"/>
            <p14:sldId id="374"/>
            <p14:sldId id="366"/>
            <p14:sldId id="339"/>
            <p14:sldId id="310"/>
            <p14:sldId id="367"/>
          </p14:sldIdLst>
        </p14:section>
        <p14:section name="Conclusion" id="{818C638C-040C-41F6-A195-2E5970762228}">
          <p14:sldIdLst>
            <p14:sldId id="368"/>
            <p14:sldId id="369"/>
            <p14:sldId id="370"/>
            <p14:sldId id="375"/>
            <p14:sldId id="376"/>
            <p14:sldId id="378"/>
            <p14:sldId id="3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 Grafelman" initials="AG" lastIdx="1" clrIdx="0"/>
  <p:cmAuthor id="2" name="Ann Grafelman" initials="AG [2]" lastIdx="1" clrIdx="1"/>
  <p:cmAuthor id="3" name="Ann Grafelman" initials="AG [3]" lastIdx="1" clrIdx="2"/>
  <p:cmAuthor id="4" name="Ann Grafelman" initials="AG [4]" lastIdx="1" clrIdx="3"/>
  <p:cmAuthor id="5" name="Ann Grafelman" initials="AG [5]" lastIdx="1" clrIdx="4"/>
  <p:cmAuthor id="6" name="Ann Grafelman" initials="AG [6]" lastIdx="1" clrIdx="5"/>
  <p:cmAuthor id="7" name="Ann Grafelman" initials="AG [7]" lastIdx="1" clrIdx="6"/>
  <p:cmAuthor id="8" name="Ann Grafelman" initials="AG [8]" lastIdx="1" clrIdx="7"/>
  <p:cmAuthor id="9" name="Ann Grafelman" initials="AG [9]" lastIdx="1" clrIdx="8"/>
  <p:cmAuthor id="10" name="Ann Grafelman" initials="AG [10]" lastIdx="1" clrIdx="9"/>
  <p:cmAuthor id="11" name="Ann Grafelman" initials="AG [11]" lastIdx="1" clrIdx="10"/>
  <p:cmAuthor id="12" name="Ann Grafelman" initials="AG [12]" lastIdx="1" clrIdx="11"/>
  <p:cmAuthor id="13" name="Ann Grafelman" initials="AG [13]" lastIdx="1" clrIdx="12"/>
  <p:cmAuthor id="14" name="Ann Grafelman" initials="AG [14]" lastIdx="1" clrIdx="13"/>
  <p:cmAuthor id="15" name="Ann Grafelman" initials="AG [15]" lastIdx="1" clrIdx="14"/>
  <p:cmAuthor id="16" name="Ann Grafelman" initials="AG [16]" lastIdx="1" clrIdx="15"/>
  <p:cmAuthor id="17" name="Ann Grafelman" initials="AG [17]" lastIdx="1" clrIdx="16"/>
  <p:cmAuthor id="18" name="Ann Grafelman" initials="AG [18]" lastIdx="1" clrIdx="17"/>
  <p:cmAuthor id="19" name="Ann Grafelman" initials="AG [19]" lastIdx="1" clrIdx="18"/>
  <p:cmAuthor id="20" name="Ann Grafelman" initials="AG [20]" lastIdx="1" clrIdx="19"/>
  <p:cmAuthor id="21" name="Ann Grafelman" initials="AG [12] [2]" lastIdx="1" clrIdx="20"/>
  <p:cmAuthor id="22" name="Ann Grafelman" initials="AG [12] [2] [2]" lastIdx="1" clrIdx="21"/>
  <p:cmAuthor id="23" name="Ann Grafelman" initials="AG [12] [2] [2] [2]" lastIdx="1" clrIdx="22"/>
  <p:cmAuthor id="24" name="Ann Grafelman" initials="AG [21]" lastIdx="1" clrIdx="2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964"/>
    <a:srgbClr val="EF4244"/>
    <a:srgbClr val="EF3056"/>
    <a:srgbClr val="E3651D"/>
    <a:srgbClr val="EC018B"/>
    <a:srgbClr val="EC0782"/>
    <a:srgbClr val="EC0F78"/>
    <a:srgbClr val="ED1971"/>
    <a:srgbClr val="EE1F68"/>
    <a:srgbClr val="EF3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07" autoAdjust="0"/>
    <p:restoredTop sz="71350" autoAdjust="0"/>
  </p:normalViewPr>
  <p:slideViewPr>
    <p:cSldViewPr snapToGrid="0">
      <p:cViewPr varScale="1">
        <p:scale>
          <a:sx n="87" d="100"/>
          <a:sy n="87" d="100"/>
        </p:scale>
        <p:origin x="828" y="78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7" d="100"/>
        <a:sy n="107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1B5227-671A-4331-BA8E-6A194D65408B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4F04C-40FA-419A-AAA9-81CED26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39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72E6B-C85C-424E-AD51-4389090A2C7D}" type="datetimeFigureOut">
              <a:rPr lang="en-US" smtClean="0"/>
              <a:t>6/29/2020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12285D-B62D-0345-9A0E-5D91D31CA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nalytics/answer/1033162?hl=en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A of Key Features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526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6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2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https://support.google.com/analytics/answer/1033162?hl=en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465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en-US" baseline="0" dirty="0" smtClean="0"/>
              <a:t> taken from Open Google Analytics Report Gallery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9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Makes sense to focus enrichment</a:t>
            </a:r>
            <a:r>
              <a:rPr lang="en-US" baseline="0" dirty="0" smtClean="0"/>
              <a:t> on extra-curricular apps?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73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Green</a:t>
            </a:r>
            <a:r>
              <a:rPr lang="en-US" baseline="0" dirty="0" smtClean="0"/>
              <a:t> Hills of Africa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4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Version B of Key Features</a:t>
            </a:r>
            <a:r>
              <a:rPr lang="en-US" baseline="0" dirty="0" smtClean="0"/>
              <a:t> Slide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1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1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Possible</a:t>
            </a:r>
            <a:r>
              <a:rPr lang="en-US" baseline="0" dirty="0" smtClean="0"/>
              <a:t> to r</a:t>
            </a:r>
            <a:r>
              <a:rPr lang="en-US" dirty="0" smtClean="0"/>
              <a:t>eplace demo with “Before Starting”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0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9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46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344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Too technical? Needs</a:t>
            </a:r>
            <a:r>
              <a:rPr lang="en-US" baseline="0" dirty="0" smtClean="0"/>
              <a:t> special Math format?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12285D-B62D-0345-9A0E-5D91D31CA9B6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5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hor Contact"/>
          <p:cNvSpPr>
            <a:spLocks noGrp="1"/>
          </p:cNvSpPr>
          <p:nvPr>
            <p:ph type="body" sz="quarter" idx="12" hasCustomPrompt="1"/>
          </p:nvPr>
        </p:nvSpPr>
        <p:spPr>
          <a:xfrm>
            <a:off x="2838075" y="5649116"/>
            <a:ext cx="6038989" cy="291159"/>
          </a:xfrm>
        </p:spPr>
        <p:txBody>
          <a:bodyPr anchor="ctr"/>
          <a:lstStyle>
            <a:lvl1pPr marL="0" indent="0" algn="l">
              <a:buFontTx/>
              <a:buNone/>
              <a:defRPr sz="1800"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@</a:t>
            </a:r>
            <a:r>
              <a:rPr lang="en-US" dirty="0" err="1"/>
              <a:t>authortwitter</a:t>
            </a:r>
            <a:r>
              <a:rPr lang="en-US" dirty="0"/>
              <a:t>   www.authorsite.com</a:t>
            </a:r>
          </a:p>
        </p:txBody>
      </p:sp>
      <p:sp>
        <p:nvSpPr>
          <p:cNvPr id="12" name="Author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2838075" y="5297609"/>
            <a:ext cx="6038989" cy="190400"/>
          </a:xfrm>
        </p:spPr>
        <p:txBody>
          <a:bodyPr anchor="ctr"/>
          <a:lstStyle>
            <a:lvl1pPr marL="0" indent="0" algn="l">
              <a:buFontTx/>
              <a:buNone/>
              <a:defRPr sz="1600" b="0" i="0" cap="all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TITLE IN ALL CAPS  </a:t>
            </a:r>
          </a:p>
        </p:txBody>
      </p:sp>
      <p:sp>
        <p:nvSpPr>
          <p:cNvPr id="13" name="Author Name"/>
          <p:cNvSpPr>
            <a:spLocks noGrp="1"/>
          </p:cNvSpPr>
          <p:nvPr>
            <p:ph type="body" sz="quarter" idx="10" hasCustomPrompt="1"/>
          </p:nvPr>
        </p:nvSpPr>
        <p:spPr>
          <a:xfrm>
            <a:off x="2838075" y="4957764"/>
            <a:ext cx="3544396" cy="291159"/>
          </a:xfrm>
        </p:spPr>
        <p:txBody>
          <a:bodyPr anchor="ctr"/>
          <a:lstStyle>
            <a:lvl1pPr marL="0" indent="0" algn="l">
              <a:buFontTx/>
              <a:buNone/>
              <a:defRPr sz="2400" b="0" i="0" baseline="0">
                <a:solidFill>
                  <a:schemeClr val="accent1"/>
                </a:solidFill>
                <a:latin typeface="Gotham Medium" panose="02000604030000020004" pitchFamily="50" charset="0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963976" y="4623383"/>
            <a:ext cx="1627632" cy="1627632"/>
          </a:xfrm>
          <a:prstGeom prst="ellipse">
            <a:avLst/>
          </a:prstGeom>
          <a:noFill/>
          <a:ln>
            <a:solidFill>
              <a:srgbClr val="F8F8F8"/>
            </a:solidFill>
          </a:ln>
        </p:spPr>
        <p:txBody>
          <a:bodyPr anchor="ctr"/>
          <a:lstStyle>
            <a:lvl1pPr algn="ctr">
              <a:defRPr sz="20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author photo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3" hasCustomPrompt="1"/>
          </p:nvPr>
        </p:nvSpPr>
        <p:spPr>
          <a:xfrm>
            <a:off x="963976" y="3293590"/>
            <a:ext cx="10516334" cy="1006258"/>
          </a:xfrm>
        </p:spPr>
        <p:txBody>
          <a:bodyPr/>
          <a:lstStyle>
            <a:lvl1pPr marL="0" indent="0">
              <a:buNone/>
              <a:defRPr sz="2800" b="0" i="0" cap="all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MODULE ONE TITLE IN ALL CAPS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11695" y="299663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964084" y="394774"/>
            <a:ext cx="10516226" cy="2381119"/>
          </a:xfrm>
        </p:spPr>
        <p:txBody>
          <a:bodyPr anchor="b"/>
          <a:lstStyle>
            <a:lvl1pPr algn="l">
              <a:defRPr sz="4499" b="0" i="0" spc="-112" baseline="0">
                <a:solidFill>
                  <a:schemeClr val="bg2">
                    <a:lumMod val="1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Course/Module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2803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 Text and Three Item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988902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>
          <a:xfrm>
            <a:off x="705973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7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4654523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437159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437159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322657" y="2798629"/>
            <a:ext cx="2730207" cy="164145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icon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8037215" y="4725166"/>
            <a:ext cx="3296065" cy="352404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solidFill>
                  <a:schemeClr val="accent1"/>
                </a:solidFill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8037214" y="5186451"/>
            <a:ext cx="3296066" cy="123865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description text on these lines. Keep it short and simple.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705973" y="1310606"/>
            <a:ext cx="10779516" cy="1188658"/>
          </a:xfrm>
        </p:spPr>
        <p:txBody>
          <a:bodyPr lIns="182880" tIns="0" rIns="182880" bIns="0" anchor="ctr"/>
          <a:lstStyle>
            <a:lvl1pPr marL="0" indent="0" algn="l"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Add a short bit of description text in this area. Try keeping the text on a slide to a minimum. But sometimes we know descriptions are necessary. 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(Option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46355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0" y="2054618"/>
            <a:ext cx="46291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600" b="0" i="0" dirty="0">
                <a:solidFill>
                  <a:schemeClr val="bg1"/>
                </a:solidFill>
                <a:latin typeface="+mj-lt"/>
                <a:ea typeface="Gotham Light" charset="0"/>
                <a:cs typeface="Gotham Light" charset="0"/>
              </a:rPr>
              <a:t>Demo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600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2"/>
                </a:solidFill>
              </a:defRPr>
            </a:lvl1pPr>
            <a:lvl2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2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2"/>
                </a:solidFill>
              </a:defRPr>
            </a:lvl6pPr>
            <a:lvl7pPr>
              <a:defRPr>
                <a:solidFill>
                  <a:schemeClr val="accent2"/>
                </a:solidFill>
              </a:defRPr>
            </a:lvl7pPr>
            <a:lvl8pPr>
              <a:defRPr>
                <a:solidFill>
                  <a:schemeClr val="accent2"/>
                </a:solidFill>
              </a:defRPr>
            </a:lvl8pPr>
            <a:lvl9pPr marL="2286000" indent="0">
              <a:buNone/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1815017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117466" y="1828800"/>
            <a:ext cx="4267334" cy="2429933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705972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  <a:lvl2pPr>
              <a:defRPr/>
            </a:lvl2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6393999" y="4568349"/>
            <a:ext cx="5095377" cy="14089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6808974" y="1829393"/>
            <a:ext cx="4265426" cy="2429340"/>
          </a:xfrm>
        </p:spPr>
        <p:txBody>
          <a:bodyPr lIns="182880" tIns="0" rIns="182880" bIns="0" anchor="ctr"/>
          <a:lstStyle>
            <a:lvl1pPr marL="0" indent="0" algn="ctr">
              <a:buNone/>
              <a:defRPr sz="24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marL="297073" indent="0" algn="l">
              <a:buNone/>
              <a:defRPr sz="2200"/>
            </a:lvl2pPr>
            <a:lvl3pPr marL="596176" indent="0" algn="l">
              <a:buNone/>
              <a:defRPr sz="2200"/>
            </a:lvl3pPr>
            <a:lvl4pPr marL="883076" indent="0" algn="l">
              <a:buNone/>
              <a:defRPr sz="2200"/>
            </a:lvl4pPr>
            <a:lvl5pPr marL="1096722" indent="0" algn="l">
              <a:buNone/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image or icon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7510184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1081602" y="1828800"/>
            <a:ext cx="2550598" cy="244259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1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817659" y="1825884"/>
            <a:ext cx="2556688" cy="2448428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4" hasCustomPrompt="1"/>
          </p:nvPr>
        </p:nvSpPr>
        <p:spPr>
          <a:xfrm>
            <a:off x="8568647" y="1842230"/>
            <a:ext cx="2522550" cy="2415736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4456692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81890" y="4568512"/>
            <a:ext cx="3296065" cy="1231106"/>
          </a:xfrm>
        </p:spPr>
        <p:txBody>
          <a:bodyPr lIns="182880" tIns="0" rIns="182880" bIns="0"/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000" b="0" i="0" baseline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232459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r Image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3470669" y="1831339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6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6" name="Content Placeholder 11"/>
          <p:cNvSpPr>
            <a:spLocks noGrp="1"/>
          </p:cNvSpPr>
          <p:nvPr>
            <p:ph sz="quarter" idx="23" hasCustomPrompt="1"/>
          </p:nvPr>
        </p:nvSpPr>
        <p:spPr>
          <a:xfrm>
            <a:off x="6245473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982231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346406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5" name="Text Placeholder 3"/>
          <p:cNvSpPr>
            <a:spLocks noGrp="1"/>
          </p:cNvSpPr>
          <p:nvPr>
            <p:ph type="body" sz="quarter" idx="26" hasCustomPrompt="1"/>
          </p:nvPr>
        </p:nvSpPr>
        <p:spPr>
          <a:xfrm>
            <a:off x="6226800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8991098" y="4683936"/>
            <a:ext cx="2503258" cy="1231106"/>
          </a:xfrm>
        </p:spPr>
        <p:txBody>
          <a:bodyPr lIns="182880" tIns="0" rIns="182880" bIns="0"/>
          <a:lstStyle>
            <a:lvl1pPr marL="0" indent="0" algn="ctr">
              <a:spcBef>
                <a:spcPts val="600"/>
              </a:spcBef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695865" y="1831340"/>
            <a:ext cx="2503258" cy="2658533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pitchFamily="50" charset="0"/>
                <a:ea typeface="Gotham Light" pitchFamily="50" charset="0"/>
                <a:cs typeface="Gotham Light" pitchFamily="50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 or icon</a:t>
            </a:r>
          </a:p>
        </p:txBody>
      </p:sp>
    </p:spTree>
    <p:extLst>
      <p:ext uri="{BB962C8B-B14F-4D97-AF65-F5344CB8AC3E}">
        <p14:creationId xmlns:p14="http://schemas.microsoft.com/office/powerpoint/2010/main" val="11311072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Only Image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8163932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8168570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163932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4437272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1336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5974" y="3365945"/>
            <a:ext cx="3296065" cy="472978"/>
          </a:xfrm>
        </p:spPr>
        <p:txBody>
          <a:bodyPr lIns="182880" tIns="0" rIns="182880" bIns="0"/>
          <a:lstStyle>
            <a:lvl1pPr marL="0" indent="0" algn="ctr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4443061" y="1828800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4447699" y="3365945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01336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05974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Content Placeholder 11"/>
          <p:cNvSpPr>
            <a:spLocks noGrp="1"/>
          </p:cNvSpPr>
          <p:nvPr>
            <p:ph sz="quarter" idx="22" hasCustomPrompt="1"/>
          </p:nvPr>
        </p:nvSpPr>
        <p:spPr>
          <a:xfrm>
            <a:off x="4443061" y="4026037"/>
            <a:ext cx="3311130" cy="1393959"/>
          </a:xfrm>
        </p:spPr>
        <p:txBody>
          <a:bodyPr lIns="182880" tIns="0" rIns="182880" bIns="0" anchor="ctr"/>
          <a:lstStyle>
            <a:lvl1pPr marL="0" indent="0" algn="ctr">
              <a:buNone/>
              <a:defRPr sz="22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</a:t>
            </a:r>
            <a:br>
              <a:rPr lang="en-US" dirty="0"/>
            </a:br>
            <a:r>
              <a:rPr lang="en-US" dirty="0"/>
              <a:t>icon only</a:t>
            </a:r>
          </a:p>
        </p:txBody>
      </p:sp>
      <p:sp>
        <p:nvSpPr>
          <p:cNvPr id="34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8178997" y="5563182"/>
            <a:ext cx="3296065" cy="472978"/>
          </a:xfrm>
        </p:spPr>
        <p:txBody>
          <a:bodyPr lIns="182880" tIns="0" rIns="182880" bIns="0"/>
          <a:lstStyle>
            <a:lvl1pPr algn="ctr"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547072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16872" y="1764144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928814" y="1567680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16872" y="3324002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928814" y="3127538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16872" y="4883859"/>
            <a:ext cx="883328" cy="859114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928814" y="4687395"/>
            <a:ext cx="9264090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1876425" y="1690781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876425" y="3250639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876425" y="4810496"/>
            <a:ext cx="0" cy="100584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65858" y="1774964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762126" y="1710442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49" name="Content Placeholder 11"/>
          <p:cNvSpPr>
            <a:spLocks noGrp="1"/>
          </p:cNvSpPr>
          <p:nvPr>
            <p:ph sz="quarter" idx="16" hasCustomPrompt="1"/>
          </p:nvPr>
        </p:nvSpPr>
        <p:spPr>
          <a:xfrm>
            <a:off x="765858" y="2966073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762126" y="2901551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765858" y="4130264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762126" y="4065742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65858" y="5294455"/>
            <a:ext cx="785356" cy="785356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762126" y="5229933"/>
            <a:ext cx="9264090" cy="914400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719262" y="1756162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1719262" y="2947271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1719262" y="4111462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1719262" y="5275653"/>
            <a:ext cx="0" cy="82296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887742" y="1703416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1822119" y="1678945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50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1822119" y="2646985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1822119" y="3568490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1822119" y="4514466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1829013" y="5457219"/>
            <a:ext cx="9264090" cy="734743"/>
          </a:xfrm>
        </p:spPr>
        <p:txBody>
          <a:bodyPr lIns="4572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1"/>
          <p:cNvSpPr>
            <a:spLocks noGrp="1"/>
          </p:cNvSpPr>
          <p:nvPr>
            <p:ph sz="quarter" idx="24" hasCustomPrompt="1"/>
          </p:nvPr>
        </p:nvSpPr>
        <p:spPr>
          <a:xfrm>
            <a:off x="887742" y="2671456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1" name="Content Placeholder 11"/>
          <p:cNvSpPr>
            <a:spLocks noGrp="1"/>
          </p:cNvSpPr>
          <p:nvPr>
            <p:ph sz="quarter" idx="25" hasCustomPrompt="1"/>
          </p:nvPr>
        </p:nvSpPr>
        <p:spPr>
          <a:xfrm>
            <a:off x="887742" y="3592961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2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887742" y="4538937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23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887742" y="5481690"/>
            <a:ext cx="685800" cy="685800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1733550" y="1680556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>
            <a:off x="1733550" y="2648596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>
            <a:off x="1733550" y="3570101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>
            <a:off x="1733550" y="4516077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>
            <a:off x="1733550" y="5458830"/>
            <a:ext cx="0" cy="731520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wo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6217330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5" y="2182985"/>
            <a:ext cx="5257800" cy="3488267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145390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verview/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635500" cy="6858000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bullet list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743782" y="1825869"/>
            <a:ext cx="3147933" cy="670243"/>
          </a:xfrm>
        </p:spPr>
        <p:txBody>
          <a:bodyPr anchor="b" anchorCtr="0"/>
          <a:lstStyle>
            <a:lvl1pPr marL="0" indent="0" algn="ctr">
              <a:buNone/>
              <a:defRPr sz="3600" baseline="0">
                <a:solidFill>
                  <a:schemeClr val="bg1"/>
                </a:solidFill>
                <a:latin typeface="+mj-lt"/>
              </a:defRPr>
            </a:lvl1pPr>
            <a:lvl2pPr marL="297073" indent="0" algn="ctr">
              <a:buNone/>
              <a:defRPr sz="3600">
                <a:latin typeface="+mj-lt"/>
              </a:defRPr>
            </a:lvl2pPr>
            <a:lvl3pPr marL="596176" indent="0" algn="ctr">
              <a:buNone/>
              <a:defRPr sz="3600">
                <a:latin typeface="+mj-lt"/>
              </a:defRPr>
            </a:lvl3pPr>
            <a:lvl4pPr marL="882650" indent="0" algn="ctr">
              <a:buNone/>
              <a:defRPr sz="3600">
                <a:latin typeface="+mj-lt"/>
              </a:defRPr>
            </a:lvl4pPr>
            <a:lvl5pPr marL="1096962" indent="0" algn="ctr">
              <a:buNone/>
              <a:defRPr sz="3600">
                <a:latin typeface="+mj-lt"/>
              </a:defRPr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339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1"/>
                      </p:to>
                    </p:animClr>
                  </p:sub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26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Thre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78583"/>
            <a:ext cx="3429000" cy="3496733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706999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our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17330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701336" y="4088336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6217330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701336" y="2193544"/>
            <a:ext cx="5257800" cy="1618875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1453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Five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6230520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2555535" y="405267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6518" y="217424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240125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hunking: Six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10"/>
          <p:cNvSpPr>
            <a:spLocks noGrp="1"/>
          </p:cNvSpPr>
          <p:nvPr>
            <p:ph sz="quarter" idx="18" hasCustomPrompt="1"/>
          </p:nvPr>
        </p:nvSpPr>
        <p:spPr>
          <a:xfrm>
            <a:off x="8051306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7" hasCustomPrompt="1"/>
          </p:nvPr>
        </p:nvSpPr>
        <p:spPr>
          <a:xfrm>
            <a:off x="4376320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10"/>
          <p:cNvSpPr>
            <a:spLocks noGrp="1"/>
          </p:cNvSpPr>
          <p:nvPr>
            <p:ph sz="quarter" idx="16" hasCustomPrompt="1"/>
          </p:nvPr>
        </p:nvSpPr>
        <p:spPr>
          <a:xfrm>
            <a:off x="701335" y="4042519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0" name="Content Placeholder 10"/>
          <p:cNvSpPr>
            <a:spLocks noGrp="1"/>
          </p:cNvSpPr>
          <p:nvPr>
            <p:ph sz="quarter" idx="12" hasCustomPrompt="1"/>
          </p:nvPr>
        </p:nvSpPr>
        <p:spPr>
          <a:xfrm>
            <a:off x="8051306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10"/>
          <p:cNvSpPr>
            <a:spLocks noGrp="1"/>
          </p:cNvSpPr>
          <p:nvPr>
            <p:ph sz="quarter" idx="11" hasCustomPrompt="1"/>
          </p:nvPr>
        </p:nvSpPr>
        <p:spPr>
          <a:xfrm>
            <a:off x="4376320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Content Placeholder 10"/>
          <p:cNvSpPr>
            <a:spLocks noGrp="1"/>
          </p:cNvSpPr>
          <p:nvPr>
            <p:ph sz="quarter" idx="10" hasCustomPrompt="1"/>
          </p:nvPr>
        </p:nvSpPr>
        <p:spPr>
          <a:xfrm>
            <a:off x="701335" y="2164080"/>
            <a:ext cx="3429000" cy="1643694"/>
          </a:xfrm>
          <a:solidFill>
            <a:schemeClr val="bg2"/>
          </a:solidFill>
        </p:spPr>
        <p:txBody>
          <a:bodyPr lIns="274320" tIns="274320" rIns="274320" bIns="274320" anchor="ctr">
            <a:normAutofit/>
          </a:bodyPr>
          <a:lstStyle>
            <a:lvl1pPr marL="0" indent="0" algn="ctr">
              <a:buNone/>
              <a:defRPr sz="24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780600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2323987"/>
            <a:ext cx="12192000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33472"/>
            <a:ext cx="11436096" cy="3740904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1938053"/>
            <a:ext cx="3696353" cy="447826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with Description and Two Tabbed Sectio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1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6483" y="2756014"/>
            <a:ext cx="5098766" cy="3618362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76482" y="1934332"/>
            <a:ext cx="3626557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  <p:sp>
        <p:nvSpPr>
          <p:cNvPr id="30" name="Rectangle 29"/>
          <p:cNvSpPr/>
          <p:nvPr userDrawn="1"/>
        </p:nvSpPr>
        <p:spPr>
          <a:xfrm>
            <a:off x="6259552" y="2323987"/>
            <a:ext cx="5932448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 userDrawn="1"/>
        </p:nvSpPr>
        <p:spPr>
          <a:xfrm>
            <a:off x="6259551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6624320" y="2755900"/>
            <a:ext cx="5212080" cy="3695700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  <a:latin typeface="Roboto Mono" charset="0"/>
                <a:ea typeface="Roboto Mono" charset="0"/>
                <a:cs typeface="Roboto Mono" charset="0"/>
              </a:defRPr>
            </a:lvl1pPr>
          </a:lstStyle>
          <a:p>
            <a:pPr lvl="0"/>
            <a:r>
              <a:rPr lang="en-US"/>
              <a:t>Click to add code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624638" y="1933575"/>
            <a:ext cx="3738562" cy="442913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with Tab and Output Sec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7899657" y="2323987"/>
            <a:ext cx="4281714" cy="45340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600992" y="2615862"/>
            <a:ext cx="3045576" cy="3758514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Console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1" y="2323987"/>
            <a:ext cx="7899657" cy="45340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82880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615862"/>
            <a:ext cx="7125929" cy="3758514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01335" y="1160399"/>
            <a:ext cx="10778972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7" hasCustomPrompt="1"/>
          </p:nvPr>
        </p:nvSpPr>
        <p:spPr>
          <a:xfrm>
            <a:off x="365758" y="1934332"/>
            <a:ext cx="3606801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Half Page Title Left and Tab R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460534" y="495187"/>
            <a:ext cx="7731465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60535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738586" y="787061"/>
            <a:ext cx="7038886" cy="5573397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64975" y="3022262"/>
            <a:ext cx="3526453" cy="635338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sz="30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Code </a:t>
            </a:r>
            <a:r>
              <a:rPr lang="en-US" dirty="0" smtClean="0"/>
              <a:t>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738688" y="105531"/>
            <a:ext cx="3810952" cy="442077"/>
          </a:xfrm>
        </p:spPr>
        <p:txBody>
          <a:bodyPr anchor="ctr"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Filename.here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Full Page with Tab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95187"/>
            <a:ext cx="12192000" cy="636281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4281714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65760" y="787061"/>
            <a:ext cx="11436096" cy="5699083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ext Placeholder 22"/>
          <p:cNvSpPr>
            <a:spLocks noGrp="1"/>
          </p:cNvSpPr>
          <p:nvPr>
            <p:ph type="body" sz="quarter" idx="13" hasCustomPrompt="1"/>
          </p:nvPr>
        </p:nvSpPr>
        <p:spPr>
          <a:xfrm>
            <a:off x="365760" y="157116"/>
            <a:ext cx="3265547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 err="1"/>
              <a:t>Filename.here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 and Description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58410"/>
            <a:ext cx="11414760" cy="4915966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377071"/>
            <a:ext cx="11414760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Title-Output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914953"/>
            <a:ext cx="11414759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/>
          <p:cNvSpPr>
            <a:spLocks noGrp="1"/>
          </p:cNvSpPr>
          <p:nvPr>
            <p:ph type="title" hasCustomPrompt="1"/>
          </p:nvPr>
        </p:nvSpPr>
        <p:spPr>
          <a:xfrm>
            <a:off x="1410073" y="541868"/>
            <a:ext cx="10070237" cy="2800626"/>
          </a:xfrm>
        </p:spPr>
        <p:txBody>
          <a:bodyPr anchor="b"/>
          <a:lstStyle>
            <a:lvl1pPr algn="r">
              <a:defRPr b="0" i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/>
              <a:t>Click to Add Section Header in Title Case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28384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Title Half Page with Tab and Output"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642811"/>
            <a:ext cx="12192000" cy="22151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0" y="2149450"/>
            <a:ext cx="12192000" cy="260911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t" anchorCtr="0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654263"/>
            <a:ext cx="3980329" cy="653143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2441325"/>
            <a:ext cx="11402568" cy="2014928"/>
          </a:xfrm>
        </p:spPr>
        <p:txBody>
          <a:bodyPr anchor="ctr" anchorCtr="0"/>
          <a:lstStyle>
            <a:lvl1pPr marL="0" indent="0">
              <a:buNone/>
              <a:defRPr sz="1800" baseline="0">
                <a:solidFill>
                  <a:schemeClr val="bg1">
                    <a:lumMod val="9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80088" y="588391"/>
            <a:ext cx="11317222" cy="437131"/>
          </a:xfrm>
          <a:prstGeom prst="rect">
            <a:avLst/>
          </a:prstGeom>
        </p:spPr>
        <p:txBody>
          <a:bodyPr vert="horz" lIns="0" tIns="0" rIns="87919" bIns="0" rtlCol="0" anchor="ctr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Code Title Half Page-Output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74904" y="5124351"/>
            <a:ext cx="11402568" cy="1367856"/>
          </a:xfrm>
        </p:spPr>
        <p:txBody>
          <a:bodyPr anchor="t" anchorCtr="0"/>
          <a:lstStyle>
            <a:lvl1pPr marL="0" indent="0">
              <a:buNone/>
              <a:defRPr sz="1800" baseline="0">
                <a:solidFill>
                  <a:schemeClr val="tx1">
                    <a:lumMod val="75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output or other items</a:t>
            </a:r>
          </a:p>
        </p:txBody>
      </p:sp>
      <p:sp>
        <p:nvSpPr>
          <p:cNvPr id="12" name="Text Placeholder 22"/>
          <p:cNvSpPr>
            <a:spLocks noGrp="1"/>
          </p:cNvSpPr>
          <p:nvPr>
            <p:ph type="body" sz="quarter" idx="14" hasCustomPrompt="1"/>
          </p:nvPr>
        </p:nvSpPr>
        <p:spPr>
          <a:xfrm>
            <a:off x="365760" y="1811782"/>
            <a:ext cx="2915924" cy="419592"/>
          </a:xfrm>
        </p:spPr>
        <p:txBody>
          <a:bodyPr anchor="ctr"/>
          <a:lstStyle>
            <a:lvl1pPr>
              <a:defRPr sz="16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file name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4904" y="1160399"/>
            <a:ext cx="11322406" cy="369553"/>
          </a:xfrm>
        </p:spPr>
        <p:txBody>
          <a:bodyPr anchor="ctr"/>
          <a:lstStyle>
            <a:lvl1pPr algn="ctr">
              <a:defRPr sz="2200" baseline="0">
                <a:solidFill>
                  <a:schemeClr val="bg1"/>
                </a:solidFill>
                <a:latin typeface="+mj-lt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Click to add a line </a:t>
            </a:r>
            <a:r>
              <a:rPr lang="en-US"/>
              <a:t>of text here </a:t>
            </a:r>
            <a:r>
              <a:rPr lang="en-US" dirty="0"/>
              <a:t>if needed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4134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Page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"/>
            <a:ext cx="12192000" cy="3888257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560173"/>
            <a:ext cx="11390376" cy="3039761"/>
          </a:xfrm>
        </p:spPr>
        <p:txBody>
          <a:bodyPr anchor="b"/>
          <a:lstStyle>
            <a:lvl1pPr marL="0" indent="0">
              <a:buNone/>
              <a:defRPr sz="18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74904" y="4094207"/>
            <a:ext cx="11390376" cy="437131"/>
          </a:xfrm>
        </p:spPr>
        <p:txBody>
          <a:bodyPr/>
          <a:lstStyle>
            <a:lvl1pPr algn="l">
              <a:defRPr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10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374904" y="4737287"/>
            <a:ext cx="11390376" cy="1835981"/>
          </a:xfrm>
        </p:spPr>
        <p:txBody>
          <a:bodyPr anchor="t"/>
          <a:lstStyle>
            <a:lvl1pPr marL="0" indent="0">
              <a:defRPr sz="2200" baseline="0">
                <a:latin typeface="+mn-lt"/>
              </a:defRPr>
            </a:lvl1pPr>
            <a:lvl2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>
              <a:defRPr sz="2200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>
              <a:defRPr sz="2400" b="0" i="0">
                <a:latin typeface="+mn-lt"/>
                <a:ea typeface="Gotham Light" pitchFamily="50" charset="0"/>
                <a:cs typeface="Gotham Light" pitchFamily="50" charset="0"/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7942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Full Page with Title"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1"/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166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Full Page with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74904" y="1403173"/>
            <a:ext cx="11426952" cy="4971203"/>
          </a:xfr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  <a:cs typeface="Consolas" panose="020B0609020204030204" pitchFamily="49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74904" y="588391"/>
            <a:ext cx="11426952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098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Dark Half Page Vertical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8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362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: Light Half Vertical Page with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31" tIns="45716" rIns="91431" bIns="457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 err="1">
              <a:solidFill>
                <a:schemeClr val="bg1"/>
              </a:solidFill>
              <a:latin typeface="Gotham Medium" panose="02000604030000020004" pitchFamily="50" charset="0"/>
            </a:endParaRP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4904" y="487680"/>
            <a:ext cx="5306568" cy="5884799"/>
          </a:xfrm>
        </p:spPr>
        <p:txBody>
          <a:bodyPr anchor="t"/>
          <a:lstStyle>
            <a:lvl1pPr marL="0" indent="0">
              <a:spcBef>
                <a:spcPts val="1800"/>
              </a:spcBef>
              <a:buNone/>
              <a:defRPr sz="1800">
                <a:solidFill>
                  <a:schemeClr val="bg2">
                    <a:lumMod val="10000"/>
                  </a:schemeClr>
                </a:solidFill>
                <a:latin typeface="Roboto Mono" pitchFamily="2" charset="0"/>
                <a:ea typeface="Roboto Mono" pitchFamily="2" charset="0"/>
              </a:defRPr>
            </a:lvl1pPr>
            <a:lvl2pPr marL="297073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2pPr>
            <a:lvl3pPr marL="596174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3pPr>
            <a:lvl4pPr marL="883075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4pPr>
            <a:lvl5pPr marL="1096720" indent="0">
              <a:buNone/>
              <a:defRPr>
                <a:solidFill>
                  <a:schemeClr val="bg1"/>
                </a:solidFill>
                <a:latin typeface="Roboto Mono" pitchFamily="2" charset="0"/>
                <a:ea typeface="Roboto Mono" pitchFamily="2" charset="0"/>
              </a:defRPr>
            </a:lvl5pPr>
          </a:lstStyle>
          <a:p>
            <a:pPr lvl="0"/>
            <a:r>
              <a:rPr lang="en-US" dirty="0"/>
              <a:t>Click to add code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 hasCustomPrompt="1"/>
          </p:nvPr>
        </p:nvSpPr>
        <p:spPr>
          <a:xfrm>
            <a:off x="6470904" y="487680"/>
            <a:ext cx="5269992" cy="5884799"/>
          </a:xfrm>
        </p:spPr>
        <p:txBody>
          <a:bodyPr/>
          <a:lstStyle>
            <a:lvl1pPr marL="284163" indent="-284163">
              <a:lnSpc>
                <a:spcPts val="2000"/>
              </a:lnSpc>
              <a:spcBef>
                <a:spcPts val="0"/>
              </a:spcBef>
              <a:buSzPct val="70000"/>
              <a:buFont typeface="Wingdings 3" panose="05040102010807070707" pitchFamily="18" charset="2"/>
              <a:buChar char="t"/>
              <a:defRPr sz="1800" baseline="0">
                <a:solidFill>
                  <a:schemeClr val="tx1"/>
                </a:solidFill>
              </a:defRPr>
            </a:lvl1pPr>
            <a:lvl2pPr marL="284163" indent="0">
              <a:lnSpc>
                <a:spcPts val="2000"/>
              </a:lnSpc>
              <a:buFontTx/>
              <a:buNone/>
              <a:defRPr/>
            </a:lvl2pPr>
            <a:lvl3pPr marL="284163" indent="0">
              <a:buFontTx/>
              <a:buNone/>
              <a:defRPr/>
            </a:lvl3pPr>
            <a:lvl4pPr marL="284163" indent="0">
              <a:buFontTx/>
              <a:buNone/>
              <a:defRPr/>
            </a:lvl4pPr>
            <a:lvl5pPr marL="284163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a note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Line your note up with the corresponding code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346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| Title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3528" y="426704"/>
            <a:ext cx="3518807" cy="5990425"/>
          </a:xfrm>
        </p:spPr>
        <p:txBody>
          <a:bodyPr anchor="ctr"/>
          <a:lstStyle>
            <a:lvl1pPr algn="r">
              <a:defRPr sz="2400">
                <a:solidFill>
                  <a:schemeClr val="accent1"/>
                </a:solidFill>
                <a:latin typeface="+mn-lt"/>
              </a:defRPr>
            </a:lvl1pPr>
            <a:lvl2pPr marL="586003" indent="-288930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marL="883074" indent="-28689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marL="1096724" indent="-213648" algn="r">
              <a:buFont typeface="Myriad Pro" panose="020B0503030403020204" pitchFamily="34" charset="0"/>
              <a:buChar char=" "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marL="1096722" indent="0" algn="r">
              <a:buFont typeface="Myriad Pro" panose="020B0503030403020204" pitchFamily="34" charset="0"/>
              <a:buNone/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</a:lstStyle>
          <a:p>
            <a:pPr lvl="0"/>
            <a:r>
              <a:rPr lang="en-US" dirty="0"/>
              <a:t>Click to add short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5069711" y="1598903"/>
            <a:ext cx="6273479" cy="3646025"/>
          </a:xfrm>
        </p:spPr>
        <p:txBody>
          <a:bodyPr anchor="ctr"/>
          <a:lstStyle>
            <a:lvl1pPr>
              <a:lnSpc>
                <a:spcPct val="100000"/>
              </a:lnSpc>
              <a:defRPr sz="3600" b="0" i="0">
                <a:latin typeface="+mj-lt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30316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48145" y="1598903"/>
            <a:ext cx="3383892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90400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itle or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smtClean="0"/>
              <a:t>Title 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70570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6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="0" i="0" baseline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r>
              <a:rPr lang="en-US" dirty="0"/>
              <a:t>Click to Add Slide Title in Title Case</a:t>
            </a:r>
          </a:p>
        </p:txBody>
      </p:sp>
    </p:spTree>
    <p:extLst>
      <p:ext uri="{BB962C8B-B14F-4D97-AF65-F5344CB8AC3E}">
        <p14:creationId xmlns:p14="http://schemas.microsoft.com/office/powerpoint/2010/main" val="39396101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Edge Bleed 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95856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6096000" y="1762125"/>
            <a:ext cx="0" cy="4645479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06519" y="1762125"/>
            <a:ext cx="5152416" cy="438150"/>
          </a:xfrm>
        </p:spPr>
        <p:txBody>
          <a:bodyPr/>
          <a:lstStyle>
            <a:lvl1pPr algn="r"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one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06518" y="2428876"/>
            <a:ext cx="5152417" cy="3978728"/>
          </a:xfrm>
        </p:spPr>
        <p:txBody>
          <a:bodyPr/>
          <a:lstStyle>
            <a:lvl1pPr marL="0" indent="0" algn="r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6333066" y="1762125"/>
            <a:ext cx="5152421" cy="438150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Compare item two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6333066" y="2428876"/>
            <a:ext cx="5152422" cy="3978728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>
                <a:latin typeface="+mj-lt"/>
              </a:defRPr>
            </a:lvl1pPr>
          </a:lstStyle>
          <a:p>
            <a:r>
              <a:rPr lang="en-US" dirty="0"/>
              <a:t>Click to Add Slide Title in </a:t>
            </a:r>
            <a:r>
              <a:rPr lang="en-US" dirty="0" smtClean="0"/>
              <a:t>Title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5621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2015067" y="1114004"/>
            <a:ext cx="8170333" cy="4629992"/>
          </a:xfrm>
          <a:noFill/>
          <a:ln>
            <a:noFill/>
          </a:ln>
        </p:spPr>
        <p:txBody>
          <a:bodyPr anchor="ctr">
            <a:normAutofit/>
          </a:bodyPr>
          <a:lstStyle>
            <a:lvl1pPr algn="ctr">
              <a:defRPr sz="4799" spc="-112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This is a short, important statement to bring attention to something.</a:t>
            </a:r>
          </a:p>
        </p:txBody>
      </p:sp>
    </p:spTree>
    <p:extLst>
      <p:ext uri="{BB962C8B-B14F-4D97-AF65-F5344CB8AC3E}">
        <p14:creationId xmlns:p14="http://schemas.microsoft.com/office/powerpoint/2010/main" val="181928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1076327"/>
            <a:ext cx="10070239" cy="2720171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200" b="0" i="0" smtClean="0">
                <a:solidFill>
                  <a:schemeClr val="accent4"/>
                </a:solidFill>
                <a:effectLst/>
              </a:defRPr>
            </a:lvl1pPr>
          </a:lstStyle>
          <a:p>
            <a:r>
              <a:rPr lang="en-US" dirty="0"/>
              <a:t>“Life is trying things to see if </a:t>
            </a:r>
            <a:br>
              <a:rPr lang="en-US" dirty="0"/>
            </a:br>
            <a:r>
              <a:rPr lang="en-US" dirty="0"/>
              <a:t>they work.”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3990976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Ray Bradbury</a:t>
            </a:r>
          </a:p>
        </p:txBody>
      </p:sp>
    </p:spTree>
    <p:extLst>
      <p:ext uri="{BB962C8B-B14F-4D97-AF65-F5344CB8AC3E}">
        <p14:creationId xmlns:p14="http://schemas.microsoft.com/office/powerpoint/2010/main" val="336529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-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745959"/>
            <a:ext cx="10070239" cy="3724308"/>
          </a:xfrm>
        </p:spPr>
        <p:txBody>
          <a:bodyPr anchor="b">
            <a:normAutofit/>
          </a:bodyPr>
          <a:lstStyle>
            <a:lvl1pPr marL="0" marR="0" indent="0" algn="l" defTabSz="58600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smtClean="0">
                <a:effectLst/>
              </a:defRPr>
            </a:lvl1pPr>
          </a:lstStyle>
          <a:p>
            <a:r>
              <a:rPr lang="en-US" dirty="0"/>
              <a:t>“It had long since come to my attention that people of accomplishment rarely sat back and let things happen to them. They went out and happened to things.”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055981" y="4664744"/>
            <a:ext cx="10070513" cy="561975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Gotham Medium" panose="02000604030000020004" pitchFamily="50" charset="0"/>
                <a:cs typeface="Gotham Medium" panose="02000604030000020004" pitchFamily="50" charset="0"/>
              </a:defRPr>
            </a:lvl1pPr>
          </a:lstStyle>
          <a:p>
            <a:pPr lvl="0"/>
            <a:r>
              <a:rPr lang="en-US" dirty="0"/>
              <a:t>Leonardo Da Vinci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i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056444" y="3006660"/>
            <a:ext cx="10070239" cy="17251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799" b="0" i="0"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definition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1056444" y="2071871"/>
            <a:ext cx="10070239" cy="833377"/>
          </a:xfrm>
        </p:spPr>
        <p:txBody>
          <a:bodyPr anchor="b">
            <a:normAutofit/>
          </a:bodyPr>
          <a:lstStyle>
            <a:lvl1pPr algn="l">
              <a:defRPr sz="4799" spc="-112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 dirty="0"/>
              <a:t>Word to define</a:t>
            </a:r>
          </a:p>
        </p:txBody>
      </p:sp>
    </p:spTree>
    <p:extLst>
      <p:ext uri="{BB962C8B-B14F-4D97-AF65-F5344CB8AC3E}">
        <p14:creationId xmlns:p14="http://schemas.microsoft.com/office/powerpoint/2010/main" val="7609272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9240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 N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0"/>
          <p:cNvSpPr>
            <a:spLocks noGrp="1"/>
          </p:cNvSpPr>
          <p:nvPr>
            <p:ph type="title" hasCustomPrompt="1"/>
          </p:nvPr>
        </p:nvSpPr>
        <p:spPr>
          <a:xfrm>
            <a:off x="711695" y="541868"/>
            <a:ext cx="10070237" cy="2800626"/>
          </a:xfrm>
        </p:spPr>
        <p:txBody>
          <a:bodyPr bIns="0" anchor="b"/>
          <a:lstStyle>
            <a:lvl1pPr algn="l">
              <a:lnSpc>
                <a:spcPts val="4620"/>
              </a:lnSpc>
              <a:defRPr b="0" i="0" baseline="0">
                <a:solidFill>
                  <a:schemeClr val="tx1">
                    <a:lumMod val="50000"/>
                  </a:schemeClr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Up Next:</a:t>
            </a:r>
            <a:br>
              <a:rPr lang="en-US" dirty="0" smtClean="0"/>
            </a:br>
            <a:r>
              <a:rPr lang="en-US" dirty="0" smtClean="0"/>
              <a:t>Title of Upcoming Module</a:t>
            </a:r>
            <a:endParaRPr lang="en-US" dirty="0"/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711695" y="3429000"/>
            <a:ext cx="10768615" cy="0"/>
          </a:xfrm>
          <a:prstGeom prst="line">
            <a:avLst/>
          </a:prstGeom>
          <a:ln w="38100">
            <a:gradFill>
              <a:gsLst>
                <a:gs pos="0">
                  <a:schemeClr val="accent1"/>
                </a:gs>
                <a:gs pos="100000">
                  <a:srgbClr val="EC0D7D"/>
                </a:gs>
              </a:gsLst>
              <a:lin ang="4800000" scaled="0"/>
            </a:gra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4635499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182880" tIns="182880" rIns="182880" bIns="182880" rtlCol="0" anchor="ctr"/>
          <a:lstStyle/>
          <a:p>
            <a:pPr algn="ctr">
              <a:spcBef>
                <a:spcPts val="600"/>
              </a:spcBef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181599" y="328230"/>
            <a:ext cx="6463307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 baseline="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635499" cy="6858000"/>
          </a:xfrm>
          <a:solidFill>
            <a:schemeClr val="bg1"/>
          </a:solidFill>
        </p:spPr>
        <p:txBody>
          <a:bodyPr anchor="ctr"/>
          <a:lstStyle>
            <a:lvl1pPr algn="ctr">
              <a:defRPr>
                <a:latin typeface="+mj-lt"/>
              </a:defRPr>
            </a:lvl1pPr>
          </a:lstStyle>
          <a:p>
            <a:pPr lvl="0"/>
            <a:r>
              <a:rPr lang="en-US" dirty="0"/>
              <a:t>Click Icon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513032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6" grpId="0" build="p" bldLvl="5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</p:tmplLst>
      </p:bldP>
      <p:bldP spid="9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Title/Image Left |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6518" y="583180"/>
            <a:ext cx="10778971" cy="437131"/>
          </a:xfrm>
        </p:spPr>
        <p:txBody>
          <a:bodyPr/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sp>
        <p:nvSpPr>
          <p:cNvPr id="3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1570616"/>
            <a:ext cx="6776355" cy="4130938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84700" y="1570616"/>
            <a:ext cx="0" cy="4130938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706518" y="1813071"/>
            <a:ext cx="3425519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28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or Click Icon </a:t>
            </a:r>
            <a:br>
              <a:rPr lang="en-US" dirty="0"/>
            </a:br>
            <a:r>
              <a:rPr lang="en-US" dirty="0"/>
              <a:t>to Add Graphic</a:t>
            </a:r>
          </a:p>
        </p:txBody>
      </p:sp>
    </p:spTree>
    <p:extLst>
      <p:ext uri="{BB962C8B-B14F-4D97-AF65-F5344CB8AC3E}">
        <p14:creationId xmlns:p14="http://schemas.microsoft.com/office/powerpoint/2010/main" val="20878479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4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1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00311" y="1913447"/>
            <a:ext cx="4572617" cy="1403345"/>
          </a:xfrm>
        </p:spPr>
        <p:txBody>
          <a:bodyPr lIns="91440"/>
          <a:lstStyle>
            <a:lvl1pPr algn="l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085850" y="642938"/>
            <a:ext cx="3669602" cy="5572124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5900311" y="3653756"/>
            <a:ext cx="4572617" cy="1539466"/>
          </a:xfrm>
        </p:spPr>
        <p:txBody>
          <a:bodyPr lIns="91440" tIns="0" rIns="91440" bIns="0"/>
          <a:lstStyle>
            <a:lvl1pPr marL="0" indent="0" algn="l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  <p:extLst>
      <p:ext uri="{BB962C8B-B14F-4D97-AF65-F5344CB8AC3E}">
        <p14:creationId xmlns:p14="http://schemas.microsoft.com/office/powerpoint/2010/main" val="15864381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/Imag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5037364" y="426704"/>
            <a:ext cx="6776355" cy="599042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longer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84700" y="426704"/>
            <a:ext cx="0" cy="5990425"/>
          </a:xfrm>
          <a:prstGeom prst="line">
            <a:avLst/>
          </a:prstGeom>
          <a:ln>
            <a:solidFill>
              <a:schemeClr val="accent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>
            <a:spLocks noGrp="1"/>
          </p:cNvSpPr>
          <p:nvPr>
            <p:ph sz="quarter" idx="14" hasCustomPrompt="1"/>
          </p:nvPr>
        </p:nvSpPr>
        <p:spPr>
          <a:xfrm>
            <a:off x="358814" y="1598903"/>
            <a:ext cx="3773223" cy="3646025"/>
          </a:xfrm>
        </p:spPr>
        <p:txBody>
          <a:bodyPr anchor="ctr"/>
          <a:lstStyle>
            <a:lvl1pPr algn="r">
              <a:lnSpc>
                <a:spcPct val="100000"/>
              </a:lnSpc>
              <a:defRPr sz="3600" b="0" i="0">
                <a:latin typeface="+mj-lt"/>
                <a:ea typeface="Gotham Rounded Light" charset="0"/>
                <a:cs typeface="Gotham Rounded Light" charset="0"/>
              </a:defRPr>
            </a:lvl1pPr>
          </a:lstStyle>
          <a:p>
            <a:pPr lvl="0"/>
            <a:r>
              <a:rPr lang="en-US" dirty="0"/>
              <a:t>Click to Add Title or Click Icon to Add Graphic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-1463041" y="0"/>
            <a:ext cx="146304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b="0" dirty="0">
                <a:latin typeface="Gotham Medium" panose="02000604030000020004" pitchFamily="50" charset="0"/>
              </a:rPr>
              <a:t>This slide is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preset</a:t>
            </a:r>
            <a:r>
              <a:rPr lang="en-US" sz="1400" b="0" dirty="0">
                <a:solidFill>
                  <a:schemeClr val="accent1"/>
                </a:solidFill>
                <a:latin typeface="Gotham Medium" panose="02000604030000020004" pitchFamily="50" charset="0"/>
              </a:rPr>
              <a:t> </a:t>
            </a:r>
            <a:r>
              <a:rPr lang="en-US" sz="1400" b="0" dirty="0">
                <a:latin typeface="Gotham Medium" panose="02000604030000020004" pitchFamily="50" charset="0"/>
              </a:rPr>
              <a:t>with </a:t>
            </a:r>
            <a:r>
              <a:rPr lang="en-US" sz="1400" b="1" dirty="0">
                <a:solidFill>
                  <a:schemeClr val="accent1"/>
                </a:solidFill>
                <a:latin typeface="Gotham Medium" panose="02000604030000020004" pitchFamily="50" charset="0"/>
              </a:rPr>
              <a:t>animations</a:t>
            </a:r>
          </a:p>
        </p:txBody>
      </p:sp>
    </p:spTree>
    <p:extLst>
      <p:ext uri="{BB962C8B-B14F-4D97-AF65-F5344CB8AC3E}">
        <p14:creationId xmlns:p14="http://schemas.microsoft.com/office/powerpoint/2010/main" val="217153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7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or Category with Large Icon-2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23937" y="4113728"/>
            <a:ext cx="6744127" cy="744028"/>
          </a:xfrm>
        </p:spPr>
        <p:txBody>
          <a:bodyPr lIns="91440"/>
          <a:lstStyle>
            <a:lvl1pPr algn="ctr">
              <a:lnSpc>
                <a:spcPts val="5000"/>
              </a:lnSpc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Topic or Title Introduction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076104" y="714374"/>
            <a:ext cx="4039791" cy="3288903"/>
          </a:xfrm>
        </p:spPr>
        <p:txBody>
          <a:bodyPr anchor="ctr"/>
          <a:lstStyle>
            <a:lvl1pPr algn="ctr">
              <a:defRPr sz="3200" baseline="0">
                <a:latin typeface="+mj-lt"/>
              </a:defRPr>
            </a:lvl1pPr>
          </a:lstStyle>
          <a:p>
            <a:r>
              <a:rPr lang="en-US" dirty="0"/>
              <a:t>Insert Icon Only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27" hasCustomPrompt="1"/>
          </p:nvPr>
        </p:nvSpPr>
        <p:spPr>
          <a:xfrm>
            <a:off x="2895387" y="4968206"/>
            <a:ext cx="6401227" cy="1218282"/>
          </a:xfrm>
        </p:spPr>
        <p:txBody>
          <a:bodyPr lIns="91440" tIns="0" rIns="91440" bIns="0"/>
          <a:lstStyle>
            <a:lvl1pPr marL="0" indent="0" algn="ctr">
              <a:lnSpc>
                <a:spcPts val="2700"/>
              </a:lnSpc>
              <a:spcBef>
                <a:spcPts val="600"/>
              </a:spcBef>
              <a:buNone/>
              <a:defRPr sz="2000" b="0" i="0" baseline="0">
                <a:solidFill>
                  <a:schemeClr val="bg1"/>
                </a:solidFill>
                <a:latin typeface="Gotham Book" charset="0"/>
                <a:ea typeface="Gotham Book" charset="0"/>
                <a:cs typeface="Gotham Book" charset="0"/>
              </a:defRPr>
            </a:lvl1pPr>
          </a:lstStyle>
          <a:p>
            <a:pPr lvl="0"/>
            <a:r>
              <a:rPr lang="en-US" dirty="0"/>
              <a:t>Add a short bit of description text in this area. This should be a quick intro slide to an idea without a lot of text. Stick to a few sentences.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ix Item Lis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06518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2064230" y="1828799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7" hasCustomPrompt="1"/>
          </p:nvPr>
        </p:nvSpPr>
        <p:spPr>
          <a:xfrm>
            <a:off x="2064230" y="3258097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9" hasCustomPrompt="1"/>
          </p:nvPr>
        </p:nvSpPr>
        <p:spPr>
          <a:xfrm>
            <a:off x="2064230" y="468739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6" hasCustomPrompt="1"/>
          </p:nvPr>
        </p:nvSpPr>
        <p:spPr>
          <a:xfrm>
            <a:off x="717550" y="3335478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8" name="Content Placeholder 4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5" name="Content Placeholder 11"/>
          <p:cNvSpPr>
            <a:spLocks noGrp="1"/>
          </p:cNvSpPr>
          <p:nvPr>
            <p:ph sz="quarter" idx="28" hasCustomPrompt="1"/>
          </p:nvPr>
        </p:nvSpPr>
        <p:spPr>
          <a:xfrm>
            <a:off x="6334132" y="189905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46" name="Text Placeholder 3"/>
          <p:cNvSpPr>
            <a:spLocks noGrp="1"/>
          </p:cNvSpPr>
          <p:nvPr>
            <p:ph type="body" sz="quarter" idx="29" hasCustomPrompt="1"/>
          </p:nvPr>
        </p:nvSpPr>
        <p:spPr>
          <a:xfrm>
            <a:off x="7691844" y="1823245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3"/>
          <p:cNvSpPr>
            <a:spLocks noGrp="1"/>
          </p:cNvSpPr>
          <p:nvPr>
            <p:ph type="body" sz="quarter" idx="30" hasCustomPrompt="1"/>
          </p:nvPr>
        </p:nvSpPr>
        <p:spPr>
          <a:xfrm>
            <a:off x="7691844" y="3252543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Text Placeholder 3"/>
          <p:cNvSpPr>
            <a:spLocks noGrp="1"/>
          </p:cNvSpPr>
          <p:nvPr>
            <p:ph type="body" sz="quarter" idx="31" hasCustomPrompt="1"/>
          </p:nvPr>
        </p:nvSpPr>
        <p:spPr>
          <a:xfrm>
            <a:off x="7691844" y="4681841"/>
            <a:ext cx="3793645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9" name="Content Placeholder 4"/>
          <p:cNvSpPr>
            <a:spLocks noGrp="1"/>
          </p:cNvSpPr>
          <p:nvPr>
            <p:ph sz="quarter" idx="32" hasCustomPrompt="1"/>
          </p:nvPr>
        </p:nvSpPr>
        <p:spPr>
          <a:xfrm>
            <a:off x="6345164" y="3329924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50" name="Content Placeholder 4"/>
          <p:cNvSpPr>
            <a:spLocks noGrp="1"/>
          </p:cNvSpPr>
          <p:nvPr>
            <p:ph sz="quarter" idx="33" hasCustomPrompt="1"/>
          </p:nvPr>
        </p:nvSpPr>
        <p:spPr>
          <a:xfrm>
            <a:off x="6334132" y="4757646"/>
            <a:ext cx="1097280" cy="1097280"/>
          </a:xfrm>
        </p:spPr>
        <p:txBody>
          <a:bodyPr anchor="ctr"/>
          <a:lstStyle>
            <a:lvl1pPr algn="ctr"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| Three Item Chunk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7261347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7261347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7261347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706519" y="1633727"/>
            <a:ext cx="4353162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5860372" y="1904604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5860372" y="3333902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5850018" y="4763200"/>
            <a:ext cx="1097280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 | Three Item Chun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706518" y="588391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>
            <a:lvl1pPr algn="ctr">
              <a:defRPr baseline="0"/>
            </a:lvl1pPr>
          </a:lstStyle>
          <a:p>
            <a:r>
              <a:rPr lang="en-US" dirty="0"/>
              <a:t>Click to Add Slide Title in Title Case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quarter" idx="21" hasCustomPrompt="1"/>
          </p:nvPr>
        </p:nvSpPr>
        <p:spPr>
          <a:xfrm>
            <a:off x="2211045" y="1828799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2211045" y="3258097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3"/>
          <p:cNvSpPr>
            <a:spLocks noGrp="1"/>
          </p:cNvSpPr>
          <p:nvPr>
            <p:ph type="body" sz="quarter" idx="25" hasCustomPrompt="1"/>
          </p:nvPr>
        </p:nvSpPr>
        <p:spPr>
          <a:xfrm>
            <a:off x="2211045" y="4687395"/>
            <a:ext cx="4224142" cy="1252043"/>
          </a:xfrm>
        </p:spPr>
        <p:txBody>
          <a:bodyPr lIns="182880" tIns="0" rIns="182880" bIns="0" anchor="ctr"/>
          <a:lstStyle>
            <a:lvl1pPr marL="0" indent="0" algn="l">
              <a:buNone/>
              <a:defRPr sz="2000" b="0" i="0">
                <a:latin typeface="+mn-lt"/>
                <a:ea typeface="Gotham Book" panose="02000604040000020004" pitchFamily="50" charset="0"/>
                <a:cs typeface="Gotham Book" panose="0200060404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6936631" y="1633727"/>
            <a:ext cx="4548858" cy="4596385"/>
          </a:xfrm>
        </p:spPr>
        <p:txBody>
          <a:bodyPr anchor="ctr"/>
          <a:lstStyle>
            <a:lvl1pPr algn="l">
              <a:lnSpc>
                <a:spcPct val="100000"/>
              </a:lnSpc>
              <a:defRPr sz="2400">
                <a:solidFill>
                  <a:schemeClr val="accent1"/>
                </a:solidFill>
                <a:latin typeface="+mn-lt"/>
              </a:defRPr>
            </a:lvl1pPr>
            <a:lvl2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2pPr>
            <a:lvl3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3pPr>
            <a:lvl4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4pPr>
            <a:lvl5pPr algn="l">
              <a:defRPr sz="2400" b="0" i="0">
                <a:solidFill>
                  <a:schemeClr val="accent1"/>
                </a:solidFill>
                <a:latin typeface="Gotham Book" panose="02000604040000020004" pitchFamily="50" charset="0"/>
                <a:ea typeface="Gotham Book" panose="02000604040000020004" pitchFamily="50" charset="0"/>
                <a:cs typeface="Gotham Book" panose="02000604040000020004" pitchFamily="50" charset="0"/>
              </a:defRPr>
            </a:lvl5pPr>
            <a:lvl6pPr marL="1427163" indent="0">
              <a:buNone/>
              <a:defRPr>
                <a:solidFill>
                  <a:schemeClr val="accent1"/>
                </a:solidFill>
              </a:defRPr>
            </a:lvl6pPr>
            <a:lvl7pPr>
              <a:defRPr>
                <a:solidFill>
                  <a:schemeClr val="accent1"/>
                </a:solidFill>
              </a:defRPr>
            </a:lvl7pPr>
            <a:lvl8pPr>
              <a:defRPr>
                <a:solidFill>
                  <a:schemeClr val="accent1"/>
                </a:solidFill>
              </a:defRPr>
            </a:lvl8pPr>
            <a:lvl9pPr marL="2286000" indent="0">
              <a:buNone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/>
          <p:cNvSpPr>
            <a:spLocks noGrp="1"/>
          </p:cNvSpPr>
          <p:nvPr>
            <p:ph sz="quarter" idx="26" hasCustomPrompt="1"/>
          </p:nvPr>
        </p:nvSpPr>
        <p:spPr>
          <a:xfrm>
            <a:off x="716872" y="1904604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4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716872" y="3333902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  <p:sp>
        <p:nvSpPr>
          <p:cNvPr id="15" name="Content Placeholder 11"/>
          <p:cNvSpPr>
            <a:spLocks noGrp="1"/>
          </p:cNvSpPr>
          <p:nvPr>
            <p:ph sz="quarter" idx="27" hasCustomPrompt="1"/>
          </p:nvPr>
        </p:nvSpPr>
        <p:spPr>
          <a:xfrm>
            <a:off x="706518" y="4763200"/>
            <a:ext cx="1131448" cy="1100432"/>
          </a:xfrm>
        </p:spPr>
        <p:txBody>
          <a:bodyPr lIns="0" tIns="0" rIns="0" bIns="0" anchor="ctr"/>
          <a:lstStyle>
            <a:lvl1pPr marL="0" indent="0" algn="ctr">
              <a:buNone/>
              <a:defRPr sz="1400" b="0" i="0" baseline="0">
                <a:latin typeface="Gotham Light" charset="0"/>
                <a:ea typeface="Gotham Light" charset="0"/>
                <a:cs typeface="Gotham Light" charset="0"/>
              </a:defRPr>
            </a:lvl1pPr>
            <a:lvl2pPr algn="ctr">
              <a:defRPr sz="2200"/>
            </a:lvl2pPr>
            <a:lvl3pPr algn="ctr">
              <a:defRPr sz="2200"/>
            </a:lvl3pPr>
            <a:lvl4pPr algn="ctr">
              <a:defRPr sz="2200"/>
            </a:lvl4pPr>
            <a:lvl5pPr algn="ctr">
              <a:defRPr sz="2200"/>
            </a:lvl5pPr>
          </a:lstStyle>
          <a:p>
            <a:pPr lvl="0"/>
            <a:r>
              <a:rPr lang="en-US" dirty="0"/>
              <a:t>Click to add image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6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7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8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0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tx2"/>
                      </p:to>
                    </p:animClr>
                  </p:subTnLst>
                </p:cTn>
              </p:par>
            </p:tnLst>
          </p:tmpl>
          <p:tmpl lvl="9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115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518" y="1430900"/>
            <a:ext cx="10778971" cy="49434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6518" y="505084"/>
            <a:ext cx="10778971" cy="437131"/>
          </a:xfrm>
          <a:prstGeom prst="rect">
            <a:avLst/>
          </a:prstGeom>
        </p:spPr>
        <p:txBody>
          <a:bodyPr vert="horz" lIns="0" tIns="43960" rIns="87919" bIns="43960" rtlCol="0" anchor="t" anchorCtr="0">
            <a:noAutofit/>
          </a:bodyPr>
          <a:lstStyle/>
          <a:p>
            <a:r>
              <a:rPr lang="en-US" dirty="0"/>
              <a:t>Click to Add Slide Title in </a:t>
            </a:r>
            <a:r>
              <a:rPr lang="en-US" dirty="0" err="1"/>
              <a:t>Titlecase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2" cstate="print">
            <a:alphaModFix amt="60000"/>
            <a:extLst>
              <a:ext uri="{BEBA8EAE-BF5A-486C-A8C5-ECC9F3942E4B}">
                <a14:imgProps xmlns:a14="http://schemas.microsoft.com/office/drawing/2010/main">
                  <a14:imgLayer r:embed="rId5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489" y="6149463"/>
            <a:ext cx="449824" cy="44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917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713" r:id="rId5"/>
    <p:sldLayoutId id="2147483717" r:id="rId6"/>
    <p:sldLayoutId id="2147483705" r:id="rId7"/>
    <p:sldLayoutId id="2147483715" r:id="rId8"/>
    <p:sldLayoutId id="2147483716" r:id="rId9"/>
    <p:sldLayoutId id="2147483701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85" r:id="rId16"/>
    <p:sldLayoutId id="2147483686" r:id="rId17"/>
    <p:sldLayoutId id="2147483687" r:id="rId18"/>
    <p:sldLayoutId id="2147483659" r:id="rId19"/>
    <p:sldLayoutId id="2147483660" r:id="rId20"/>
    <p:sldLayoutId id="2147483661" r:id="rId21"/>
    <p:sldLayoutId id="2147483662" r:id="rId22"/>
    <p:sldLayoutId id="2147483663" r:id="rId23"/>
    <p:sldLayoutId id="2147483683" r:id="rId24"/>
    <p:sldLayoutId id="2147483688" r:id="rId25"/>
    <p:sldLayoutId id="2147483690" r:id="rId26"/>
    <p:sldLayoutId id="2147483692" r:id="rId27"/>
    <p:sldLayoutId id="2147483694" r:id="rId28"/>
    <p:sldLayoutId id="2147483695" r:id="rId29"/>
    <p:sldLayoutId id="2147483697" r:id="rId30"/>
    <p:sldLayoutId id="2147483664" r:id="rId31"/>
    <p:sldLayoutId id="2147483665" r:id="rId32"/>
    <p:sldLayoutId id="2147483666" r:id="rId33"/>
    <p:sldLayoutId id="2147483667" r:id="rId34"/>
    <p:sldLayoutId id="2147483668" r:id="rId35"/>
    <p:sldLayoutId id="2147483669" r:id="rId36"/>
    <p:sldLayoutId id="2147483670" r:id="rId37"/>
    <p:sldLayoutId id="2147483671" r:id="rId38"/>
    <p:sldLayoutId id="2147483679" r:id="rId39"/>
    <p:sldLayoutId id="2147483678" r:id="rId40"/>
    <p:sldLayoutId id="2147483672" r:id="rId41"/>
    <p:sldLayoutId id="2147483673" r:id="rId42"/>
    <p:sldLayoutId id="2147483674" r:id="rId43"/>
    <p:sldLayoutId id="2147483699" r:id="rId44"/>
    <p:sldLayoutId id="2147483675" r:id="rId45"/>
    <p:sldLayoutId id="2147483676" r:id="rId46"/>
    <p:sldLayoutId id="2147483718" r:id="rId47"/>
    <p:sldLayoutId id="2147483719" r:id="rId48"/>
    <p:sldLayoutId id="2147483721" r:id="rId49"/>
    <p:sldLayoutId id="2147483722" r:id="rId50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ctr" defTabSz="586003" rtl="0" eaLnBrk="1" latinLnBrk="0" hangingPunct="1">
        <a:lnSpc>
          <a:spcPct val="85000"/>
        </a:lnSpc>
        <a:spcBef>
          <a:spcPct val="0"/>
        </a:spcBef>
        <a:buNone/>
        <a:defRPr sz="3600" b="0" i="0" kern="1200" cap="none" baseline="0">
          <a:solidFill>
            <a:schemeClr val="tx1"/>
          </a:solidFill>
          <a:latin typeface="+mj-lt"/>
          <a:ea typeface="Gotham Light" charset="0"/>
          <a:cs typeface="Gotham Light" charset="0"/>
        </a:defRPr>
      </a:lvl1pPr>
    </p:titleStyle>
    <p:bodyStyle>
      <a:lvl1pPr marL="57150" indent="-57150" algn="l" defTabSz="586003" rtl="0" eaLnBrk="1" latinLnBrk="0" hangingPunct="1">
        <a:lnSpc>
          <a:spcPct val="100000"/>
        </a:lnSpc>
        <a:spcBef>
          <a:spcPts val="1800"/>
        </a:spcBef>
        <a:buClrTx/>
        <a:buSzPct val="75000"/>
        <a:buFont typeface="Myriad Pro" panose="020B0503030403020204" pitchFamily="34" charset="0"/>
        <a:buChar char=" "/>
        <a:defRPr sz="2400" b="0" i="0" kern="1200">
          <a:solidFill>
            <a:schemeClr val="tx1"/>
          </a:solidFill>
          <a:latin typeface="+mn-lt"/>
          <a:ea typeface="Gotham Medium" panose="02000604030000020004" pitchFamily="50" charset="0"/>
          <a:cs typeface="Gotham Medium" panose="02000604030000020004" pitchFamily="50" charset="0"/>
        </a:defRPr>
      </a:lvl1pPr>
      <a:lvl2pPr marL="586003" indent="-28893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-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2pPr>
      <a:lvl3pPr marL="883074" indent="-28689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Lucida Grande"/>
        <a:buChar char="•"/>
        <a:defRPr sz="2400" b="0" i="0" kern="120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3pPr>
      <a:lvl4pPr marL="1200150" indent="-317500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Wingdings" panose="05000000000000000000" pitchFamily="2" charset="2"/>
        <a:buChar char="§"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4pPr>
      <a:lvl5pPr marL="1371600" indent="-274638" algn="l" defTabSz="586003" rtl="0" eaLnBrk="1" latinLnBrk="0" hangingPunct="1">
        <a:lnSpc>
          <a:spcPct val="100000"/>
        </a:lnSpc>
        <a:spcBef>
          <a:spcPts val="600"/>
        </a:spcBef>
        <a:buClrTx/>
        <a:buSzPct val="75000"/>
        <a:buFont typeface="Myriad Pro Light" panose="020B0403030403020204" pitchFamily="34" charset="0"/>
        <a:buChar char="-"/>
        <a:tabLst/>
        <a:defRPr sz="2400" b="0" i="0" kern="1200" baseline="0">
          <a:solidFill>
            <a:schemeClr val="tx1"/>
          </a:solidFill>
          <a:latin typeface="Gotham Book" panose="02000604040000020004" pitchFamily="50" charset="0"/>
          <a:ea typeface="Gotham Book" panose="02000604040000020004" pitchFamily="50" charset="0"/>
          <a:cs typeface="Gotham Book" panose="02000604040000020004" pitchFamily="50" charset="0"/>
        </a:defRPr>
      </a:lvl5pPr>
      <a:lvl6pPr marL="1719263" indent="-292100" algn="l" defTabSz="586003" rtl="0" eaLnBrk="1" latinLnBrk="0" hangingPunct="1">
        <a:spcBef>
          <a:spcPts val="448"/>
        </a:spcBef>
        <a:buClr>
          <a:schemeClr val="tx1"/>
        </a:buClr>
        <a:buSzPct val="70000"/>
        <a:buFont typeface="Montserrat"/>
        <a:buChar char=" "/>
        <a:defRPr lang="en-US" sz="2400" b="0" i="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Arial"/>
        </a:defRPr>
      </a:lvl6pPr>
      <a:lvl7pPr marL="2003425" indent="-28892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7pPr>
      <a:lvl8pPr marL="2286000" indent="-282575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8pPr>
      <a:lvl9pPr marL="2571750" indent="-285750" algn="l" defTabSz="586003" rtl="0" eaLnBrk="1" latinLnBrk="0" hangingPunct="1">
        <a:spcBef>
          <a:spcPct val="20000"/>
        </a:spcBef>
        <a:buSzPct val="70000"/>
        <a:buFont typeface="Montserrat"/>
        <a:buChar char=" "/>
        <a:defRPr lang="en-US" sz="2400" kern="1200" baseline="0" dirty="0" smtClean="0">
          <a:solidFill>
            <a:srgbClr val="404040"/>
          </a:solidFill>
          <a:effectLst/>
          <a:latin typeface="Gotham Book" panose="02000604040000020004" pitchFamily="50" charset="0"/>
          <a:ea typeface="+mn-ea"/>
          <a:cs typeface="+mn-cs"/>
        </a:defRPr>
      </a:lvl9pPr>
    </p:bodyStyle>
    <p:otherStyle>
      <a:defPPr>
        <a:defRPr lang="en-US"/>
      </a:defPPr>
      <a:lvl1pPr marL="0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8600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200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758009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34401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30017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16021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02023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88028" algn="l" defTabSz="58600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danielstern.ca/analytic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a-dev-tools.appspot.com/campaign-url-builder/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9.xml"/></Relationships>
</file>

<file path=ppt/slides/_rels/slide8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 whisperer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Daniel Stern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Understanding google analytics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a Site’s Traffic </a:t>
            </a:r>
            <a:br>
              <a:rPr lang="en-US" dirty="0" smtClean="0"/>
            </a:br>
            <a:r>
              <a:rPr lang="en-US" dirty="0" smtClean="0"/>
              <a:t>With 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0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Overview of Google Analytics Features</a:t>
            </a:r>
          </a:p>
          <a:p>
            <a:r>
              <a:rPr lang="en-US" dirty="0" smtClean="0"/>
              <a:t>Understand layout of dashboard</a:t>
            </a:r>
          </a:p>
          <a:p>
            <a:r>
              <a:rPr lang="en-US" dirty="0" smtClean="0"/>
              <a:t>Explore features to be covered in</a:t>
            </a:r>
            <a:br>
              <a:rPr lang="en-US" dirty="0" smtClean="0"/>
            </a:br>
            <a:r>
              <a:rPr lang="en-US" dirty="0" smtClean="0"/>
              <a:t>upcoming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Google Analytics the Right </a:t>
            </a:r>
            <a:br>
              <a:rPr lang="en-US" dirty="0" smtClean="0"/>
            </a:br>
            <a:r>
              <a:rPr lang="en-US" dirty="0" smtClean="0"/>
              <a:t>Tool for the Job?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7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798763"/>
            <a:ext cx="1641475" cy="16414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Demographics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 Key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Know who and where your end users are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386" y="2798763"/>
            <a:ext cx="1902827" cy="16414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Gain insight by seeing the data presented in different ways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145" y="2798763"/>
            <a:ext cx="2185148" cy="16414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Campaigns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Track the origin of</a:t>
            </a:r>
            <a:br>
              <a:rPr lang="en-US" dirty="0" smtClean="0"/>
            </a:br>
            <a:r>
              <a:rPr lang="en-US" dirty="0" smtClean="0"/>
              <a:t>user traffic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Google Analytics has hundreds of features, but here are the ones that matter most for first time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91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  <p:bldP spid="7" grpId="0" build="p"/>
      <p:bldP spid="7" grpId="1" build="p"/>
      <p:bldP spid="8" grpId="0" build="p"/>
      <p:bldP spid="8" grpId="1" build="p"/>
      <p:bldP spid="10" grpId="0" build="p"/>
      <p:bldP spid="11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515" y="2798763"/>
            <a:ext cx="1779496" cy="16414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Simplicity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Google Analytics Features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Adding Google Analytics to any site is simple with little setup required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162" y="2798763"/>
            <a:ext cx="1637276" cy="16414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Campaigns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Campaigns let you associate users with the source that brought them to your site</a:t>
            </a:r>
            <a:endParaRPr lang="en-US" dirty="0"/>
          </a:p>
        </p:txBody>
      </p:sp>
      <p:pic>
        <p:nvPicPr>
          <p:cNvPr id="16" name="Content Placeholder 15"/>
          <p:cNvPicPr>
            <a:picLocks noGrp="1" noChangeAspect="1"/>
          </p:cNvPicPr>
          <p:nvPr>
            <p:ph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1" y="2798763"/>
            <a:ext cx="1641475" cy="16414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Reports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Reports break down data in different ways, revealing ways to maximize value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The following features of Google Analytics are often highly relevant to business goals, and will be discussed in detail later in the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5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9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0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  <p:bldP spid="7" grpId="0" build="p"/>
      <p:bldP spid="7" grpId="1" build="p"/>
      <p:bldP spid="7" grpId="2" build="p"/>
      <p:bldP spid="8" grpId="0" build="p"/>
      <p:bldP spid="8" grpId="1" build="p"/>
      <p:bldP spid="8" grpId="2" build="p"/>
      <p:bldP spid="10" grpId="0" build="p"/>
      <p:bldP spid="11" grpId="0" build="p"/>
      <p:bldP spid="1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158" y="1954937"/>
            <a:ext cx="2417722" cy="241155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Collect </a:t>
            </a:r>
            <a:br>
              <a:rPr lang="en-US" dirty="0" smtClean="0"/>
            </a:b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is Google Analytics Used?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313" y="1954936"/>
            <a:ext cx="2379312" cy="241155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3595" y="1954936"/>
            <a:ext cx="2313256" cy="241155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Create campaigns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Explore reports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8982231" y="4683936"/>
            <a:ext cx="2503258" cy="1231106"/>
          </a:xfrm>
        </p:spPr>
        <p:txBody>
          <a:bodyPr/>
          <a:lstStyle/>
          <a:p>
            <a:r>
              <a:rPr lang="en-US" dirty="0" smtClean="0"/>
              <a:t>Recommend actions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13" y="2014744"/>
            <a:ext cx="2379312" cy="2291936"/>
          </a:xfrm>
        </p:spPr>
      </p:pic>
    </p:spTree>
    <p:extLst>
      <p:ext uri="{BB962C8B-B14F-4D97-AF65-F5344CB8AC3E}">
        <p14:creationId xmlns:p14="http://schemas.microsoft.com/office/powerpoint/2010/main" val="235566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build="p"/>
      <p:bldP spid="7" grpId="1" build="p"/>
      <p:bldP spid="8" grpId="0" build="p"/>
      <p:bldP spid="8" grpI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in the Next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Download and serve the demo application</a:t>
            </a:r>
          </a:p>
          <a:p>
            <a:r>
              <a:rPr lang="en-US" dirty="0" smtClean="0"/>
              <a:t>Create Google Analytics Property</a:t>
            </a:r>
          </a:p>
          <a:p>
            <a:r>
              <a:rPr lang="en-US" dirty="0" smtClean="0"/>
              <a:t>View Analytics data in real time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331">
            <a:off x="1416799" y="1812925"/>
            <a:ext cx="2005102" cy="3646488"/>
          </a:xfrm>
        </p:spPr>
      </p:pic>
    </p:spTree>
    <p:extLst>
      <p:ext uri="{BB962C8B-B14F-4D97-AF65-F5344CB8AC3E}">
        <p14:creationId xmlns:p14="http://schemas.microsoft.com/office/powerpoint/2010/main" val="114888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 whisperer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Daniel Stern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Google Analytics to a </a:t>
            </a:r>
            <a:r>
              <a:rPr lang="en-US" dirty="0" smtClean="0"/>
              <a:t>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977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Analytics Workflow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Create an analytics account and property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Use property ID from step 1 to add analytics to website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>
          <a:xfrm>
            <a:off x="7271701" y="4687395"/>
            <a:ext cx="4224142" cy="1252043"/>
          </a:xfrm>
        </p:spPr>
        <p:txBody>
          <a:bodyPr/>
          <a:lstStyle/>
          <a:p>
            <a:r>
              <a:rPr lang="en-US" dirty="0" smtClean="0"/>
              <a:t>Start collecting analytics </a:t>
            </a:r>
            <a:br>
              <a:rPr lang="en-US" dirty="0" smtClean="0"/>
            </a:br>
            <a:r>
              <a:rPr lang="en-US" dirty="0" smtClean="0"/>
              <a:t>data automatically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The process for setting up Google Analytics on any website is very straightforward.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Gotham Bold" pitchFamily="50" charset="0"/>
              </a:rPr>
              <a:t>1</a:t>
            </a:r>
            <a:endParaRPr lang="en-US" sz="3600" dirty="0">
              <a:solidFill>
                <a:srgbClr val="FF0000"/>
              </a:solidFill>
              <a:latin typeface="Gotham Bold" pitchFamily="50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rgbClr val="FF0000"/>
                </a:solidFill>
                <a:latin typeface="Gotham Bold" pitchFamily="50" charset="0"/>
              </a:rPr>
              <a:t>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7"/>
          </p:nvPr>
        </p:nvSpPr>
        <p:spPr>
          <a:xfrm>
            <a:off x="5860372" y="4763200"/>
            <a:ext cx="1097280" cy="1100432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FF0000"/>
                </a:solidFill>
                <a:latin typeface="Gotham Bold" pitchFamily="50" charset="0"/>
              </a:rPr>
              <a:t>3</a:t>
            </a:r>
            <a:endParaRPr lang="en-US" sz="3600" dirty="0">
              <a:solidFill>
                <a:srgbClr val="FF0000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96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7" grpId="0" build="p"/>
      <p:bldP spid="8" grpId="0" build="p"/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Demo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27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Review contents of demo app</a:t>
            </a:r>
          </a:p>
          <a:p>
            <a:r>
              <a:rPr lang="en-US" dirty="0" smtClean="0"/>
              <a:t>Download demo app</a:t>
            </a:r>
          </a:p>
          <a:p>
            <a:pPr lvl="1"/>
            <a:r>
              <a:rPr lang="en-US" dirty="0" smtClean="0"/>
              <a:t>Download available at 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http://danielstern.ca/analytics</a:t>
            </a:r>
            <a:endParaRPr lang="en-US" dirty="0" smtClean="0"/>
          </a:p>
          <a:p>
            <a:pPr lvl="2"/>
            <a:r>
              <a:rPr lang="en-US" dirty="0" smtClean="0"/>
              <a:t>The above link redirects</a:t>
            </a:r>
          </a:p>
          <a:p>
            <a:pPr lvl="1"/>
            <a:r>
              <a:rPr lang="en-US" dirty="0" smtClean="0"/>
              <a:t>Run application locally</a:t>
            </a:r>
          </a:p>
          <a:p>
            <a:r>
              <a:rPr lang="en-US" dirty="0" smtClean="0"/>
              <a:t>Deploy application to web</a:t>
            </a:r>
          </a:p>
          <a:p>
            <a:pPr lvl="1"/>
            <a:r>
              <a:rPr lang="en-US" dirty="0" smtClean="0"/>
              <a:t>Recommended for collecting analytics</a:t>
            </a:r>
          </a:p>
          <a:p>
            <a:pPr lvl="1"/>
            <a:r>
              <a:rPr lang="en-US" dirty="0" smtClean="0"/>
              <a:t>Options include </a:t>
            </a:r>
            <a:r>
              <a:rPr lang="en-US" dirty="0" err="1" smtClean="0"/>
              <a:t>Heroku</a:t>
            </a:r>
            <a:r>
              <a:rPr lang="en-US" dirty="0" smtClean="0"/>
              <a:t>, standard Apache-based hosting</a:t>
            </a:r>
          </a:p>
        </p:txBody>
      </p:sp>
    </p:spTree>
    <p:extLst>
      <p:ext uri="{BB962C8B-B14F-4D97-AF65-F5344CB8AC3E}">
        <p14:creationId xmlns:p14="http://schemas.microsoft.com/office/powerpoint/2010/main" val="63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Google Analytics</a:t>
            </a:r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" t="-20858" r="1722" b="-20858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Understanding how it works and when to use it is the first step </a:t>
            </a:r>
            <a:br>
              <a:rPr lang="en-US" dirty="0" smtClean="0"/>
            </a:br>
            <a:r>
              <a:rPr lang="en-US" dirty="0" smtClean="0"/>
              <a:t>to successfully implementing Google Analytics.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Google Analytics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4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Create an Analytics Account?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Central place to analyze</a:t>
            </a:r>
            <a:br>
              <a:rPr lang="en-US" dirty="0" smtClean="0"/>
            </a:br>
            <a:r>
              <a:rPr lang="en-US" dirty="0" smtClean="0"/>
              <a:t>and organize data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Restrict analytics to authorized users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Reuse tools for multiple different clients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may find yourself managing multiple analytics campaigns for different clients or departments. How do you stay organized while delivering results?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608" y="1905000"/>
            <a:ext cx="917847" cy="11001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3404455"/>
            <a:ext cx="1096963" cy="958727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4763475"/>
            <a:ext cx="1096962" cy="1099774"/>
          </a:xfrm>
        </p:spPr>
      </p:pic>
    </p:spTree>
    <p:extLst>
      <p:ext uri="{BB962C8B-B14F-4D97-AF65-F5344CB8AC3E}">
        <p14:creationId xmlns:p14="http://schemas.microsoft.com/office/powerpoint/2010/main" val="172667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Create a Google account</a:t>
            </a:r>
            <a:br>
              <a:rPr lang="en-US" dirty="0" smtClean="0"/>
            </a:br>
            <a:r>
              <a:rPr lang="en-US" dirty="0" smtClean="0"/>
              <a:t>(or log into existing one)</a:t>
            </a:r>
            <a:br>
              <a:rPr lang="en-US" dirty="0" smtClean="0"/>
            </a:br>
            <a:r>
              <a:rPr lang="en-US" dirty="0" smtClean="0"/>
              <a:t>http://mail.google.com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Visit Google Analytics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https://analytics.google.com</a:t>
            </a:r>
            <a:r>
              <a:rPr lang="en-US" dirty="0" smtClean="0"/>
              <a:t>/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Follow prompts and </a:t>
            </a:r>
            <a:br>
              <a:rPr lang="en-US" dirty="0" smtClean="0"/>
            </a:br>
            <a:r>
              <a:rPr lang="en-US" dirty="0" smtClean="0"/>
              <a:t>agree to terms of use</a:t>
            </a:r>
            <a:br>
              <a:rPr lang="en-US" dirty="0" smtClean="0"/>
            </a:br>
            <a:r>
              <a:rPr lang="en-US" dirty="0" smtClean="0"/>
              <a:t>to create account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Creating an account is as simple as visiting Google Analytics while logged in to your Google Account.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224" y="1905000"/>
            <a:ext cx="1102951" cy="11001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389887"/>
            <a:ext cx="1130300" cy="98786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9" y="4762500"/>
            <a:ext cx="1101725" cy="1101725"/>
          </a:xfrm>
        </p:spPr>
      </p:pic>
    </p:spTree>
    <p:extLst>
      <p:ext uri="{BB962C8B-B14F-4D97-AF65-F5344CB8AC3E}">
        <p14:creationId xmlns:p14="http://schemas.microsoft.com/office/powerpoint/2010/main" val="21302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or log in to Gmail Account</a:t>
            </a:r>
          </a:p>
          <a:p>
            <a:r>
              <a:rPr lang="en-US" dirty="0" smtClean="0"/>
              <a:t>Visit Google Analytics website</a:t>
            </a:r>
          </a:p>
          <a:p>
            <a:pPr lvl="1"/>
            <a:r>
              <a:rPr lang="en-US" dirty="0" smtClean="0"/>
              <a:t>Prompts will automatically create GA account using Gmail</a:t>
            </a:r>
          </a:p>
          <a:p>
            <a:pPr lvl="1"/>
            <a:r>
              <a:rPr lang="en-US" dirty="0" smtClean="0"/>
              <a:t>Account does not have any data until script is added to our site (later in this module)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Google Analytics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22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Google Analytics Property?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One property per site /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Analytics for each property are separate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Properties can have different users and authorization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Properties are a means of grouping analytics events together by the site they apply to.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3" y="1905000"/>
            <a:ext cx="948394" cy="11001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49" y="3333750"/>
            <a:ext cx="1103502" cy="1100138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19" y="4762500"/>
            <a:ext cx="1101725" cy="1101725"/>
          </a:xfrm>
        </p:spPr>
      </p:pic>
    </p:spTree>
    <p:extLst>
      <p:ext uri="{BB962C8B-B14F-4D97-AF65-F5344CB8AC3E}">
        <p14:creationId xmlns:p14="http://schemas.microsoft.com/office/powerpoint/2010/main" val="545435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a new property	</a:t>
            </a:r>
          </a:p>
          <a:p>
            <a:pPr lvl="1"/>
            <a:r>
              <a:rPr lang="en-US" dirty="0" smtClean="0"/>
              <a:t>Property URL will match the URL </a:t>
            </a:r>
            <a:br>
              <a:rPr lang="en-US" dirty="0" smtClean="0"/>
            </a:br>
            <a:r>
              <a:rPr lang="en-US" dirty="0" smtClean="0"/>
              <a:t>to which we deployed the </a:t>
            </a:r>
            <a:br>
              <a:rPr lang="en-US" dirty="0" smtClean="0"/>
            </a:br>
            <a:r>
              <a:rPr lang="en-US" dirty="0" smtClean="0"/>
              <a:t>demo application </a:t>
            </a:r>
          </a:p>
          <a:p>
            <a:r>
              <a:rPr lang="en-US" dirty="0" smtClean="0"/>
              <a:t>Note impact on Analytics</a:t>
            </a:r>
          </a:p>
          <a:p>
            <a:pPr lvl="1"/>
            <a:r>
              <a:rPr lang="en-US" dirty="0" smtClean="0"/>
              <a:t>Property overview updated</a:t>
            </a:r>
          </a:p>
          <a:p>
            <a:pPr lvl="1"/>
            <a:r>
              <a:rPr lang="en-US" dirty="0" smtClean="0"/>
              <a:t>Client ID provided (for use </a:t>
            </a:r>
            <a:br>
              <a:rPr lang="en-US" dirty="0" smtClean="0"/>
            </a:br>
            <a:r>
              <a:rPr lang="en-US" dirty="0" smtClean="0"/>
              <a:t>in 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21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Google Analytics to the </a:t>
            </a:r>
            <a:br>
              <a:rPr lang="en-US" dirty="0" smtClean="0"/>
            </a:br>
            <a:r>
              <a:rPr lang="en-US" dirty="0" smtClean="0"/>
              <a:t>Site with 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2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Adding Google Analytics </a:t>
            </a:r>
            <a:br>
              <a:rPr lang="en-US" dirty="0" smtClean="0"/>
            </a:br>
            <a:r>
              <a:rPr lang="en-US" dirty="0" smtClean="0"/>
              <a:t>to a Site Work?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Code snippet is inserted at the beginning of the app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Snippet loads full script which sends initial page view event to Google Analytics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Additional events are queued and sent to Google Analytics server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Google has created and refined, over many years, an extremely simple process through which we can add Google Analytics to any site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663" y="1951602"/>
            <a:ext cx="907738" cy="1079960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751" y="3259106"/>
            <a:ext cx="1063560" cy="1100138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7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221" y="4680094"/>
            <a:ext cx="816328" cy="1303860"/>
          </a:xfrm>
        </p:spPr>
      </p:pic>
    </p:spTree>
    <p:extLst>
      <p:ext uri="{BB962C8B-B14F-4D97-AF65-F5344CB8AC3E}">
        <p14:creationId xmlns:p14="http://schemas.microsoft.com/office/powerpoint/2010/main" val="3626850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the JavaScript Code Used to Add Google Analytics to a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21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2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Use a code snippet to temporarily store any events sent out before </a:t>
            </a:r>
            <a:r>
              <a:rPr lang="en-US" dirty="0" smtClean="0">
                <a:latin typeface="Roboto Mono" pitchFamily="2" charset="0"/>
                <a:ea typeface="Roboto Mono" pitchFamily="2" charset="0"/>
              </a:rPr>
              <a:t>analytics.js</a:t>
            </a:r>
            <a:r>
              <a:rPr lang="en-US" dirty="0" smtClean="0"/>
              <a:t> loads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Load </a:t>
            </a:r>
            <a:r>
              <a:rPr lang="en-US" dirty="0" smtClean="0">
                <a:latin typeface="Roboto Mono" pitchFamily="2" charset="0"/>
                <a:ea typeface="Roboto Mono" pitchFamily="2" charset="0"/>
              </a:rPr>
              <a:t>analytics.js</a:t>
            </a:r>
            <a:r>
              <a:rPr lang="en-US" dirty="0" smtClean="0"/>
              <a:t> – queued events are sent to Google Analytics at this time, and future events are sent instantly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06518" y="513747"/>
            <a:ext cx="10778971" cy="437131"/>
          </a:xfrm>
        </p:spPr>
        <p:txBody>
          <a:bodyPr/>
          <a:lstStyle/>
          <a:p>
            <a:r>
              <a:rPr lang="en-US" dirty="0" smtClean="0"/>
              <a:t>Two-Step Process for Adding Google </a:t>
            </a:r>
            <a:br>
              <a:rPr lang="en-US" dirty="0" smtClean="0"/>
            </a:br>
            <a:r>
              <a:rPr lang="en-US" dirty="0" smtClean="0"/>
              <a:t>Analytics to a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53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ga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||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ga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|| []).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arguments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ga</a:t>
            </a:r>
            <a:r>
              <a:rPr lang="en-US" dirty="0" err="1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+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</a:t>
            </a:r>
          </a:p>
          <a:p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ga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create`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UA-40501021-23`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en-US" dirty="0" smtClean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auto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</a:p>
          <a:p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ga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`send`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pageview</a:t>
            </a:r>
            <a:r>
              <a:rPr lang="en-US" dirty="0" smtClean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Creates a dummy method called </a:t>
            </a:r>
            <a:r>
              <a:rPr lang="en-US" dirty="0" err="1" smtClean="0"/>
              <a:t>ga</a:t>
            </a:r>
            <a:r>
              <a:rPr lang="en-US" dirty="0" smtClean="0"/>
              <a:t>() in the global scope, which acts as a proxy until real script is loaded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 date and time are added to a property of the </a:t>
            </a:r>
            <a:r>
              <a:rPr lang="en-US" dirty="0" err="1" smtClean="0"/>
              <a:t>ga</a:t>
            </a:r>
            <a:r>
              <a:rPr lang="en-US" dirty="0" smtClean="0"/>
              <a:t>() method</a:t>
            </a:r>
          </a:p>
          <a:p>
            <a:endParaRPr lang="en-US" dirty="0" smtClean="0"/>
          </a:p>
          <a:p>
            <a:r>
              <a:rPr lang="en-US" dirty="0" smtClean="0"/>
              <a:t>This event which is being added to the queue create a tracker to send events to Google Analytics</a:t>
            </a:r>
          </a:p>
          <a:p>
            <a:endParaRPr lang="en-US" dirty="0" smtClean="0"/>
          </a:p>
          <a:p>
            <a:r>
              <a:rPr lang="en-US" dirty="0" smtClean="0"/>
              <a:t>This is where the unique ID for the property is specified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An initial </a:t>
            </a:r>
            <a:r>
              <a:rPr lang="en-US" smtClean="0"/>
              <a:t>pageview</a:t>
            </a:r>
            <a:r>
              <a:rPr lang="en-US" dirty="0" smtClean="0"/>
              <a:t> event is queued up – when </a:t>
            </a:r>
            <a:r>
              <a:rPr lang="en-US" dirty="0" smtClean="0">
                <a:latin typeface="Roboto Mono" pitchFamily="2" charset="0"/>
                <a:ea typeface="Roboto Mono" pitchFamily="2" charset="0"/>
              </a:rPr>
              <a:t>analytics.js </a:t>
            </a:r>
            <a:r>
              <a:rPr lang="en-US" dirty="0" smtClean="0">
                <a:ea typeface="Roboto Mono" pitchFamily="2" charset="0"/>
              </a:rPr>
              <a:t>loads it will be sent to Google Analytics</a:t>
            </a:r>
            <a:endParaRPr lang="en-US" dirty="0">
              <a:latin typeface="Roboto Mono" pitchFamily="2" charset="0"/>
              <a:ea typeface="Roboto Mon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08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Obtain code snippet from Google Analytics dashboard</a:t>
            </a:r>
          </a:p>
          <a:p>
            <a:pPr lvl="1"/>
            <a:r>
              <a:rPr lang="en-US" dirty="0" smtClean="0"/>
              <a:t>Snippet is already personalized </a:t>
            </a:r>
            <a:br>
              <a:rPr lang="en-US" dirty="0" smtClean="0"/>
            </a:br>
            <a:r>
              <a:rPr lang="en-US" dirty="0" smtClean="0"/>
              <a:t>to our website</a:t>
            </a:r>
          </a:p>
          <a:p>
            <a:r>
              <a:rPr lang="en-US" dirty="0" smtClean="0"/>
              <a:t>Paste snippet onto each page of the application</a:t>
            </a:r>
          </a:p>
          <a:p>
            <a:pPr lvl="1"/>
            <a:r>
              <a:rPr lang="en-US" dirty="0" smtClean="0"/>
              <a:t>Snippet must go at the beginning</a:t>
            </a:r>
          </a:p>
          <a:p>
            <a:r>
              <a:rPr lang="en-US" dirty="0" smtClean="0"/>
              <a:t>Redeploy application</a:t>
            </a:r>
          </a:p>
          <a:p>
            <a:r>
              <a:rPr lang="en-US" dirty="0" smtClean="0"/>
              <a:t>Refer to Google Analytics dashboard </a:t>
            </a:r>
            <a:br>
              <a:rPr lang="en-US" dirty="0" smtClean="0"/>
            </a:br>
            <a:r>
              <a:rPr lang="en-US" dirty="0" smtClean="0"/>
              <a:t>and note instant results</a:t>
            </a:r>
          </a:p>
        </p:txBody>
      </p:sp>
    </p:spTree>
    <p:extLst>
      <p:ext uri="{BB962C8B-B14F-4D97-AF65-F5344CB8AC3E}">
        <p14:creationId xmlns:p14="http://schemas.microsoft.com/office/powerpoint/2010/main" val="29220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Google Analytics must be added to each HTML page of a standard website</a:t>
            </a:r>
          </a:p>
          <a:p>
            <a:r>
              <a:rPr lang="en-US" dirty="0" smtClean="0"/>
              <a:t>Google Analytics is added to a site via a simple JavaScript snippet</a:t>
            </a:r>
          </a:p>
          <a:p>
            <a:r>
              <a:rPr lang="en-US" dirty="0" smtClean="0"/>
              <a:t>Script sends data to Google Analytics server</a:t>
            </a:r>
          </a:p>
          <a:p>
            <a:pPr lvl="1"/>
            <a:r>
              <a:rPr lang="en-US" dirty="0" smtClean="0"/>
              <a:t>Data is aggregated in</a:t>
            </a:r>
            <a:br>
              <a:rPr lang="en-US" dirty="0" smtClean="0"/>
            </a:br>
            <a:r>
              <a:rPr lang="en-US" dirty="0" smtClean="0"/>
              <a:t>Google Analytics Dashboard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0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in the Next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 Google Analytics Campaigns</a:t>
            </a:r>
          </a:p>
          <a:p>
            <a:pPr lvl="1"/>
            <a:r>
              <a:rPr lang="en-US" dirty="0" smtClean="0"/>
              <a:t>Different traffic sources</a:t>
            </a:r>
          </a:p>
          <a:p>
            <a:pPr lvl="1"/>
            <a:r>
              <a:rPr lang="en-US" dirty="0" smtClean="0"/>
              <a:t>UTM Tags</a:t>
            </a:r>
          </a:p>
          <a:p>
            <a:r>
              <a:rPr lang="en-US" dirty="0" smtClean="0"/>
              <a:t>Create several “campaigns” to drive </a:t>
            </a:r>
            <a:br>
              <a:rPr lang="en-US" dirty="0" smtClean="0"/>
            </a:br>
            <a:r>
              <a:rPr lang="en-US" dirty="0" smtClean="0"/>
              <a:t>traffic to our site</a:t>
            </a:r>
          </a:p>
          <a:p>
            <a:r>
              <a:rPr lang="en-US" dirty="0" smtClean="0"/>
              <a:t>Explore campaign </a:t>
            </a:r>
            <a:r>
              <a:rPr lang="en-US" smtClean="0"/>
              <a:t>interface on</a:t>
            </a:r>
            <a:br>
              <a:rPr lang="en-US" smtClean="0"/>
            </a:br>
            <a:r>
              <a:rPr lang="en-US" smtClean="0"/>
              <a:t> analytics dashboard</a:t>
            </a:r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331">
            <a:off x="1416799" y="1812925"/>
            <a:ext cx="2005102" cy="3646488"/>
          </a:xfrm>
        </p:spPr>
      </p:pic>
    </p:spTree>
    <p:extLst>
      <p:ext uri="{BB962C8B-B14F-4D97-AF65-F5344CB8AC3E}">
        <p14:creationId xmlns:p14="http://schemas.microsoft.com/office/powerpoint/2010/main" val="102710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 whisperer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Daniel Stern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Google Analytics Campaigns</a:t>
            </a:r>
          </a:p>
        </p:txBody>
      </p:sp>
    </p:spTree>
    <p:extLst>
      <p:ext uri="{BB962C8B-B14F-4D97-AF65-F5344CB8AC3E}">
        <p14:creationId xmlns:p14="http://schemas.microsoft.com/office/powerpoint/2010/main" val="39061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311" y="1567437"/>
            <a:ext cx="4572617" cy="1016421"/>
          </a:xfrm>
        </p:spPr>
        <p:txBody>
          <a:bodyPr/>
          <a:lstStyle/>
          <a:p>
            <a:r>
              <a:rPr lang="en-US" dirty="0" smtClean="0"/>
              <a:t>Spending Wisely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" t="-18257" r="1365" b="-18257"/>
          <a:stretch/>
        </p:blipFill>
        <p:spPr/>
      </p:pic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900311" y="2391562"/>
            <a:ext cx="4572617" cy="2479325"/>
          </a:xfrm>
        </p:spPr>
        <p:txBody>
          <a:bodyPr/>
          <a:lstStyle/>
          <a:p>
            <a:r>
              <a:rPr lang="en-US" dirty="0" smtClean="0"/>
              <a:t>Your advertising budget includes ads in subway cars of five different cities. These ads are expensive. How can you know the ads are running without visiting those cities yourself? How </a:t>
            </a:r>
            <a:br>
              <a:rPr lang="en-US" dirty="0" smtClean="0"/>
            </a:br>
            <a:r>
              <a:rPr lang="en-US" dirty="0" smtClean="0"/>
              <a:t>can you determine if it’s </a:t>
            </a:r>
            <a:br>
              <a:rPr lang="en-US" dirty="0" smtClean="0"/>
            </a:br>
            <a:r>
              <a:rPr lang="en-US" dirty="0" smtClean="0"/>
              <a:t>worth the expense?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21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“O</a:t>
            </a:r>
            <a:r>
              <a:rPr lang="en-US" dirty="0"/>
              <a:t>, that </a:t>
            </a:r>
            <a:r>
              <a:rPr lang="en-US" dirty="0" smtClean="0"/>
              <a:t>men’s </a:t>
            </a:r>
            <a:r>
              <a:rPr lang="en-US" dirty="0"/>
              <a:t>ears should be</a:t>
            </a:r>
            <a:br>
              <a:rPr lang="en-US" dirty="0"/>
            </a:br>
            <a:r>
              <a:rPr lang="en-US" dirty="0" smtClean="0">
                <a:solidFill>
                  <a:schemeClr val="bg1"/>
                </a:solidFill>
              </a:rPr>
              <a:t>“</a:t>
            </a:r>
            <a:r>
              <a:rPr lang="en-US" dirty="0" smtClean="0"/>
              <a:t>To </a:t>
            </a:r>
            <a:r>
              <a:rPr lang="en-US" dirty="0"/>
              <a:t>counsel deaf, but not to flattery</a:t>
            </a:r>
            <a:r>
              <a:rPr lang="en-US" dirty="0" smtClean="0"/>
              <a:t>!”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William Shakespeare, </a:t>
            </a:r>
            <a:r>
              <a:rPr lang="en-US" i="1" dirty="0" err="1" smtClean="0"/>
              <a:t>Timon</a:t>
            </a:r>
            <a:r>
              <a:rPr lang="en-US" i="1" dirty="0" smtClean="0"/>
              <a:t> of Athens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47294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73" y="2130675"/>
            <a:ext cx="1858492" cy="2060076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Simple and cost effective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Google Analytics Campaigns?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828" y="1831341"/>
            <a:ext cx="2040282" cy="2658744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321" y="2488358"/>
            <a:ext cx="2288996" cy="1344710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Measures traffic brought in by each source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Indicate which sources to invest more in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Alert analysts to broken links </a:t>
            </a:r>
            <a:br>
              <a:rPr lang="en-US" dirty="0" smtClean="0"/>
            </a:br>
            <a:r>
              <a:rPr lang="en-US" dirty="0" smtClean="0"/>
              <a:t>and missing print ads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64" y="2441050"/>
            <a:ext cx="2224410" cy="1439324"/>
          </a:xfrm>
        </p:spPr>
      </p:pic>
    </p:spTree>
    <p:extLst>
      <p:ext uri="{BB962C8B-B14F-4D97-AF65-F5344CB8AC3E}">
        <p14:creationId xmlns:p14="http://schemas.microsoft.com/office/powerpoint/2010/main" val="44341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p"/>
      <p:bldP spid="8" grpId="0" build="p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How </a:t>
            </a:r>
            <a:r>
              <a:rPr lang="en-US" dirty="0"/>
              <a:t>Google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Analytics </a:t>
            </a:r>
            <a:r>
              <a:rPr lang="en-US" dirty="0"/>
              <a:t>Campaigns Work</a:t>
            </a:r>
          </a:p>
        </p:txBody>
      </p:sp>
    </p:spTree>
    <p:extLst>
      <p:ext uri="{BB962C8B-B14F-4D97-AF65-F5344CB8AC3E}">
        <p14:creationId xmlns:p14="http://schemas.microsoft.com/office/powerpoint/2010/main" val="2182941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Google Analytics</a:t>
            </a:r>
          </a:p>
          <a:p>
            <a:pPr lvl="1"/>
            <a:r>
              <a:rPr lang="en-US" dirty="0" smtClean="0"/>
              <a:t>Advantages and business application</a:t>
            </a:r>
          </a:p>
          <a:p>
            <a:r>
              <a:rPr lang="en-US" dirty="0" smtClean="0"/>
              <a:t>Adding Google Analytics to a Site</a:t>
            </a:r>
          </a:p>
          <a:p>
            <a:pPr lvl="1"/>
            <a:r>
              <a:rPr lang="en-US" dirty="0" smtClean="0"/>
              <a:t>Explain and implement necessary JavaScript code</a:t>
            </a:r>
          </a:p>
          <a:p>
            <a:r>
              <a:rPr lang="en-US" dirty="0" smtClean="0"/>
              <a:t>Google Analytics Campaigns</a:t>
            </a:r>
          </a:p>
          <a:p>
            <a:pPr lvl="1"/>
            <a:r>
              <a:rPr lang="en-US" dirty="0" smtClean="0"/>
              <a:t>Drive traffic from multiple sources to our site and measure it</a:t>
            </a:r>
          </a:p>
          <a:p>
            <a:r>
              <a:rPr lang="en-US" dirty="0" smtClean="0"/>
              <a:t>Google Analytics Reports</a:t>
            </a:r>
          </a:p>
          <a:p>
            <a:pPr lvl="1"/>
            <a:r>
              <a:rPr lang="en-US" dirty="0" smtClean="0"/>
              <a:t>Investigate data organized in a variety of different ways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75" y="1708828"/>
            <a:ext cx="3773488" cy="3426056"/>
          </a:xfrm>
        </p:spPr>
      </p:pic>
    </p:spTree>
    <p:extLst>
      <p:ext uri="{BB962C8B-B14F-4D97-AF65-F5344CB8AC3E}">
        <p14:creationId xmlns:p14="http://schemas.microsoft.com/office/powerpoint/2010/main" val="429017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Google Analytics Campaigns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Various efforts drive traffic to site (email, banner ads, paid sponsorships, etc.)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Unique URL assigned for </a:t>
            </a:r>
            <a:br>
              <a:rPr lang="en-US" dirty="0" smtClean="0"/>
            </a:br>
            <a:r>
              <a:rPr lang="en-US" dirty="0" smtClean="0"/>
              <a:t>each source of traffic </a:t>
            </a:r>
            <a:br>
              <a:rPr lang="en-US" dirty="0" smtClean="0"/>
            </a:br>
            <a:r>
              <a:rPr lang="en-US" dirty="0" smtClean="0"/>
              <a:t>using UTM</a:t>
            </a:r>
            <a:r>
              <a:rPr lang="en-US" i="1" dirty="0" smtClean="0"/>
              <a:t> </a:t>
            </a:r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Analytics data is separated by source and best traffic sources are determined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Google Analytics Campaigns help us understand which marketing tools are working. But how?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816" y="1905000"/>
            <a:ext cx="1085430" cy="1100138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3458882"/>
            <a:ext cx="1096963" cy="849874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204" y="4715667"/>
            <a:ext cx="1096962" cy="1068170"/>
          </a:xfrm>
        </p:spPr>
      </p:pic>
    </p:spTree>
    <p:extLst>
      <p:ext uri="{BB962C8B-B14F-4D97-AF65-F5344CB8AC3E}">
        <p14:creationId xmlns:p14="http://schemas.microsoft.com/office/powerpoint/2010/main" val="13715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http://</a:t>
            </a:r>
            <a:r>
              <a:rPr lang="en-US" sz="2800" dirty="0" smtClean="0">
                <a:solidFill>
                  <a:schemeClr val="accent2"/>
                </a:solidFill>
              </a:rPr>
              <a:t>www.danielstern.ca</a:t>
            </a:r>
            <a:r>
              <a:rPr lang="en-US" sz="2800" dirty="0" smtClean="0"/>
              <a:t>?</a:t>
            </a:r>
            <a:r>
              <a:rPr lang="en-US" sz="2800" dirty="0" smtClean="0">
                <a:solidFill>
                  <a:schemeClr val="accent1"/>
                </a:solidFill>
              </a:rPr>
              <a:t>utm_campaign</a:t>
            </a:r>
            <a:r>
              <a:rPr lang="en-US" sz="2800" dirty="0" smtClean="0"/>
              <a:t>=</a:t>
            </a:r>
            <a:r>
              <a:rPr lang="en-US" sz="2800" dirty="0" smtClean="0">
                <a:solidFill>
                  <a:schemeClr val="accent5"/>
                </a:solidFill>
              </a:rPr>
              <a:t>boxing_week_21</a:t>
            </a:r>
            <a:endParaRPr lang="en-US" sz="2800" dirty="0">
              <a:solidFill>
                <a:schemeClr val="accent5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Disassembling a Campaign URL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Blue – </a:t>
            </a:r>
            <a:r>
              <a:rPr lang="en-US" dirty="0" smtClean="0"/>
              <a:t>The URL of the Website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Red – </a:t>
            </a:r>
            <a:r>
              <a:rPr lang="en-US" dirty="0" smtClean="0"/>
              <a:t>The text “</a:t>
            </a:r>
            <a:r>
              <a:rPr lang="en-US" dirty="0" err="1" smtClean="0"/>
              <a:t>utm_campaign</a:t>
            </a:r>
            <a:r>
              <a:rPr lang="en-US" dirty="0" smtClean="0"/>
              <a:t>” always appears on the left side of an equals sign with the campaign’s name on the right side.</a:t>
            </a:r>
          </a:p>
          <a:p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Green –</a:t>
            </a:r>
            <a:r>
              <a:rPr lang="en-US" dirty="0" smtClean="0"/>
              <a:t> Unique campaign name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7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UTM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443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BING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/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GOOGLE</a:t>
            </a:r>
            <a:br>
              <a:rPr lang="en-US" sz="24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TWITTER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 smtClean="0"/>
              <a:t>utm_source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UTM Tags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Used to identify the website or entity referring traffic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SUMMER_SALE</a:t>
            </a:r>
            <a:br>
              <a:rPr lang="en-US" sz="24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BOXING_WEEK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/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ANNIVERSARY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 smtClean="0"/>
              <a:t>utm_campaign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Name of the campaign, identifies a particular promotion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4"/>
          </p:nvPr>
        </p:nvSpPr>
        <p:spPr/>
        <p:txBody>
          <a:bodyPr/>
          <a:lstStyle/>
          <a:p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FOOTER_LINK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/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LOGO_LINK</a:t>
            </a:r>
            <a:r>
              <a:rPr lang="en-US" sz="2400" dirty="0">
                <a:latin typeface="Roboto Mono" pitchFamily="2" charset="0"/>
                <a:ea typeface="Roboto Mono" pitchFamily="2" charset="0"/>
              </a:rPr>
              <a:t/>
            </a:r>
            <a:br>
              <a:rPr lang="en-US" sz="2400" dirty="0">
                <a:latin typeface="Roboto Mono" pitchFamily="2" charset="0"/>
                <a:ea typeface="Roboto Mono" pitchFamily="2" charset="0"/>
              </a:rPr>
            </a:br>
            <a:r>
              <a:rPr lang="en-US" sz="2400" dirty="0" smtClean="0">
                <a:latin typeface="Roboto Mono" pitchFamily="2" charset="0"/>
                <a:ea typeface="Roboto Mono" pitchFamily="2" charset="0"/>
              </a:rPr>
              <a:t>TEXT_LINK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 smtClean="0"/>
              <a:t>utm_content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Refers to which linked </a:t>
            </a:r>
            <a:br>
              <a:rPr lang="en-US" dirty="0" smtClean="0"/>
            </a:br>
            <a:r>
              <a:rPr lang="en-US" dirty="0" smtClean="0"/>
              <a:t>is clicked within a</a:t>
            </a:r>
            <a:br>
              <a:rPr lang="en-US" dirty="0" smtClean="0"/>
            </a:br>
            <a:r>
              <a:rPr lang="en-US" dirty="0" smtClean="0"/>
              <a:t> given document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There are multiple kinds of UTM (Universal Tracking Module) tags, each with its own purpose. Here </a:t>
            </a:r>
            <a:r>
              <a:rPr lang="en-US" smtClean="0"/>
              <a:t>are some common ones.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2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ROI With Google 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6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ROI With Google Analytics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Track purchases (who and how much)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Determine source of user traffic (campaign)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Correlate cost of campaign to revenue from purchases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( 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# of Users from Campaign A *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Percentage who purchased *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Average Expenditure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) 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/ 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(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# of Users from Campaign A *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  CPE for Campaign A</a:t>
            </a:r>
            <a:br>
              <a:rPr lang="en-US" sz="1800" dirty="0" smtClean="0">
                <a:latin typeface="Roboto Mono" pitchFamily="2" charset="0"/>
                <a:ea typeface="Roboto Mono" pitchFamily="2" charset="0"/>
              </a:rPr>
            </a:br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) </a:t>
            </a:r>
          </a:p>
          <a:p>
            <a:r>
              <a:rPr lang="en-US" sz="1800" dirty="0" smtClean="0">
                <a:latin typeface="Roboto Mono" pitchFamily="2" charset="0"/>
                <a:ea typeface="Roboto Mono" pitchFamily="2" charset="0"/>
              </a:rPr>
              <a:t>= ROI of Campaign A</a:t>
            </a:r>
            <a:endParaRPr lang="en-US" sz="1800" dirty="0">
              <a:latin typeface="Roboto Mono" pitchFamily="2" charset="0"/>
              <a:ea typeface="Roboto Mono" pitchFamily="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32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 </a:t>
            </a:r>
            <a:br>
              <a:rPr lang="en-US" dirty="0"/>
            </a:br>
            <a:r>
              <a:rPr lang="en-US" dirty="0"/>
              <a:t>  # of Users from Campaign A *</a:t>
            </a:r>
            <a:br>
              <a:rPr lang="en-US" dirty="0"/>
            </a:br>
            <a:r>
              <a:rPr lang="en-US" dirty="0"/>
              <a:t>  Percentage who purchased *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smtClean="0"/>
              <a:t> Average expenditure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/ 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# of Users from Campaign A *</a:t>
            </a:r>
            <a:br>
              <a:rPr lang="en-US" dirty="0"/>
            </a:br>
            <a:r>
              <a:rPr lang="en-US" dirty="0"/>
              <a:t>  CPE for Campaign A</a:t>
            </a:r>
            <a:br>
              <a:rPr lang="en-US" dirty="0"/>
            </a:br>
            <a:r>
              <a:rPr lang="en-US" dirty="0"/>
              <a:t>) </a:t>
            </a:r>
          </a:p>
          <a:p>
            <a:r>
              <a:rPr lang="en-US" dirty="0"/>
              <a:t>= ROI of Campaign </a:t>
            </a:r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Determining ROI With Google Analytics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Formula with Placeholders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(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10000 Users *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1%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 smtClean="0"/>
              <a:t>  $50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  / </a:t>
            </a:r>
            <a:br>
              <a:rPr lang="en-US" dirty="0"/>
            </a:br>
            <a:r>
              <a:rPr lang="en-US" dirty="0"/>
              <a:t>(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smtClean="0"/>
              <a:t>10000 Users </a:t>
            </a:r>
            <a:r>
              <a:rPr lang="en-US" dirty="0"/>
              <a:t>*</a:t>
            </a:r>
            <a:br>
              <a:rPr lang="en-US" dirty="0"/>
            </a:br>
            <a:r>
              <a:rPr lang="en-US" dirty="0" smtClean="0"/>
              <a:t>  $.40 / User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 </a:t>
            </a:r>
          </a:p>
          <a:p>
            <a:r>
              <a:rPr lang="en-US" dirty="0" smtClean="0"/>
              <a:t>= 125%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Formula with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28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Google Analytics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30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23" y="1916265"/>
            <a:ext cx="2577754" cy="2255534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Campaigns created by adding </a:t>
            </a:r>
            <a:r>
              <a:rPr lang="en-US" dirty="0" err="1" smtClean="0">
                <a:latin typeface="Roboto Mono" pitchFamily="2" charset="0"/>
                <a:ea typeface="Roboto Mono" pitchFamily="2" charset="0"/>
              </a:rPr>
              <a:t>utm_campaign</a:t>
            </a:r>
            <a:r>
              <a:rPr lang="en-US" dirty="0" smtClean="0">
                <a:latin typeface="Roboto Mono" pitchFamily="2" charset="0"/>
                <a:ea typeface="Roboto Mono" pitchFamily="2" charset="0"/>
              </a:rPr>
              <a:t>=</a:t>
            </a:r>
            <a:r>
              <a:rPr lang="en-US" i="1" dirty="0" err="1" smtClean="0">
                <a:latin typeface="Roboto Mono" pitchFamily="2" charset="0"/>
                <a:ea typeface="Roboto Mono" pitchFamily="2" charset="0"/>
              </a:rPr>
              <a:t>campaign_name</a:t>
            </a:r>
            <a:r>
              <a:rPr lang="en-US" dirty="0" smtClean="0">
                <a:latin typeface="Roboto Mono" pitchFamily="2" charset="0"/>
                <a:ea typeface="Roboto Mono" pitchFamily="2" charset="0"/>
              </a:rPr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links to the site, or </a:t>
            </a:r>
            <a:br>
              <a:rPr lang="en-US" dirty="0" smtClean="0"/>
            </a:br>
            <a:r>
              <a:rPr lang="en-US" dirty="0" smtClean="0"/>
              <a:t>use URL tag builder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No special configuration for analytics account needed to </a:t>
            </a:r>
            <a:br>
              <a:rPr lang="en-US" dirty="0" smtClean="0"/>
            </a:br>
            <a:r>
              <a:rPr lang="en-US" dirty="0" smtClean="0"/>
              <a:t>create campaign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9550" y="1916266"/>
            <a:ext cx="2904088" cy="2255532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Google Analytics Campaign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26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Use the Google Analytics tag builder to create a number of campaign URLs</a:t>
            </a:r>
          </a:p>
          <a:p>
            <a:pPr lvl="1"/>
            <a:r>
              <a:rPr lang="en-US" dirty="0">
                <a:hlinkClick r:id="rId2"/>
              </a:rPr>
              <a:t>https://ga-dev-tools.appspot.com</a:t>
            </a:r>
            <a:r>
              <a:rPr lang="en-US" dirty="0" smtClean="0">
                <a:hlinkClick r:id="rId2"/>
              </a:rPr>
              <a:t>/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campaign-</a:t>
            </a:r>
            <a:r>
              <a:rPr lang="en-US" dirty="0" err="1" smtClean="0">
                <a:hlinkClick r:id="rId2"/>
              </a:rPr>
              <a:t>url</a:t>
            </a:r>
            <a:r>
              <a:rPr lang="en-US" dirty="0" smtClean="0">
                <a:hlinkClick r:id="rId2"/>
              </a:rPr>
              <a:t>-builder</a:t>
            </a:r>
            <a:r>
              <a:rPr lang="en-US" dirty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Drive some traffic to the application using the campaign URLs</a:t>
            </a:r>
          </a:p>
          <a:p>
            <a:r>
              <a:rPr lang="en-US" dirty="0" smtClean="0"/>
              <a:t>Examine campaign data on dashboard</a:t>
            </a:r>
          </a:p>
        </p:txBody>
      </p:sp>
    </p:spTree>
    <p:extLst>
      <p:ext uri="{BB962C8B-B14F-4D97-AF65-F5344CB8AC3E}">
        <p14:creationId xmlns:p14="http://schemas.microsoft.com/office/powerpoint/2010/main" val="158881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Typical Workplace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Redirects to Create User Friendly Campaign URLs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0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Hard to remember</a:t>
            </a:r>
            <a:br>
              <a:rPr lang="en-US" dirty="0" smtClean="0"/>
            </a:br>
            <a:r>
              <a:rPr lang="en-US" dirty="0" smtClean="0"/>
              <a:t>Easy to get wrong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Not worth the trouble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http://danielstern.ca/range.css</a:t>
            </a:r>
            <a:r>
              <a:rPr lang="en-US" dirty="0" smtClean="0"/>
              <a:t>/?</a:t>
            </a:r>
            <a:br>
              <a:rPr lang="en-US" dirty="0" smtClean="0"/>
            </a:br>
            <a:r>
              <a:rPr lang="en-US" dirty="0" err="1" smtClean="0"/>
              <a:t>utm_source</a:t>
            </a:r>
            <a:r>
              <a:rPr lang="en-US" dirty="0" smtClean="0"/>
              <a:t>=newsletter&amp;</a:t>
            </a:r>
            <a:br>
              <a:rPr lang="en-US" dirty="0" smtClean="0"/>
            </a:br>
            <a:r>
              <a:rPr lang="en-US" dirty="0" err="1" smtClean="0"/>
              <a:t>utm_medium</a:t>
            </a:r>
            <a:r>
              <a:rPr lang="en-US" dirty="0" smtClean="0"/>
              <a:t>=email&amp;</a:t>
            </a:r>
            <a:br>
              <a:rPr lang="en-US" dirty="0" smtClean="0"/>
            </a:br>
            <a:r>
              <a:rPr lang="en-US" dirty="0" err="1" smtClean="0"/>
              <a:t>utm_campaign</a:t>
            </a:r>
            <a:r>
              <a:rPr lang="en-US" dirty="0" smtClean="0"/>
              <a:t>=</a:t>
            </a:r>
            <a:r>
              <a:rPr lang="en-US" dirty="0" err="1" smtClean="0"/>
              <a:t>summer_sale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http://danielstern.ca/range.css/</a:t>
            </a:r>
            <a:br>
              <a:rPr lang="en-US" dirty="0" smtClean="0"/>
            </a:br>
            <a:r>
              <a:rPr lang="en-US" dirty="0" smtClean="0"/>
              <a:t>summer-sale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bit.ly/abc123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 smtClean="0"/>
              <a:t>Friendly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Easy to remember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Redirects?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29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4" grpId="0" build="p"/>
      <p:bldP spid="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Traditional Advertising </a:t>
            </a:r>
            <a:r>
              <a:rPr lang="en-US" dirty="0"/>
              <a:t>in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Conjunction </a:t>
            </a:r>
            <a:r>
              <a:rPr lang="en-US" dirty="0"/>
              <a:t>with Campaigns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Create friendly URL for campaign:</a:t>
            </a:r>
            <a:br>
              <a:rPr lang="en-US" dirty="0" smtClean="0"/>
            </a:br>
            <a:r>
              <a:rPr lang="en-US" dirty="0" smtClean="0"/>
              <a:t>www.mysite.com/streetcar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Redirect friendly URL to </a:t>
            </a:r>
            <a:br>
              <a:rPr lang="en-US" dirty="0" smtClean="0"/>
            </a:br>
            <a:r>
              <a:rPr lang="en-US" dirty="0" smtClean="0"/>
              <a:t>a campaign URL:</a:t>
            </a:r>
            <a:br>
              <a:rPr lang="en-US" dirty="0" smtClean="0"/>
            </a:br>
            <a:r>
              <a:rPr lang="en-US" dirty="0" smtClean="0"/>
              <a:t>www.mysite.com?</a:t>
            </a:r>
            <a:br>
              <a:rPr lang="en-US" dirty="0" smtClean="0"/>
            </a:br>
            <a:r>
              <a:rPr lang="en-US" dirty="0" err="1" smtClean="0"/>
              <a:t>utm_campaign</a:t>
            </a:r>
            <a:r>
              <a:rPr lang="en-US" dirty="0" smtClean="0"/>
              <a:t>=streetcar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You can now view analytics just for this group.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Campaigns are designed to aggregate user data for any sort of media campaign.</a:t>
            </a:r>
          </a:p>
          <a:p>
            <a:r>
              <a:rPr lang="en-US" dirty="0" smtClean="0"/>
              <a:t>In this example, return on investment is measured for a message displayed on the side of a streetcar.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26"/>
          </p:nvPr>
        </p:nvSpPr>
        <p:spPr/>
        <p:txBody>
          <a:bodyPr/>
          <a:lstStyle/>
          <a:p>
            <a:r>
              <a:rPr lang="en-US" sz="3600" dirty="0" smtClean="0">
                <a:solidFill>
                  <a:srgbClr val="FF0000"/>
                </a:solidFill>
                <a:latin typeface="Gotham Bold" pitchFamily="50" charset="0"/>
              </a:rPr>
              <a:t>1</a:t>
            </a:r>
            <a:endParaRPr lang="en-US" sz="3600" dirty="0">
              <a:solidFill>
                <a:srgbClr val="FF0000"/>
              </a:solidFill>
              <a:latin typeface="Gotham Bold" pitchFamily="50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lvl="0"/>
            <a:r>
              <a:rPr lang="en-US" sz="3600" dirty="0">
                <a:solidFill>
                  <a:srgbClr val="FF0000"/>
                </a:solidFill>
                <a:latin typeface="Gotham Bold" pitchFamily="50" charset="0"/>
              </a:rPr>
              <a:t>2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27"/>
          </p:nvPr>
        </p:nvSpPr>
        <p:spPr/>
        <p:txBody>
          <a:bodyPr/>
          <a:lstStyle/>
          <a:p>
            <a:pPr lvl="0"/>
            <a:r>
              <a:rPr lang="en-US" sz="3600" dirty="0" smtClean="0">
                <a:solidFill>
                  <a:srgbClr val="FF0000"/>
                </a:solidFill>
                <a:latin typeface="Gotham Bold" pitchFamily="50" charset="0"/>
              </a:rPr>
              <a:t>3</a:t>
            </a:r>
            <a:endParaRPr lang="en-US" sz="3600" dirty="0">
              <a:solidFill>
                <a:srgbClr val="FF0000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20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/>
              <a:t>h</a:t>
            </a:r>
            <a:r>
              <a:rPr lang="en-US" i="1" dirty="0" smtClean="0"/>
              <a:t>it</a:t>
            </a:r>
            <a:r>
              <a:rPr lang="en-US" dirty="0" smtClean="0"/>
              <a:t> is a site </a:t>
            </a:r>
            <a:br>
              <a:rPr lang="en-US" dirty="0" smtClean="0"/>
            </a:br>
            <a:r>
              <a:rPr lang="en-US" dirty="0" smtClean="0"/>
              <a:t>traffic event.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Any user action, such as visiting the app, </a:t>
            </a:r>
            <a:br>
              <a:rPr lang="en-US" dirty="0" smtClean="0"/>
            </a:br>
            <a:r>
              <a:rPr lang="en-US" dirty="0" smtClean="0"/>
              <a:t>is called a hit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Custom Hits?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Custom hits, such as abandoning cart, can be easily created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Correlate hits with campaigns to measure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Custom Hits on Our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38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Universal Tracking Module tags add many pieces of data to analytics</a:t>
            </a:r>
          </a:p>
          <a:p>
            <a:pPr lvl="1"/>
            <a:r>
              <a:rPr lang="en-US" dirty="0" smtClean="0"/>
              <a:t>Referring website</a:t>
            </a:r>
          </a:p>
          <a:p>
            <a:pPr lvl="1"/>
            <a:r>
              <a:rPr lang="en-US" dirty="0" smtClean="0"/>
              <a:t>Type of link clicked</a:t>
            </a:r>
          </a:p>
          <a:p>
            <a:pPr lvl="1"/>
            <a:r>
              <a:rPr lang="en-US" dirty="0" smtClean="0"/>
              <a:t>Specific campaign or promotion</a:t>
            </a:r>
          </a:p>
          <a:p>
            <a:r>
              <a:rPr lang="en-US" dirty="0" smtClean="0"/>
              <a:t>UTM tracking is accomplished by adding text to the end of a URL</a:t>
            </a:r>
          </a:p>
          <a:p>
            <a:pPr lvl="1"/>
            <a:r>
              <a:rPr lang="en-US" dirty="0" smtClean="0"/>
              <a:t>Visiting dashboard not required</a:t>
            </a:r>
          </a:p>
          <a:p>
            <a:pPr lvl="1"/>
            <a:r>
              <a:rPr lang="en-US" dirty="0" smtClean="0"/>
              <a:t>URL Builder tool good for beginners</a:t>
            </a:r>
          </a:p>
          <a:p>
            <a:r>
              <a:rPr lang="en-US" dirty="0" smtClean="0"/>
              <a:t>UTM tags need to be added to the URL clicked or typed in by visitors</a:t>
            </a:r>
          </a:p>
          <a:p>
            <a:pPr lvl="1"/>
            <a:r>
              <a:rPr lang="en-US" dirty="0" smtClean="0"/>
              <a:t>HTTP Redirects maintain friendly URL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9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in the Next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Understanding Google Analytics reports</a:t>
            </a:r>
          </a:p>
          <a:p>
            <a:pPr lvl="1"/>
            <a:r>
              <a:rPr lang="en-US" dirty="0" smtClean="0"/>
              <a:t>Review various report types available</a:t>
            </a:r>
          </a:p>
          <a:p>
            <a:r>
              <a:rPr lang="en-US" dirty="0" smtClean="0"/>
              <a:t>Associate required data with </a:t>
            </a:r>
            <a:br>
              <a:rPr lang="en-US" dirty="0" smtClean="0"/>
            </a:br>
            <a:r>
              <a:rPr lang="en-US" dirty="0" smtClean="0"/>
              <a:t>applicable reports</a:t>
            </a:r>
          </a:p>
          <a:p>
            <a:r>
              <a:rPr lang="en-US" dirty="0" smtClean="0"/>
              <a:t>Organize reports on dashboard</a:t>
            </a:r>
          </a:p>
          <a:p>
            <a:r>
              <a:rPr lang="en-US" dirty="0" smtClean="0"/>
              <a:t>Explore custom reports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331">
            <a:off x="1416799" y="1812925"/>
            <a:ext cx="2005102" cy="3646488"/>
          </a:xfrm>
        </p:spPr>
      </p:pic>
    </p:spTree>
    <p:extLst>
      <p:ext uri="{BB962C8B-B14F-4D97-AF65-F5344CB8AC3E}">
        <p14:creationId xmlns:p14="http://schemas.microsoft.com/office/powerpoint/2010/main" val="315775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 whisperer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Daniel Stern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Realizing Actionable Insights with Google Analytics Reports</a:t>
            </a:r>
          </a:p>
        </p:txBody>
      </p:sp>
    </p:spTree>
    <p:extLst>
      <p:ext uri="{BB962C8B-B14F-4D97-AF65-F5344CB8AC3E}">
        <p14:creationId xmlns:p14="http://schemas.microsoft.com/office/powerpoint/2010/main" val="23104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255" y="1052473"/>
            <a:ext cx="10070239" cy="2720171"/>
          </a:xfrm>
        </p:spPr>
        <p:txBody>
          <a:bodyPr/>
          <a:lstStyle/>
          <a:p>
            <a:r>
              <a:rPr lang="en-US" dirty="0" smtClean="0"/>
              <a:t>“Work with these, as bids thy reason,</a:t>
            </a:r>
            <a:br>
              <a:rPr lang="en-US" dirty="0" smtClean="0"/>
            </a:br>
            <a:r>
              <a:rPr lang="en-US" dirty="0" smtClean="0"/>
              <a:t>for they work thy toil to aid.”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John Sterling, </a:t>
            </a:r>
            <a:r>
              <a:rPr lang="en-US" i="1" dirty="0" smtClean="0"/>
              <a:t>The Husbandman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6621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“Both sides are even; </a:t>
            </a:r>
            <a:br>
              <a:rPr lang="en-US" dirty="0" smtClean="0"/>
            </a:br>
            <a:r>
              <a:rPr lang="en-US" dirty="0" smtClean="0"/>
              <a:t>Here I’ll sit in the midst.”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William Shakespeare, </a:t>
            </a:r>
            <a:r>
              <a:rPr lang="en-US" i="1" dirty="0" smtClean="0"/>
              <a:t>Macbeth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16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Google Analytics Reports?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8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0311" y="1082461"/>
            <a:ext cx="4572617" cy="2054638"/>
          </a:xfrm>
        </p:spPr>
        <p:txBody>
          <a:bodyPr/>
          <a:lstStyle/>
          <a:p>
            <a:r>
              <a:rPr lang="en-US" dirty="0" smtClean="0"/>
              <a:t>There’s a Report For That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1129038"/>
            <a:ext cx="3669602" cy="4599923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900311" y="2464836"/>
            <a:ext cx="4572617" cy="4312986"/>
          </a:xfrm>
        </p:spPr>
        <p:txBody>
          <a:bodyPr/>
          <a:lstStyle/>
          <a:p>
            <a:r>
              <a:rPr lang="en-US" dirty="0" smtClean="0"/>
              <a:t>One sunny morning your boss races to the office to tell you they need to know what devices your customers are using to access the company website.</a:t>
            </a:r>
          </a:p>
          <a:p>
            <a:r>
              <a:rPr lang="en-US" dirty="0" smtClean="0"/>
              <a:t>Tablets? Phones? PCs? Your boss needs to know in time for a meeting with the board of directors in just a few hours. </a:t>
            </a:r>
            <a:br>
              <a:rPr lang="en-US" dirty="0" smtClean="0"/>
            </a:br>
            <a:r>
              <a:rPr lang="en-US" dirty="0" smtClean="0"/>
              <a:t>What do you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5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Google Analytics Reports?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Built in reports place different segments of data which are useful together in same place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Reports easily accessed, saved and shared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Various types of graphs – line, bar, geolocation (“geo”), etc.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Each report is like a micro-dashboard which answers</a:t>
            </a:r>
            <a:br>
              <a:rPr lang="en-US" dirty="0" smtClean="0"/>
            </a:br>
            <a:r>
              <a:rPr lang="en-US" dirty="0" smtClean="0"/>
              <a:t>a particular category </a:t>
            </a:r>
            <a:br>
              <a:rPr lang="en-US" dirty="0" smtClean="0"/>
            </a:br>
            <a:r>
              <a:rPr lang="en-US" dirty="0" smtClean="0"/>
              <a:t>of questions.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1926226"/>
            <a:ext cx="1096963" cy="1057685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050" y="3404455"/>
            <a:ext cx="1096963" cy="958727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4764881"/>
            <a:ext cx="1096962" cy="1096962"/>
          </a:xfrm>
        </p:spPr>
      </p:pic>
    </p:spTree>
    <p:extLst>
      <p:ext uri="{BB962C8B-B14F-4D97-AF65-F5344CB8AC3E}">
        <p14:creationId xmlns:p14="http://schemas.microsoft.com/office/powerpoint/2010/main" val="306624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 build="p"/>
      <p:bldP spid="4" grpId="1" build="p"/>
      <p:bldP spid="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report </a:t>
            </a:r>
            <a:r>
              <a:rPr lang="en-US" dirty="0" smtClean="0"/>
              <a:t>is a page consisting of tables and charts sharing a common theme or purpose.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2326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Default reports are automatically assembled and grouped in navigation pane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390112" y="4568349"/>
            <a:ext cx="5095377" cy="1408906"/>
          </a:xfrm>
        </p:spPr>
        <p:txBody>
          <a:bodyPr/>
          <a:lstStyle/>
          <a:p>
            <a:r>
              <a:rPr lang="en-US" dirty="0" smtClean="0"/>
              <a:t>Clicking any report automatically brings up related details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059" y="1828800"/>
            <a:ext cx="2451295" cy="2430463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Google Analytics Reports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668" y="1828800"/>
            <a:ext cx="2065063" cy="2430463"/>
          </a:xfrm>
        </p:spPr>
      </p:pic>
    </p:spTree>
    <p:extLst>
      <p:ext uri="{BB962C8B-B14F-4D97-AF65-F5344CB8AC3E}">
        <p14:creationId xmlns:p14="http://schemas.microsoft.com/office/powerpoint/2010/main" val="301386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Access several reports related to </a:t>
            </a:r>
            <a:br>
              <a:rPr lang="en-US" dirty="0" smtClean="0"/>
            </a:br>
            <a:r>
              <a:rPr lang="en-US" dirty="0" smtClean="0"/>
              <a:t>active website via reports menu</a:t>
            </a:r>
          </a:p>
          <a:p>
            <a:pPr lvl="1"/>
            <a:r>
              <a:rPr lang="en-US" dirty="0" smtClean="0"/>
              <a:t>Audience</a:t>
            </a:r>
          </a:p>
          <a:p>
            <a:pPr lvl="1"/>
            <a:r>
              <a:rPr lang="en-US" dirty="0" smtClean="0"/>
              <a:t>Acquisition</a:t>
            </a:r>
          </a:p>
          <a:p>
            <a:pPr lvl="1"/>
            <a:r>
              <a:rPr lang="en-US" dirty="0" smtClean="0"/>
              <a:t>Behavior</a:t>
            </a:r>
          </a:p>
          <a:p>
            <a:r>
              <a:rPr lang="en-US" dirty="0" smtClean="0"/>
              <a:t>Explore report interactivity</a:t>
            </a:r>
          </a:p>
          <a:p>
            <a:pPr lvl="1"/>
            <a:r>
              <a:rPr lang="en-US" dirty="0" smtClean="0"/>
              <a:t>“Drill down” into demographic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9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5397" y="646505"/>
            <a:ext cx="4572617" cy="1403345"/>
          </a:xfrm>
        </p:spPr>
        <p:txBody>
          <a:bodyPr/>
          <a:lstStyle/>
          <a:p>
            <a:r>
              <a:rPr lang="en-US" dirty="0" smtClean="0"/>
              <a:t>Considering Events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" t="-32510" r="-132" b="-32510"/>
          <a:stretch/>
        </p:blipFill>
        <p:spPr>
          <a:xfrm>
            <a:off x="980502" y="487870"/>
            <a:ext cx="3946400" cy="5992430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27"/>
          </p:nvPr>
        </p:nvSpPr>
        <p:spPr>
          <a:xfrm>
            <a:off x="5955397" y="2104268"/>
            <a:ext cx="4572617" cy="4252464"/>
          </a:xfrm>
        </p:spPr>
        <p:txBody>
          <a:bodyPr/>
          <a:lstStyle/>
          <a:p>
            <a:r>
              <a:rPr lang="en-US" dirty="0" smtClean="0"/>
              <a:t>Bethany’s has just added an exciting new feature to the website, a game where users bake as many pies as they can before time runs out.</a:t>
            </a:r>
          </a:p>
          <a:p>
            <a:r>
              <a:rPr lang="en-US" dirty="0" smtClean="0"/>
              <a:t>Are users who score highly in </a:t>
            </a:r>
            <a:br>
              <a:rPr lang="en-US" dirty="0" smtClean="0"/>
            </a:br>
            <a:r>
              <a:rPr lang="en-US" dirty="0" smtClean="0"/>
              <a:t>this game more likely to make </a:t>
            </a:r>
            <a:br>
              <a:rPr lang="en-US" dirty="0" smtClean="0"/>
            </a:br>
            <a:r>
              <a:rPr lang="en-US" dirty="0" smtClean="0"/>
              <a:t>a purchase? </a:t>
            </a:r>
            <a:endParaRPr lang="en-US" dirty="0"/>
          </a:p>
          <a:p>
            <a:r>
              <a:rPr lang="en-US" dirty="0" smtClean="0"/>
              <a:t>Unfortunately, “pies baked” is not an existing metric in Google Analytics. What to do?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78" y="1828800"/>
            <a:ext cx="2361932" cy="2443163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625" y="1955246"/>
            <a:ext cx="2232752" cy="2232752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325" y="1962640"/>
            <a:ext cx="2522538" cy="2173894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AJAX request sent to Google </a:t>
            </a:r>
            <a:r>
              <a:rPr lang="en-US" dirty="0" smtClean="0"/>
              <a:t>Analytics server from your site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Event?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Has a type, i.e., “</a:t>
            </a:r>
            <a:r>
              <a:rPr lang="en-US" dirty="0" err="1" smtClean="0"/>
              <a:t>pageview</a:t>
            </a:r>
            <a:r>
              <a:rPr lang="en-US" dirty="0" smtClean="0"/>
              <a:t>”, and metadata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Data from many events (hits) is aggregated into dashboard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83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  <p:bldP spid="7" grpId="1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You have been selected you from </a:t>
            </a:r>
            <a:br>
              <a:rPr lang="en-US" dirty="0" smtClean="0"/>
            </a:br>
            <a:r>
              <a:rPr lang="en-US" dirty="0" smtClean="0"/>
              <a:t>hundreds of applicants as the </a:t>
            </a:r>
            <a:br>
              <a:rPr lang="en-US" dirty="0" smtClean="0"/>
            </a:br>
            <a:r>
              <a:rPr lang="en-US" dirty="0" smtClean="0"/>
              <a:t>new Digital Marketing Specialist</a:t>
            </a:r>
            <a:br>
              <a:rPr lang="en-US" dirty="0" smtClean="0"/>
            </a:br>
            <a:r>
              <a:rPr lang="en-US" dirty="0" smtClean="0"/>
              <a:t>for Bethany’s Pie Shop.</a:t>
            </a:r>
          </a:p>
          <a:p>
            <a:r>
              <a:rPr lang="en-US" dirty="0" smtClean="0"/>
              <a:t>Bethany provides you with only a limited budget with which to pay for search keywords, email campaigns, influencer sponsorships and direct mail.</a:t>
            </a:r>
          </a:p>
          <a:p>
            <a:r>
              <a:rPr lang="en-US" dirty="0" smtClean="0"/>
              <a:t>You will need to maximize the results</a:t>
            </a:r>
            <a:br>
              <a:rPr lang="en-US" dirty="0" smtClean="0"/>
            </a:br>
            <a:r>
              <a:rPr lang="en-US" dirty="0" smtClean="0"/>
              <a:t>of all these efforts to generate the</a:t>
            </a:r>
            <a:br>
              <a:rPr lang="en-US" dirty="0" smtClean="0"/>
            </a:br>
            <a:r>
              <a:rPr lang="en-US" dirty="0" smtClean="0"/>
              <a:t>most business for Bethany with</a:t>
            </a:r>
            <a:br>
              <a:rPr lang="en-US" dirty="0" smtClean="0"/>
            </a:br>
            <a:r>
              <a:rPr lang="en-US" dirty="0" smtClean="0"/>
              <a:t>your limited budget.</a:t>
            </a:r>
          </a:p>
          <a:p>
            <a:r>
              <a:rPr lang="en-US" dirty="0" smtClean="0"/>
              <a:t>Where do you start?</a:t>
            </a:r>
          </a:p>
        </p:txBody>
      </p:sp>
      <p:pic>
        <p:nvPicPr>
          <p:cNvPr id="4" name="Picture Placeholder 3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" b="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753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event tells Google Analytics something unique to your site has occurred.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525" y="2798763"/>
            <a:ext cx="1641475" cy="16414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Programmatic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Events?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Events are added to </a:t>
            </a:r>
            <a:br>
              <a:rPr lang="en-US" dirty="0" smtClean="0"/>
            </a:br>
            <a:r>
              <a:rPr lang="en-US" dirty="0" smtClean="0"/>
              <a:t>the code base of </a:t>
            </a:r>
            <a:br>
              <a:rPr lang="en-US" dirty="0" smtClean="0"/>
            </a:br>
            <a:r>
              <a:rPr lang="en-US" dirty="0" smtClean="0"/>
              <a:t>the application </a:t>
            </a:r>
            <a:br>
              <a:rPr lang="en-US" dirty="0" smtClean="0"/>
            </a:br>
            <a:r>
              <a:rPr lang="en-US" dirty="0" smtClean="0"/>
              <a:t>by developers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933" y="2798763"/>
            <a:ext cx="1339733" cy="16414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Custom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Custom names and conditions let you track behavior unique to </a:t>
            </a:r>
            <a:br>
              <a:rPr lang="en-US" dirty="0" smtClean="0"/>
            </a:br>
            <a:r>
              <a:rPr lang="en-US" dirty="0" smtClean="0"/>
              <a:t>your application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981" y="2798763"/>
            <a:ext cx="1641475" cy="16414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>
          <a:xfrm>
            <a:off x="8037214" y="4725166"/>
            <a:ext cx="3296065" cy="352404"/>
          </a:xfrm>
        </p:spPr>
        <p:txBody>
          <a:bodyPr/>
          <a:lstStyle/>
          <a:p>
            <a:r>
              <a:rPr lang="en-US" dirty="0" smtClean="0"/>
              <a:t>Specific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Measure focus activity, cursor activity, form inputs and other metadata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Events are an expert-level analytics tool used to realize more precise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9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6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9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3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 build="p"/>
      <p:bldP spid="5" grpId="1" build="p"/>
      <p:bldP spid="7" grpId="0" build="p"/>
      <p:bldP spid="7" grpId="1" build="p"/>
      <p:bldP spid="8" grpId="0" build="p"/>
      <p:bldP spid="8" grpId="1" build="p"/>
      <p:bldP spid="10" grpId="0" build="p"/>
      <p:bldP spid="11" grpId="0" build="p"/>
      <p:bldP spid="12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Events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4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“The river of </a:t>
            </a:r>
            <a:r>
              <a:rPr lang="en-US" dirty="0" smtClean="0"/>
              <a:t>knowledge </a:t>
            </a:r>
            <a:br>
              <a:rPr lang="en-US" dirty="0" smtClean="0"/>
            </a:br>
            <a:r>
              <a:rPr lang="en-US" dirty="0" smtClean="0"/>
              <a:t>has </a:t>
            </a:r>
            <a:r>
              <a:rPr lang="en-US" dirty="0"/>
              <a:t>no depth.”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― </a:t>
            </a:r>
            <a:r>
              <a:rPr lang="en-US" dirty="0" err="1"/>
              <a:t>Chinonye</a:t>
            </a:r>
            <a:r>
              <a:rPr lang="en-US" dirty="0"/>
              <a:t> </a:t>
            </a:r>
            <a:r>
              <a:rPr lang="en-US" dirty="0" err="1" smtClean="0"/>
              <a:t>Chidolue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gtag</a:t>
            </a:r>
            <a:r>
              <a:rPr lang="en-US" sz="2800" dirty="0" smtClean="0"/>
              <a:t>(</a:t>
            </a:r>
            <a:br>
              <a:rPr lang="en-US" sz="2800" dirty="0" smtClean="0"/>
            </a:br>
            <a:r>
              <a:rPr lang="en-US" sz="2800" dirty="0" smtClean="0"/>
              <a:t>    '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2800" dirty="0"/>
              <a:t>'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   '</a:t>
            </a:r>
            <a:r>
              <a:rPr lang="en-US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search-focus</a:t>
            </a:r>
            <a:r>
              <a:rPr lang="en-US" sz="2800" dirty="0"/>
              <a:t>'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);</a:t>
            </a:r>
            <a:endParaRPr lang="en-US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a Custom Event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 smtClean="0"/>
              <a:t>The self-contained code above sends a custom event called “search focus” to Google Analytics.</a:t>
            </a:r>
          </a:p>
          <a:p>
            <a:pPr>
              <a:buNone/>
            </a:pPr>
            <a:r>
              <a:rPr lang="en-US" dirty="0" smtClean="0"/>
              <a:t>AJAX request is sent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Add HTML event that triggers whenever search bar is focused</a:t>
            </a:r>
          </a:p>
          <a:p>
            <a:r>
              <a:rPr lang="en-US" dirty="0" smtClean="0"/>
              <a:t>Add handler for event which sends </a:t>
            </a:r>
            <a:r>
              <a:rPr lang="en-US" i="1" dirty="0" smtClean="0"/>
              <a:t>search-focus</a:t>
            </a:r>
            <a:r>
              <a:rPr lang="en-US" dirty="0" smtClean="0"/>
              <a:t> custom event to Analytics</a:t>
            </a:r>
          </a:p>
          <a:p>
            <a:r>
              <a:rPr lang="en-US" dirty="0" smtClean="0"/>
              <a:t>Review incoming data in </a:t>
            </a:r>
            <a:br>
              <a:rPr lang="en-US" dirty="0" smtClean="0"/>
            </a:br>
            <a:r>
              <a:rPr lang="en-US" dirty="0" smtClean="0"/>
              <a:t>real-time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4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Custom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king hath happily received…</a:t>
            </a:r>
            <a:br>
              <a:rPr lang="en-US" dirty="0" smtClean="0"/>
            </a:br>
            <a:r>
              <a:rPr lang="en-US" dirty="0" smtClean="0"/>
              <a:t>the news of thy success.”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William Shakespeare, </a:t>
            </a:r>
            <a:r>
              <a:rPr lang="en-US" i="1" dirty="0" smtClean="0"/>
              <a:t>Macbeth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224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Custom Reports?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smtClean="0"/>
              <a:t>Advanced feature facilitating insights not available in default repots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Custom metrics and dimensions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Wide variety of community custom reports available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Custom reports are the solution when a client has a specific question to answer that is not available in the default report selection.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1968874"/>
            <a:ext cx="1130300" cy="972390"/>
          </a:xfrm>
        </p:spPr>
      </p:pic>
      <p:pic>
        <p:nvPicPr>
          <p:cNvPr id="12" name="Content Placeholder 11"/>
          <p:cNvPicPr>
            <a:picLocks noGrp="1" noChangeAspect="1"/>
          </p:cNvPicPr>
          <p:nvPr>
            <p:ph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50" y="3386262"/>
            <a:ext cx="1130300" cy="995114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2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3" y="4762500"/>
            <a:ext cx="1056817" cy="1101725"/>
          </a:xfrm>
        </p:spPr>
      </p:pic>
    </p:spTree>
    <p:extLst>
      <p:ext uri="{BB962C8B-B14F-4D97-AF65-F5344CB8AC3E}">
        <p14:creationId xmlns:p14="http://schemas.microsoft.com/office/powerpoint/2010/main" val="41216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414" y="2798763"/>
            <a:ext cx="1333698" cy="16414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Dimensions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of Custom Reports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Fields with unique values such as city, browser type or new versus returning visitor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062" y="2798763"/>
            <a:ext cx="1641475" cy="1641475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smtClean="0"/>
              <a:t>Metrics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 smtClean="0"/>
              <a:t>Quantitative  measurements such as number of visitors and pages per session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091" y="2798763"/>
            <a:ext cx="1975256" cy="16414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Filters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Modify repots by excluding or including segments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algn="ctr"/>
            <a:r>
              <a:rPr lang="en-US" dirty="0" smtClean="0"/>
              <a:t>Custom reports are characterized by their ability to uniquely fit your project.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96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8" grpId="0" build="p"/>
      <p:bldP spid="10" grpId="0" build="p"/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38" y="1828800"/>
            <a:ext cx="2449411" cy="2443163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038" y="1825625"/>
            <a:ext cx="2447925" cy="2447925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78" y="1841500"/>
            <a:ext cx="2456831" cy="2416175"/>
          </a:xfrm>
        </p:spPr>
      </p:pic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Identify the sources which bring the best customers to a site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Google Analytics?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 smtClean="0"/>
              <a:t>Understand and adapt to user demographics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Locate broken pages or catch script 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7" grpId="0" build="p"/>
      <p:bldP spid="7" grpId="1" build="p"/>
      <p:bldP spid="8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Report 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89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698" y="2137272"/>
            <a:ext cx="1892642" cy="1892642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SEO Insights for Organic Search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Report Examples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quarter" idx="2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731" y="2338746"/>
            <a:ext cx="2258476" cy="1754102"/>
          </a:xfrm>
        </p:spPr>
      </p:pic>
      <p:pic>
        <p:nvPicPr>
          <p:cNvPr id="14" name="Content Placeholder 13"/>
          <p:cNvPicPr>
            <a:picLocks noGrp="1" noChangeAspect="1"/>
          </p:cNvPicPr>
          <p:nvPr>
            <p:ph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8916" y="2219629"/>
            <a:ext cx="2289806" cy="1882168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Sales by Day of the Week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404 Error Diagnostics and Reporting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Social Media Interactions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quarter" idx="1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584" y="1964074"/>
            <a:ext cx="2054970" cy="2261074"/>
          </a:xfrm>
        </p:spPr>
      </p:pic>
    </p:spTree>
    <p:extLst>
      <p:ext uri="{BB962C8B-B14F-4D97-AF65-F5344CB8AC3E}">
        <p14:creationId xmlns:p14="http://schemas.microsoft.com/office/powerpoint/2010/main" val="49672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7" grpId="0" build="p"/>
      <p:bldP spid="7" grpId="1" build="p"/>
      <p:bldP spid="8" grpId="0" build="p"/>
      <p:bldP spid="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Custom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05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Create a new custom report</a:t>
            </a:r>
            <a:endParaRPr lang="en-US" dirty="0"/>
          </a:p>
          <a:p>
            <a:pPr lvl="1"/>
            <a:r>
              <a:rPr lang="en-US" dirty="0" smtClean="0"/>
              <a:t>Custom Report creation form available on Analytics Dashboard</a:t>
            </a:r>
          </a:p>
          <a:p>
            <a:r>
              <a:rPr lang="en-US" dirty="0" smtClean="0"/>
              <a:t>Explore different templates available</a:t>
            </a:r>
            <a:endParaRPr lang="en-US" dirty="0"/>
          </a:p>
          <a:p>
            <a:r>
              <a:rPr lang="en-US" dirty="0" smtClean="0"/>
              <a:t>Select metrics and dimensions</a:t>
            </a:r>
          </a:p>
          <a:p>
            <a:r>
              <a:rPr lang="en-US" dirty="0" smtClean="0"/>
              <a:t>Review data in custom report</a:t>
            </a:r>
          </a:p>
        </p:txBody>
      </p:sp>
    </p:spTree>
    <p:extLst>
      <p:ext uri="{BB962C8B-B14F-4D97-AF65-F5344CB8AC3E}">
        <p14:creationId xmlns:p14="http://schemas.microsoft.com/office/powerpoint/2010/main" val="21986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50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Reports are the primary tool for analyzing data gathered by Google Analytics</a:t>
            </a:r>
          </a:p>
          <a:p>
            <a:r>
              <a:rPr lang="en-US" dirty="0" smtClean="0"/>
              <a:t>Reports can provide insights into important business questions:</a:t>
            </a:r>
          </a:p>
          <a:p>
            <a:pPr lvl="1"/>
            <a:r>
              <a:rPr lang="en-US" dirty="0" smtClean="0"/>
              <a:t>Where is traffic coming from?</a:t>
            </a:r>
          </a:p>
          <a:p>
            <a:pPr lvl="1"/>
            <a:r>
              <a:rPr lang="en-US" dirty="0" smtClean="0"/>
              <a:t>Who and where are our users?</a:t>
            </a:r>
          </a:p>
          <a:p>
            <a:pPr lvl="1"/>
            <a:r>
              <a:rPr lang="en-US" dirty="0" smtClean="0"/>
              <a:t>Which user behaviors indicate high likelihood to make a purchase?</a:t>
            </a:r>
          </a:p>
          <a:p>
            <a:r>
              <a:rPr lang="en-US" dirty="0" smtClean="0"/>
              <a:t>Custom reports provide specific insights regarding whatever is needed for business goals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37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Reports to </a:t>
            </a:r>
            <a:r>
              <a:rPr lang="en-US" smtClean="0"/>
              <a:t>Analyze Campaigns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Dispatch a custom event whenever user focuses on search bar</a:t>
            </a:r>
          </a:p>
          <a:p>
            <a:r>
              <a:rPr lang="en-US" dirty="0" smtClean="0"/>
              <a:t>Data automatically sent to </a:t>
            </a:r>
            <a:br>
              <a:rPr lang="en-US" dirty="0" smtClean="0"/>
            </a:br>
            <a:r>
              <a:rPr lang="en-US" dirty="0" smtClean="0"/>
              <a:t>Google Analytics</a:t>
            </a:r>
          </a:p>
          <a:p>
            <a:pPr lvl="1"/>
            <a:r>
              <a:rPr lang="en-US" dirty="0" smtClean="0"/>
              <a:t>Interactions can be viewed in real time via Real-Time Events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5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Coming Up in the Next Module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Summarize most important </a:t>
            </a:r>
            <a:br>
              <a:rPr lang="en-US" dirty="0" smtClean="0"/>
            </a:br>
            <a:r>
              <a:rPr lang="en-US" dirty="0" smtClean="0"/>
              <a:t>ideas from each module</a:t>
            </a:r>
          </a:p>
          <a:p>
            <a:r>
              <a:rPr lang="en-US" dirty="0" smtClean="0"/>
              <a:t>Enrichment activities</a:t>
            </a:r>
          </a:p>
          <a:p>
            <a:r>
              <a:rPr lang="en-US" dirty="0" smtClean="0"/>
              <a:t>Guidance to continue improving and learning beyond this course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67331">
            <a:off x="1416799" y="1812925"/>
            <a:ext cx="2005102" cy="3646488"/>
          </a:xfrm>
        </p:spPr>
      </p:pic>
    </p:spTree>
    <p:extLst>
      <p:ext uri="{BB962C8B-B14F-4D97-AF65-F5344CB8AC3E}">
        <p14:creationId xmlns:p14="http://schemas.microsoft.com/office/powerpoint/2010/main" val="301423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danieljackstern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code whisperer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Daniel Stern</a:t>
            </a:r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3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Previewing the Google Analytics 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8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Google Analytics is used to learn more about who visits your site</a:t>
            </a:r>
          </a:p>
          <a:p>
            <a:pPr lvl="1"/>
            <a:r>
              <a:rPr lang="en-US" dirty="0" smtClean="0"/>
              <a:t>In conjunction with the right actions, it can amplify the return on your advertising budget</a:t>
            </a:r>
          </a:p>
          <a:p>
            <a:r>
              <a:rPr lang="en-US" dirty="0" smtClean="0"/>
              <a:t>JavaScript snippet placed on any HTML page to add analytics</a:t>
            </a:r>
          </a:p>
          <a:p>
            <a:pPr lvl="1"/>
            <a:r>
              <a:rPr lang="en-US" dirty="0" smtClean="0"/>
              <a:t>AJAX request sent to Google every time user visits page</a:t>
            </a:r>
          </a:p>
          <a:p>
            <a:r>
              <a:rPr lang="en-US" dirty="0" smtClean="0"/>
              <a:t>Metadata includes location, browser, bounce rate and more</a:t>
            </a:r>
          </a:p>
          <a:p>
            <a:pPr lvl="1"/>
            <a:r>
              <a:rPr lang="en-US" dirty="0" smtClean="0"/>
              <a:t>Such data is called a “dimension”</a:t>
            </a:r>
          </a:p>
          <a:p>
            <a:pPr lvl="1"/>
            <a:r>
              <a:rPr lang="en-US" dirty="0" smtClean="0"/>
              <a:t>Data can be grouped by these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4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Campaigns can save money by optimizing advertising resources</a:t>
            </a:r>
          </a:p>
          <a:p>
            <a:r>
              <a:rPr lang="en-US" dirty="0" smtClean="0"/>
              <a:t>UTM tags are used to group users by…</a:t>
            </a:r>
          </a:p>
          <a:p>
            <a:pPr lvl="1"/>
            <a:r>
              <a:rPr lang="en-US" dirty="0" smtClean="0"/>
              <a:t>Referring website or newsletter</a:t>
            </a:r>
          </a:p>
          <a:p>
            <a:pPr lvl="1"/>
            <a:r>
              <a:rPr lang="en-US" dirty="0" smtClean="0"/>
              <a:t>Unique promotion</a:t>
            </a:r>
          </a:p>
          <a:p>
            <a:pPr lvl="1"/>
            <a:r>
              <a:rPr lang="en-US" dirty="0" smtClean="0"/>
              <a:t>Which call to action was clicked</a:t>
            </a:r>
          </a:p>
          <a:p>
            <a:r>
              <a:rPr lang="en-US" dirty="0" smtClean="0"/>
              <a:t>Data appears organized on Google Analytics dashboard as a report</a:t>
            </a:r>
          </a:p>
          <a:p>
            <a:pPr lvl="1"/>
            <a:r>
              <a:rPr lang="en-US" dirty="0" smtClean="0"/>
              <a:t>Reports combine interactive tables and charts </a:t>
            </a:r>
          </a:p>
          <a:p>
            <a:pPr lvl="1"/>
            <a:r>
              <a:rPr lang="en-US" dirty="0" smtClean="0"/>
              <a:t>Custom reports can be created</a:t>
            </a:r>
          </a:p>
          <a:p>
            <a:pPr lvl="1"/>
            <a:r>
              <a:rPr lang="en-US" dirty="0" smtClean="0"/>
              <a:t>Reports correlate various data points which results in actionable insights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Executive 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Enrichment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689" y="2798763"/>
            <a:ext cx="1587147" cy="1641475"/>
          </a:xfrm>
        </p:spPr>
      </p:pic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Add GA to Your App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Google Analytics to a Real App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Create a property and add the JavaScript tag to each HTML page or to the PHP Header</a:t>
            </a:r>
            <a:endParaRPr lang="en-US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2826049"/>
            <a:ext cx="2730500" cy="1586902"/>
          </a:xfrm>
        </p:spPr>
      </p:pic>
      <p:sp>
        <p:nvSpPr>
          <p:cNvPr id="7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4371595" y="4703132"/>
            <a:ext cx="3296065" cy="352404"/>
          </a:xfrm>
        </p:spPr>
        <p:txBody>
          <a:bodyPr/>
          <a:lstStyle/>
          <a:p>
            <a:r>
              <a:rPr lang="en-US" dirty="0" smtClean="0"/>
              <a:t>Run a Campaign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371594" y="5131366"/>
            <a:ext cx="3296066" cy="1238656"/>
          </a:xfrm>
        </p:spPr>
        <p:txBody>
          <a:bodyPr/>
          <a:lstStyle/>
          <a:p>
            <a:r>
              <a:rPr lang="en-US" dirty="0" smtClean="0"/>
              <a:t>Send an email with links that have UTM tags to your mailing list, or </a:t>
            </a:r>
            <a:br>
              <a:rPr lang="en-US" dirty="0" smtClean="0"/>
            </a:br>
            <a:r>
              <a:rPr lang="en-US" dirty="0" smtClean="0"/>
              <a:t>post a promo to a relevant forum</a:t>
            </a:r>
            <a:endParaRPr lang="en-US" dirty="0"/>
          </a:p>
        </p:txBody>
      </p:sp>
      <p:pic>
        <p:nvPicPr>
          <p:cNvPr id="15" name="Content Placeholder 14"/>
          <p:cNvPicPr>
            <a:picLocks noGrp="1" noChangeAspect="1"/>
          </p:cNvPicPr>
          <p:nvPr>
            <p:ph sz="quarter" idx="2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002" y="2798763"/>
            <a:ext cx="1517434" cy="1641475"/>
          </a:xfrm>
        </p:spPr>
      </p:pic>
      <p:sp>
        <p:nvSpPr>
          <p:cNvPr id="10" name="Text Placeholder 9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smtClean="0"/>
              <a:t>Create a Report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 smtClean="0"/>
              <a:t>Create a report that correlates metrics unique to your product. There are unlimited possibilities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 smtClean="0"/>
              <a:t>Choose a website you already own or manage. If you’re managing the app for someone else, get their permission to add GA before starting. If you have neither, create a simple blog with a few posts about nature, your cats,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3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7" grpId="0" build="p"/>
      <p:bldP spid="8" grpId="0" build="p"/>
      <p:bldP spid="10" grpId="0" build="p"/>
      <p:bldP spid="11" grpId="0" build="p"/>
      <p:bldP spid="12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“The </a:t>
            </a:r>
            <a:r>
              <a:rPr lang="en-US" dirty="0"/>
              <a:t>names of the trees, of all the small animals, and all the birds, to know the language and have time be in it and to move slowly.”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Ernest </a:t>
            </a:r>
            <a:r>
              <a:rPr lang="en-US" dirty="0" smtClean="0"/>
              <a:t>Hemingway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5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25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ralsight default theme">
  <a:themeElements>
    <a:clrScheme name="Custom 5">
      <a:dk1>
        <a:srgbClr val="404040"/>
      </a:dk1>
      <a:lt1>
        <a:srgbClr val="FFFFFF"/>
      </a:lt1>
      <a:dk2>
        <a:srgbClr val="303030"/>
      </a:dk2>
      <a:lt2>
        <a:srgbClr val="E5E5E5"/>
      </a:lt2>
      <a:accent1>
        <a:srgbClr val="F05A28"/>
      </a:accent1>
      <a:accent2>
        <a:srgbClr val="2A9FBC"/>
      </a:accent2>
      <a:accent3>
        <a:srgbClr val="2D2D2D"/>
      </a:accent3>
      <a:accent4>
        <a:srgbClr val="A62E5C"/>
      </a:accent4>
      <a:accent5>
        <a:srgbClr val="9BC850"/>
      </a:accent5>
      <a:accent6>
        <a:srgbClr val="675BA7"/>
      </a:accent6>
      <a:hlink>
        <a:srgbClr val="2A9FBC"/>
      </a:hlink>
      <a:folHlink>
        <a:srgbClr val="2A9FBC"/>
      </a:folHlink>
    </a:clrScheme>
    <a:fontScheme name="Pluralsight November 2015">
      <a:majorFont>
        <a:latin typeface="Gotham Light"/>
        <a:ea typeface=""/>
        <a:cs typeface=""/>
      </a:majorFont>
      <a:minorFont>
        <a:latin typeface="Gotham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182880" tIns="182880" rIns="182880" bIns="182880" rtlCol="0" anchor="ctr"/>
      <a:lstStyle>
        <a:defPPr algn="ctr">
          <a:spcBef>
            <a:spcPts val="600"/>
          </a:spcBef>
          <a:defRPr sz="2000" dirty="0" smtClean="0">
            <a:solidFill>
              <a:schemeClr val="bg1"/>
            </a:solidFill>
          </a:defRPr>
        </a:defPPr>
      </a:lstStyle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accent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luralsight_PowerPoint_Template_October_2018.pptx" id="{2BDDEC3B-8D55-4AFC-8ED3-6CAF26EBB31F}" vid="{514194D0-3BD3-4C1D-A418-B7BC0CB87A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Pluralsight_PowerPoint_Template_October_2018</Template>
  <TotalTime>78599</TotalTime>
  <Words>2380</Words>
  <Application>Microsoft Office PowerPoint</Application>
  <PresentationFormat>Widescreen</PresentationFormat>
  <Paragraphs>406</Paragraphs>
  <Slides>95</Slides>
  <Notes>16</Notes>
  <HiddenSlides>22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11" baseType="lpstr">
      <vt:lpstr>Arial</vt:lpstr>
      <vt:lpstr>Calibri</vt:lpstr>
      <vt:lpstr>Consolas</vt:lpstr>
      <vt:lpstr>Gotham Bold</vt:lpstr>
      <vt:lpstr>Gotham Book</vt:lpstr>
      <vt:lpstr>Gotham Light</vt:lpstr>
      <vt:lpstr>Gotham Medium</vt:lpstr>
      <vt:lpstr>Gotham Rounded Light</vt:lpstr>
      <vt:lpstr>Lucida Grande</vt:lpstr>
      <vt:lpstr>Montserrat</vt:lpstr>
      <vt:lpstr>Myriad Pro</vt:lpstr>
      <vt:lpstr>Myriad Pro Light</vt:lpstr>
      <vt:lpstr>Roboto Mono</vt:lpstr>
      <vt:lpstr>Wingdings</vt:lpstr>
      <vt:lpstr>Wingdings 3</vt:lpstr>
      <vt:lpstr>Pluralsight default theme</vt:lpstr>
      <vt:lpstr>Understanding a Site’s Traffic  With Google Analytics</vt:lpstr>
      <vt:lpstr>Understanding Google Analytics</vt:lpstr>
      <vt:lpstr>Course Roadmap</vt:lpstr>
      <vt:lpstr>PowerPoint Presentation</vt:lpstr>
      <vt:lpstr>A Typical Workplace Scenario</vt:lpstr>
      <vt:lpstr>“Both sides are even;  Here I’ll sit in the midst.”</vt:lpstr>
      <vt:lpstr>PowerPoint Presentation</vt:lpstr>
      <vt:lpstr>Why Use Google Analytics?</vt:lpstr>
      <vt:lpstr>Previewing the Google Analytics Dashboard</vt:lpstr>
      <vt:lpstr>PowerPoint Presentation</vt:lpstr>
      <vt:lpstr>Is Google Analytics the Right  Tool for the Job?</vt:lpstr>
      <vt:lpstr>Google Analytics Key Features</vt:lpstr>
      <vt:lpstr>Relevant Google Analytics Features</vt:lpstr>
      <vt:lpstr>How is Google Analytics Used?</vt:lpstr>
      <vt:lpstr>Coming Up in the Next Module</vt:lpstr>
      <vt:lpstr>Adding Google Analytics to a Site</vt:lpstr>
      <vt:lpstr>Google Analytics Workflow</vt:lpstr>
      <vt:lpstr>Running the Demo Application</vt:lpstr>
      <vt:lpstr>PowerPoint Presentation</vt:lpstr>
      <vt:lpstr>Creating a Google Analytics Account</vt:lpstr>
      <vt:lpstr>Why Create an Analytics Account?</vt:lpstr>
      <vt:lpstr>Before We Start</vt:lpstr>
      <vt:lpstr>PowerPoint Presentation</vt:lpstr>
      <vt:lpstr>Creating a Google Analytics Property</vt:lpstr>
      <vt:lpstr>What is a Google Analytics Property?</vt:lpstr>
      <vt:lpstr>PowerPoint Presentation</vt:lpstr>
      <vt:lpstr>Adding Google Analytics to the  Site with JavaScript</vt:lpstr>
      <vt:lpstr>How Does Adding Google Analytics  to a Site Work?</vt:lpstr>
      <vt:lpstr>Understanding the JavaScript Code Used to Add Google Analytics to a Site</vt:lpstr>
      <vt:lpstr>Two-Step Process for Adding Google  Analytics to a Site</vt:lpstr>
      <vt:lpstr>PowerPoint Presentation</vt:lpstr>
      <vt:lpstr>PowerPoint Presentation</vt:lpstr>
      <vt:lpstr>PowerPoint Presentation</vt:lpstr>
      <vt:lpstr>Coming Up in the Next Module</vt:lpstr>
      <vt:lpstr>Implementing Google Analytics Campaigns</vt:lpstr>
      <vt:lpstr>Spending Wisely</vt:lpstr>
      <vt:lpstr>“O, that men’s ears should be “To counsel deaf, but not to flattery!”</vt:lpstr>
      <vt:lpstr>Why Use Google Analytics Campaigns?</vt:lpstr>
      <vt:lpstr>Understanding How Google  Analytics Campaigns Work</vt:lpstr>
      <vt:lpstr>How Google Analytics Campaigns Work</vt:lpstr>
      <vt:lpstr>Disassembling a Campaign URL</vt:lpstr>
      <vt:lpstr>Understanding UTM Tags</vt:lpstr>
      <vt:lpstr>Understanding UTM Tags</vt:lpstr>
      <vt:lpstr>Determining ROI With Google Analytics</vt:lpstr>
      <vt:lpstr>Determining ROI With Google Analytics</vt:lpstr>
      <vt:lpstr>Determining ROI With Google Analytics</vt:lpstr>
      <vt:lpstr>Creating a Google Analytics Campaign</vt:lpstr>
      <vt:lpstr>How to Create a Google Analytics Campaign</vt:lpstr>
      <vt:lpstr>PowerPoint Presentation</vt:lpstr>
      <vt:lpstr>Using Redirects to Create User Friendly Campaign URLs</vt:lpstr>
      <vt:lpstr>Why use Redirects?</vt:lpstr>
      <vt:lpstr>Using Traditional Advertising in  Conjunction with Campaigns</vt:lpstr>
      <vt:lpstr>A hit is a site  traffic event.</vt:lpstr>
      <vt:lpstr>What are Custom Hits?</vt:lpstr>
      <vt:lpstr>Implementing Custom Hits on Our Site</vt:lpstr>
      <vt:lpstr>PowerPoint Presentation</vt:lpstr>
      <vt:lpstr>Coming Up in the Next Module</vt:lpstr>
      <vt:lpstr>Realizing Actionable Insights with Google Analytics Reports</vt:lpstr>
      <vt:lpstr>“Work with these, as bids thy reason, for they work thy toil to aid.”</vt:lpstr>
      <vt:lpstr>What are Google Analytics Reports?</vt:lpstr>
      <vt:lpstr>There’s a Report For That</vt:lpstr>
      <vt:lpstr>What are Google Analytics Reports?</vt:lpstr>
      <vt:lpstr>A report is a page consisting of tables and charts sharing a common theme or purpose.</vt:lpstr>
      <vt:lpstr>Exploring Reports</vt:lpstr>
      <vt:lpstr>Accessing Google Analytics Reports</vt:lpstr>
      <vt:lpstr>PowerPoint Presentation</vt:lpstr>
      <vt:lpstr>Understanding Events</vt:lpstr>
      <vt:lpstr>Considering Events</vt:lpstr>
      <vt:lpstr>What Is an Event?</vt:lpstr>
      <vt:lpstr>An event tells Google Analytics something unique to your site has occurred.</vt:lpstr>
      <vt:lpstr>Why Use Events?</vt:lpstr>
      <vt:lpstr>Creating Custom Events</vt:lpstr>
      <vt:lpstr>“The river of knowledge  has no depth.”</vt:lpstr>
      <vt:lpstr>Sending a Custom Event</vt:lpstr>
      <vt:lpstr>PowerPoint Presentation</vt:lpstr>
      <vt:lpstr>Creating Custom Reports</vt:lpstr>
      <vt:lpstr>“The king hath happily received… the news of thy success.”</vt:lpstr>
      <vt:lpstr>What are Custom Reports?</vt:lpstr>
      <vt:lpstr>Features of Custom Reports</vt:lpstr>
      <vt:lpstr>Custom Report Examples</vt:lpstr>
      <vt:lpstr>Custom Report Examples</vt:lpstr>
      <vt:lpstr>Creating a Custom Report</vt:lpstr>
      <vt:lpstr>PowerPoint Presentation</vt:lpstr>
      <vt:lpstr>Summary</vt:lpstr>
      <vt:lpstr>PowerPoint Presentation</vt:lpstr>
      <vt:lpstr>Using Reports to Analyze Campaigns</vt:lpstr>
      <vt:lpstr>PowerPoint Presentation</vt:lpstr>
      <vt:lpstr>Coming Up in the Next Module</vt:lpstr>
      <vt:lpstr>Conclusion</vt:lpstr>
      <vt:lpstr>PowerPoint Presentation</vt:lpstr>
      <vt:lpstr>PowerPoint Presentation</vt:lpstr>
      <vt:lpstr>Enrichment Activities</vt:lpstr>
      <vt:lpstr>Adding Google Analytics to a Real App</vt:lpstr>
      <vt:lpstr>“The names of the trees, of all the small animals, and all the birds, to know the language and have time be in it and to move slowly.”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Grafelman</dc:creator>
  <cp:lastModifiedBy>Daniel</cp:lastModifiedBy>
  <cp:revision>1777</cp:revision>
  <dcterms:created xsi:type="dcterms:W3CDTF">2019-07-15T18:42:32Z</dcterms:created>
  <dcterms:modified xsi:type="dcterms:W3CDTF">2020-06-29T15:08:32Z</dcterms:modified>
</cp:coreProperties>
</file>