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53" r:id="rId11"/>
    <p:sldId id="351" r:id="rId12"/>
    <p:sldId id="400" r:id="rId13"/>
    <p:sldId id="268" r:id="rId14"/>
    <p:sldId id="305" r:id="rId15"/>
    <p:sldId id="304" r:id="rId16"/>
    <p:sldId id="257" r:id="rId17"/>
    <p:sldId id="258" r:id="rId18"/>
    <p:sldId id="259" r:id="rId19"/>
    <p:sldId id="282" r:id="rId20"/>
    <p:sldId id="260" r:id="rId21"/>
    <p:sldId id="261" r:id="rId22"/>
    <p:sldId id="283" r:id="rId23"/>
    <p:sldId id="284" r:id="rId24"/>
    <p:sldId id="262" r:id="rId25"/>
    <p:sldId id="263" r:id="rId26"/>
    <p:sldId id="285" r:id="rId27"/>
    <p:sldId id="265" r:id="rId28"/>
    <p:sldId id="266" r:id="rId29"/>
    <p:sldId id="286" r:id="rId30"/>
    <p:sldId id="287" r:id="rId31"/>
    <p:sldId id="267" r:id="rId32"/>
    <p:sldId id="306" r:id="rId33"/>
    <p:sldId id="307" r:id="rId34"/>
    <p:sldId id="308" r:id="rId35"/>
    <p:sldId id="309" r:id="rId36"/>
    <p:sldId id="310" r:id="rId37"/>
    <p:sldId id="349" r:id="rId38"/>
    <p:sldId id="350" r:id="rId39"/>
    <p:sldId id="346" r:id="rId40"/>
    <p:sldId id="311" r:id="rId41"/>
    <p:sldId id="401" r:id="rId42"/>
    <p:sldId id="312" r:id="rId43"/>
    <p:sldId id="314" r:id="rId44"/>
    <p:sldId id="323" r:id="rId45"/>
    <p:sldId id="324" r:id="rId46"/>
    <p:sldId id="315" r:id="rId47"/>
    <p:sldId id="316" r:id="rId48"/>
    <p:sldId id="317" r:id="rId49"/>
    <p:sldId id="321" r:id="rId50"/>
    <p:sldId id="322" r:id="rId51"/>
    <p:sldId id="318" r:id="rId52"/>
    <p:sldId id="319" r:id="rId53"/>
    <p:sldId id="320" r:id="rId54"/>
    <p:sldId id="331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8" r:id="rId69"/>
    <p:sldId id="347" r:id="rId70"/>
    <p:sldId id="270" r:id="rId71"/>
    <p:sldId id="355" r:id="rId72"/>
    <p:sldId id="356" r:id="rId73"/>
    <p:sldId id="357" r:id="rId74"/>
    <p:sldId id="359" r:id="rId75"/>
    <p:sldId id="358" r:id="rId76"/>
    <p:sldId id="360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393" r:id="rId109"/>
    <p:sldId id="394" r:id="rId110"/>
    <p:sldId id="395" r:id="rId111"/>
    <p:sldId id="396" r:id="rId112"/>
    <p:sldId id="397" r:id="rId113"/>
    <p:sldId id="398" r:id="rId114"/>
    <p:sldId id="399" r:id="rId115"/>
    <p:sldId id="354" r:id="rId116"/>
    <p:sldId id="303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54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2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3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7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BAB2E2-DE50-4C55-9006-E044B340D73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BINARY SEARCH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80720" y="4344188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17592" y="4094089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84236" y="4082096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0497" y="43478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8367" y="692383"/>
            <a:ext cx="436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Height of a tree: the number of layers</a:t>
            </a:r>
          </a:p>
          <a:p>
            <a:r>
              <a:rPr lang="hu-HU" dirty="0"/>
              <a:t>	</a:t>
            </a:r>
            <a:r>
              <a:rPr lang="hu-HU" dirty="0" smtClean="0"/>
              <a:t> it contains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119850" y="1715828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 layer 1   // 1 node    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823168" y="2460898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 layer 2   // 2 nodes    2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212168" y="4488621"/>
            <a:ext cx="752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---------------------------------------------------------------- layer h  // 2       nodes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494709" y="227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68367" y="1544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358942" y="334827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p:sp>
        <p:nvSpPr>
          <p:cNvPr id="19" name="Oval 18"/>
          <p:cNvSpPr/>
          <p:nvPr/>
        </p:nvSpPr>
        <p:spPr>
          <a:xfrm>
            <a:off x="4106191" y="4371407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43063" y="4121308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09707" y="4109315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735968" y="4375112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6624" y="43243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735968" y="5383369"/>
            <a:ext cx="7625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general: h ~ </a:t>
            </a:r>
            <a:r>
              <a:rPr lang="hu-HU" b="1" dirty="0" smtClean="0"/>
              <a:t>O(logN)</a:t>
            </a:r>
            <a:r>
              <a:rPr lang="hu-HU" dirty="0" smtClean="0"/>
              <a:t>  if this is true the tree is said to be balanced</a:t>
            </a:r>
          </a:p>
          <a:p>
            <a:r>
              <a:rPr lang="hu-HU" dirty="0"/>
              <a:t>	</a:t>
            </a:r>
            <a:r>
              <a:rPr lang="hu-HU" dirty="0" smtClean="0"/>
              <a:t>If it is not true the tree is unbalanced, which means it is</a:t>
            </a:r>
          </a:p>
          <a:p>
            <a:r>
              <a:rPr lang="hu-HU" dirty="0"/>
              <a:t>	</a:t>
            </a:r>
            <a:r>
              <a:rPr lang="hu-HU" dirty="0" smtClean="0"/>
              <a:t>	asymmetric which is a PROBLEM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58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4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8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– 16  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8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– 16 – 23  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54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– 16 – 23 – 55 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51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– 16 – 23 – 55 – 79   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9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76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Trees</a:t>
            </a:r>
            <a:endParaRPr lang="hu-H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277757" y="686236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eight of a tree: the number of layers it has</a:t>
            </a:r>
            <a:endParaRPr lang="hu-HU" dirty="0"/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1225175" y="1635617"/>
            <a:ext cx="8825659" cy="26144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Height of the tree ‚h’:  </a:t>
            </a:r>
            <a:r>
              <a:rPr lang="en-US" dirty="0" smtClean="0"/>
              <a:t>the length of the path from the root to the deepest node in the tree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- we should keep the height of the tree at a minimum which is 			h=log n</a:t>
            </a:r>
          </a:p>
          <a:p>
            <a:pPr marL="0" indent="0">
              <a:buNone/>
            </a:pPr>
            <a:r>
              <a:rPr lang="hu-HU" dirty="0" smtClean="0"/>
              <a:t>	- if the tree is unbalanced: the h=log n relation is no more valid 			and the operation’s running time is no more logarithmic</a:t>
            </a:r>
          </a:p>
        </p:txBody>
      </p:sp>
    </p:spTree>
    <p:extLst>
      <p:ext uri="{BB962C8B-B14F-4D97-AF65-F5344CB8AC3E}">
        <p14:creationId xmlns:p14="http://schemas.microsoft.com/office/powerpoint/2010/main" val="31447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54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30836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Average case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Worst case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Space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Insert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Delete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Search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54954" y="2987899"/>
            <a:ext cx="8825659" cy="2614411"/>
          </a:xfrm>
        </p:spPr>
        <p:txBody>
          <a:bodyPr>
            <a:normAutofit/>
          </a:bodyPr>
          <a:lstStyle/>
          <a:p>
            <a:r>
              <a:rPr lang="hu-HU" dirty="0" smtClean="0"/>
              <a:t>What about the </a:t>
            </a:r>
            <a:r>
              <a:rPr lang="hu-HU" u="sng" dirty="0" smtClean="0"/>
              <a:t>worst case</a:t>
            </a:r>
            <a:r>
              <a:rPr lang="hu-HU" dirty="0" smtClean="0"/>
              <a:t> scenarios?</a:t>
            </a:r>
          </a:p>
          <a:p>
            <a:r>
              <a:rPr lang="hu-HU" dirty="0"/>
              <a:t>	</a:t>
            </a:r>
            <a:r>
              <a:rPr lang="hu-HU" dirty="0" smtClean="0"/>
              <a:t>- if the tree becomes unbalanced: the operations running times can be</a:t>
            </a:r>
          </a:p>
          <a:p>
            <a:r>
              <a:rPr lang="hu-HU" dirty="0"/>
              <a:t>	</a:t>
            </a:r>
            <a:r>
              <a:rPr lang="hu-HU" dirty="0" smtClean="0"/>
              <a:t>	reduced to </a:t>
            </a:r>
            <a:r>
              <a:rPr lang="hu-HU" b="1" dirty="0" smtClean="0"/>
              <a:t>O(N)</a:t>
            </a:r>
            <a:r>
              <a:rPr lang="hu-HU" dirty="0" smtClean="0"/>
              <a:t> in the worst case</a:t>
            </a:r>
          </a:p>
          <a:p>
            <a:r>
              <a:rPr lang="hu-HU" dirty="0"/>
              <a:t>	</a:t>
            </a:r>
            <a:r>
              <a:rPr lang="hu-HU" dirty="0" smtClean="0"/>
              <a:t>- thats why it is important to keep a tree as balanced as possible</a:t>
            </a:r>
          </a:p>
        </p:txBody>
      </p:sp>
    </p:spTree>
    <p:extLst>
      <p:ext uri="{BB962C8B-B14F-4D97-AF65-F5344CB8AC3E}">
        <p14:creationId xmlns:p14="http://schemas.microsoft.com/office/powerpoint/2010/main" val="2018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3530" y="1895978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98842" y="26083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45812" y="2400259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79037" y="313957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5298" y="3405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4946" y="4597757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        unbalanced tree</a:t>
            </a:r>
            <a:endParaRPr lang="hu-HU" dirty="0"/>
          </a:p>
        </p:txBody>
      </p:sp>
      <p:sp>
        <p:nvSpPr>
          <p:cNvPr id="14" name="Oval 13"/>
          <p:cNvSpPr/>
          <p:nvPr/>
        </p:nvSpPr>
        <p:spPr>
          <a:xfrm>
            <a:off x="7798168" y="1895978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93480" y="26083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540450" y="2400259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779883" y="3303607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69818" y="3157099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599858" y="26083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89793" y="2400259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73675" y="313957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99936" y="3405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86261" y="3259182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176196" y="3112674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40450" y="459775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 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79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06" y="1575980"/>
            <a:ext cx="8946541" cy="5372636"/>
          </a:xfrm>
        </p:spPr>
        <p:txBody>
          <a:bodyPr/>
          <a:lstStyle/>
          <a:p>
            <a:r>
              <a:rPr lang="hu-HU" dirty="0" smtClean="0"/>
              <a:t>Binary search trees are data structures</a:t>
            </a:r>
          </a:p>
          <a:p>
            <a:r>
              <a:rPr lang="hu-HU" dirty="0" smtClean="0"/>
              <a:t>Keeps the keys in sorted order: </a:t>
            </a:r>
            <a:r>
              <a:rPr lang="en-US" dirty="0"/>
              <a:t> so that lookup and other operations can use the principle of binary </a:t>
            </a:r>
            <a:r>
              <a:rPr lang="en-US" dirty="0" smtClean="0"/>
              <a:t>search</a:t>
            </a:r>
            <a:r>
              <a:rPr lang="hu-HU" dirty="0" smtClean="0"/>
              <a:t> !!!</a:t>
            </a:r>
          </a:p>
          <a:p>
            <a:r>
              <a:rPr lang="hu-HU" dirty="0"/>
              <a:t>E</a:t>
            </a:r>
            <a:r>
              <a:rPr lang="en-US" dirty="0" smtClean="0"/>
              <a:t>ach </a:t>
            </a:r>
            <a:r>
              <a:rPr lang="en-US" dirty="0"/>
              <a:t>comparison allows the operations to skip over half of the tree, so that each lookup/insertion/deletion takes </a:t>
            </a:r>
            <a:r>
              <a:rPr lang="en-US" dirty="0" smtClean="0"/>
              <a:t>time proportional to</a:t>
            </a:r>
            <a:r>
              <a:rPr lang="en-US" dirty="0"/>
              <a:t> the logarithm of the number of items stored in the </a:t>
            </a:r>
            <a:r>
              <a:rPr lang="en-US" dirty="0" smtClean="0"/>
              <a:t>tree</a:t>
            </a:r>
            <a:endParaRPr lang="hu-HU" dirty="0" smtClean="0"/>
          </a:p>
          <a:p>
            <a:r>
              <a:rPr lang="en-US" dirty="0"/>
              <a:t>This is much better than the linear </a:t>
            </a:r>
            <a:r>
              <a:rPr lang="en-US" dirty="0" smtClean="0"/>
              <a:t>time</a:t>
            </a:r>
            <a:r>
              <a:rPr lang="hu-HU" dirty="0" smtClean="0"/>
              <a:t> O(N)</a:t>
            </a:r>
            <a:r>
              <a:rPr lang="en-US" dirty="0"/>
              <a:t> required to find items by key in an unsorted array, but slower than the corresponding operations on hash </a:t>
            </a:r>
            <a:r>
              <a:rPr lang="en-US" dirty="0" smtClean="0"/>
              <a:t>tables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513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38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8831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binarySearhTree.insert(12);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5302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binarySearhTree.insert(12);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8946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binarySearhTree.insert(4);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7050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binarySearhTree.insert(4);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2564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40924" y="1931831"/>
            <a:ext cx="70061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05341" y="1171977"/>
            <a:ext cx="0" cy="4597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6381" y="1395074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Sorted arrays				Linked lists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16381" y="2434107"/>
            <a:ext cx="7646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a new item		Inserting a new item</a:t>
            </a:r>
          </a:p>
          <a:p>
            <a:r>
              <a:rPr lang="hu-HU" dirty="0"/>
              <a:t>i</a:t>
            </a:r>
            <a:r>
              <a:rPr lang="hu-HU" dirty="0" smtClean="0"/>
              <a:t>s quite slow // O(N)		is very fast // O(1)</a:t>
            </a:r>
          </a:p>
          <a:p>
            <a:endParaRPr lang="hu-HU" dirty="0"/>
          </a:p>
          <a:p>
            <a:r>
              <a:rPr lang="hu-HU" dirty="0" smtClean="0"/>
              <a:t>Searching is quite fast		Searching is sequental</a:t>
            </a:r>
          </a:p>
          <a:p>
            <a:r>
              <a:rPr lang="hu-HU" dirty="0"/>
              <a:t>w</a:t>
            </a:r>
            <a:r>
              <a:rPr lang="hu-HU" dirty="0" smtClean="0"/>
              <a:t>ith binary search 			//  O(N)</a:t>
            </a:r>
          </a:p>
          <a:p>
            <a:r>
              <a:rPr lang="hu-HU" dirty="0"/>
              <a:t> </a:t>
            </a:r>
            <a:r>
              <a:rPr lang="hu-HU" dirty="0" smtClean="0"/>
              <a:t>  // O(logN)</a:t>
            </a:r>
          </a:p>
          <a:p>
            <a:endParaRPr lang="hu-HU" dirty="0"/>
          </a:p>
          <a:p>
            <a:r>
              <a:rPr lang="hu-HU" dirty="0" smtClean="0"/>
              <a:t>Removing an item is slow	Removing an item is fast because</a:t>
            </a:r>
          </a:p>
          <a:p>
            <a:r>
              <a:rPr lang="hu-HU" dirty="0"/>
              <a:t>	</a:t>
            </a:r>
            <a:r>
              <a:rPr lang="hu-HU" dirty="0" smtClean="0"/>
              <a:t>// O(N)			of the references  // O(1)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8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5184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8542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1976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251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6238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binarySearhTree.insert(20);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6606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binarySearhTree.insert(20);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682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9460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8243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2678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40924" y="1931831"/>
            <a:ext cx="70061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05341" y="1171977"/>
            <a:ext cx="0" cy="4597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6381" y="1395074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Sorted arrays				Linked lists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16381" y="2434107"/>
            <a:ext cx="7646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a new item		Inserting a new item</a:t>
            </a:r>
          </a:p>
          <a:p>
            <a:r>
              <a:rPr lang="hu-HU" dirty="0"/>
              <a:t>i</a:t>
            </a:r>
            <a:r>
              <a:rPr lang="hu-HU" dirty="0" smtClean="0"/>
              <a:t>s quite slow // O(N)		is very fast // O(1)</a:t>
            </a:r>
          </a:p>
          <a:p>
            <a:endParaRPr lang="hu-HU" dirty="0"/>
          </a:p>
          <a:p>
            <a:r>
              <a:rPr lang="hu-HU" dirty="0" smtClean="0"/>
              <a:t>Searching is quite fast		Searching is sequental</a:t>
            </a:r>
          </a:p>
          <a:p>
            <a:r>
              <a:rPr lang="hu-HU" dirty="0"/>
              <a:t>w</a:t>
            </a:r>
            <a:r>
              <a:rPr lang="hu-HU" dirty="0" smtClean="0"/>
              <a:t>ith binary search 			//  O(N)</a:t>
            </a:r>
          </a:p>
          <a:p>
            <a:r>
              <a:rPr lang="hu-HU" dirty="0"/>
              <a:t> </a:t>
            </a:r>
            <a:r>
              <a:rPr lang="hu-HU" dirty="0" smtClean="0"/>
              <a:t>  // O(logN)</a:t>
            </a:r>
          </a:p>
          <a:p>
            <a:endParaRPr lang="hu-HU" dirty="0"/>
          </a:p>
          <a:p>
            <a:r>
              <a:rPr lang="hu-HU" dirty="0" smtClean="0"/>
              <a:t>Removing an item is slow	Removing an item is fast because</a:t>
            </a:r>
          </a:p>
          <a:p>
            <a:r>
              <a:rPr lang="hu-HU" dirty="0"/>
              <a:t>	</a:t>
            </a:r>
            <a:r>
              <a:rPr lang="hu-HU" dirty="0" smtClean="0"/>
              <a:t>// O(N)			of the references  // O(1)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117239" y="5769735"/>
            <a:ext cx="812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 search trees are going to make all of these operations quite fast,</a:t>
            </a:r>
          </a:p>
          <a:p>
            <a:r>
              <a:rPr lang="hu-HU" dirty="0"/>
              <a:t>w</a:t>
            </a:r>
            <a:r>
              <a:rPr lang="hu-HU" dirty="0" smtClean="0"/>
              <a:t>ith </a:t>
            </a:r>
            <a:r>
              <a:rPr lang="hu-HU" b="1" dirty="0" smtClean="0"/>
              <a:t>O(log N)</a:t>
            </a:r>
            <a:r>
              <a:rPr lang="hu-HU" dirty="0" smtClean="0"/>
              <a:t> time complexity !!!   ~ predictable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98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binarySearhTree.insert(1);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5615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Insertion:</a:t>
            </a:r>
            <a:r>
              <a:rPr lang="hu-HU" dirty="0" smtClean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7321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82586" y="3782311"/>
            <a:ext cx="6151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mangaed to find the item </a:t>
            </a:r>
          </a:p>
          <a:p>
            <a:endParaRPr lang="hu-HU" dirty="0"/>
          </a:p>
          <a:p>
            <a:r>
              <a:rPr lang="hu-HU" dirty="0" smtClean="0"/>
              <a:t>On every decision: we discard half of the tree, so it is</a:t>
            </a:r>
          </a:p>
          <a:p>
            <a:r>
              <a:rPr lang="hu-HU" dirty="0" smtClean="0"/>
              <a:t>like binary search in a sorted array // O(logN)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79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1983" y="4095482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find the smallest node: we just have to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as far as possible ... </a:t>
            </a:r>
            <a:r>
              <a:rPr lang="hu-HU" dirty="0"/>
              <a:t>i</a:t>
            </a:r>
            <a:r>
              <a:rPr lang="hu-HU" dirty="0" smtClean="0"/>
              <a:t>t will be the smallest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88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Search:</a:t>
            </a:r>
            <a:r>
              <a:rPr lang="hu-HU" dirty="0" smtClean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</a:t>
            </a:r>
            <a:r>
              <a:rPr lang="hu-HU" dirty="0" smtClean="0"/>
              <a:t>	the root node we go to the right, if it is smaller, we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binarySearhTree.find(5);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1983" y="4095482"/>
            <a:ext cx="7340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find the smallest node: we just have to go to the left</a:t>
            </a:r>
          </a:p>
          <a:p>
            <a:r>
              <a:rPr lang="hu-HU" dirty="0"/>
              <a:t>	</a:t>
            </a:r>
            <a:r>
              <a:rPr lang="hu-HU" dirty="0" smtClean="0"/>
              <a:t>as far as possible ... </a:t>
            </a:r>
            <a:r>
              <a:rPr lang="hu-HU" dirty="0"/>
              <a:t>i</a:t>
            </a:r>
            <a:r>
              <a:rPr lang="hu-HU" dirty="0" smtClean="0"/>
              <a:t>t will be the smallest !!!</a:t>
            </a:r>
          </a:p>
          <a:p>
            <a:endParaRPr lang="hu-HU" dirty="0"/>
          </a:p>
          <a:p>
            <a:r>
              <a:rPr lang="hu-HU" dirty="0"/>
              <a:t>We want to find the </a:t>
            </a:r>
            <a:r>
              <a:rPr lang="hu-HU" dirty="0" smtClean="0"/>
              <a:t>largest node</a:t>
            </a:r>
            <a:r>
              <a:rPr lang="hu-HU" dirty="0"/>
              <a:t>: we just have to go to the </a:t>
            </a:r>
            <a:r>
              <a:rPr lang="hu-HU" dirty="0" smtClean="0"/>
              <a:t>right</a:t>
            </a:r>
            <a:endParaRPr lang="hu-HU" dirty="0"/>
          </a:p>
          <a:p>
            <a:r>
              <a:rPr lang="hu-HU" dirty="0"/>
              <a:t>	as far as possible ... it will be the </a:t>
            </a:r>
            <a:r>
              <a:rPr lang="hu-HU" dirty="0" smtClean="0"/>
              <a:t>largest !!!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6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9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Trees</a:t>
            </a:r>
            <a:endParaRPr lang="hu-H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130" y="1506886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nodes with </a:t>
            </a:r>
          </a:p>
          <a:p>
            <a:r>
              <a:rPr lang="hu-HU" dirty="0"/>
              <a:t>t</a:t>
            </a:r>
            <a:r>
              <a:rPr lang="hu-HU" dirty="0" smtClean="0"/>
              <a:t>he data and connection</a:t>
            </a:r>
          </a:p>
          <a:p>
            <a:r>
              <a:rPr lang="hu-HU" dirty="0"/>
              <a:t>b</a:t>
            </a:r>
            <a:r>
              <a:rPr lang="hu-HU" dirty="0" smtClean="0"/>
              <a:t>etween the nodes </a:t>
            </a:r>
          </a:p>
          <a:p>
            <a:r>
              <a:rPr lang="hu-HU" dirty="0"/>
              <a:t> </a:t>
            </a:r>
            <a:r>
              <a:rPr lang="hu-HU" dirty="0" smtClean="0"/>
              <a:t>// edges 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5225269" y="980900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oot node: we have a reference to this, all</a:t>
            </a:r>
          </a:p>
          <a:p>
            <a:r>
              <a:rPr lang="hu-HU" dirty="0"/>
              <a:t>	</a:t>
            </a:r>
            <a:r>
              <a:rPr lang="hu-HU" dirty="0" smtClean="0"/>
              <a:t>other nodes can be accessed via the root node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59107" y="37660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eaf nodes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60359" y="4944014"/>
            <a:ext cx="920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a tree: there must be only a single path from the root node to any other nodes</a:t>
            </a:r>
          </a:p>
          <a:p>
            <a:r>
              <a:rPr lang="hu-HU" dirty="0"/>
              <a:t>i</a:t>
            </a:r>
            <a:r>
              <a:rPr lang="hu-HU" dirty="0" smtClean="0"/>
              <a:t>n the tree</a:t>
            </a:r>
          </a:p>
          <a:p>
            <a:r>
              <a:rPr lang="hu-HU" dirty="0"/>
              <a:t>	</a:t>
            </a:r>
            <a:r>
              <a:rPr lang="hu-HU" dirty="0" smtClean="0"/>
              <a:t>~ if there are several ways to get to a given node: it is not a tree !!!</a:t>
            </a:r>
            <a:endParaRPr lang="hu-HU" dirty="0"/>
          </a:p>
        </p:txBody>
      </p:sp>
      <p:sp>
        <p:nvSpPr>
          <p:cNvPr id="28" name="Oval 27"/>
          <p:cNvSpPr/>
          <p:nvPr/>
        </p:nvSpPr>
        <p:spPr>
          <a:xfrm>
            <a:off x="5359812" y="182756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23119" y="287868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23118" y="393064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484995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54057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28" idx="3"/>
            <a:endCxn id="29" idx="7"/>
          </p:cNvCxnSpPr>
          <p:nvPr/>
        </p:nvCxnSpPr>
        <p:spPr>
          <a:xfrm flipH="1">
            <a:off x="4778602" y="2383044"/>
            <a:ext cx="676516" cy="5909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  <a:endCxn id="32" idx="0"/>
          </p:cNvCxnSpPr>
          <p:nvPr/>
        </p:nvCxnSpPr>
        <p:spPr>
          <a:xfrm flipH="1">
            <a:off x="5679452" y="2478350"/>
            <a:ext cx="5755" cy="410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31" idx="1"/>
          </p:cNvCxnSpPr>
          <p:nvPr/>
        </p:nvCxnSpPr>
        <p:spPr>
          <a:xfrm>
            <a:off x="5915295" y="2383044"/>
            <a:ext cx="665006" cy="6014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4"/>
            <a:endCxn id="30" idx="0"/>
          </p:cNvCxnSpPr>
          <p:nvPr/>
        </p:nvCxnSpPr>
        <p:spPr>
          <a:xfrm flipH="1">
            <a:off x="4548513" y="3529473"/>
            <a:ext cx="1" cy="4011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soft delete </a:t>
            </a:r>
            <a:r>
              <a:rPr lang="hu-HU" dirty="0" smtClean="0">
                <a:sym typeface="Wingdings" panose="05000000000000000000" pitchFamily="2" charset="2"/>
              </a:rPr>
              <a:t> we do not remove the node from the BST we just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mark that it has been removed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not so efficient solution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420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012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soft delete </a:t>
            </a:r>
            <a:r>
              <a:rPr lang="hu-HU" dirty="0" smtClean="0">
                <a:sym typeface="Wingdings" panose="05000000000000000000" pitchFamily="2" charset="2"/>
              </a:rPr>
              <a:t> we do not remove the node from the BST we just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mark that it has been removed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not so efficient solution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In the main </a:t>
            </a:r>
            <a:r>
              <a:rPr lang="hu-HU" b="1" u="sng" dirty="0" smtClean="0">
                <a:sym typeface="Wingdings" panose="05000000000000000000" pitchFamily="2" charset="2"/>
              </a:rPr>
              <a:t>three</a:t>
            </a:r>
            <a:r>
              <a:rPr lang="hu-HU" dirty="0" smtClean="0">
                <a:sym typeface="Wingdings" panose="05000000000000000000" pitchFamily="2" charset="2"/>
              </a:rPr>
              <a:t> possible cases: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1.) The node we want to get rid of is a leaf node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2.) The node we want to get rid of has a single child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3.) The node we want to get rid of has 2 children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2700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82592" y="4533363"/>
            <a:ext cx="8081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Complexity: we have to find the item itself + we have to delete it or set</a:t>
            </a:r>
          </a:p>
          <a:p>
            <a:r>
              <a:rPr lang="hu-HU" dirty="0"/>
              <a:t>	</a:t>
            </a:r>
            <a:r>
              <a:rPr lang="hu-HU" dirty="0" smtClean="0"/>
              <a:t>it to NULL</a:t>
            </a:r>
          </a:p>
          <a:p>
            <a:r>
              <a:rPr lang="hu-HU" dirty="0"/>
              <a:t>	 </a:t>
            </a:r>
            <a:r>
              <a:rPr lang="hu-HU" dirty="0" smtClean="0"/>
              <a:t>  ~ </a:t>
            </a:r>
            <a:r>
              <a:rPr lang="hu-HU" b="1" dirty="0" smtClean="0"/>
              <a:t>O(logN)</a:t>
            </a:r>
            <a:r>
              <a:rPr lang="hu-HU" dirty="0" smtClean="0"/>
              <a:t> find operation + </a:t>
            </a:r>
            <a:r>
              <a:rPr lang="hu-HU" b="1" dirty="0" smtClean="0"/>
              <a:t>O(1)</a:t>
            </a:r>
            <a:r>
              <a:rPr lang="hu-HU" dirty="0" smtClean="0"/>
              <a:t> deletion = </a:t>
            </a:r>
            <a:r>
              <a:rPr lang="hu-HU" b="1" dirty="0" smtClean="0">
                <a:solidFill>
                  <a:srgbClr val="FF0000"/>
                </a:solidFill>
              </a:rPr>
              <a:t>O(logN)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17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single child, we </a:t>
            </a:r>
          </a:p>
          <a:p>
            <a:r>
              <a:rPr lang="hu-HU" dirty="0"/>
              <a:t>	</a:t>
            </a:r>
            <a:r>
              <a:rPr lang="hu-HU" dirty="0" smtClean="0"/>
              <a:t>	just have to 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single child, we </a:t>
            </a:r>
          </a:p>
          <a:p>
            <a:r>
              <a:rPr lang="hu-HU" dirty="0"/>
              <a:t>	</a:t>
            </a:r>
            <a:r>
              <a:rPr lang="hu-HU" dirty="0" smtClean="0"/>
              <a:t>	just have to 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Trees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59812" y="182756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23119" y="287868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23118" y="393064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84995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4057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130" y="1506886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nodes with </a:t>
            </a:r>
          </a:p>
          <a:p>
            <a:r>
              <a:rPr lang="hu-HU" dirty="0"/>
              <a:t>t</a:t>
            </a:r>
            <a:r>
              <a:rPr lang="hu-HU" dirty="0" smtClean="0"/>
              <a:t>he data and connection</a:t>
            </a:r>
          </a:p>
          <a:p>
            <a:r>
              <a:rPr lang="hu-HU" dirty="0"/>
              <a:t>b</a:t>
            </a:r>
            <a:r>
              <a:rPr lang="hu-HU" dirty="0" smtClean="0"/>
              <a:t>etween the nodes </a:t>
            </a:r>
          </a:p>
          <a:p>
            <a:r>
              <a:rPr lang="hu-HU" dirty="0"/>
              <a:t> </a:t>
            </a:r>
            <a:r>
              <a:rPr lang="hu-HU" dirty="0" smtClean="0"/>
              <a:t>// edges 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5225269" y="980900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oot node: we have a reference to this, all</a:t>
            </a:r>
          </a:p>
          <a:p>
            <a:r>
              <a:rPr lang="hu-HU" dirty="0"/>
              <a:t>	</a:t>
            </a:r>
            <a:r>
              <a:rPr lang="hu-HU" dirty="0" smtClean="0"/>
              <a:t>other nodes can be accessed via the root node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59107" y="37660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eaf nodes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60359" y="4944014"/>
            <a:ext cx="920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a tree: there must be only a single path from the root node to any other nodes</a:t>
            </a:r>
          </a:p>
          <a:p>
            <a:r>
              <a:rPr lang="hu-HU" dirty="0"/>
              <a:t>i</a:t>
            </a:r>
            <a:r>
              <a:rPr lang="hu-HU" dirty="0" smtClean="0"/>
              <a:t>n the tree</a:t>
            </a:r>
          </a:p>
          <a:p>
            <a:r>
              <a:rPr lang="hu-HU" dirty="0"/>
              <a:t>	</a:t>
            </a:r>
            <a:r>
              <a:rPr lang="hu-HU" dirty="0" smtClean="0"/>
              <a:t>~ if there are several ways to get to a given node: it is not a tree !!!</a:t>
            </a:r>
            <a:endParaRPr lang="hu-HU" dirty="0"/>
          </a:p>
        </p:txBody>
      </p:sp>
      <p:cxnSp>
        <p:nvCxnSpPr>
          <p:cNvPr id="18" name="Straight Connector 17"/>
          <p:cNvCxnSpPr>
            <a:stCxn id="4" idx="3"/>
            <a:endCxn id="5" idx="7"/>
          </p:cNvCxnSpPr>
          <p:nvPr/>
        </p:nvCxnSpPr>
        <p:spPr>
          <a:xfrm flipH="1">
            <a:off x="4778602" y="2383044"/>
            <a:ext cx="676516" cy="5909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2" idx="0"/>
          </p:cNvCxnSpPr>
          <p:nvPr/>
        </p:nvCxnSpPr>
        <p:spPr>
          <a:xfrm flipH="1">
            <a:off x="5679452" y="2478350"/>
            <a:ext cx="5755" cy="410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9" idx="1"/>
          </p:cNvCxnSpPr>
          <p:nvPr/>
        </p:nvCxnSpPr>
        <p:spPr>
          <a:xfrm>
            <a:off x="5915295" y="2383044"/>
            <a:ext cx="665006" cy="6014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7" idx="0"/>
          </p:cNvCxnSpPr>
          <p:nvPr/>
        </p:nvCxnSpPr>
        <p:spPr>
          <a:xfrm flipH="1">
            <a:off x="4548513" y="3529473"/>
            <a:ext cx="1" cy="4011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</p:cNvCxnSpPr>
          <p:nvPr/>
        </p:nvCxnSpPr>
        <p:spPr>
          <a:xfrm flipH="1">
            <a:off x="6004846" y="3214548"/>
            <a:ext cx="480149" cy="5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44161" y="237061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Not a tree !!!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single child, we </a:t>
            </a:r>
          </a:p>
          <a:p>
            <a:r>
              <a:rPr lang="hu-HU" dirty="0"/>
              <a:t>	</a:t>
            </a:r>
            <a:r>
              <a:rPr lang="hu-HU" dirty="0" smtClean="0"/>
              <a:t>	just have to 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</a:t>
            </a:r>
            <a:r>
              <a:rPr lang="hu-HU" dirty="0"/>
              <a:t>single child, we </a:t>
            </a:r>
          </a:p>
          <a:p>
            <a:r>
              <a:rPr lang="hu-HU" dirty="0"/>
              <a:t>		just have to update the references</a:t>
            </a:r>
          </a:p>
          <a:p>
            <a:endParaRPr lang="hu-HU" dirty="0" smtClean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</a:t>
            </a:r>
            <a:r>
              <a:rPr lang="hu-HU" dirty="0"/>
              <a:t>single child, we </a:t>
            </a:r>
          </a:p>
          <a:p>
            <a:r>
              <a:rPr lang="hu-HU" dirty="0"/>
              <a:t>		just have to update the references</a:t>
            </a:r>
          </a:p>
          <a:p>
            <a:endParaRPr lang="hu-HU" dirty="0" smtClean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15" idx="7"/>
          </p:cNvCxnSpPr>
          <p:nvPr/>
        </p:nvCxnSpPr>
        <p:spPr>
          <a:xfrm flipH="1">
            <a:off x="3287040" y="2957814"/>
            <a:ext cx="1170207" cy="11688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33357" y="2772150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31557" y="4031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</a:t>
            </a:r>
            <a:r>
              <a:rPr lang="hu-HU" dirty="0"/>
              <a:t>single child, we </a:t>
            </a:r>
          </a:p>
          <a:p>
            <a:r>
              <a:rPr lang="hu-HU" dirty="0"/>
              <a:t>		just have to update the references</a:t>
            </a:r>
          </a:p>
          <a:p>
            <a:endParaRPr lang="hu-HU" dirty="0" smtClean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15" idx="7"/>
          </p:cNvCxnSpPr>
          <p:nvPr/>
        </p:nvCxnSpPr>
        <p:spPr>
          <a:xfrm flipH="1">
            <a:off x="4203349" y="2957814"/>
            <a:ext cx="253898" cy="2350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647866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6834" y="4468969"/>
            <a:ext cx="8008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Complexity: first we have to find the item we want to get rid of and </a:t>
            </a:r>
          </a:p>
          <a:p>
            <a:r>
              <a:rPr lang="hu-HU" dirty="0"/>
              <a:t>	</a:t>
            </a:r>
            <a:r>
              <a:rPr lang="hu-HU" dirty="0" smtClean="0"/>
              <a:t>we have to update the references</a:t>
            </a:r>
          </a:p>
          <a:p>
            <a:r>
              <a:rPr lang="hu-HU" dirty="0"/>
              <a:t>	</a:t>
            </a:r>
            <a:r>
              <a:rPr lang="hu-HU" dirty="0" smtClean="0"/>
              <a:t>	~ set parent’s pointer point to it’s grandchild directly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O(logN)</a:t>
            </a:r>
            <a:r>
              <a:rPr lang="hu-HU" dirty="0" smtClean="0"/>
              <a:t> find operation + </a:t>
            </a:r>
            <a:r>
              <a:rPr lang="hu-HU" b="1" dirty="0" smtClean="0"/>
              <a:t>O(1)</a:t>
            </a:r>
            <a:r>
              <a:rPr lang="hu-HU" dirty="0" smtClean="0"/>
              <a:t> update references = </a:t>
            </a:r>
            <a:r>
              <a:rPr lang="hu-HU" b="1" dirty="0" smtClean="0">
                <a:solidFill>
                  <a:srgbClr val="FF0000"/>
                </a:solidFill>
              </a:rPr>
              <a:t>O(logN)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92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936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4060" y="5573350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0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60" y="5923673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 subtree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ight subtree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37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60" y="5923673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 subtree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ight subtree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predecessor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46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Trees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59812" y="182756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23119" y="287868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23118" y="393064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84995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4057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130" y="1506886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nodes with </a:t>
            </a:r>
          </a:p>
          <a:p>
            <a:r>
              <a:rPr lang="hu-HU" dirty="0"/>
              <a:t>t</a:t>
            </a:r>
            <a:r>
              <a:rPr lang="hu-HU" dirty="0" smtClean="0"/>
              <a:t>he data and connection</a:t>
            </a:r>
          </a:p>
          <a:p>
            <a:r>
              <a:rPr lang="hu-HU" dirty="0"/>
              <a:t>b</a:t>
            </a:r>
            <a:r>
              <a:rPr lang="hu-HU" dirty="0" smtClean="0"/>
              <a:t>etween the nodes </a:t>
            </a:r>
          </a:p>
          <a:p>
            <a:r>
              <a:rPr lang="hu-HU" dirty="0"/>
              <a:t> </a:t>
            </a:r>
            <a:r>
              <a:rPr lang="hu-HU" dirty="0" smtClean="0"/>
              <a:t>// edges 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5225269" y="980900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oot node: we have a reference to this, all</a:t>
            </a:r>
          </a:p>
          <a:p>
            <a:r>
              <a:rPr lang="hu-HU" dirty="0"/>
              <a:t>	</a:t>
            </a:r>
            <a:r>
              <a:rPr lang="hu-HU" dirty="0" smtClean="0"/>
              <a:t>other nodes can be accessed via the root node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59107" y="37660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eaf nodes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077856" y="4639176"/>
            <a:ext cx="604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node directly connected to another node </a:t>
            </a:r>
            <a:r>
              <a:rPr lang="hu-HU" dirty="0" smtClean="0">
                <a:sym typeface="Wingdings" panose="05000000000000000000" pitchFamily="2" charset="2"/>
              </a:rPr>
              <a:t> child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The opposite  parent node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Leaf nodes: with no children </a:t>
            </a:r>
            <a:endParaRPr lang="hu-HU" dirty="0"/>
          </a:p>
        </p:txBody>
      </p:sp>
      <p:cxnSp>
        <p:nvCxnSpPr>
          <p:cNvPr id="18" name="Straight Connector 17"/>
          <p:cNvCxnSpPr>
            <a:stCxn id="4" idx="3"/>
            <a:endCxn id="5" idx="7"/>
          </p:cNvCxnSpPr>
          <p:nvPr/>
        </p:nvCxnSpPr>
        <p:spPr>
          <a:xfrm flipH="1">
            <a:off x="4778602" y="2383044"/>
            <a:ext cx="676516" cy="5909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2" idx="0"/>
          </p:cNvCxnSpPr>
          <p:nvPr/>
        </p:nvCxnSpPr>
        <p:spPr>
          <a:xfrm flipH="1">
            <a:off x="5679452" y="2478350"/>
            <a:ext cx="5755" cy="410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9" idx="1"/>
          </p:cNvCxnSpPr>
          <p:nvPr/>
        </p:nvCxnSpPr>
        <p:spPr>
          <a:xfrm>
            <a:off x="5915295" y="2383044"/>
            <a:ext cx="665006" cy="6014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7" idx="0"/>
          </p:cNvCxnSpPr>
          <p:nvPr/>
        </p:nvCxnSpPr>
        <p:spPr>
          <a:xfrm flipH="1">
            <a:off x="4548513" y="3529473"/>
            <a:ext cx="1" cy="4011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6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59" y="5715150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 subtree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ight subtree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predecessor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366402" y="325898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successor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21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predecessor and swap the two nodes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predecessor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83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predecessor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We end up at a case 1.) situation: we just have to set it to NULL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12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predecessor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We end up at a case 1.) situation: we just have to set it to NULL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68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3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321745" y="329334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successor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86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3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67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This becomes the Case 2.) situation, we just have to update the references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49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This becomes the Case 2.) situation, we just have to update the references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64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Complexity: </a:t>
            </a:r>
            <a:r>
              <a:rPr lang="hu-HU" b="1" dirty="0" smtClean="0">
                <a:solidFill>
                  <a:srgbClr val="FF0000"/>
                </a:solidFill>
              </a:rPr>
              <a:t>O(logN)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26058" y="3046030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5993" y="2899522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19850" y="28819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6111" y="314779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52" y="1825724"/>
            <a:ext cx="4208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every node can have at most</a:t>
            </a:r>
          </a:p>
          <a:p>
            <a:r>
              <a:rPr lang="hu-HU" dirty="0" smtClean="0"/>
              <a:t>    two children: left and right child </a:t>
            </a:r>
          </a:p>
          <a:p>
            <a:endParaRPr lang="hu-HU" dirty="0" smtClean="0"/>
          </a:p>
          <a:p>
            <a:r>
              <a:rPr lang="hu-HU" dirty="0" smtClean="0"/>
              <a:t>- left child: smaller than the parent</a:t>
            </a:r>
          </a:p>
          <a:p>
            <a:endParaRPr lang="hu-HU" dirty="0" smtClean="0"/>
          </a:p>
          <a:p>
            <a:r>
              <a:rPr lang="hu-HU" dirty="0" smtClean="0"/>
              <a:t>- right child: greater than the parent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4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505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		1.) In-order traversal</a:t>
            </a:r>
          </a:p>
          <a:p>
            <a:endParaRPr lang="hu-HU" dirty="0"/>
          </a:p>
          <a:p>
            <a:r>
              <a:rPr lang="hu-HU" dirty="0" smtClean="0"/>
              <a:t>			2.) Pre-order traversal</a:t>
            </a:r>
          </a:p>
          <a:p>
            <a:endParaRPr lang="hu-HU" dirty="0"/>
          </a:p>
          <a:p>
            <a:r>
              <a:rPr lang="hu-HU" dirty="0" smtClean="0"/>
              <a:t>			3.) Post-order traversal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96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7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4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8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790692" y="4147312"/>
            <a:ext cx="1029512" cy="99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08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790692" y="4147312"/>
            <a:ext cx="1029512" cy="99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2661161" y="3545590"/>
            <a:ext cx="1014470" cy="67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86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790692" y="4147312"/>
            <a:ext cx="1029512" cy="99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2661161" y="3545590"/>
            <a:ext cx="1014470" cy="67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2888310" y="4242022"/>
            <a:ext cx="2487623" cy="1718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1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08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26058" y="3046030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5993" y="2899522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19850" y="28819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6111" y="3147794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52" y="1825724"/>
            <a:ext cx="4208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every node can have at most</a:t>
            </a:r>
          </a:p>
          <a:p>
            <a:r>
              <a:rPr lang="hu-HU" dirty="0" smtClean="0"/>
              <a:t>    two children: left and right child </a:t>
            </a:r>
          </a:p>
          <a:p>
            <a:endParaRPr lang="hu-HU" dirty="0" smtClean="0"/>
          </a:p>
          <a:p>
            <a:r>
              <a:rPr lang="hu-HU" dirty="0" smtClean="0"/>
              <a:t>- left child: smaller than the parent</a:t>
            </a:r>
          </a:p>
          <a:p>
            <a:endParaRPr lang="hu-HU" dirty="0" smtClean="0"/>
          </a:p>
          <a:p>
            <a:r>
              <a:rPr lang="hu-HU" dirty="0" smtClean="0"/>
              <a:t>- right child: greater than the parent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735904" y="3983985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maller than the </a:t>
            </a:r>
          </a:p>
          <a:p>
            <a:r>
              <a:rPr lang="hu-HU" dirty="0"/>
              <a:t>p</a:t>
            </a:r>
            <a:r>
              <a:rPr lang="hu-HU" dirty="0" smtClean="0"/>
              <a:t>arent 12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817434" y="3023817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  <a:r>
              <a:rPr lang="hu-HU" dirty="0" smtClean="0"/>
              <a:t>reater than</a:t>
            </a:r>
          </a:p>
          <a:p>
            <a:r>
              <a:rPr lang="hu-HU" dirty="0" smtClean="0"/>
              <a:t>the parent 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57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09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19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36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50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594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– 32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44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644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– 32 – 55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45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698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– 32 – 55 – 79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2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1123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– 32 – 55 – 79  SO IT IS THE NUMERICAL ORDERING !!!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44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53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Binary search trees</a:t>
            </a:r>
            <a:endParaRPr lang="hu-HU" u="sng" dirty="0"/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26058" y="3046030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5993" y="2899522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19850" y="28819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6111" y="3147794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52" y="1825724"/>
            <a:ext cx="4208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every node can have at most</a:t>
            </a:r>
          </a:p>
          <a:p>
            <a:r>
              <a:rPr lang="hu-HU" dirty="0" smtClean="0"/>
              <a:t>    two children: left and right child </a:t>
            </a:r>
          </a:p>
          <a:p>
            <a:endParaRPr lang="hu-HU" dirty="0" smtClean="0"/>
          </a:p>
          <a:p>
            <a:r>
              <a:rPr lang="hu-HU" dirty="0" smtClean="0"/>
              <a:t>- left child: smaller than the parent</a:t>
            </a:r>
          </a:p>
          <a:p>
            <a:endParaRPr lang="hu-HU" dirty="0" smtClean="0"/>
          </a:p>
          <a:p>
            <a:r>
              <a:rPr lang="hu-HU" dirty="0" smtClean="0"/>
              <a:t>- right child: greater than the parent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735904" y="3983985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maller than the </a:t>
            </a:r>
          </a:p>
          <a:p>
            <a:r>
              <a:rPr lang="hu-HU" dirty="0"/>
              <a:t>p</a:t>
            </a:r>
            <a:r>
              <a:rPr lang="hu-HU" dirty="0" smtClean="0"/>
              <a:t>arent 12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817434" y="3023817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  <a:r>
              <a:rPr lang="hu-HU" dirty="0" smtClean="0"/>
              <a:t>reater than</a:t>
            </a:r>
          </a:p>
          <a:p>
            <a:r>
              <a:rPr lang="hu-HU" dirty="0" smtClean="0"/>
              <a:t>the parent 12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32586" y="5112913"/>
            <a:ext cx="8249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Why is it good</a:t>
            </a:r>
            <a:r>
              <a:rPr lang="hu-HU" dirty="0" smtClean="0"/>
              <a:t>? On every decision we get rid of half of the data in which</a:t>
            </a:r>
          </a:p>
          <a:p>
            <a:r>
              <a:rPr lang="hu-HU" dirty="0" smtClean="0"/>
              <a:t>		we are searching !!!  // like binary search</a:t>
            </a:r>
          </a:p>
          <a:p>
            <a:r>
              <a:rPr lang="hu-HU" dirty="0"/>
              <a:t>	</a:t>
            </a:r>
            <a:r>
              <a:rPr lang="hu-HU" dirty="0" smtClean="0"/>
              <a:t>		~ </a:t>
            </a:r>
            <a:r>
              <a:rPr lang="hu-HU" b="1" dirty="0" smtClean="0"/>
              <a:t>O(logN)</a:t>
            </a:r>
            <a:r>
              <a:rPr lang="hu-HU" dirty="0" smtClean="0"/>
              <a:t> time complexity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8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6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24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96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8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extBox 24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6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7479205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06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7479205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459709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0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69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6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6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3061</TotalTime>
  <Words>3288</Words>
  <Application>Microsoft Office PowerPoint</Application>
  <PresentationFormat>Widescreen</PresentationFormat>
  <Paragraphs>1247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1" baseType="lpstr">
      <vt:lpstr>Arial</vt:lpstr>
      <vt:lpstr>Century Gothic</vt:lpstr>
      <vt:lpstr>Wingdings</vt:lpstr>
      <vt:lpstr>Wingdings 3</vt:lpstr>
      <vt:lpstr>Ion</vt:lpstr>
      <vt:lpstr>BINARY SEARCH TREES</vt:lpstr>
      <vt:lpstr>PowerPoint Presentation</vt:lpstr>
      <vt:lpstr>PowerPoint Presentation</vt:lpstr>
      <vt:lpstr>Trees</vt:lpstr>
      <vt:lpstr>Trees</vt:lpstr>
      <vt:lpstr>Trees</vt:lpstr>
      <vt:lpstr>Binary search trees</vt:lpstr>
      <vt:lpstr>Binary search trees</vt:lpstr>
      <vt:lpstr>Binary search trees</vt:lpstr>
      <vt:lpstr>Binary search trees</vt:lpstr>
      <vt:lpstr>Trees</vt:lpstr>
      <vt:lpstr>PowerPoint Presentation</vt:lpstr>
      <vt:lpstr>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Balazs Holczer</dc:creator>
  <cp:lastModifiedBy>User</cp:lastModifiedBy>
  <cp:revision>68</cp:revision>
  <dcterms:created xsi:type="dcterms:W3CDTF">2015-02-20T11:31:58Z</dcterms:created>
  <dcterms:modified xsi:type="dcterms:W3CDTF">2016-09-11T09:59:06Z</dcterms:modified>
</cp:coreProperties>
</file>