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86" r:id="rId3"/>
    <p:sldId id="256" r:id="rId4"/>
    <p:sldId id="257" r:id="rId5"/>
    <p:sldId id="260" r:id="rId6"/>
    <p:sldId id="287" r:id="rId7"/>
    <p:sldId id="288" r:id="rId8"/>
    <p:sldId id="289" r:id="rId9"/>
    <p:sldId id="290" r:id="rId10"/>
    <p:sldId id="291" r:id="rId11"/>
    <p:sldId id="292" r:id="rId12"/>
    <p:sldId id="293" r:id="rId13"/>
    <p:sldId id="294" r:id="rId14"/>
    <p:sldId id="295" r:id="rId15"/>
    <p:sldId id="296" r:id="rId16"/>
    <p:sldId id="297" r:id="rId17"/>
    <p:sldId id="298" r:id="rId18"/>
    <p:sldId id="299" r:id="rId19"/>
    <p:sldId id="346" r:id="rId20"/>
    <p:sldId id="259" r:id="rId21"/>
    <p:sldId id="300" r:id="rId22"/>
    <p:sldId id="301" r:id="rId23"/>
    <p:sldId id="302" r:id="rId24"/>
    <p:sldId id="303" r:id="rId25"/>
    <p:sldId id="304" r:id="rId26"/>
    <p:sldId id="305" r:id="rId27"/>
    <p:sldId id="306" r:id="rId28"/>
    <p:sldId id="307" r:id="rId29"/>
    <p:sldId id="308" r:id="rId30"/>
    <p:sldId id="309" r:id="rId31"/>
    <p:sldId id="310" r:id="rId32"/>
    <p:sldId id="311" r:id="rId33"/>
    <p:sldId id="312" r:id="rId34"/>
    <p:sldId id="313" r:id="rId35"/>
    <p:sldId id="314" r:id="rId36"/>
    <p:sldId id="315" r:id="rId37"/>
    <p:sldId id="316" r:id="rId38"/>
    <p:sldId id="318" r:id="rId39"/>
    <p:sldId id="319" r:id="rId40"/>
    <p:sldId id="321" r:id="rId41"/>
    <p:sldId id="334" r:id="rId42"/>
    <p:sldId id="335" r:id="rId43"/>
    <p:sldId id="336" r:id="rId44"/>
    <p:sldId id="337" r:id="rId45"/>
    <p:sldId id="338" r:id="rId46"/>
    <p:sldId id="339" r:id="rId47"/>
    <p:sldId id="340" r:id="rId48"/>
    <p:sldId id="341" r:id="rId49"/>
    <p:sldId id="342" r:id="rId50"/>
    <p:sldId id="343" r:id="rId51"/>
    <p:sldId id="344" r:id="rId52"/>
    <p:sldId id="345" r:id="rId53"/>
    <p:sldId id="320"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3FABAD4-0B0C-40E3-B62A-6CB5DF28169C}" type="datetimeFigureOut">
              <a:rPr lang="en-US" smtClean="0"/>
              <a:t>7/20/2016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F0F15F-2B06-49E8-83BC-D0654F8ACEDE}" type="slidenum">
              <a:rPr lang="en-US" smtClean="0"/>
              <a:t>‹#›</a:t>
            </a:fld>
            <a:endParaRPr lang="en-US"/>
          </a:p>
        </p:txBody>
      </p:sp>
    </p:spTree>
    <p:extLst>
      <p:ext uri="{BB962C8B-B14F-4D97-AF65-F5344CB8AC3E}">
        <p14:creationId xmlns:p14="http://schemas.microsoft.com/office/powerpoint/2010/main" val="1291016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FABAD4-0B0C-40E3-B62A-6CB5DF28169C}" type="datetimeFigureOut">
              <a:rPr lang="en-US" smtClean="0"/>
              <a:t>7/20/2016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F0F15F-2B06-49E8-83BC-D0654F8ACEDE}" type="slidenum">
              <a:rPr lang="en-US" smtClean="0"/>
              <a:t>‹#›</a:t>
            </a:fld>
            <a:endParaRPr lang="en-US"/>
          </a:p>
        </p:txBody>
      </p:sp>
    </p:spTree>
    <p:extLst>
      <p:ext uri="{BB962C8B-B14F-4D97-AF65-F5344CB8AC3E}">
        <p14:creationId xmlns:p14="http://schemas.microsoft.com/office/powerpoint/2010/main" val="1779208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FABAD4-0B0C-40E3-B62A-6CB5DF28169C}" type="datetimeFigureOut">
              <a:rPr lang="en-US" smtClean="0"/>
              <a:t>7/20/2016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F0F15F-2B06-49E8-83BC-D0654F8ACEDE}" type="slidenum">
              <a:rPr lang="en-US" smtClean="0"/>
              <a:t>‹#›</a:t>
            </a:fld>
            <a:endParaRPr lang="en-US"/>
          </a:p>
        </p:txBody>
      </p:sp>
    </p:spTree>
    <p:extLst>
      <p:ext uri="{BB962C8B-B14F-4D97-AF65-F5344CB8AC3E}">
        <p14:creationId xmlns:p14="http://schemas.microsoft.com/office/powerpoint/2010/main" val="350126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FABAD4-0B0C-40E3-B62A-6CB5DF28169C}" type="datetimeFigureOut">
              <a:rPr lang="en-US" smtClean="0"/>
              <a:t>7/20/2016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F0F15F-2B06-49E8-83BC-D0654F8ACED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612181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FABAD4-0B0C-40E3-B62A-6CB5DF28169C}" type="datetimeFigureOut">
              <a:rPr lang="en-US" smtClean="0"/>
              <a:t>7/20/2016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F0F15F-2B06-49E8-83BC-D0654F8ACEDE}" type="slidenum">
              <a:rPr lang="en-US" smtClean="0"/>
              <a:t>‹#›</a:t>
            </a:fld>
            <a:endParaRPr lang="en-US"/>
          </a:p>
        </p:txBody>
      </p:sp>
    </p:spTree>
    <p:extLst>
      <p:ext uri="{BB962C8B-B14F-4D97-AF65-F5344CB8AC3E}">
        <p14:creationId xmlns:p14="http://schemas.microsoft.com/office/powerpoint/2010/main" val="36619823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3FABAD4-0B0C-40E3-B62A-6CB5DF28169C}" type="datetimeFigureOut">
              <a:rPr lang="en-US" smtClean="0"/>
              <a:t>7/20/2016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F0F15F-2B06-49E8-83BC-D0654F8ACEDE}" type="slidenum">
              <a:rPr lang="en-US" smtClean="0"/>
              <a:t>‹#›</a:t>
            </a:fld>
            <a:endParaRPr lang="en-US"/>
          </a:p>
        </p:txBody>
      </p:sp>
    </p:spTree>
    <p:extLst>
      <p:ext uri="{BB962C8B-B14F-4D97-AF65-F5344CB8AC3E}">
        <p14:creationId xmlns:p14="http://schemas.microsoft.com/office/powerpoint/2010/main" val="37098726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3FABAD4-0B0C-40E3-B62A-6CB5DF28169C}" type="datetimeFigureOut">
              <a:rPr lang="en-US" smtClean="0"/>
              <a:t>7/20/2016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F0F15F-2B06-49E8-83BC-D0654F8ACEDE}" type="slidenum">
              <a:rPr lang="en-US" smtClean="0"/>
              <a:t>‹#›</a:t>
            </a:fld>
            <a:endParaRPr lang="en-US"/>
          </a:p>
        </p:txBody>
      </p:sp>
    </p:spTree>
    <p:extLst>
      <p:ext uri="{BB962C8B-B14F-4D97-AF65-F5344CB8AC3E}">
        <p14:creationId xmlns:p14="http://schemas.microsoft.com/office/powerpoint/2010/main" val="11458355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3FABAD4-0B0C-40E3-B62A-6CB5DF28169C}" type="datetimeFigureOut">
              <a:rPr lang="en-US" smtClean="0"/>
              <a:t>7/20/2016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F0F15F-2B06-49E8-83BC-D0654F8ACEDE}" type="slidenum">
              <a:rPr lang="en-US" smtClean="0"/>
              <a:t>‹#›</a:t>
            </a:fld>
            <a:endParaRPr lang="en-US"/>
          </a:p>
        </p:txBody>
      </p:sp>
    </p:spTree>
    <p:extLst>
      <p:ext uri="{BB962C8B-B14F-4D97-AF65-F5344CB8AC3E}">
        <p14:creationId xmlns:p14="http://schemas.microsoft.com/office/powerpoint/2010/main" val="2174038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3FABAD4-0B0C-40E3-B62A-6CB5DF28169C}" type="datetimeFigureOut">
              <a:rPr lang="en-US" smtClean="0"/>
              <a:t>7/20/2016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F0F15F-2B06-49E8-83BC-D0654F8ACEDE}" type="slidenum">
              <a:rPr lang="en-US" smtClean="0"/>
              <a:t>‹#›</a:t>
            </a:fld>
            <a:endParaRPr lang="en-US"/>
          </a:p>
        </p:txBody>
      </p:sp>
    </p:spTree>
    <p:extLst>
      <p:ext uri="{BB962C8B-B14F-4D97-AF65-F5344CB8AC3E}">
        <p14:creationId xmlns:p14="http://schemas.microsoft.com/office/powerpoint/2010/main" val="1497466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E3FABAD4-0B0C-40E3-B62A-6CB5DF28169C}" type="datetimeFigureOut">
              <a:rPr lang="en-US" smtClean="0"/>
              <a:t>7/20/2016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F0F15F-2B06-49E8-83BC-D0654F8ACEDE}" type="slidenum">
              <a:rPr lang="en-US" smtClean="0"/>
              <a:t>‹#›</a:t>
            </a:fld>
            <a:endParaRPr lang="en-US"/>
          </a:p>
        </p:txBody>
      </p:sp>
    </p:spTree>
    <p:extLst>
      <p:ext uri="{BB962C8B-B14F-4D97-AF65-F5344CB8AC3E}">
        <p14:creationId xmlns:p14="http://schemas.microsoft.com/office/powerpoint/2010/main" val="2524289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FABAD4-0B0C-40E3-B62A-6CB5DF28169C}" type="datetimeFigureOut">
              <a:rPr lang="en-US" smtClean="0"/>
              <a:t>7/20/2016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F0F15F-2B06-49E8-83BC-D0654F8ACEDE}" type="slidenum">
              <a:rPr lang="en-US" smtClean="0"/>
              <a:t>‹#›</a:t>
            </a:fld>
            <a:endParaRPr lang="en-US"/>
          </a:p>
        </p:txBody>
      </p:sp>
    </p:spTree>
    <p:extLst>
      <p:ext uri="{BB962C8B-B14F-4D97-AF65-F5344CB8AC3E}">
        <p14:creationId xmlns:p14="http://schemas.microsoft.com/office/powerpoint/2010/main" val="273721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3FABAD4-0B0C-40E3-B62A-6CB5DF28169C}" type="datetimeFigureOut">
              <a:rPr lang="en-US" smtClean="0"/>
              <a:t>7/20/2016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F0F15F-2B06-49E8-83BC-D0654F8ACEDE}" type="slidenum">
              <a:rPr lang="en-US" smtClean="0"/>
              <a:t>‹#›</a:t>
            </a:fld>
            <a:endParaRPr lang="en-US"/>
          </a:p>
        </p:txBody>
      </p:sp>
    </p:spTree>
    <p:extLst>
      <p:ext uri="{BB962C8B-B14F-4D97-AF65-F5344CB8AC3E}">
        <p14:creationId xmlns:p14="http://schemas.microsoft.com/office/powerpoint/2010/main" val="2904637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3FABAD4-0B0C-40E3-B62A-6CB5DF28169C}" type="datetimeFigureOut">
              <a:rPr lang="en-US" smtClean="0"/>
              <a:t>7/20/2016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F0F15F-2B06-49E8-83BC-D0654F8ACEDE}" type="slidenum">
              <a:rPr lang="en-US" smtClean="0"/>
              <a:t>‹#›</a:t>
            </a:fld>
            <a:endParaRPr lang="en-US"/>
          </a:p>
        </p:txBody>
      </p:sp>
    </p:spTree>
    <p:extLst>
      <p:ext uri="{BB962C8B-B14F-4D97-AF65-F5344CB8AC3E}">
        <p14:creationId xmlns:p14="http://schemas.microsoft.com/office/powerpoint/2010/main" val="658999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E3FABAD4-0B0C-40E3-B62A-6CB5DF28169C}" type="datetimeFigureOut">
              <a:rPr lang="en-US" smtClean="0"/>
              <a:t>7/20/2016</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CF0F15F-2B06-49E8-83BC-D0654F8ACEDE}" type="slidenum">
              <a:rPr lang="en-US" smtClean="0"/>
              <a:t>‹#›</a:t>
            </a:fld>
            <a:endParaRPr lang="en-US"/>
          </a:p>
        </p:txBody>
      </p:sp>
    </p:spTree>
    <p:extLst>
      <p:ext uri="{BB962C8B-B14F-4D97-AF65-F5344CB8AC3E}">
        <p14:creationId xmlns:p14="http://schemas.microsoft.com/office/powerpoint/2010/main" val="2170712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3FABAD4-0B0C-40E3-B62A-6CB5DF28169C}" type="datetimeFigureOut">
              <a:rPr lang="en-US" smtClean="0"/>
              <a:t>7/20/2016</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CF0F15F-2B06-49E8-83BC-D0654F8ACEDE}" type="slidenum">
              <a:rPr lang="en-US" smtClean="0"/>
              <a:t>‹#›</a:t>
            </a:fld>
            <a:endParaRPr lang="en-US"/>
          </a:p>
        </p:txBody>
      </p:sp>
    </p:spTree>
    <p:extLst>
      <p:ext uri="{BB962C8B-B14F-4D97-AF65-F5344CB8AC3E}">
        <p14:creationId xmlns:p14="http://schemas.microsoft.com/office/powerpoint/2010/main" val="3210401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E3FABAD4-0B0C-40E3-B62A-6CB5DF28169C}" type="datetimeFigureOut">
              <a:rPr lang="en-US" smtClean="0"/>
              <a:t>7/20/2016</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CF0F15F-2B06-49E8-83BC-D0654F8ACEDE}" type="slidenum">
              <a:rPr lang="en-US" smtClean="0"/>
              <a:t>‹#›</a:t>
            </a:fld>
            <a:endParaRPr lang="en-US"/>
          </a:p>
        </p:txBody>
      </p:sp>
    </p:spTree>
    <p:extLst>
      <p:ext uri="{BB962C8B-B14F-4D97-AF65-F5344CB8AC3E}">
        <p14:creationId xmlns:p14="http://schemas.microsoft.com/office/powerpoint/2010/main" val="3370231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FABAD4-0B0C-40E3-B62A-6CB5DF28169C}" type="datetimeFigureOut">
              <a:rPr lang="en-US" smtClean="0"/>
              <a:t>7/20/2016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F0F15F-2B06-49E8-83BC-D0654F8ACEDE}" type="slidenum">
              <a:rPr lang="en-US" smtClean="0"/>
              <a:t>‹#›</a:t>
            </a:fld>
            <a:endParaRPr lang="en-US"/>
          </a:p>
        </p:txBody>
      </p:sp>
    </p:spTree>
    <p:extLst>
      <p:ext uri="{BB962C8B-B14F-4D97-AF65-F5344CB8AC3E}">
        <p14:creationId xmlns:p14="http://schemas.microsoft.com/office/powerpoint/2010/main" val="1878856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3FABAD4-0B0C-40E3-B62A-6CB5DF28169C}" type="datetimeFigureOut">
              <a:rPr lang="en-US" smtClean="0"/>
              <a:t>7/20/2016</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CF0F15F-2B06-49E8-83BC-D0654F8ACEDE}" type="slidenum">
              <a:rPr lang="en-US" smtClean="0"/>
              <a:t>‹#›</a:t>
            </a:fld>
            <a:endParaRPr lang="en-US"/>
          </a:p>
        </p:txBody>
      </p:sp>
    </p:spTree>
    <p:extLst>
      <p:ext uri="{BB962C8B-B14F-4D97-AF65-F5344CB8AC3E}">
        <p14:creationId xmlns:p14="http://schemas.microsoft.com/office/powerpoint/2010/main" val="21475270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124466"/>
            <a:ext cx="8946541" cy="5123934"/>
          </a:xfrm>
        </p:spPr>
        <p:txBody>
          <a:bodyPr/>
          <a:lstStyle/>
          <a:p>
            <a:r>
              <a:rPr lang="hu-HU" dirty="0"/>
              <a:t>P</a:t>
            </a:r>
            <a:r>
              <a:rPr lang="en-US" dirty="0" err="1" smtClean="0"/>
              <a:t>roviding</a:t>
            </a:r>
            <a:r>
              <a:rPr lang="en-US" dirty="0" smtClean="0"/>
              <a:t> </a:t>
            </a:r>
            <a:r>
              <a:rPr lang="en-US" dirty="0"/>
              <a:t>oversized data input to a program that does not check the length of </a:t>
            </a:r>
            <a:r>
              <a:rPr lang="en-US" dirty="0" smtClean="0"/>
              <a:t>input</a:t>
            </a:r>
            <a:r>
              <a:rPr lang="hu-HU" dirty="0" smtClean="0"/>
              <a:t> -&gt;</a:t>
            </a:r>
            <a:r>
              <a:rPr lang="en-US" dirty="0" smtClean="0"/>
              <a:t> </a:t>
            </a:r>
            <a:r>
              <a:rPr lang="hu-HU" dirty="0"/>
              <a:t>s</a:t>
            </a:r>
            <a:r>
              <a:rPr lang="en-US" dirty="0" err="1" smtClean="0"/>
              <a:t>uch</a:t>
            </a:r>
            <a:r>
              <a:rPr lang="en-US" dirty="0" smtClean="0"/>
              <a:t> </a:t>
            </a:r>
            <a:r>
              <a:rPr lang="en-US" dirty="0"/>
              <a:t>a program may copy the data in its entirety to a location on the stack, and in so doing it may change the return addresses for procedures that have called it. An attacker can experiment to find a specific type of data that can be provided to such a program such that the return address of the current procedure is reset to point to an area within the stack itself (and within the data provided by the attacker), which in turn contains instructions that carry out unauthorized </a:t>
            </a:r>
            <a:r>
              <a:rPr lang="en-US" dirty="0" smtClean="0"/>
              <a:t>operations</a:t>
            </a:r>
            <a:endParaRPr lang="hu-HU" dirty="0" smtClean="0"/>
          </a:p>
          <a:p>
            <a:pPr lvl="2"/>
            <a:r>
              <a:rPr lang="hu-HU" dirty="0" smtClean="0"/>
              <a:t>„ buffer overflow attack ”</a:t>
            </a:r>
          </a:p>
          <a:p>
            <a:pPr lvl="2"/>
            <a:endParaRPr lang="hu-HU" dirty="0"/>
          </a:p>
          <a:p>
            <a:pPr lvl="2"/>
            <a:r>
              <a:rPr lang="hu-HU" dirty="0"/>
              <a:t>If</a:t>
            </a:r>
            <a:r>
              <a:rPr lang="en-US" dirty="0"/>
              <a:t> an oversized data item is moved to a stack location that is not large enough to contain it</a:t>
            </a:r>
            <a:r>
              <a:rPr lang="hu-HU" dirty="0"/>
              <a:t> -&gt; </a:t>
            </a:r>
            <a:r>
              <a:rPr lang="en-US" dirty="0"/>
              <a:t>return information for procedure calls may be corrupted, causing the program to fail</a:t>
            </a:r>
            <a:r>
              <a:rPr lang="hu-HU" dirty="0"/>
              <a:t> !!!</a:t>
            </a:r>
            <a:endParaRPr lang="en-US" dirty="0"/>
          </a:p>
          <a:p>
            <a:pPr lvl="2"/>
            <a:endParaRPr lang="hu-HU" dirty="0"/>
          </a:p>
        </p:txBody>
      </p:sp>
    </p:spTree>
    <p:extLst>
      <p:ext uri="{BB962C8B-B14F-4D97-AF65-F5344CB8AC3E}">
        <p14:creationId xmlns:p14="http://schemas.microsoft.com/office/powerpoint/2010/main" val="2195239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420440" y="3144186"/>
            <a:ext cx="0" cy="2755556"/>
          </a:xfrm>
          <a:prstGeom prst="line">
            <a:avLst/>
          </a:prstGeom>
          <a:ln w="38100"/>
        </p:spPr>
        <p:style>
          <a:lnRef idx="3">
            <a:schemeClr val="dk1"/>
          </a:lnRef>
          <a:fillRef idx="0">
            <a:schemeClr val="dk1"/>
          </a:fillRef>
          <a:effectRef idx="2">
            <a:schemeClr val="dk1"/>
          </a:effectRef>
          <a:fontRef idx="minor">
            <a:schemeClr val="tx1"/>
          </a:fontRef>
        </p:style>
      </p:cxnSp>
      <p:cxnSp>
        <p:nvCxnSpPr>
          <p:cNvPr id="6" name="Straight Connector 5"/>
          <p:cNvCxnSpPr/>
          <p:nvPr/>
        </p:nvCxnSpPr>
        <p:spPr>
          <a:xfrm>
            <a:off x="6796159" y="3144186"/>
            <a:ext cx="0" cy="2755556"/>
          </a:xfrm>
          <a:prstGeom prst="line">
            <a:avLst/>
          </a:prstGeom>
          <a:ln w="38100"/>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a:off x="5420440" y="5899742"/>
            <a:ext cx="1383956" cy="0"/>
          </a:xfrm>
          <a:prstGeom prst="line">
            <a:avLst/>
          </a:prstGeom>
          <a:ln w="38100"/>
        </p:spPr>
        <p:style>
          <a:lnRef idx="3">
            <a:schemeClr val="dk1"/>
          </a:lnRef>
          <a:fillRef idx="0">
            <a:schemeClr val="dk1"/>
          </a:fillRef>
          <a:effectRef idx="2">
            <a:schemeClr val="dk1"/>
          </a:effectRef>
          <a:fontRef idx="minor">
            <a:schemeClr val="tx1"/>
          </a:fontRef>
        </p:style>
      </p:cxnSp>
      <p:sp>
        <p:nvSpPr>
          <p:cNvPr id="2" name="TextBox 1"/>
          <p:cNvSpPr txBox="1"/>
          <p:nvPr/>
        </p:nvSpPr>
        <p:spPr>
          <a:xfrm>
            <a:off x="515156" y="355420"/>
            <a:ext cx="6574236" cy="646331"/>
          </a:xfrm>
          <a:prstGeom prst="rect">
            <a:avLst/>
          </a:prstGeom>
          <a:noFill/>
        </p:spPr>
        <p:txBody>
          <a:bodyPr wrap="none" rtlCol="0">
            <a:spAutoFit/>
          </a:bodyPr>
          <a:lstStyle/>
          <a:p>
            <a:r>
              <a:rPr lang="hu-HU" b="1" u="sng" dirty="0" smtClean="0"/>
              <a:t>Push operation</a:t>
            </a:r>
            <a:r>
              <a:rPr lang="hu-HU" dirty="0" smtClean="0"/>
              <a:t>: put the given item to the top of the stack</a:t>
            </a:r>
          </a:p>
          <a:p>
            <a:r>
              <a:rPr lang="hu-HU" dirty="0"/>
              <a:t>	</a:t>
            </a:r>
            <a:r>
              <a:rPr lang="hu-HU" dirty="0" smtClean="0"/>
              <a:t>Very simple operation, can be done in O(1)</a:t>
            </a:r>
            <a:endParaRPr lang="hu-HU" dirty="0"/>
          </a:p>
        </p:txBody>
      </p:sp>
      <p:sp>
        <p:nvSpPr>
          <p:cNvPr id="3" name="TextBox 2"/>
          <p:cNvSpPr txBox="1"/>
          <p:nvPr/>
        </p:nvSpPr>
        <p:spPr>
          <a:xfrm>
            <a:off x="515156" y="1518970"/>
            <a:ext cx="1858201" cy="369332"/>
          </a:xfrm>
          <a:prstGeom prst="rect">
            <a:avLst/>
          </a:prstGeom>
          <a:noFill/>
        </p:spPr>
        <p:txBody>
          <a:bodyPr wrap="none" rtlCol="0">
            <a:spAutoFit/>
          </a:bodyPr>
          <a:lstStyle/>
          <a:p>
            <a:r>
              <a:rPr lang="hu-HU" dirty="0" smtClean="0"/>
              <a:t>stack.push(88);</a:t>
            </a:r>
            <a:endParaRPr lang="hu-HU" dirty="0"/>
          </a:p>
        </p:txBody>
      </p:sp>
      <p:sp>
        <p:nvSpPr>
          <p:cNvPr id="7" name="Oval 6"/>
          <p:cNvSpPr/>
          <p:nvPr/>
        </p:nvSpPr>
        <p:spPr>
          <a:xfrm>
            <a:off x="5780845" y="5043472"/>
            <a:ext cx="654909" cy="654909"/>
          </a:xfrm>
          <a:prstGeom prst="ellipse">
            <a:avLst/>
          </a:prstGeom>
          <a:solidFill>
            <a:schemeClr val="tx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12</a:t>
            </a:r>
            <a:endParaRPr lang="en-US" dirty="0">
              <a:solidFill>
                <a:schemeClr val="bg1"/>
              </a:solidFill>
            </a:endParaRPr>
          </a:p>
        </p:txBody>
      </p:sp>
      <p:sp>
        <p:nvSpPr>
          <p:cNvPr id="9" name="Oval 8"/>
          <p:cNvSpPr/>
          <p:nvPr/>
        </p:nvSpPr>
        <p:spPr>
          <a:xfrm>
            <a:off x="5780844" y="4287882"/>
            <a:ext cx="654909" cy="654909"/>
          </a:xfrm>
          <a:prstGeom prst="ellipse">
            <a:avLst/>
          </a:prstGeom>
          <a:solidFill>
            <a:schemeClr val="tx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56</a:t>
            </a:r>
            <a:endParaRPr lang="en-US" dirty="0">
              <a:solidFill>
                <a:schemeClr val="bg1"/>
              </a:solidFill>
            </a:endParaRPr>
          </a:p>
        </p:txBody>
      </p:sp>
      <p:sp>
        <p:nvSpPr>
          <p:cNvPr id="10" name="Oval 9"/>
          <p:cNvSpPr/>
          <p:nvPr/>
        </p:nvSpPr>
        <p:spPr>
          <a:xfrm>
            <a:off x="5775595" y="3532292"/>
            <a:ext cx="654909" cy="654909"/>
          </a:xfrm>
          <a:prstGeom prst="ellipse">
            <a:avLst/>
          </a:prstGeom>
          <a:solidFill>
            <a:schemeClr val="tx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88</a:t>
            </a:r>
            <a:endParaRPr lang="en-US" dirty="0">
              <a:solidFill>
                <a:schemeClr val="bg1"/>
              </a:solidFill>
            </a:endParaRPr>
          </a:p>
        </p:txBody>
      </p:sp>
    </p:spTree>
    <p:extLst>
      <p:ext uri="{BB962C8B-B14F-4D97-AF65-F5344CB8AC3E}">
        <p14:creationId xmlns:p14="http://schemas.microsoft.com/office/powerpoint/2010/main" val="33151400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420440" y="3144186"/>
            <a:ext cx="0" cy="2755556"/>
          </a:xfrm>
          <a:prstGeom prst="line">
            <a:avLst/>
          </a:prstGeom>
          <a:ln w="38100"/>
        </p:spPr>
        <p:style>
          <a:lnRef idx="3">
            <a:schemeClr val="dk1"/>
          </a:lnRef>
          <a:fillRef idx="0">
            <a:schemeClr val="dk1"/>
          </a:fillRef>
          <a:effectRef idx="2">
            <a:schemeClr val="dk1"/>
          </a:effectRef>
          <a:fontRef idx="minor">
            <a:schemeClr val="tx1"/>
          </a:fontRef>
        </p:style>
      </p:cxnSp>
      <p:cxnSp>
        <p:nvCxnSpPr>
          <p:cNvPr id="6" name="Straight Connector 5"/>
          <p:cNvCxnSpPr/>
          <p:nvPr/>
        </p:nvCxnSpPr>
        <p:spPr>
          <a:xfrm>
            <a:off x="6796159" y="3144186"/>
            <a:ext cx="0" cy="2755556"/>
          </a:xfrm>
          <a:prstGeom prst="line">
            <a:avLst/>
          </a:prstGeom>
          <a:ln w="38100"/>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a:off x="5420440" y="5899742"/>
            <a:ext cx="1383956" cy="0"/>
          </a:xfrm>
          <a:prstGeom prst="line">
            <a:avLst/>
          </a:prstGeom>
          <a:ln w="38100"/>
        </p:spPr>
        <p:style>
          <a:lnRef idx="3">
            <a:schemeClr val="dk1"/>
          </a:lnRef>
          <a:fillRef idx="0">
            <a:schemeClr val="dk1"/>
          </a:fillRef>
          <a:effectRef idx="2">
            <a:schemeClr val="dk1"/>
          </a:effectRef>
          <a:fontRef idx="minor">
            <a:schemeClr val="tx1"/>
          </a:fontRef>
        </p:style>
      </p:cxnSp>
      <p:sp>
        <p:nvSpPr>
          <p:cNvPr id="2" name="TextBox 1"/>
          <p:cNvSpPr txBox="1"/>
          <p:nvPr/>
        </p:nvSpPr>
        <p:spPr>
          <a:xfrm>
            <a:off x="515156" y="355420"/>
            <a:ext cx="9483686" cy="646331"/>
          </a:xfrm>
          <a:prstGeom prst="rect">
            <a:avLst/>
          </a:prstGeom>
          <a:noFill/>
        </p:spPr>
        <p:txBody>
          <a:bodyPr wrap="none" rtlCol="0">
            <a:spAutoFit/>
          </a:bodyPr>
          <a:lstStyle/>
          <a:p>
            <a:r>
              <a:rPr lang="hu-HU" b="1" u="sng" dirty="0" smtClean="0"/>
              <a:t>Pop operation</a:t>
            </a:r>
            <a:r>
              <a:rPr lang="hu-HU" dirty="0" smtClean="0"/>
              <a:t>: we take the last item we have inserted to the top of the stack (LIFO)</a:t>
            </a:r>
          </a:p>
          <a:p>
            <a:r>
              <a:rPr lang="hu-HU" dirty="0"/>
              <a:t>	</a:t>
            </a:r>
            <a:r>
              <a:rPr lang="hu-HU" dirty="0" smtClean="0"/>
              <a:t>Very simple operation, can be done in O(1)</a:t>
            </a:r>
            <a:endParaRPr lang="hu-HU" dirty="0"/>
          </a:p>
        </p:txBody>
      </p:sp>
      <p:sp>
        <p:nvSpPr>
          <p:cNvPr id="7" name="Oval 6"/>
          <p:cNvSpPr/>
          <p:nvPr/>
        </p:nvSpPr>
        <p:spPr>
          <a:xfrm>
            <a:off x="5780845" y="5043472"/>
            <a:ext cx="654909" cy="654909"/>
          </a:xfrm>
          <a:prstGeom prst="ellipse">
            <a:avLst/>
          </a:prstGeom>
          <a:solidFill>
            <a:schemeClr val="tx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12</a:t>
            </a:r>
            <a:endParaRPr lang="en-US" dirty="0">
              <a:solidFill>
                <a:schemeClr val="bg1"/>
              </a:solidFill>
            </a:endParaRPr>
          </a:p>
        </p:txBody>
      </p:sp>
      <p:sp>
        <p:nvSpPr>
          <p:cNvPr id="9" name="Oval 8"/>
          <p:cNvSpPr/>
          <p:nvPr/>
        </p:nvSpPr>
        <p:spPr>
          <a:xfrm>
            <a:off x="5780844" y="4287882"/>
            <a:ext cx="654909" cy="654909"/>
          </a:xfrm>
          <a:prstGeom prst="ellipse">
            <a:avLst/>
          </a:prstGeom>
          <a:solidFill>
            <a:schemeClr val="tx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56</a:t>
            </a:r>
            <a:endParaRPr lang="en-US" dirty="0">
              <a:solidFill>
                <a:schemeClr val="bg1"/>
              </a:solidFill>
            </a:endParaRPr>
          </a:p>
        </p:txBody>
      </p:sp>
      <p:sp>
        <p:nvSpPr>
          <p:cNvPr id="10" name="Oval 9"/>
          <p:cNvSpPr/>
          <p:nvPr/>
        </p:nvSpPr>
        <p:spPr>
          <a:xfrm>
            <a:off x="5775595" y="3532292"/>
            <a:ext cx="654909" cy="654909"/>
          </a:xfrm>
          <a:prstGeom prst="ellipse">
            <a:avLst/>
          </a:prstGeom>
          <a:solidFill>
            <a:schemeClr val="tx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88</a:t>
            </a:r>
            <a:endParaRPr lang="en-US" dirty="0">
              <a:solidFill>
                <a:schemeClr val="bg1"/>
              </a:solidFill>
            </a:endParaRPr>
          </a:p>
        </p:txBody>
      </p:sp>
    </p:spTree>
    <p:extLst>
      <p:ext uri="{BB962C8B-B14F-4D97-AF65-F5344CB8AC3E}">
        <p14:creationId xmlns:p14="http://schemas.microsoft.com/office/powerpoint/2010/main" val="3955332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420440" y="3144186"/>
            <a:ext cx="0" cy="2755556"/>
          </a:xfrm>
          <a:prstGeom prst="line">
            <a:avLst/>
          </a:prstGeom>
          <a:ln w="38100"/>
        </p:spPr>
        <p:style>
          <a:lnRef idx="3">
            <a:schemeClr val="dk1"/>
          </a:lnRef>
          <a:fillRef idx="0">
            <a:schemeClr val="dk1"/>
          </a:fillRef>
          <a:effectRef idx="2">
            <a:schemeClr val="dk1"/>
          </a:effectRef>
          <a:fontRef idx="minor">
            <a:schemeClr val="tx1"/>
          </a:fontRef>
        </p:style>
      </p:cxnSp>
      <p:cxnSp>
        <p:nvCxnSpPr>
          <p:cNvPr id="6" name="Straight Connector 5"/>
          <p:cNvCxnSpPr/>
          <p:nvPr/>
        </p:nvCxnSpPr>
        <p:spPr>
          <a:xfrm>
            <a:off x="6796159" y="3144186"/>
            <a:ext cx="0" cy="2755556"/>
          </a:xfrm>
          <a:prstGeom prst="line">
            <a:avLst/>
          </a:prstGeom>
          <a:ln w="38100"/>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a:off x="5420440" y="5899742"/>
            <a:ext cx="1383956" cy="0"/>
          </a:xfrm>
          <a:prstGeom prst="line">
            <a:avLst/>
          </a:prstGeom>
          <a:ln w="38100"/>
        </p:spPr>
        <p:style>
          <a:lnRef idx="3">
            <a:schemeClr val="dk1"/>
          </a:lnRef>
          <a:fillRef idx="0">
            <a:schemeClr val="dk1"/>
          </a:fillRef>
          <a:effectRef idx="2">
            <a:schemeClr val="dk1"/>
          </a:effectRef>
          <a:fontRef idx="minor">
            <a:schemeClr val="tx1"/>
          </a:fontRef>
        </p:style>
      </p:cxnSp>
      <p:sp>
        <p:nvSpPr>
          <p:cNvPr id="2" name="TextBox 1"/>
          <p:cNvSpPr txBox="1"/>
          <p:nvPr/>
        </p:nvSpPr>
        <p:spPr>
          <a:xfrm>
            <a:off x="515156" y="355420"/>
            <a:ext cx="9483686" cy="646331"/>
          </a:xfrm>
          <a:prstGeom prst="rect">
            <a:avLst/>
          </a:prstGeom>
          <a:noFill/>
        </p:spPr>
        <p:txBody>
          <a:bodyPr wrap="none" rtlCol="0">
            <a:spAutoFit/>
          </a:bodyPr>
          <a:lstStyle/>
          <a:p>
            <a:r>
              <a:rPr lang="hu-HU" b="1" u="sng" dirty="0" smtClean="0"/>
              <a:t>Pop operation</a:t>
            </a:r>
            <a:r>
              <a:rPr lang="hu-HU" dirty="0" smtClean="0"/>
              <a:t>: we take the last item we have inserted to the top of the stack (LIFO)</a:t>
            </a:r>
          </a:p>
          <a:p>
            <a:r>
              <a:rPr lang="hu-HU" dirty="0"/>
              <a:t>	</a:t>
            </a:r>
            <a:r>
              <a:rPr lang="hu-HU" dirty="0" smtClean="0"/>
              <a:t>Very simple operation, can be done in O(1)</a:t>
            </a:r>
            <a:endParaRPr lang="hu-HU" dirty="0"/>
          </a:p>
        </p:txBody>
      </p:sp>
      <p:sp>
        <p:nvSpPr>
          <p:cNvPr id="7" name="Oval 6"/>
          <p:cNvSpPr/>
          <p:nvPr/>
        </p:nvSpPr>
        <p:spPr>
          <a:xfrm>
            <a:off x="5780845" y="5043472"/>
            <a:ext cx="654909" cy="654909"/>
          </a:xfrm>
          <a:prstGeom prst="ellipse">
            <a:avLst/>
          </a:prstGeom>
          <a:solidFill>
            <a:schemeClr val="tx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12</a:t>
            </a:r>
            <a:endParaRPr lang="en-US" dirty="0">
              <a:solidFill>
                <a:schemeClr val="bg1"/>
              </a:solidFill>
            </a:endParaRPr>
          </a:p>
        </p:txBody>
      </p:sp>
      <p:sp>
        <p:nvSpPr>
          <p:cNvPr id="9" name="Oval 8"/>
          <p:cNvSpPr/>
          <p:nvPr/>
        </p:nvSpPr>
        <p:spPr>
          <a:xfrm>
            <a:off x="5780844" y="4287882"/>
            <a:ext cx="654909" cy="654909"/>
          </a:xfrm>
          <a:prstGeom prst="ellipse">
            <a:avLst/>
          </a:prstGeom>
          <a:solidFill>
            <a:schemeClr val="tx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56</a:t>
            </a:r>
            <a:endParaRPr lang="en-US" dirty="0">
              <a:solidFill>
                <a:schemeClr val="bg1"/>
              </a:solidFill>
            </a:endParaRPr>
          </a:p>
        </p:txBody>
      </p:sp>
      <p:sp>
        <p:nvSpPr>
          <p:cNvPr id="11" name="TextBox 10"/>
          <p:cNvSpPr txBox="1"/>
          <p:nvPr/>
        </p:nvSpPr>
        <p:spPr>
          <a:xfrm>
            <a:off x="515156" y="1518970"/>
            <a:ext cx="1537600" cy="369332"/>
          </a:xfrm>
          <a:prstGeom prst="rect">
            <a:avLst/>
          </a:prstGeom>
          <a:noFill/>
        </p:spPr>
        <p:txBody>
          <a:bodyPr wrap="none" rtlCol="0">
            <a:spAutoFit/>
          </a:bodyPr>
          <a:lstStyle/>
          <a:p>
            <a:r>
              <a:rPr lang="hu-HU" dirty="0" smtClean="0"/>
              <a:t>stack.pop();</a:t>
            </a:r>
            <a:endParaRPr lang="hu-HU" dirty="0"/>
          </a:p>
        </p:txBody>
      </p:sp>
      <p:sp>
        <p:nvSpPr>
          <p:cNvPr id="12" name="Oval 11"/>
          <p:cNvSpPr/>
          <p:nvPr/>
        </p:nvSpPr>
        <p:spPr>
          <a:xfrm>
            <a:off x="5780844" y="1937045"/>
            <a:ext cx="654909" cy="654909"/>
          </a:xfrm>
          <a:prstGeom prst="ellipse">
            <a:avLst/>
          </a:prstGeom>
          <a:solidFill>
            <a:schemeClr val="tx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88</a:t>
            </a:r>
            <a:endParaRPr lang="en-US" dirty="0">
              <a:solidFill>
                <a:schemeClr val="bg1"/>
              </a:solidFill>
            </a:endParaRPr>
          </a:p>
        </p:txBody>
      </p:sp>
      <p:cxnSp>
        <p:nvCxnSpPr>
          <p:cNvPr id="13" name="Straight Arrow Connector 12"/>
          <p:cNvCxnSpPr/>
          <p:nvPr/>
        </p:nvCxnSpPr>
        <p:spPr>
          <a:xfrm flipV="1">
            <a:off x="6141249" y="3123292"/>
            <a:ext cx="0" cy="852616"/>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341271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420440" y="3144186"/>
            <a:ext cx="0" cy="2755556"/>
          </a:xfrm>
          <a:prstGeom prst="line">
            <a:avLst/>
          </a:prstGeom>
          <a:ln w="38100"/>
        </p:spPr>
        <p:style>
          <a:lnRef idx="3">
            <a:schemeClr val="dk1"/>
          </a:lnRef>
          <a:fillRef idx="0">
            <a:schemeClr val="dk1"/>
          </a:fillRef>
          <a:effectRef idx="2">
            <a:schemeClr val="dk1"/>
          </a:effectRef>
          <a:fontRef idx="minor">
            <a:schemeClr val="tx1"/>
          </a:fontRef>
        </p:style>
      </p:cxnSp>
      <p:cxnSp>
        <p:nvCxnSpPr>
          <p:cNvPr id="6" name="Straight Connector 5"/>
          <p:cNvCxnSpPr/>
          <p:nvPr/>
        </p:nvCxnSpPr>
        <p:spPr>
          <a:xfrm>
            <a:off x="6796159" y="3144186"/>
            <a:ext cx="0" cy="2755556"/>
          </a:xfrm>
          <a:prstGeom prst="line">
            <a:avLst/>
          </a:prstGeom>
          <a:ln w="38100"/>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a:off x="5420440" y="5899742"/>
            <a:ext cx="1383956" cy="0"/>
          </a:xfrm>
          <a:prstGeom prst="line">
            <a:avLst/>
          </a:prstGeom>
          <a:ln w="38100"/>
        </p:spPr>
        <p:style>
          <a:lnRef idx="3">
            <a:schemeClr val="dk1"/>
          </a:lnRef>
          <a:fillRef idx="0">
            <a:schemeClr val="dk1"/>
          </a:fillRef>
          <a:effectRef idx="2">
            <a:schemeClr val="dk1"/>
          </a:effectRef>
          <a:fontRef idx="minor">
            <a:schemeClr val="tx1"/>
          </a:fontRef>
        </p:style>
      </p:cxnSp>
      <p:sp>
        <p:nvSpPr>
          <p:cNvPr id="2" name="TextBox 1"/>
          <p:cNvSpPr txBox="1"/>
          <p:nvPr/>
        </p:nvSpPr>
        <p:spPr>
          <a:xfrm>
            <a:off x="515156" y="355420"/>
            <a:ext cx="9483686" cy="646331"/>
          </a:xfrm>
          <a:prstGeom prst="rect">
            <a:avLst/>
          </a:prstGeom>
          <a:noFill/>
        </p:spPr>
        <p:txBody>
          <a:bodyPr wrap="none" rtlCol="0">
            <a:spAutoFit/>
          </a:bodyPr>
          <a:lstStyle/>
          <a:p>
            <a:r>
              <a:rPr lang="hu-HU" b="1" u="sng" dirty="0" smtClean="0"/>
              <a:t>Pop operation</a:t>
            </a:r>
            <a:r>
              <a:rPr lang="hu-HU" dirty="0" smtClean="0"/>
              <a:t>: we take the last item we have inserted to the top of the stack (LIFO)</a:t>
            </a:r>
          </a:p>
          <a:p>
            <a:r>
              <a:rPr lang="hu-HU" dirty="0"/>
              <a:t>	</a:t>
            </a:r>
            <a:r>
              <a:rPr lang="hu-HU" dirty="0" smtClean="0"/>
              <a:t>Very simple operation, can be done in O(1)</a:t>
            </a:r>
            <a:endParaRPr lang="hu-HU" dirty="0"/>
          </a:p>
        </p:txBody>
      </p:sp>
      <p:sp>
        <p:nvSpPr>
          <p:cNvPr id="7" name="Oval 6"/>
          <p:cNvSpPr/>
          <p:nvPr/>
        </p:nvSpPr>
        <p:spPr>
          <a:xfrm>
            <a:off x="5780845" y="5043472"/>
            <a:ext cx="654909" cy="654909"/>
          </a:xfrm>
          <a:prstGeom prst="ellipse">
            <a:avLst/>
          </a:prstGeom>
          <a:solidFill>
            <a:schemeClr val="tx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12</a:t>
            </a:r>
            <a:endParaRPr lang="en-US" dirty="0">
              <a:solidFill>
                <a:schemeClr val="bg1"/>
              </a:solidFill>
            </a:endParaRPr>
          </a:p>
        </p:txBody>
      </p:sp>
      <p:sp>
        <p:nvSpPr>
          <p:cNvPr id="9" name="Oval 8"/>
          <p:cNvSpPr/>
          <p:nvPr/>
        </p:nvSpPr>
        <p:spPr>
          <a:xfrm>
            <a:off x="5780844" y="4287882"/>
            <a:ext cx="654909" cy="654909"/>
          </a:xfrm>
          <a:prstGeom prst="ellipse">
            <a:avLst/>
          </a:prstGeom>
          <a:solidFill>
            <a:schemeClr val="tx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56</a:t>
            </a:r>
            <a:endParaRPr lang="en-US" dirty="0">
              <a:solidFill>
                <a:schemeClr val="bg1"/>
              </a:solidFill>
            </a:endParaRPr>
          </a:p>
        </p:txBody>
      </p:sp>
    </p:spTree>
    <p:extLst>
      <p:ext uri="{BB962C8B-B14F-4D97-AF65-F5344CB8AC3E}">
        <p14:creationId xmlns:p14="http://schemas.microsoft.com/office/powerpoint/2010/main" val="27762996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420440" y="3144186"/>
            <a:ext cx="0" cy="2755556"/>
          </a:xfrm>
          <a:prstGeom prst="line">
            <a:avLst/>
          </a:prstGeom>
          <a:ln w="38100"/>
        </p:spPr>
        <p:style>
          <a:lnRef idx="3">
            <a:schemeClr val="dk1"/>
          </a:lnRef>
          <a:fillRef idx="0">
            <a:schemeClr val="dk1"/>
          </a:fillRef>
          <a:effectRef idx="2">
            <a:schemeClr val="dk1"/>
          </a:effectRef>
          <a:fontRef idx="minor">
            <a:schemeClr val="tx1"/>
          </a:fontRef>
        </p:style>
      </p:cxnSp>
      <p:cxnSp>
        <p:nvCxnSpPr>
          <p:cNvPr id="6" name="Straight Connector 5"/>
          <p:cNvCxnSpPr/>
          <p:nvPr/>
        </p:nvCxnSpPr>
        <p:spPr>
          <a:xfrm>
            <a:off x="6796159" y="3144186"/>
            <a:ext cx="0" cy="2755556"/>
          </a:xfrm>
          <a:prstGeom prst="line">
            <a:avLst/>
          </a:prstGeom>
          <a:ln w="38100"/>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a:off x="5420440" y="5899742"/>
            <a:ext cx="1383956" cy="0"/>
          </a:xfrm>
          <a:prstGeom prst="line">
            <a:avLst/>
          </a:prstGeom>
          <a:ln w="38100"/>
        </p:spPr>
        <p:style>
          <a:lnRef idx="3">
            <a:schemeClr val="dk1"/>
          </a:lnRef>
          <a:fillRef idx="0">
            <a:schemeClr val="dk1"/>
          </a:fillRef>
          <a:effectRef idx="2">
            <a:schemeClr val="dk1"/>
          </a:effectRef>
          <a:fontRef idx="minor">
            <a:schemeClr val="tx1"/>
          </a:fontRef>
        </p:style>
      </p:cxnSp>
      <p:sp>
        <p:nvSpPr>
          <p:cNvPr id="2" name="TextBox 1"/>
          <p:cNvSpPr txBox="1"/>
          <p:nvPr/>
        </p:nvSpPr>
        <p:spPr>
          <a:xfrm>
            <a:off x="515156" y="355420"/>
            <a:ext cx="9483686" cy="646331"/>
          </a:xfrm>
          <a:prstGeom prst="rect">
            <a:avLst/>
          </a:prstGeom>
          <a:noFill/>
        </p:spPr>
        <p:txBody>
          <a:bodyPr wrap="none" rtlCol="0">
            <a:spAutoFit/>
          </a:bodyPr>
          <a:lstStyle/>
          <a:p>
            <a:r>
              <a:rPr lang="hu-HU" b="1" u="sng" dirty="0" smtClean="0"/>
              <a:t>Pop operation</a:t>
            </a:r>
            <a:r>
              <a:rPr lang="hu-HU" dirty="0" smtClean="0"/>
              <a:t>: we take the last item we have inserted to the top of the stack (LIFO)</a:t>
            </a:r>
          </a:p>
          <a:p>
            <a:r>
              <a:rPr lang="hu-HU" dirty="0"/>
              <a:t>	</a:t>
            </a:r>
            <a:r>
              <a:rPr lang="hu-HU" dirty="0" smtClean="0"/>
              <a:t>Very simple operation, can be done in O(1)</a:t>
            </a:r>
            <a:endParaRPr lang="hu-HU" dirty="0"/>
          </a:p>
        </p:txBody>
      </p:sp>
      <p:sp>
        <p:nvSpPr>
          <p:cNvPr id="7" name="Oval 6"/>
          <p:cNvSpPr/>
          <p:nvPr/>
        </p:nvSpPr>
        <p:spPr>
          <a:xfrm>
            <a:off x="5780845" y="5043472"/>
            <a:ext cx="654909" cy="654909"/>
          </a:xfrm>
          <a:prstGeom prst="ellipse">
            <a:avLst/>
          </a:prstGeom>
          <a:solidFill>
            <a:schemeClr val="tx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12</a:t>
            </a:r>
            <a:endParaRPr lang="en-US" dirty="0">
              <a:solidFill>
                <a:schemeClr val="bg1"/>
              </a:solidFill>
            </a:endParaRPr>
          </a:p>
        </p:txBody>
      </p:sp>
      <p:sp>
        <p:nvSpPr>
          <p:cNvPr id="9" name="Oval 8"/>
          <p:cNvSpPr/>
          <p:nvPr/>
        </p:nvSpPr>
        <p:spPr>
          <a:xfrm>
            <a:off x="5780844" y="4287882"/>
            <a:ext cx="654909" cy="654909"/>
          </a:xfrm>
          <a:prstGeom prst="ellipse">
            <a:avLst/>
          </a:prstGeom>
          <a:solidFill>
            <a:schemeClr val="tx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56</a:t>
            </a:r>
            <a:endParaRPr lang="en-US" dirty="0">
              <a:solidFill>
                <a:schemeClr val="bg1"/>
              </a:solidFill>
            </a:endParaRPr>
          </a:p>
        </p:txBody>
      </p:sp>
      <p:sp>
        <p:nvSpPr>
          <p:cNvPr id="10" name="TextBox 9"/>
          <p:cNvSpPr txBox="1"/>
          <p:nvPr/>
        </p:nvSpPr>
        <p:spPr>
          <a:xfrm>
            <a:off x="515156" y="1518970"/>
            <a:ext cx="1537600" cy="369332"/>
          </a:xfrm>
          <a:prstGeom prst="rect">
            <a:avLst/>
          </a:prstGeom>
          <a:noFill/>
        </p:spPr>
        <p:txBody>
          <a:bodyPr wrap="none" rtlCol="0">
            <a:spAutoFit/>
          </a:bodyPr>
          <a:lstStyle/>
          <a:p>
            <a:r>
              <a:rPr lang="hu-HU" dirty="0" smtClean="0"/>
              <a:t>stack.pop();</a:t>
            </a:r>
            <a:endParaRPr lang="hu-HU" dirty="0"/>
          </a:p>
        </p:txBody>
      </p:sp>
    </p:spTree>
    <p:extLst>
      <p:ext uri="{BB962C8B-B14F-4D97-AF65-F5344CB8AC3E}">
        <p14:creationId xmlns:p14="http://schemas.microsoft.com/office/powerpoint/2010/main" val="27673550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420440" y="3144186"/>
            <a:ext cx="0" cy="2755556"/>
          </a:xfrm>
          <a:prstGeom prst="line">
            <a:avLst/>
          </a:prstGeom>
          <a:ln w="38100"/>
        </p:spPr>
        <p:style>
          <a:lnRef idx="3">
            <a:schemeClr val="dk1"/>
          </a:lnRef>
          <a:fillRef idx="0">
            <a:schemeClr val="dk1"/>
          </a:fillRef>
          <a:effectRef idx="2">
            <a:schemeClr val="dk1"/>
          </a:effectRef>
          <a:fontRef idx="minor">
            <a:schemeClr val="tx1"/>
          </a:fontRef>
        </p:style>
      </p:cxnSp>
      <p:cxnSp>
        <p:nvCxnSpPr>
          <p:cNvPr id="6" name="Straight Connector 5"/>
          <p:cNvCxnSpPr/>
          <p:nvPr/>
        </p:nvCxnSpPr>
        <p:spPr>
          <a:xfrm>
            <a:off x="6796159" y="3144186"/>
            <a:ext cx="0" cy="2755556"/>
          </a:xfrm>
          <a:prstGeom prst="line">
            <a:avLst/>
          </a:prstGeom>
          <a:ln w="38100"/>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a:off x="5420440" y="5899742"/>
            <a:ext cx="1383956" cy="0"/>
          </a:xfrm>
          <a:prstGeom prst="line">
            <a:avLst/>
          </a:prstGeom>
          <a:ln w="38100"/>
        </p:spPr>
        <p:style>
          <a:lnRef idx="3">
            <a:schemeClr val="dk1"/>
          </a:lnRef>
          <a:fillRef idx="0">
            <a:schemeClr val="dk1"/>
          </a:fillRef>
          <a:effectRef idx="2">
            <a:schemeClr val="dk1"/>
          </a:effectRef>
          <a:fontRef idx="minor">
            <a:schemeClr val="tx1"/>
          </a:fontRef>
        </p:style>
      </p:cxnSp>
      <p:sp>
        <p:nvSpPr>
          <p:cNvPr id="2" name="TextBox 1"/>
          <p:cNvSpPr txBox="1"/>
          <p:nvPr/>
        </p:nvSpPr>
        <p:spPr>
          <a:xfrm>
            <a:off x="515156" y="355420"/>
            <a:ext cx="9483686" cy="646331"/>
          </a:xfrm>
          <a:prstGeom prst="rect">
            <a:avLst/>
          </a:prstGeom>
          <a:noFill/>
        </p:spPr>
        <p:txBody>
          <a:bodyPr wrap="none" rtlCol="0">
            <a:spAutoFit/>
          </a:bodyPr>
          <a:lstStyle/>
          <a:p>
            <a:r>
              <a:rPr lang="hu-HU" b="1" u="sng" dirty="0" smtClean="0"/>
              <a:t>Pop operation</a:t>
            </a:r>
            <a:r>
              <a:rPr lang="hu-HU" dirty="0" smtClean="0"/>
              <a:t>: we take the last item we have inserted to the top of the stack (LIFO)</a:t>
            </a:r>
          </a:p>
          <a:p>
            <a:r>
              <a:rPr lang="hu-HU" dirty="0"/>
              <a:t>	</a:t>
            </a:r>
            <a:r>
              <a:rPr lang="hu-HU" dirty="0" smtClean="0"/>
              <a:t>Very simple operation, can be done in O(1)</a:t>
            </a:r>
            <a:endParaRPr lang="hu-HU" dirty="0"/>
          </a:p>
        </p:txBody>
      </p:sp>
      <p:sp>
        <p:nvSpPr>
          <p:cNvPr id="7" name="Oval 6"/>
          <p:cNvSpPr/>
          <p:nvPr/>
        </p:nvSpPr>
        <p:spPr>
          <a:xfrm>
            <a:off x="5780845" y="5043472"/>
            <a:ext cx="654909" cy="654909"/>
          </a:xfrm>
          <a:prstGeom prst="ellipse">
            <a:avLst/>
          </a:prstGeom>
          <a:solidFill>
            <a:schemeClr val="tx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12</a:t>
            </a:r>
            <a:endParaRPr lang="en-US" dirty="0">
              <a:solidFill>
                <a:schemeClr val="bg1"/>
              </a:solidFill>
            </a:endParaRPr>
          </a:p>
        </p:txBody>
      </p:sp>
      <p:sp>
        <p:nvSpPr>
          <p:cNvPr id="10" name="TextBox 9"/>
          <p:cNvSpPr txBox="1"/>
          <p:nvPr/>
        </p:nvSpPr>
        <p:spPr>
          <a:xfrm>
            <a:off x="515156" y="1518970"/>
            <a:ext cx="1537600" cy="369332"/>
          </a:xfrm>
          <a:prstGeom prst="rect">
            <a:avLst/>
          </a:prstGeom>
          <a:noFill/>
        </p:spPr>
        <p:txBody>
          <a:bodyPr wrap="none" rtlCol="0">
            <a:spAutoFit/>
          </a:bodyPr>
          <a:lstStyle/>
          <a:p>
            <a:r>
              <a:rPr lang="hu-HU" dirty="0" smtClean="0"/>
              <a:t>stack.pop();</a:t>
            </a:r>
            <a:endParaRPr lang="hu-HU" dirty="0"/>
          </a:p>
        </p:txBody>
      </p:sp>
      <p:sp>
        <p:nvSpPr>
          <p:cNvPr id="11" name="Oval 10"/>
          <p:cNvSpPr/>
          <p:nvPr/>
        </p:nvSpPr>
        <p:spPr>
          <a:xfrm>
            <a:off x="5780844" y="1638488"/>
            <a:ext cx="654909" cy="654909"/>
          </a:xfrm>
          <a:prstGeom prst="ellipse">
            <a:avLst/>
          </a:prstGeom>
          <a:solidFill>
            <a:schemeClr val="tx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56</a:t>
            </a:r>
            <a:endParaRPr lang="en-US" dirty="0">
              <a:solidFill>
                <a:schemeClr val="bg1"/>
              </a:solidFill>
            </a:endParaRPr>
          </a:p>
        </p:txBody>
      </p:sp>
      <p:cxnSp>
        <p:nvCxnSpPr>
          <p:cNvPr id="12" name="Straight Arrow Connector 11"/>
          <p:cNvCxnSpPr/>
          <p:nvPr/>
        </p:nvCxnSpPr>
        <p:spPr>
          <a:xfrm flipV="1">
            <a:off x="6123322" y="2717878"/>
            <a:ext cx="0" cy="852616"/>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28978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420440" y="3144186"/>
            <a:ext cx="0" cy="2755556"/>
          </a:xfrm>
          <a:prstGeom prst="line">
            <a:avLst/>
          </a:prstGeom>
          <a:ln w="38100"/>
        </p:spPr>
        <p:style>
          <a:lnRef idx="3">
            <a:schemeClr val="dk1"/>
          </a:lnRef>
          <a:fillRef idx="0">
            <a:schemeClr val="dk1"/>
          </a:fillRef>
          <a:effectRef idx="2">
            <a:schemeClr val="dk1"/>
          </a:effectRef>
          <a:fontRef idx="minor">
            <a:schemeClr val="tx1"/>
          </a:fontRef>
        </p:style>
      </p:cxnSp>
      <p:cxnSp>
        <p:nvCxnSpPr>
          <p:cNvPr id="6" name="Straight Connector 5"/>
          <p:cNvCxnSpPr/>
          <p:nvPr/>
        </p:nvCxnSpPr>
        <p:spPr>
          <a:xfrm>
            <a:off x="6796159" y="3144186"/>
            <a:ext cx="0" cy="2755556"/>
          </a:xfrm>
          <a:prstGeom prst="line">
            <a:avLst/>
          </a:prstGeom>
          <a:ln w="38100"/>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a:off x="5420440" y="5899742"/>
            <a:ext cx="1383956" cy="0"/>
          </a:xfrm>
          <a:prstGeom prst="line">
            <a:avLst/>
          </a:prstGeom>
          <a:ln w="38100"/>
        </p:spPr>
        <p:style>
          <a:lnRef idx="3">
            <a:schemeClr val="dk1"/>
          </a:lnRef>
          <a:fillRef idx="0">
            <a:schemeClr val="dk1"/>
          </a:fillRef>
          <a:effectRef idx="2">
            <a:schemeClr val="dk1"/>
          </a:effectRef>
          <a:fontRef idx="minor">
            <a:schemeClr val="tx1"/>
          </a:fontRef>
        </p:style>
      </p:cxnSp>
      <p:sp>
        <p:nvSpPr>
          <p:cNvPr id="2" name="TextBox 1"/>
          <p:cNvSpPr txBox="1"/>
          <p:nvPr/>
        </p:nvSpPr>
        <p:spPr>
          <a:xfrm>
            <a:off x="515156" y="355420"/>
            <a:ext cx="8618065" cy="646331"/>
          </a:xfrm>
          <a:prstGeom prst="rect">
            <a:avLst/>
          </a:prstGeom>
          <a:noFill/>
        </p:spPr>
        <p:txBody>
          <a:bodyPr wrap="none" rtlCol="0">
            <a:spAutoFit/>
          </a:bodyPr>
          <a:lstStyle/>
          <a:p>
            <a:r>
              <a:rPr lang="hu-HU" b="1" u="sng" dirty="0" smtClean="0"/>
              <a:t>Peek operation</a:t>
            </a:r>
            <a:r>
              <a:rPr lang="hu-HU" dirty="0" smtClean="0"/>
              <a:t>: return the item from the top of the stack without removing it</a:t>
            </a:r>
          </a:p>
          <a:p>
            <a:r>
              <a:rPr lang="hu-HU" dirty="0"/>
              <a:t>	</a:t>
            </a:r>
            <a:r>
              <a:rPr lang="hu-HU" dirty="0" smtClean="0"/>
              <a:t>Very simple operation, can be done in O(1)</a:t>
            </a:r>
            <a:endParaRPr lang="hu-HU" dirty="0"/>
          </a:p>
        </p:txBody>
      </p:sp>
      <p:sp>
        <p:nvSpPr>
          <p:cNvPr id="7" name="Oval 6"/>
          <p:cNvSpPr/>
          <p:nvPr/>
        </p:nvSpPr>
        <p:spPr>
          <a:xfrm>
            <a:off x="5780845" y="5043472"/>
            <a:ext cx="654909" cy="654909"/>
          </a:xfrm>
          <a:prstGeom prst="ellipse">
            <a:avLst/>
          </a:prstGeom>
          <a:solidFill>
            <a:schemeClr val="tx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12</a:t>
            </a:r>
            <a:endParaRPr lang="en-US" dirty="0">
              <a:solidFill>
                <a:schemeClr val="bg1"/>
              </a:solidFill>
            </a:endParaRPr>
          </a:p>
        </p:txBody>
      </p:sp>
      <p:sp>
        <p:nvSpPr>
          <p:cNvPr id="9" name="Oval 8"/>
          <p:cNvSpPr/>
          <p:nvPr/>
        </p:nvSpPr>
        <p:spPr>
          <a:xfrm>
            <a:off x="5780844" y="4287882"/>
            <a:ext cx="654909" cy="654909"/>
          </a:xfrm>
          <a:prstGeom prst="ellipse">
            <a:avLst/>
          </a:prstGeom>
          <a:solidFill>
            <a:schemeClr val="tx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56</a:t>
            </a:r>
            <a:endParaRPr lang="en-US" dirty="0">
              <a:solidFill>
                <a:schemeClr val="bg1"/>
              </a:solidFill>
            </a:endParaRPr>
          </a:p>
        </p:txBody>
      </p:sp>
      <p:sp>
        <p:nvSpPr>
          <p:cNvPr id="10" name="Oval 9"/>
          <p:cNvSpPr/>
          <p:nvPr/>
        </p:nvSpPr>
        <p:spPr>
          <a:xfrm>
            <a:off x="5775595" y="3532292"/>
            <a:ext cx="654909" cy="654909"/>
          </a:xfrm>
          <a:prstGeom prst="ellipse">
            <a:avLst/>
          </a:prstGeom>
          <a:solidFill>
            <a:schemeClr val="tx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88</a:t>
            </a:r>
            <a:endParaRPr lang="en-US" dirty="0">
              <a:solidFill>
                <a:schemeClr val="bg1"/>
              </a:solidFill>
            </a:endParaRPr>
          </a:p>
        </p:txBody>
      </p:sp>
    </p:spTree>
    <p:extLst>
      <p:ext uri="{BB962C8B-B14F-4D97-AF65-F5344CB8AC3E}">
        <p14:creationId xmlns:p14="http://schemas.microsoft.com/office/powerpoint/2010/main" val="40766150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420440" y="3144186"/>
            <a:ext cx="0" cy="2755556"/>
          </a:xfrm>
          <a:prstGeom prst="line">
            <a:avLst/>
          </a:prstGeom>
          <a:ln w="38100"/>
        </p:spPr>
        <p:style>
          <a:lnRef idx="3">
            <a:schemeClr val="dk1"/>
          </a:lnRef>
          <a:fillRef idx="0">
            <a:schemeClr val="dk1"/>
          </a:fillRef>
          <a:effectRef idx="2">
            <a:schemeClr val="dk1"/>
          </a:effectRef>
          <a:fontRef idx="minor">
            <a:schemeClr val="tx1"/>
          </a:fontRef>
        </p:style>
      </p:cxnSp>
      <p:cxnSp>
        <p:nvCxnSpPr>
          <p:cNvPr id="6" name="Straight Connector 5"/>
          <p:cNvCxnSpPr/>
          <p:nvPr/>
        </p:nvCxnSpPr>
        <p:spPr>
          <a:xfrm>
            <a:off x="6796159" y="3144186"/>
            <a:ext cx="0" cy="2755556"/>
          </a:xfrm>
          <a:prstGeom prst="line">
            <a:avLst/>
          </a:prstGeom>
          <a:ln w="38100"/>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a:off x="5420440" y="5899742"/>
            <a:ext cx="1383956" cy="0"/>
          </a:xfrm>
          <a:prstGeom prst="line">
            <a:avLst/>
          </a:prstGeom>
          <a:ln w="38100"/>
        </p:spPr>
        <p:style>
          <a:lnRef idx="3">
            <a:schemeClr val="dk1"/>
          </a:lnRef>
          <a:fillRef idx="0">
            <a:schemeClr val="dk1"/>
          </a:fillRef>
          <a:effectRef idx="2">
            <a:schemeClr val="dk1"/>
          </a:effectRef>
          <a:fontRef idx="minor">
            <a:schemeClr val="tx1"/>
          </a:fontRef>
        </p:style>
      </p:cxnSp>
      <p:sp>
        <p:nvSpPr>
          <p:cNvPr id="2" name="TextBox 1"/>
          <p:cNvSpPr txBox="1"/>
          <p:nvPr/>
        </p:nvSpPr>
        <p:spPr>
          <a:xfrm>
            <a:off x="515156" y="355420"/>
            <a:ext cx="8618065" cy="646331"/>
          </a:xfrm>
          <a:prstGeom prst="rect">
            <a:avLst/>
          </a:prstGeom>
          <a:noFill/>
        </p:spPr>
        <p:txBody>
          <a:bodyPr wrap="none" rtlCol="0">
            <a:spAutoFit/>
          </a:bodyPr>
          <a:lstStyle/>
          <a:p>
            <a:r>
              <a:rPr lang="hu-HU" b="1" u="sng" dirty="0" smtClean="0"/>
              <a:t>Peek operation</a:t>
            </a:r>
            <a:r>
              <a:rPr lang="hu-HU" dirty="0" smtClean="0"/>
              <a:t>: return the item from the top of the stack without removing it</a:t>
            </a:r>
          </a:p>
          <a:p>
            <a:r>
              <a:rPr lang="hu-HU" dirty="0"/>
              <a:t>	</a:t>
            </a:r>
            <a:r>
              <a:rPr lang="hu-HU" dirty="0" smtClean="0"/>
              <a:t>Very simple operation, can be done in O(1)</a:t>
            </a:r>
            <a:endParaRPr lang="hu-HU" dirty="0"/>
          </a:p>
        </p:txBody>
      </p:sp>
      <p:sp>
        <p:nvSpPr>
          <p:cNvPr id="7" name="Oval 6"/>
          <p:cNvSpPr/>
          <p:nvPr/>
        </p:nvSpPr>
        <p:spPr>
          <a:xfrm>
            <a:off x="5780845" y="5043472"/>
            <a:ext cx="654909" cy="654909"/>
          </a:xfrm>
          <a:prstGeom prst="ellipse">
            <a:avLst/>
          </a:prstGeom>
          <a:solidFill>
            <a:schemeClr val="tx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12</a:t>
            </a:r>
            <a:endParaRPr lang="en-US" dirty="0">
              <a:solidFill>
                <a:schemeClr val="bg1"/>
              </a:solidFill>
            </a:endParaRPr>
          </a:p>
        </p:txBody>
      </p:sp>
      <p:sp>
        <p:nvSpPr>
          <p:cNvPr id="9" name="Oval 8"/>
          <p:cNvSpPr/>
          <p:nvPr/>
        </p:nvSpPr>
        <p:spPr>
          <a:xfrm>
            <a:off x="5780844" y="4287882"/>
            <a:ext cx="654909" cy="654909"/>
          </a:xfrm>
          <a:prstGeom prst="ellipse">
            <a:avLst/>
          </a:prstGeom>
          <a:solidFill>
            <a:schemeClr val="tx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56</a:t>
            </a:r>
            <a:endParaRPr lang="en-US" dirty="0">
              <a:solidFill>
                <a:schemeClr val="bg1"/>
              </a:solidFill>
            </a:endParaRPr>
          </a:p>
        </p:txBody>
      </p:sp>
      <p:sp>
        <p:nvSpPr>
          <p:cNvPr id="10" name="Oval 9"/>
          <p:cNvSpPr/>
          <p:nvPr/>
        </p:nvSpPr>
        <p:spPr>
          <a:xfrm>
            <a:off x="5775595" y="3532292"/>
            <a:ext cx="654909" cy="654909"/>
          </a:xfrm>
          <a:prstGeom prst="ellipse">
            <a:avLst/>
          </a:prstGeom>
          <a:solidFill>
            <a:schemeClr val="tx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88</a:t>
            </a:r>
            <a:endParaRPr lang="en-US" dirty="0">
              <a:solidFill>
                <a:schemeClr val="bg1"/>
              </a:solidFill>
            </a:endParaRPr>
          </a:p>
        </p:txBody>
      </p:sp>
      <p:sp>
        <p:nvSpPr>
          <p:cNvPr id="11" name="TextBox 10"/>
          <p:cNvSpPr txBox="1"/>
          <p:nvPr/>
        </p:nvSpPr>
        <p:spPr>
          <a:xfrm>
            <a:off x="515156" y="1518970"/>
            <a:ext cx="1646605" cy="369332"/>
          </a:xfrm>
          <a:prstGeom prst="rect">
            <a:avLst/>
          </a:prstGeom>
          <a:noFill/>
        </p:spPr>
        <p:txBody>
          <a:bodyPr wrap="none" rtlCol="0">
            <a:spAutoFit/>
          </a:bodyPr>
          <a:lstStyle/>
          <a:p>
            <a:r>
              <a:rPr lang="hu-HU" dirty="0" smtClean="0"/>
              <a:t>stack.peek();</a:t>
            </a:r>
            <a:endParaRPr lang="hu-HU" dirty="0"/>
          </a:p>
        </p:txBody>
      </p:sp>
    </p:spTree>
    <p:extLst>
      <p:ext uri="{BB962C8B-B14F-4D97-AF65-F5344CB8AC3E}">
        <p14:creationId xmlns:p14="http://schemas.microsoft.com/office/powerpoint/2010/main" val="5235535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420440" y="3144186"/>
            <a:ext cx="0" cy="2755556"/>
          </a:xfrm>
          <a:prstGeom prst="line">
            <a:avLst/>
          </a:prstGeom>
          <a:ln w="38100"/>
        </p:spPr>
        <p:style>
          <a:lnRef idx="3">
            <a:schemeClr val="dk1"/>
          </a:lnRef>
          <a:fillRef idx="0">
            <a:schemeClr val="dk1"/>
          </a:fillRef>
          <a:effectRef idx="2">
            <a:schemeClr val="dk1"/>
          </a:effectRef>
          <a:fontRef idx="minor">
            <a:schemeClr val="tx1"/>
          </a:fontRef>
        </p:style>
      </p:cxnSp>
      <p:cxnSp>
        <p:nvCxnSpPr>
          <p:cNvPr id="6" name="Straight Connector 5"/>
          <p:cNvCxnSpPr/>
          <p:nvPr/>
        </p:nvCxnSpPr>
        <p:spPr>
          <a:xfrm>
            <a:off x="6796159" y="3144186"/>
            <a:ext cx="0" cy="2755556"/>
          </a:xfrm>
          <a:prstGeom prst="line">
            <a:avLst/>
          </a:prstGeom>
          <a:ln w="38100"/>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a:off x="5420440" y="5899742"/>
            <a:ext cx="1383956" cy="0"/>
          </a:xfrm>
          <a:prstGeom prst="line">
            <a:avLst/>
          </a:prstGeom>
          <a:ln w="38100"/>
        </p:spPr>
        <p:style>
          <a:lnRef idx="3">
            <a:schemeClr val="dk1"/>
          </a:lnRef>
          <a:fillRef idx="0">
            <a:schemeClr val="dk1"/>
          </a:fillRef>
          <a:effectRef idx="2">
            <a:schemeClr val="dk1"/>
          </a:effectRef>
          <a:fontRef idx="minor">
            <a:schemeClr val="tx1"/>
          </a:fontRef>
        </p:style>
      </p:cxnSp>
      <p:sp>
        <p:nvSpPr>
          <p:cNvPr id="2" name="TextBox 1"/>
          <p:cNvSpPr txBox="1"/>
          <p:nvPr/>
        </p:nvSpPr>
        <p:spPr>
          <a:xfrm>
            <a:off x="515156" y="355420"/>
            <a:ext cx="8618065" cy="646331"/>
          </a:xfrm>
          <a:prstGeom prst="rect">
            <a:avLst/>
          </a:prstGeom>
          <a:noFill/>
        </p:spPr>
        <p:txBody>
          <a:bodyPr wrap="none" rtlCol="0">
            <a:spAutoFit/>
          </a:bodyPr>
          <a:lstStyle/>
          <a:p>
            <a:r>
              <a:rPr lang="hu-HU" b="1" u="sng" dirty="0" smtClean="0"/>
              <a:t>Peek operation</a:t>
            </a:r>
            <a:r>
              <a:rPr lang="hu-HU" dirty="0" smtClean="0"/>
              <a:t>: return the item from the top of the stack without removing it</a:t>
            </a:r>
          </a:p>
          <a:p>
            <a:r>
              <a:rPr lang="hu-HU" dirty="0"/>
              <a:t>	</a:t>
            </a:r>
            <a:r>
              <a:rPr lang="hu-HU" dirty="0" smtClean="0"/>
              <a:t>Very simple operation, can be done in O(1)</a:t>
            </a:r>
            <a:endParaRPr lang="hu-HU" dirty="0"/>
          </a:p>
        </p:txBody>
      </p:sp>
      <p:sp>
        <p:nvSpPr>
          <p:cNvPr id="7" name="Oval 6"/>
          <p:cNvSpPr/>
          <p:nvPr/>
        </p:nvSpPr>
        <p:spPr>
          <a:xfrm>
            <a:off x="5780845" y="5043472"/>
            <a:ext cx="654909" cy="654909"/>
          </a:xfrm>
          <a:prstGeom prst="ellipse">
            <a:avLst/>
          </a:prstGeom>
          <a:solidFill>
            <a:schemeClr val="tx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12</a:t>
            </a:r>
            <a:endParaRPr lang="en-US" dirty="0">
              <a:solidFill>
                <a:schemeClr val="bg1"/>
              </a:solidFill>
            </a:endParaRPr>
          </a:p>
        </p:txBody>
      </p:sp>
      <p:sp>
        <p:nvSpPr>
          <p:cNvPr id="9" name="Oval 8"/>
          <p:cNvSpPr/>
          <p:nvPr/>
        </p:nvSpPr>
        <p:spPr>
          <a:xfrm>
            <a:off x="5780844" y="4287882"/>
            <a:ext cx="654909" cy="654909"/>
          </a:xfrm>
          <a:prstGeom prst="ellipse">
            <a:avLst/>
          </a:prstGeom>
          <a:solidFill>
            <a:schemeClr val="tx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56</a:t>
            </a:r>
            <a:endParaRPr lang="en-US" dirty="0">
              <a:solidFill>
                <a:schemeClr val="bg1"/>
              </a:solidFill>
            </a:endParaRPr>
          </a:p>
        </p:txBody>
      </p:sp>
      <p:sp>
        <p:nvSpPr>
          <p:cNvPr id="10" name="Oval 9"/>
          <p:cNvSpPr/>
          <p:nvPr/>
        </p:nvSpPr>
        <p:spPr>
          <a:xfrm>
            <a:off x="5775595" y="3532292"/>
            <a:ext cx="654909" cy="654909"/>
          </a:xfrm>
          <a:prstGeom prst="ellipse">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88</a:t>
            </a:r>
            <a:endParaRPr lang="en-US" dirty="0">
              <a:solidFill>
                <a:schemeClr val="bg1"/>
              </a:solidFill>
            </a:endParaRPr>
          </a:p>
        </p:txBody>
      </p:sp>
      <p:sp>
        <p:nvSpPr>
          <p:cNvPr id="11" name="TextBox 10"/>
          <p:cNvSpPr txBox="1"/>
          <p:nvPr/>
        </p:nvSpPr>
        <p:spPr>
          <a:xfrm>
            <a:off x="515156" y="1518970"/>
            <a:ext cx="1646605" cy="369332"/>
          </a:xfrm>
          <a:prstGeom prst="rect">
            <a:avLst/>
          </a:prstGeom>
          <a:noFill/>
        </p:spPr>
        <p:txBody>
          <a:bodyPr wrap="none" rtlCol="0">
            <a:spAutoFit/>
          </a:bodyPr>
          <a:lstStyle/>
          <a:p>
            <a:r>
              <a:rPr lang="hu-HU" dirty="0" smtClean="0"/>
              <a:t>stack.peek();</a:t>
            </a:r>
            <a:endParaRPr lang="hu-HU" dirty="0"/>
          </a:p>
        </p:txBody>
      </p:sp>
      <p:sp>
        <p:nvSpPr>
          <p:cNvPr id="3" name="TextBox 2"/>
          <p:cNvSpPr txBox="1"/>
          <p:nvPr/>
        </p:nvSpPr>
        <p:spPr>
          <a:xfrm>
            <a:off x="7414903" y="2837067"/>
            <a:ext cx="4312399" cy="923330"/>
          </a:xfrm>
          <a:prstGeom prst="rect">
            <a:avLst/>
          </a:prstGeom>
          <a:noFill/>
        </p:spPr>
        <p:txBody>
          <a:bodyPr wrap="none" rtlCol="0">
            <a:spAutoFit/>
          </a:bodyPr>
          <a:lstStyle/>
          <a:p>
            <a:r>
              <a:rPr lang="hu-HU" dirty="0" smtClean="0"/>
              <a:t>The peek() method will return 88</a:t>
            </a:r>
          </a:p>
          <a:p>
            <a:r>
              <a:rPr lang="hu-HU" dirty="0"/>
              <a:t>b</a:t>
            </a:r>
            <a:r>
              <a:rPr lang="hu-HU" dirty="0" smtClean="0"/>
              <a:t>ut the structure of the stack remains</a:t>
            </a:r>
          </a:p>
          <a:p>
            <a:r>
              <a:rPr lang="hu-HU" dirty="0"/>
              <a:t>t</a:t>
            </a:r>
            <a:r>
              <a:rPr lang="hu-HU" dirty="0" smtClean="0"/>
              <a:t>he same !!!</a:t>
            </a:r>
            <a:endParaRPr lang="hu-HU" dirty="0"/>
          </a:p>
        </p:txBody>
      </p:sp>
    </p:spTree>
    <p:extLst>
      <p:ext uri="{BB962C8B-B14F-4D97-AF65-F5344CB8AC3E}">
        <p14:creationId xmlns:p14="http://schemas.microsoft.com/office/powerpoint/2010/main" val="9382228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u="sng" dirty="0" smtClean="0"/>
              <a:t>Applications</a:t>
            </a:r>
            <a:endParaRPr lang="hu-HU" u="sng" dirty="0"/>
          </a:p>
        </p:txBody>
      </p:sp>
      <p:sp>
        <p:nvSpPr>
          <p:cNvPr id="3" name="Content Placeholder 2"/>
          <p:cNvSpPr>
            <a:spLocks noGrp="1"/>
          </p:cNvSpPr>
          <p:nvPr>
            <p:ph idx="1"/>
          </p:nvPr>
        </p:nvSpPr>
        <p:spPr/>
        <p:txBody>
          <a:bodyPr/>
          <a:lstStyle/>
          <a:p>
            <a:r>
              <a:rPr lang="hu-HU" dirty="0" smtClean="0"/>
              <a:t>In stack-oriented programming languages</a:t>
            </a:r>
          </a:p>
          <a:p>
            <a:r>
              <a:rPr lang="hu-HU" dirty="0" smtClean="0"/>
              <a:t>Graph algorithms: depth-first search can be implemented with stacks ( or with recursion )</a:t>
            </a:r>
          </a:p>
          <a:p>
            <a:r>
              <a:rPr lang="hu-HU" dirty="0" smtClean="0"/>
              <a:t>Finding Euler-cycles in a graph</a:t>
            </a:r>
          </a:p>
          <a:p>
            <a:r>
              <a:rPr lang="hu-HU" dirty="0" smtClean="0"/>
              <a:t>Finding strongly connected components in a graph</a:t>
            </a:r>
          </a:p>
        </p:txBody>
      </p:sp>
    </p:spTree>
    <p:extLst>
      <p:ext uri="{BB962C8B-B14F-4D97-AF65-F5344CB8AC3E}">
        <p14:creationId xmlns:p14="http://schemas.microsoft.com/office/powerpoint/2010/main" val="33133336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Recursion and stacks</a:t>
            </a:r>
            <a:endParaRPr lang="hu-HU" dirty="0"/>
          </a:p>
        </p:txBody>
      </p:sp>
      <p:sp>
        <p:nvSpPr>
          <p:cNvPr id="3" name="Content Placeholder 2"/>
          <p:cNvSpPr>
            <a:spLocks noGrp="1"/>
          </p:cNvSpPr>
          <p:nvPr>
            <p:ph idx="1"/>
          </p:nvPr>
        </p:nvSpPr>
        <p:spPr/>
        <p:txBody>
          <a:bodyPr/>
          <a:lstStyle/>
          <a:p>
            <a:r>
              <a:rPr lang="hu-HU" dirty="0" smtClean="0"/>
              <a:t>Usually: we can avoid using stacks with recursive algorithms</a:t>
            </a:r>
          </a:p>
          <a:p>
            <a:r>
              <a:rPr lang="hu-HU" dirty="0" smtClean="0"/>
              <a:t>BUT the operating system will use a stack in the background !!!</a:t>
            </a:r>
            <a:endParaRPr lang="hu-HU" dirty="0"/>
          </a:p>
        </p:txBody>
      </p:sp>
    </p:spTree>
    <p:extLst>
      <p:ext uri="{BB962C8B-B14F-4D97-AF65-F5344CB8AC3E}">
        <p14:creationId xmlns:p14="http://schemas.microsoft.com/office/powerpoint/2010/main" val="13193451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b="1" u="sng" dirty="0" err="1" smtClean="0"/>
              <a:t>Queue</a:t>
            </a:r>
            <a:endParaRPr lang="en-US" b="1" u="sng" dirty="0"/>
          </a:p>
        </p:txBody>
      </p:sp>
      <p:sp>
        <p:nvSpPr>
          <p:cNvPr id="3" name="Content Placeholder 2"/>
          <p:cNvSpPr>
            <a:spLocks noGrp="1"/>
          </p:cNvSpPr>
          <p:nvPr>
            <p:ph idx="1"/>
          </p:nvPr>
        </p:nvSpPr>
        <p:spPr>
          <a:xfrm>
            <a:off x="1103312" y="1445742"/>
            <a:ext cx="8946541" cy="4802658"/>
          </a:xfrm>
        </p:spPr>
        <p:txBody>
          <a:bodyPr/>
          <a:lstStyle/>
          <a:p>
            <a:r>
              <a:rPr lang="hu-HU" dirty="0" err="1"/>
              <a:t>It</a:t>
            </a:r>
            <a:r>
              <a:rPr lang="hu-HU" dirty="0"/>
              <a:t> is an </a:t>
            </a:r>
            <a:r>
              <a:rPr lang="hu-HU" dirty="0" err="1"/>
              <a:t>abstract</a:t>
            </a:r>
            <a:r>
              <a:rPr lang="hu-HU" dirty="0"/>
              <a:t> </a:t>
            </a:r>
            <a:r>
              <a:rPr lang="hu-HU" dirty="0" err="1"/>
              <a:t>data</a:t>
            </a:r>
            <a:r>
              <a:rPr lang="hu-HU" dirty="0"/>
              <a:t> </a:t>
            </a:r>
            <a:r>
              <a:rPr lang="hu-HU" dirty="0" err="1"/>
              <a:t>type</a:t>
            </a:r>
            <a:r>
              <a:rPr lang="hu-HU" dirty="0"/>
              <a:t> (</a:t>
            </a:r>
            <a:r>
              <a:rPr lang="hu-HU" dirty="0" err="1"/>
              <a:t>interface</a:t>
            </a:r>
            <a:r>
              <a:rPr lang="hu-HU" dirty="0" smtClean="0"/>
              <a:t>)</a:t>
            </a:r>
          </a:p>
          <a:p>
            <a:r>
              <a:rPr lang="hu-HU" dirty="0" smtClean="0"/>
              <a:t>Basic operations: enqueue() and dequeue()</a:t>
            </a:r>
          </a:p>
          <a:p>
            <a:r>
              <a:rPr lang="hu-HU" dirty="0" smtClean="0"/>
              <a:t>FIFO: </a:t>
            </a:r>
            <a:r>
              <a:rPr lang="hu-HU" dirty="0" err="1" smtClean="0"/>
              <a:t>first</a:t>
            </a:r>
            <a:r>
              <a:rPr lang="hu-HU" dirty="0" smtClean="0"/>
              <a:t> </a:t>
            </a:r>
            <a:r>
              <a:rPr lang="hu-HU" dirty="0" err="1" smtClean="0"/>
              <a:t>in</a:t>
            </a:r>
            <a:r>
              <a:rPr lang="hu-HU" dirty="0" smtClean="0"/>
              <a:t> </a:t>
            </a:r>
            <a:r>
              <a:rPr lang="hu-HU" dirty="0" err="1" smtClean="0"/>
              <a:t>first</a:t>
            </a:r>
            <a:r>
              <a:rPr lang="hu-HU" dirty="0" smtClean="0"/>
              <a:t> out</a:t>
            </a:r>
          </a:p>
          <a:p>
            <a:r>
              <a:rPr lang="hu-HU" dirty="0" smtClean="0"/>
              <a:t>It can be implemented with linked lists</a:t>
            </a:r>
          </a:p>
          <a:p>
            <a:r>
              <a:rPr lang="hu-HU" dirty="0" smtClean="0"/>
              <a:t>Applications: BFS</a:t>
            </a:r>
          </a:p>
          <a:p>
            <a:endParaRPr lang="hu-HU" dirty="0"/>
          </a:p>
          <a:p>
            <a:endParaRPr lang="en-US" dirty="0"/>
          </a:p>
        </p:txBody>
      </p:sp>
    </p:spTree>
    <p:extLst>
      <p:ext uri="{BB962C8B-B14F-4D97-AF65-F5344CB8AC3E}">
        <p14:creationId xmlns:p14="http://schemas.microsoft.com/office/powerpoint/2010/main" val="19857171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b="1" u="sng" dirty="0" smtClean="0"/>
              <a:t>Stack</a:t>
            </a:r>
            <a:r>
              <a:rPr lang="hu-HU" dirty="0" smtClean="0"/>
              <a:t>   „call stack”</a:t>
            </a:r>
            <a:endParaRPr lang="hu-HU" b="1" u="sng" dirty="0"/>
          </a:p>
        </p:txBody>
      </p:sp>
      <p:sp>
        <p:nvSpPr>
          <p:cNvPr id="3" name="Content Placeholder 2"/>
          <p:cNvSpPr>
            <a:spLocks noGrp="1"/>
          </p:cNvSpPr>
          <p:nvPr>
            <p:ph idx="1"/>
          </p:nvPr>
        </p:nvSpPr>
        <p:spPr/>
        <p:txBody>
          <a:bodyPr>
            <a:normAutofit/>
          </a:bodyPr>
          <a:lstStyle/>
          <a:p>
            <a:r>
              <a:rPr lang="hu-HU" dirty="0" smtClean="0"/>
              <a:t>Most important application of stacks: stack memory</a:t>
            </a:r>
          </a:p>
          <a:p>
            <a:r>
              <a:rPr lang="hu-HU" dirty="0" smtClean="0"/>
              <a:t>It is a </a:t>
            </a:r>
            <a:r>
              <a:rPr lang="en-US" dirty="0"/>
              <a:t>special region of </a:t>
            </a:r>
            <a:r>
              <a:rPr lang="hu-HU" dirty="0" smtClean="0"/>
              <a:t>the </a:t>
            </a:r>
            <a:r>
              <a:rPr lang="en-US" dirty="0" smtClean="0"/>
              <a:t>memory</a:t>
            </a:r>
            <a:r>
              <a:rPr lang="hu-HU" dirty="0" smtClean="0"/>
              <a:t> (in the RAM)</a:t>
            </a:r>
            <a:r>
              <a:rPr lang="en-US" dirty="0" smtClean="0"/>
              <a:t> </a:t>
            </a:r>
            <a:endParaRPr lang="hu-HU" dirty="0" smtClean="0"/>
          </a:p>
          <a:p>
            <a:r>
              <a:rPr lang="hu-HU" dirty="0" smtClean="0"/>
              <a:t>A c</a:t>
            </a:r>
            <a:r>
              <a:rPr lang="en-US" dirty="0" smtClean="0"/>
              <a:t>all </a:t>
            </a:r>
            <a:r>
              <a:rPr lang="en-US" dirty="0"/>
              <a:t>stack is </a:t>
            </a:r>
            <a:r>
              <a:rPr lang="en-US" dirty="0" smtClean="0"/>
              <a:t>a</a:t>
            </a:r>
            <a:r>
              <a:rPr lang="hu-HU" dirty="0" smtClean="0"/>
              <a:t>n abstract data type</a:t>
            </a:r>
            <a:r>
              <a:rPr lang="en-US" dirty="0" smtClean="0"/>
              <a:t> </a:t>
            </a:r>
            <a:r>
              <a:rPr lang="en-US" dirty="0"/>
              <a:t>that stores information about the active </a:t>
            </a:r>
            <a:r>
              <a:rPr lang="en-US" dirty="0" smtClean="0"/>
              <a:t>subroutines</a:t>
            </a:r>
            <a:r>
              <a:rPr lang="hu-HU" dirty="0" smtClean="0"/>
              <a:t> / methods / functions</a:t>
            </a:r>
            <a:r>
              <a:rPr lang="en-US" dirty="0"/>
              <a:t> of a computer </a:t>
            </a:r>
            <a:r>
              <a:rPr lang="en-US" dirty="0" smtClean="0"/>
              <a:t>program</a:t>
            </a:r>
            <a:endParaRPr lang="hu-HU" dirty="0" smtClean="0"/>
          </a:p>
          <a:p>
            <a:r>
              <a:rPr lang="hu-HU" dirty="0"/>
              <a:t>T</a:t>
            </a:r>
            <a:r>
              <a:rPr lang="en-US" dirty="0" smtClean="0"/>
              <a:t>he </a:t>
            </a:r>
            <a:r>
              <a:rPr lang="en-US" dirty="0"/>
              <a:t>details are normally hidden and automatic in high-level programming </a:t>
            </a:r>
            <a:r>
              <a:rPr lang="en-US" dirty="0" smtClean="0"/>
              <a:t>languages</a:t>
            </a:r>
            <a:endParaRPr lang="hu-HU" dirty="0" smtClean="0"/>
          </a:p>
          <a:p>
            <a:r>
              <a:rPr lang="hu-HU" u="sng" dirty="0" smtClean="0"/>
              <a:t>Why is it good?</a:t>
            </a:r>
          </a:p>
          <a:p>
            <a:r>
              <a:rPr lang="hu-HU" dirty="0" smtClean="0"/>
              <a:t>It k</a:t>
            </a:r>
            <a:r>
              <a:rPr lang="en-US" dirty="0" err="1" smtClean="0"/>
              <a:t>eep</a:t>
            </a:r>
            <a:r>
              <a:rPr lang="hu-HU" dirty="0" smtClean="0"/>
              <a:t>s</a:t>
            </a:r>
            <a:r>
              <a:rPr lang="en-US" dirty="0" smtClean="0"/>
              <a:t> </a:t>
            </a:r>
            <a:r>
              <a:rPr lang="en-US" dirty="0"/>
              <a:t>track of the point to which each active subroutine should return control when it finishes </a:t>
            </a:r>
            <a:r>
              <a:rPr lang="en-US" dirty="0" smtClean="0"/>
              <a:t>executing</a:t>
            </a:r>
            <a:endParaRPr lang="hu-HU" dirty="0" smtClean="0"/>
          </a:p>
          <a:p>
            <a:r>
              <a:rPr lang="hu-HU" dirty="0" smtClean="0"/>
              <a:t>S</a:t>
            </a:r>
            <a:r>
              <a:rPr lang="en-US" dirty="0" err="1" smtClean="0"/>
              <a:t>tores</a:t>
            </a:r>
            <a:r>
              <a:rPr lang="en-US" dirty="0" smtClean="0"/>
              <a:t> </a:t>
            </a:r>
            <a:r>
              <a:rPr lang="en-US" dirty="0"/>
              <a:t>temporary variables created by each function</a:t>
            </a:r>
            <a:endParaRPr lang="hu-HU" u="sng" dirty="0"/>
          </a:p>
        </p:txBody>
      </p:sp>
    </p:spTree>
    <p:extLst>
      <p:ext uri="{BB962C8B-B14F-4D97-AF65-F5344CB8AC3E}">
        <p14:creationId xmlns:p14="http://schemas.microsoft.com/office/powerpoint/2010/main" val="25198411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u-HU"/>
          </a:p>
        </p:txBody>
      </p:sp>
      <p:sp>
        <p:nvSpPr>
          <p:cNvPr id="3" name="Content Placeholder 2"/>
          <p:cNvSpPr>
            <a:spLocks noGrp="1"/>
          </p:cNvSpPr>
          <p:nvPr>
            <p:ph idx="1"/>
          </p:nvPr>
        </p:nvSpPr>
        <p:spPr/>
        <p:txBody>
          <a:bodyPr/>
          <a:lstStyle/>
          <a:p>
            <a:r>
              <a:rPr lang="en-US" dirty="0"/>
              <a:t>Every time a function declares a new </a:t>
            </a:r>
            <a:r>
              <a:rPr lang="en-US" dirty="0" smtClean="0"/>
              <a:t>variable </a:t>
            </a:r>
            <a:r>
              <a:rPr lang="en-US" dirty="0"/>
              <a:t>it is </a:t>
            </a:r>
            <a:r>
              <a:rPr lang="en-US" dirty="0" smtClean="0"/>
              <a:t>pushed </a:t>
            </a:r>
            <a:r>
              <a:rPr lang="en-US" dirty="0"/>
              <a:t>onto the </a:t>
            </a:r>
            <a:r>
              <a:rPr lang="en-US" dirty="0" smtClean="0"/>
              <a:t>stack</a:t>
            </a:r>
            <a:endParaRPr lang="hu-HU" dirty="0" smtClean="0"/>
          </a:p>
          <a:p>
            <a:r>
              <a:rPr lang="hu-HU" dirty="0" smtClean="0"/>
              <a:t>E</a:t>
            </a:r>
            <a:r>
              <a:rPr lang="en-US" dirty="0" smtClean="0"/>
              <a:t>very </a:t>
            </a:r>
            <a:r>
              <a:rPr lang="en-US" dirty="0"/>
              <a:t>time a function </a:t>
            </a:r>
            <a:r>
              <a:rPr lang="en-US" dirty="0" smtClean="0"/>
              <a:t>exits</a:t>
            </a:r>
            <a:r>
              <a:rPr lang="en-US" dirty="0"/>
              <a:t> </a:t>
            </a:r>
            <a:r>
              <a:rPr lang="hu-HU" dirty="0" smtClean="0"/>
              <a:t>all</a:t>
            </a:r>
            <a:r>
              <a:rPr lang="en-US" dirty="0"/>
              <a:t> of the </a:t>
            </a:r>
            <a:r>
              <a:rPr lang="en-US" dirty="0" smtClean="0"/>
              <a:t>variables</a:t>
            </a:r>
            <a:r>
              <a:rPr lang="hu-HU" dirty="0" smtClean="0"/>
              <a:t> -</a:t>
            </a:r>
            <a:r>
              <a:rPr lang="en-US" dirty="0" smtClean="0"/>
              <a:t> </a:t>
            </a:r>
            <a:r>
              <a:rPr lang="en-US" dirty="0"/>
              <a:t>pushed onto the stack by that </a:t>
            </a:r>
            <a:r>
              <a:rPr lang="en-US" dirty="0" smtClean="0"/>
              <a:t>function</a:t>
            </a:r>
            <a:r>
              <a:rPr lang="hu-HU" dirty="0" smtClean="0"/>
              <a:t> -</a:t>
            </a:r>
            <a:r>
              <a:rPr lang="en-US" dirty="0" smtClean="0"/>
              <a:t> </a:t>
            </a:r>
            <a:r>
              <a:rPr lang="en-US" dirty="0"/>
              <a:t>are </a:t>
            </a:r>
            <a:r>
              <a:rPr lang="en-US" dirty="0" smtClean="0"/>
              <a:t>freed</a:t>
            </a:r>
            <a:r>
              <a:rPr lang="hu-HU" dirty="0"/>
              <a:t> </a:t>
            </a:r>
            <a:r>
              <a:rPr lang="hu-HU" dirty="0" smtClean="0">
                <a:sym typeface="Wingdings" panose="05000000000000000000" pitchFamily="2" charset="2"/>
              </a:rPr>
              <a:t> </a:t>
            </a:r>
            <a:r>
              <a:rPr lang="en-US" dirty="0" smtClean="0"/>
              <a:t>all </a:t>
            </a:r>
            <a:r>
              <a:rPr lang="en-US" dirty="0"/>
              <a:t>of its variables are popped off of the stack </a:t>
            </a:r>
            <a:r>
              <a:rPr lang="hu-HU" dirty="0" smtClean="0"/>
              <a:t>// </a:t>
            </a:r>
            <a:r>
              <a:rPr lang="en-US" dirty="0" smtClean="0"/>
              <a:t>and lost forever</a:t>
            </a:r>
            <a:r>
              <a:rPr lang="hu-HU" dirty="0" smtClean="0"/>
              <a:t> !!!</a:t>
            </a:r>
          </a:p>
          <a:p>
            <a:r>
              <a:rPr lang="hu-HU" dirty="0" smtClean="0"/>
              <a:t>Local variables: they are on the stack, after function returns they are lost</a:t>
            </a:r>
          </a:p>
          <a:p>
            <a:r>
              <a:rPr lang="hu-HU" dirty="0" smtClean="0"/>
              <a:t>Stack memory is limited !!!</a:t>
            </a:r>
            <a:endParaRPr lang="hu-HU" dirty="0"/>
          </a:p>
        </p:txBody>
      </p:sp>
    </p:spTree>
    <p:extLst>
      <p:ext uri="{BB962C8B-B14F-4D97-AF65-F5344CB8AC3E}">
        <p14:creationId xmlns:p14="http://schemas.microsoft.com/office/powerpoint/2010/main" val="19275847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b="1" u="sng" dirty="0" smtClean="0"/>
              <a:t>Heap memory</a:t>
            </a:r>
            <a:endParaRPr lang="hu-HU" b="1" u="sng" dirty="0"/>
          </a:p>
        </p:txBody>
      </p:sp>
      <p:sp>
        <p:nvSpPr>
          <p:cNvPr id="3" name="Content Placeholder 2"/>
          <p:cNvSpPr>
            <a:spLocks noGrp="1"/>
          </p:cNvSpPr>
          <p:nvPr>
            <p:ph idx="1"/>
          </p:nvPr>
        </p:nvSpPr>
        <p:spPr/>
        <p:txBody>
          <a:bodyPr/>
          <a:lstStyle/>
          <a:p>
            <a:r>
              <a:rPr lang="en-US" dirty="0"/>
              <a:t>The heap is a region of </a:t>
            </a:r>
            <a:r>
              <a:rPr lang="en-US" dirty="0" smtClean="0"/>
              <a:t>memory </a:t>
            </a:r>
            <a:r>
              <a:rPr lang="en-US" dirty="0"/>
              <a:t>that is not managed automatically for </a:t>
            </a:r>
            <a:r>
              <a:rPr lang="en-US" dirty="0" smtClean="0"/>
              <a:t>you</a:t>
            </a:r>
            <a:endParaRPr lang="hu-HU" dirty="0" smtClean="0"/>
          </a:p>
          <a:p>
            <a:r>
              <a:rPr lang="hu-HU" dirty="0" smtClean="0"/>
              <a:t>This is a large region of memory // unlike stack memory</a:t>
            </a:r>
          </a:p>
          <a:p>
            <a:r>
              <a:rPr lang="hu-HU" b="1" dirty="0" smtClean="0"/>
              <a:t>C</a:t>
            </a:r>
            <a:r>
              <a:rPr lang="hu-HU" dirty="0" smtClean="0"/>
              <a:t>: malloc() and calloc() function // with pointers</a:t>
            </a:r>
          </a:p>
          <a:p>
            <a:r>
              <a:rPr lang="hu-HU" b="1" dirty="0" smtClean="0"/>
              <a:t>Java</a:t>
            </a:r>
            <a:r>
              <a:rPr lang="hu-HU" dirty="0" smtClean="0"/>
              <a:t>: </a:t>
            </a:r>
            <a:r>
              <a:rPr lang="hu-HU" dirty="0" smtClean="0"/>
              <a:t>reference </a:t>
            </a:r>
            <a:r>
              <a:rPr lang="hu-HU" dirty="0" smtClean="0"/>
              <a:t>types and objects are on the heap</a:t>
            </a:r>
          </a:p>
          <a:p>
            <a:r>
              <a:rPr lang="hu-HU" dirty="0" smtClean="0"/>
              <a:t>We have to deallocate these memory chunks: because it is not managed automatically</a:t>
            </a:r>
          </a:p>
          <a:p>
            <a:r>
              <a:rPr lang="hu-HU" dirty="0" smtClean="0"/>
              <a:t>If not: memory leak !!!</a:t>
            </a:r>
          </a:p>
          <a:p>
            <a:r>
              <a:rPr lang="hu-HU" dirty="0" smtClean="0"/>
              <a:t>Slower because of the pointers </a:t>
            </a:r>
          </a:p>
          <a:p>
            <a:pPr marL="0" indent="0">
              <a:buNone/>
            </a:pPr>
            <a:endParaRPr lang="hu-HU" dirty="0"/>
          </a:p>
        </p:txBody>
      </p:sp>
    </p:spTree>
    <p:extLst>
      <p:ext uri="{BB962C8B-B14F-4D97-AF65-F5344CB8AC3E}">
        <p14:creationId xmlns:p14="http://schemas.microsoft.com/office/powerpoint/2010/main" val="3641082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1635617" y="1880317"/>
            <a:ext cx="795914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550794" y="1121451"/>
            <a:ext cx="0" cy="441646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191981" y="1237360"/>
            <a:ext cx="6923690" cy="461665"/>
          </a:xfrm>
          <a:prstGeom prst="rect">
            <a:avLst/>
          </a:prstGeom>
          <a:noFill/>
        </p:spPr>
        <p:txBody>
          <a:bodyPr wrap="none" rtlCol="0">
            <a:spAutoFit/>
          </a:bodyPr>
          <a:lstStyle/>
          <a:p>
            <a:r>
              <a:rPr lang="hu-HU" sz="2400" b="1" dirty="0"/>
              <a:t>s</a:t>
            </a:r>
            <a:r>
              <a:rPr lang="hu-HU" sz="2400" b="1" dirty="0" smtClean="0"/>
              <a:t>tack memory			heap memory</a:t>
            </a:r>
            <a:endParaRPr lang="hu-HU" sz="2400" b="1" dirty="0"/>
          </a:p>
        </p:txBody>
      </p:sp>
      <p:sp>
        <p:nvSpPr>
          <p:cNvPr id="14" name="TextBox 13"/>
          <p:cNvSpPr txBox="1"/>
          <p:nvPr/>
        </p:nvSpPr>
        <p:spPr>
          <a:xfrm>
            <a:off x="2369713" y="2139456"/>
            <a:ext cx="8074646" cy="3139321"/>
          </a:xfrm>
          <a:prstGeom prst="rect">
            <a:avLst/>
          </a:prstGeom>
          <a:noFill/>
        </p:spPr>
        <p:txBody>
          <a:bodyPr wrap="none" rtlCol="0">
            <a:spAutoFit/>
          </a:bodyPr>
          <a:lstStyle/>
          <a:p>
            <a:r>
              <a:rPr lang="hu-HU" dirty="0"/>
              <a:t>l</a:t>
            </a:r>
            <a:r>
              <a:rPr lang="hu-HU" dirty="0" smtClean="0"/>
              <a:t>imited in size				no size limits</a:t>
            </a:r>
          </a:p>
          <a:p>
            <a:endParaRPr lang="hu-HU" dirty="0"/>
          </a:p>
          <a:p>
            <a:r>
              <a:rPr lang="hu-HU" dirty="0"/>
              <a:t>f</a:t>
            </a:r>
            <a:r>
              <a:rPr lang="hu-HU" dirty="0" smtClean="0"/>
              <a:t>ast access				slow access</a:t>
            </a:r>
          </a:p>
          <a:p>
            <a:endParaRPr lang="hu-HU" dirty="0"/>
          </a:p>
          <a:p>
            <a:r>
              <a:rPr lang="hu-HU" dirty="0"/>
              <a:t>l</a:t>
            </a:r>
            <a:r>
              <a:rPr lang="hu-HU" dirty="0" smtClean="0"/>
              <a:t>ocal variables				objects</a:t>
            </a:r>
          </a:p>
          <a:p>
            <a:endParaRPr lang="hu-HU" dirty="0"/>
          </a:p>
          <a:p>
            <a:r>
              <a:rPr lang="en-US" dirty="0"/>
              <a:t>space is </a:t>
            </a:r>
            <a:r>
              <a:rPr lang="en-US" dirty="0" smtClean="0"/>
              <a:t>managed</a:t>
            </a:r>
            <a:r>
              <a:rPr lang="hu-HU" dirty="0" smtClean="0"/>
              <a:t>			memory may be fragmented</a:t>
            </a:r>
          </a:p>
          <a:p>
            <a:r>
              <a:rPr lang="en-US" dirty="0" smtClean="0"/>
              <a:t>efficiently </a:t>
            </a:r>
            <a:r>
              <a:rPr lang="en-US" dirty="0"/>
              <a:t>by </a:t>
            </a:r>
            <a:r>
              <a:rPr lang="en-US" dirty="0" smtClean="0"/>
              <a:t>CPU</a:t>
            </a:r>
            <a:endParaRPr lang="hu-HU" dirty="0" smtClean="0"/>
          </a:p>
          <a:p>
            <a:endParaRPr lang="hu-HU" dirty="0"/>
          </a:p>
          <a:p>
            <a:r>
              <a:rPr lang="hu-HU" dirty="0"/>
              <a:t>v</a:t>
            </a:r>
            <a:r>
              <a:rPr lang="hu-HU" dirty="0" smtClean="0"/>
              <a:t>ariables cannot			</a:t>
            </a:r>
            <a:r>
              <a:rPr lang="hu-HU" dirty="0"/>
              <a:t>variables can be resized </a:t>
            </a:r>
            <a:endParaRPr lang="hu-HU" dirty="0" smtClean="0"/>
          </a:p>
          <a:p>
            <a:r>
              <a:rPr lang="hu-HU" dirty="0" smtClean="0"/>
              <a:t> be resized		</a:t>
            </a:r>
            <a:r>
              <a:rPr lang="hu-HU" dirty="0"/>
              <a:t>	</a:t>
            </a:r>
            <a:r>
              <a:rPr lang="hu-HU" dirty="0" smtClean="0"/>
              <a:t>		</a:t>
            </a:r>
            <a:r>
              <a:rPr lang="hu-HU" dirty="0"/>
              <a:t> // realloc() </a:t>
            </a:r>
            <a:r>
              <a:rPr lang="hu-HU" dirty="0" smtClean="0"/>
              <a:t>	</a:t>
            </a:r>
            <a:endParaRPr lang="hu-HU" dirty="0"/>
          </a:p>
        </p:txBody>
      </p:sp>
    </p:spTree>
    <p:extLst>
      <p:ext uri="{BB962C8B-B14F-4D97-AF65-F5344CB8AC3E}">
        <p14:creationId xmlns:p14="http://schemas.microsoft.com/office/powerpoint/2010/main" val="16299612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b="1" u="sng" dirty="0" smtClean="0"/>
              <a:t>Stack and recursion</a:t>
            </a:r>
            <a:endParaRPr lang="hu-HU" b="1" u="sng" dirty="0"/>
          </a:p>
        </p:txBody>
      </p:sp>
      <p:sp>
        <p:nvSpPr>
          <p:cNvPr id="3" name="Content Placeholder 2"/>
          <p:cNvSpPr>
            <a:spLocks noGrp="1"/>
          </p:cNvSpPr>
          <p:nvPr>
            <p:ph idx="1"/>
          </p:nvPr>
        </p:nvSpPr>
        <p:spPr/>
        <p:txBody>
          <a:bodyPr/>
          <a:lstStyle/>
          <a:p>
            <a:r>
              <a:rPr lang="hu-HU" dirty="0" smtClean="0"/>
              <a:t>There are several situations when recursive methods are quite handy</a:t>
            </a:r>
          </a:p>
          <a:p>
            <a:r>
              <a:rPr lang="hu-HU" dirty="0" smtClean="0"/>
              <a:t>For example: DFS, traversing a binary search tree, looking for an item in a linked list ...</a:t>
            </a:r>
          </a:p>
          <a:p>
            <a:r>
              <a:rPr lang="hu-HU" dirty="0" smtClean="0"/>
              <a:t>What’s happening in the background?</a:t>
            </a:r>
          </a:p>
          <a:p>
            <a:r>
              <a:rPr lang="hu-HU" dirty="0" smtClean="0"/>
              <a:t>All the recursive algorithms can be transformed into a simple method with stacks</a:t>
            </a:r>
          </a:p>
          <a:p>
            <a:r>
              <a:rPr lang="hu-HU" dirty="0" smtClean="0"/>
              <a:t>IMPORTANT: if we use recursion, the OS will use stacks anyways !!!</a:t>
            </a:r>
          </a:p>
          <a:p>
            <a:endParaRPr lang="hu-HU" dirty="0"/>
          </a:p>
        </p:txBody>
      </p:sp>
    </p:spTree>
    <p:extLst>
      <p:ext uri="{BB962C8B-B14F-4D97-AF65-F5344CB8AC3E}">
        <p14:creationId xmlns:p14="http://schemas.microsoft.com/office/powerpoint/2010/main" val="4168250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u="sng" dirty="0" smtClean="0"/>
              <a:t>Depth-first search</a:t>
            </a:r>
            <a:endParaRPr lang="hu-HU" u="sng" dirty="0"/>
          </a:p>
        </p:txBody>
      </p:sp>
      <p:sp>
        <p:nvSpPr>
          <p:cNvPr id="4" name="TextBox 3"/>
          <p:cNvSpPr txBox="1"/>
          <p:nvPr/>
        </p:nvSpPr>
        <p:spPr>
          <a:xfrm>
            <a:off x="362812" y="1347141"/>
            <a:ext cx="4985660" cy="3139321"/>
          </a:xfrm>
          <a:prstGeom prst="rect">
            <a:avLst/>
          </a:prstGeom>
          <a:noFill/>
        </p:spPr>
        <p:txBody>
          <a:bodyPr wrap="none" rtlCol="0">
            <a:spAutoFit/>
          </a:bodyPr>
          <a:lstStyle/>
          <a:p>
            <a:r>
              <a:rPr lang="hu-HU" dirty="0">
                <a:solidFill>
                  <a:schemeClr val="accent1">
                    <a:lumMod val="40000"/>
                    <a:lumOff val="60000"/>
                  </a:schemeClr>
                </a:solidFill>
              </a:rPr>
              <a:t>p</a:t>
            </a:r>
            <a:r>
              <a:rPr lang="hu-HU" dirty="0" smtClean="0">
                <a:solidFill>
                  <a:schemeClr val="accent1">
                    <a:lumMod val="40000"/>
                    <a:lumOff val="60000"/>
                  </a:schemeClr>
                </a:solidFill>
              </a:rPr>
              <a:t>ublic void dfs(Vertex vertex) {</a:t>
            </a:r>
          </a:p>
          <a:p>
            <a:endParaRPr lang="hu-HU" dirty="0" smtClean="0">
              <a:solidFill>
                <a:schemeClr val="accent1">
                  <a:lumMod val="40000"/>
                  <a:lumOff val="60000"/>
                </a:schemeClr>
              </a:solidFill>
            </a:endParaRPr>
          </a:p>
          <a:p>
            <a:r>
              <a:rPr lang="hu-HU" dirty="0">
                <a:solidFill>
                  <a:schemeClr val="accent1">
                    <a:lumMod val="40000"/>
                    <a:lumOff val="60000"/>
                  </a:schemeClr>
                </a:solidFill>
              </a:rPr>
              <a:t>	</a:t>
            </a:r>
            <a:r>
              <a:rPr lang="hu-HU" dirty="0" smtClean="0">
                <a:solidFill>
                  <a:schemeClr val="accent1">
                    <a:lumMod val="40000"/>
                    <a:lumOff val="60000"/>
                  </a:schemeClr>
                </a:solidFill>
              </a:rPr>
              <a:t>vertex.setVisited(true);</a:t>
            </a:r>
          </a:p>
          <a:p>
            <a:r>
              <a:rPr lang="hu-HU" dirty="0">
                <a:solidFill>
                  <a:schemeClr val="accent1">
                    <a:lumMod val="40000"/>
                    <a:lumOff val="60000"/>
                  </a:schemeClr>
                </a:solidFill>
              </a:rPr>
              <a:t>	</a:t>
            </a:r>
            <a:r>
              <a:rPr lang="hu-HU" dirty="0" smtClean="0">
                <a:solidFill>
                  <a:schemeClr val="accent1">
                    <a:lumMod val="40000"/>
                    <a:lumOff val="60000"/>
                  </a:schemeClr>
                </a:solidFill>
              </a:rPr>
              <a:t>printf(vertex);</a:t>
            </a:r>
          </a:p>
          <a:p>
            <a:endParaRPr lang="hu-HU" dirty="0">
              <a:solidFill>
                <a:schemeClr val="accent1">
                  <a:lumMod val="40000"/>
                  <a:lumOff val="60000"/>
                </a:schemeClr>
              </a:solidFill>
            </a:endParaRPr>
          </a:p>
          <a:p>
            <a:r>
              <a:rPr lang="hu-HU" dirty="0" smtClean="0">
                <a:solidFill>
                  <a:schemeClr val="accent1">
                    <a:lumMod val="40000"/>
                    <a:lumOff val="60000"/>
                  </a:schemeClr>
                </a:solidFill>
              </a:rPr>
              <a:t>	for(Vertex v : vertex.neighbours() ){</a:t>
            </a:r>
          </a:p>
          <a:p>
            <a:r>
              <a:rPr lang="hu-HU" b="1" dirty="0" smtClean="0">
                <a:solidFill>
                  <a:schemeClr val="accent1">
                    <a:lumMod val="40000"/>
                    <a:lumOff val="60000"/>
                  </a:schemeClr>
                </a:solidFill>
              </a:rPr>
              <a:t>		</a:t>
            </a:r>
            <a:r>
              <a:rPr lang="hu-HU" dirty="0" smtClean="0">
                <a:solidFill>
                  <a:schemeClr val="accent1">
                    <a:lumMod val="40000"/>
                    <a:lumOff val="60000"/>
                  </a:schemeClr>
                </a:solidFill>
              </a:rPr>
              <a:t>if( !v.isVisited() ){</a:t>
            </a:r>
          </a:p>
          <a:p>
            <a:r>
              <a:rPr lang="hu-HU" dirty="0">
                <a:solidFill>
                  <a:schemeClr val="accent1">
                    <a:lumMod val="40000"/>
                    <a:lumOff val="60000"/>
                  </a:schemeClr>
                </a:solidFill>
              </a:rPr>
              <a:t>	</a:t>
            </a:r>
            <a:r>
              <a:rPr lang="hu-HU" dirty="0" smtClean="0">
                <a:solidFill>
                  <a:schemeClr val="accent1">
                    <a:lumMod val="40000"/>
                    <a:lumOff val="60000"/>
                  </a:schemeClr>
                </a:solidFill>
              </a:rPr>
              <a:t>		dfs(v);</a:t>
            </a:r>
            <a:endParaRPr lang="hu-HU" dirty="0">
              <a:solidFill>
                <a:schemeClr val="accent1">
                  <a:lumMod val="40000"/>
                  <a:lumOff val="60000"/>
                </a:schemeClr>
              </a:solidFill>
            </a:endParaRPr>
          </a:p>
          <a:p>
            <a:r>
              <a:rPr lang="hu-HU" dirty="0" smtClean="0">
                <a:solidFill>
                  <a:schemeClr val="accent1">
                    <a:lumMod val="40000"/>
                    <a:lumOff val="60000"/>
                  </a:schemeClr>
                </a:solidFill>
              </a:rPr>
              <a:t>		}</a:t>
            </a:r>
            <a:endParaRPr lang="hu-HU" dirty="0">
              <a:solidFill>
                <a:schemeClr val="accent1">
                  <a:lumMod val="40000"/>
                  <a:lumOff val="60000"/>
                </a:schemeClr>
              </a:solidFill>
            </a:endParaRPr>
          </a:p>
          <a:p>
            <a:r>
              <a:rPr lang="hu-HU" b="1" dirty="0" smtClean="0">
                <a:solidFill>
                  <a:schemeClr val="accent1">
                    <a:lumMod val="40000"/>
                    <a:lumOff val="60000"/>
                  </a:schemeClr>
                </a:solidFill>
              </a:rPr>
              <a:t>	</a:t>
            </a:r>
            <a:r>
              <a:rPr lang="hu-HU" dirty="0" smtClean="0">
                <a:solidFill>
                  <a:schemeClr val="accent1">
                    <a:lumMod val="40000"/>
                    <a:lumOff val="60000"/>
                  </a:schemeClr>
                </a:solidFill>
              </a:rPr>
              <a:t>}</a:t>
            </a:r>
            <a:endParaRPr lang="hu-HU" dirty="0">
              <a:solidFill>
                <a:schemeClr val="accent1">
                  <a:lumMod val="40000"/>
                  <a:lumOff val="60000"/>
                </a:schemeClr>
              </a:solidFill>
            </a:endParaRPr>
          </a:p>
          <a:p>
            <a:r>
              <a:rPr lang="hu-HU" dirty="0" smtClean="0">
                <a:solidFill>
                  <a:schemeClr val="accent1">
                    <a:lumMod val="40000"/>
                    <a:lumOff val="60000"/>
                  </a:schemeClr>
                </a:solidFill>
              </a:rPr>
              <a:t>}</a:t>
            </a:r>
            <a:endParaRPr lang="hu-HU" dirty="0">
              <a:solidFill>
                <a:schemeClr val="accent1">
                  <a:lumMod val="40000"/>
                  <a:lumOff val="60000"/>
                </a:schemeClr>
              </a:solidFill>
            </a:endParaRPr>
          </a:p>
        </p:txBody>
      </p:sp>
      <p:sp>
        <p:nvSpPr>
          <p:cNvPr id="5" name="TextBox 4"/>
          <p:cNvSpPr txBox="1"/>
          <p:nvPr/>
        </p:nvSpPr>
        <p:spPr>
          <a:xfrm>
            <a:off x="1194031" y="6156101"/>
            <a:ext cx="10009471" cy="369332"/>
          </a:xfrm>
          <a:prstGeom prst="rect">
            <a:avLst/>
          </a:prstGeom>
          <a:noFill/>
        </p:spPr>
        <p:txBody>
          <a:bodyPr wrap="none" rtlCol="0">
            <a:spAutoFit/>
          </a:bodyPr>
          <a:lstStyle/>
          <a:p>
            <a:r>
              <a:rPr lang="hu-HU" b="1" dirty="0">
                <a:solidFill>
                  <a:srgbClr val="FFFF00"/>
                </a:solidFill>
              </a:rPr>
              <a:t>r</a:t>
            </a:r>
            <a:r>
              <a:rPr lang="hu-HU" b="1" dirty="0" smtClean="0">
                <a:solidFill>
                  <a:srgbClr val="FFFF00"/>
                </a:solidFill>
              </a:rPr>
              <a:t>ecursion						iterative approach with stack</a:t>
            </a:r>
            <a:endParaRPr lang="hu-HU" b="1" dirty="0">
              <a:solidFill>
                <a:srgbClr val="FFFF00"/>
              </a:solidFill>
            </a:endParaRPr>
          </a:p>
        </p:txBody>
      </p:sp>
      <p:sp>
        <p:nvSpPr>
          <p:cNvPr id="6" name="TextBox 5"/>
          <p:cNvSpPr txBox="1"/>
          <p:nvPr/>
        </p:nvSpPr>
        <p:spPr>
          <a:xfrm>
            <a:off x="5628540" y="1347141"/>
            <a:ext cx="6014788" cy="4524315"/>
          </a:xfrm>
          <a:prstGeom prst="rect">
            <a:avLst/>
          </a:prstGeom>
          <a:noFill/>
        </p:spPr>
        <p:txBody>
          <a:bodyPr wrap="none" rtlCol="0">
            <a:spAutoFit/>
          </a:bodyPr>
          <a:lstStyle/>
          <a:p>
            <a:r>
              <a:rPr lang="hu-HU" dirty="0">
                <a:solidFill>
                  <a:schemeClr val="accent1">
                    <a:lumMod val="40000"/>
                    <a:lumOff val="60000"/>
                  </a:schemeClr>
                </a:solidFill>
              </a:rPr>
              <a:t>p</a:t>
            </a:r>
            <a:r>
              <a:rPr lang="hu-HU" dirty="0" smtClean="0">
                <a:solidFill>
                  <a:schemeClr val="accent1">
                    <a:lumMod val="40000"/>
                    <a:lumOff val="60000"/>
                  </a:schemeClr>
                </a:solidFill>
              </a:rPr>
              <a:t>ublic void dfs(Vertex vertex) {</a:t>
            </a:r>
          </a:p>
          <a:p>
            <a:endParaRPr lang="hu-HU" dirty="0" smtClean="0">
              <a:solidFill>
                <a:schemeClr val="accent1">
                  <a:lumMod val="40000"/>
                  <a:lumOff val="60000"/>
                </a:schemeClr>
              </a:solidFill>
            </a:endParaRPr>
          </a:p>
          <a:p>
            <a:r>
              <a:rPr lang="hu-HU" dirty="0">
                <a:solidFill>
                  <a:schemeClr val="accent1">
                    <a:lumMod val="40000"/>
                    <a:lumOff val="60000"/>
                  </a:schemeClr>
                </a:solidFill>
              </a:rPr>
              <a:t>	</a:t>
            </a:r>
            <a:r>
              <a:rPr lang="hu-HU" dirty="0" smtClean="0">
                <a:solidFill>
                  <a:schemeClr val="accent1">
                    <a:lumMod val="40000"/>
                    <a:lumOff val="60000"/>
                  </a:schemeClr>
                </a:solidFill>
              </a:rPr>
              <a:t>Stack stack;</a:t>
            </a:r>
          </a:p>
          <a:p>
            <a:r>
              <a:rPr lang="hu-HU" dirty="0" smtClean="0">
                <a:solidFill>
                  <a:schemeClr val="accent1">
                    <a:lumMod val="40000"/>
                    <a:lumOff val="60000"/>
                  </a:schemeClr>
                </a:solidFill>
              </a:rPr>
              <a:t>	stack.push(vertex);</a:t>
            </a:r>
          </a:p>
          <a:p>
            <a:endParaRPr lang="hu-HU" dirty="0">
              <a:solidFill>
                <a:schemeClr val="accent1">
                  <a:lumMod val="40000"/>
                  <a:lumOff val="60000"/>
                </a:schemeClr>
              </a:solidFill>
            </a:endParaRPr>
          </a:p>
          <a:p>
            <a:r>
              <a:rPr lang="hu-HU" dirty="0" smtClean="0">
                <a:solidFill>
                  <a:schemeClr val="accent1">
                    <a:lumMod val="40000"/>
                    <a:lumOff val="60000"/>
                  </a:schemeClr>
                </a:solidFill>
              </a:rPr>
              <a:t>	while( !stack.isEmpty() ){</a:t>
            </a:r>
          </a:p>
          <a:p>
            <a:r>
              <a:rPr lang="hu-HU" dirty="0" smtClean="0">
                <a:solidFill>
                  <a:schemeClr val="accent1">
                    <a:lumMod val="40000"/>
                    <a:lumOff val="60000"/>
                  </a:schemeClr>
                </a:solidFill>
              </a:rPr>
              <a:t>		</a:t>
            </a:r>
          </a:p>
          <a:p>
            <a:r>
              <a:rPr lang="hu-HU" dirty="0">
                <a:solidFill>
                  <a:schemeClr val="accent1">
                    <a:lumMod val="40000"/>
                    <a:lumOff val="60000"/>
                  </a:schemeClr>
                </a:solidFill>
              </a:rPr>
              <a:t>	</a:t>
            </a:r>
            <a:r>
              <a:rPr lang="hu-HU" dirty="0" smtClean="0">
                <a:solidFill>
                  <a:schemeClr val="accent1">
                    <a:lumMod val="40000"/>
                    <a:lumOff val="60000"/>
                  </a:schemeClr>
                </a:solidFill>
              </a:rPr>
              <a:t>	actual = stack.pop();</a:t>
            </a:r>
          </a:p>
          <a:p>
            <a:endParaRPr lang="hu-HU" dirty="0">
              <a:solidFill>
                <a:schemeClr val="accent1">
                  <a:lumMod val="40000"/>
                  <a:lumOff val="60000"/>
                </a:schemeClr>
              </a:solidFill>
            </a:endParaRPr>
          </a:p>
          <a:p>
            <a:r>
              <a:rPr lang="hu-HU" dirty="0" smtClean="0">
                <a:solidFill>
                  <a:schemeClr val="accent1">
                    <a:lumMod val="40000"/>
                    <a:lumOff val="60000"/>
                  </a:schemeClr>
                </a:solidFill>
              </a:rPr>
              <a:t>		</a:t>
            </a:r>
            <a:r>
              <a:rPr lang="hu-HU" dirty="0">
                <a:solidFill>
                  <a:schemeClr val="accent1">
                    <a:lumMod val="40000"/>
                    <a:lumOff val="60000"/>
                  </a:schemeClr>
                </a:solidFill>
              </a:rPr>
              <a:t>for(Vertex v : actual </a:t>
            </a:r>
            <a:r>
              <a:rPr lang="hu-HU" dirty="0" smtClean="0">
                <a:solidFill>
                  <a:schemeClr val="accent1">
                    <a:lumMod val="40000"/>
                    <a:lumOff val="60000"/>
                  </a:schemeClr>
                </a:solidFill>
              </a:rPr>
              <a:t>.neighbours() </a:t>
            </a:r>
            <a:r>
              <a:rPr lang="hu-HU" dirty="0">
                <a:solidFill>
                  <a:schemeClr val="accent1">
                    <a:lumMod val="40000"/>
                    <a:lumOff val="60000"/>
                  </a:schemeClr>
                </a:solidFill>
              </a:rPr>
              <a:t>){</a:t>
            </a:r>
          </a:p>
          <a:p>
            <a:r>
              <a:rPr lang="hu-HU" b="1" dirty="0">
                <a:solidFill>
                  <a:schemeClr val="accent1">
                    <a:lumMod val="40000"/>
                    <a:lumOff val="60000"/>
                  </a:schemeClr>
                </a:solidFill>
              </a:rPr>
              <a:t>		</a:t>
            </a:r>
            <a:r>
              <a:rPr lang="hu-HU" b="1" dirty="0" smtClean="0">
                <a:solidFill>
                  <a:schemeClr val="accent1">
                    <a:lumMod val="40000"/>
                    <a:lumOff val="60000"/>
                  </a:schemeClr>
                </a:solidFill>
              </a:rPr>
              <a:t>	</a:t>
            </a:r>
            <a:r>
              <a:rPr lang="hu-HU" dirty="0" smtClean="0">
                <a:solidFill>
                  <a:schemeClr val="accent1">
                    <a:lumMod val="40000"/>
                    <a:lumOff val="60000"/>
                  </a:schemeClr>
                </a:solidFill>
              </a:rPr>
              <a:t>if</a:t>
            </a:r>
            <a:r>
              <a:rPr lang="hu-HU" dirty="0">
                <a:solidFill>
                  <a:schemeClr val="accent1">
                    <a:lumMod val="40000"/>
                    <a:lumOff val="60000"/>
                  </a:schemeClr>
                </a:solidFill>
              </a:rPr>
              <a:t>( !v.isVisited() </a:t>
            </a:r>
            <a:r>
              <a:rPr lang="hu-HU" dirty="0" smtClean="0">
                <a:solidFill>
                  <a:schemeClr val="accent1">
                    <a:lumMod val="40000"/>
                    <a:lumOff val="60000"/>
                  </a:schemeClr>
                </a:solidFill>
              </a:rPr>
              <a:t>){</a:t>
            </a:r>
          </a:p>
          <a:p>
            <a:r>
              <a:rPr lang="hu-HU" dirty="0">
                <a:solidFill>
                  <a:schemeClr val="accent1">
                    <a:lumMod val="40000"/>
                    <a:lumOff val="60000"/>
                  </a:schemeClr>
                </a:solidFill>
              </a:rPr>
              <a:t>	</a:t>
            </a:r>
            <a:r>
              <a:rPr lang="hu-HU" dirty="0" smtClean="0">
                <a:solidFill>
                  <a:schemeClr val="accent1">
                    <a:lumMod val="40000"/>
                    <a:lumOff val="60000"/>
                  </a:schemeClr>
                </a:solidFill>
              </a:rPr>
              <a:t>			v.setVisited(true);</a:t>
            </a:r>
            <a:endParaRPr lang="hu-HU" dirty="0">
              <a:solidFill>
                <a:schemeClr val="accent1">
                  <a:lumMod val="40000"/>
                  <a:lumOff val="60000"/>
                </a:schemeClr>
              </a:solidFill>
            </a:endParaRPr>
          </a:p>
          <a:p>
            <a:r>
              <a:rPr lang="hu-HU" dirty="0">
                <a:solidFill>
                  <a:schemeClr val="accent1">
                    <a:lumMod val="40000"/>
                    <a:lumOff val="60000"/>
                  </a:schemeClr>
                </a:solidFill>
              </a:rPr>
              <a:t>			</a:t>
            </a:r>
            <a:r>
              <a:rPr lang="hu-HU" dirty="0" smtClean="0">
                <a:solidFill>
                  <a:schemeClr val="accent1">
                    <a:lumMod val="40000"/>
                    <a:lumOff val="60000"/>
                  </a:schemeClr>
                </a:solidFill>
              </a:rPr>
              <a:t>	stack.push(v</a:t>
            </a:r>
            <a:r>
              <a:rPr lang="hu-HU" dirty="0">
                <a:solidFill>
                  <a:schemeClr val="accent1">
                    <a:lumMod val="40000"/>
                    <a:lumOff val="60000"/>
                  </a:schemeClr>
                </a:solidFill>
              </a:rPr>
              <a:t>);</a:t>
            </a:r>
          </a:p>
          <a:p>
            <a:r>
              <a:rPr lang="hu-HU" dirty="0">
                <a:solidFill>
                  <a:schemeClr val="accent1">
                    <a:lumMod val="40000"/>
                    <a:lumOff val="60000"/>
                  </a:schemeClr>
                </a:solidFill>
              </a:rPr>
              <a:t>		</a:t>
            </a:r>
            <a:r>
              <a:rPr lang="hu-HU" dirty="0" smtClean="0">
                <a:solidFill>
                  <a:schemeClr val="accent1">
                    <a:lumMod val="40000"/>
                    <a:lumOff val="60000"/>
                  </a:schemeClr>
                </a:solidFill>
              </a:rPr>
              <a:t>	}</a:t>
            </a:r>
            <a:endParaRPr lang="hu-HU" dirty="0">
              <a:solidFill>
                <a:schemeClr val="accent1">
                  <a:lumMod val="40000"/>
                  <a:lumOff val="60000"/>
                </a:schemeClr>
              </a:solidFill>
            </a:endParaRPr>
          </a:p>
          <a:p>
            <a:r>
              <a:rPr lang="hu-HU" b="1" dirty="0">
                <a:solidFill>
                  <a:schemeClr val="accent1">
                    <a:lumMod val="40000"/>
                    <a:lumOff val="60000"/>
                  </a:schemeClr>
                </a:solidFill>
              </a:rPr>
              <a:t>	</a:t>
            </a:r>
            <a:r>
              <a:rPr lang="hu-HU" dirty="0" smtClean="0">
                <a:solidFill>
                  <a:schemeClr val="accent1">
                    <a:lumMod val="40000"/>
                    <a:lumOff val="60000"/>
                  </a:schemeClr>
                </a:solidFill>
              </a:rPr>
              <a:t>}</a:t>
            </a:r>
            <a:endParaRPr lang="hu-HU" dirty="0">
              <a:solidFill>
                <a:schemeClr val="accent1">
                  <a:lumMod val="40000"/>
                  <a:lumOff val="60000"/>
                </a:schemeClr>
              </a:solidFill>
            </a:endParaRPr>
          </a:p>
          <a:p>
            <a:r>
              <a:rPr lang="hu-HU" dirty="0" smtClean="0">
                <a:solidFill>
                  <a:schemeClr val="accent1">
                    <a:lumMod val="40000"/>
                    <a:lumOff val="60000"/>
                  </a:schemeClr>
                </a:solidFill>
              </a:rPr>
              <a:t>}</a:t>
            </a:r>
            <a:endParaRPr lang="hu-HU" dirty="0">
              <a:solidFill>
                <a:schemeClr val="accent1">
                  <a:lumMod val="40000"/>
                  <a:lumOff val="60000"/>
                </a:schemeClr>
              </a:solidFill>
            </a:endParaRPr>
          </a:p>
        </p:txBody>
      </p:sp>
    </p:spTree>
    <p:extLst>
      <p:ext uri="{BB962C8B-B14F-4D97-AF65-F5344CB8AC3E}">
        <p14:creationId xmlns:p14="http://schemas.microsoft.com/office/powerpoint/2010/main" val="32950072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u="sng" dirty="0" smtClean="0"/>
              <a:t>Factorial</a:t>
            </a:r>
            <a:r>
              <a:rPr lang="hu-HU" dirty="0" smtClean="0"/>
              <a:t>: with recursion</a:t>
            </a:r>
            <a:endParaRPr lang="hu-HU" u="sng" dirty="0"/>
          </a:p>
        </p:txBody>
      </p:sp>
      <p:sp>
        <p:nvSpPr>
          <p:cNvPr id="4" name="TextBox 3"/>
          <p:cNvSpPr txBox="1"/>
          <p:nvPr/>
        </p:nvSpPr>
        <p:spPr>
          <a:xfrm>
            <a:off x="852209" y="1424414"/>
            <a:ext cx="3695242" cy="2031325"/>
          </a:xfrm>
          <a:prstGeom prst="rect">
            <a:avLst/>
          </a:prstGeom>
          <a:noFill/>
        </p:spPr>
        <p:txBody>
          <a:bodyPr wrap="none" rtlCol="0">
            <a:spAutoFit/>
          </a:bodyPr>
          <a:lstStyle/>
          <a:p>
            <a:r>
              <a:rPr lang="hu-HU" dirty="0">
                <a:solidFill>
                  <a:schemeClr val="accent1">
                    <a:lumMod val="40000"/>
                    <a:lumOff val="60000"/>
                  </a:schemeClr>
                </a:solidFill>
              </a:rPr>
              <a:t>p</a:t>
            </a:r>
            <a:r>
              <a:rPr lang="hu-HU" dirty="0" smtClean="0">
                <a:solidFill>
                  <a:schemeClr val="accent1">
                    <a:lumMod val="40000"/>
                    <a:lumOff val="60000"/>
                  </a:schemeClr>
                </a:solidFill>
              </a:rPr>
              <a:t>ublic void factorial(int n) {</a:t>
            </a:r>
          </a:p>
          <a:p>
            <a:endParaRPr lang="hu-HU" dirty="0" smtClean="0">
              <a:solidFill>
                <a:schemeClr val="accent1">
                  <a:lumMod val="40000"/>
                  <a:lumOff val="60000"/>
                </a:schemeClr>
              </a:solidFill>
            </a:endParaRPr>
          </a:p>
          <a:p>
            <a:r>
              <a:rPr lang="hu-HU" dirty="0">
                <a:solidFill>
                  <a:schemeClr val="accent1">
                    <a:lumMod val="40000"/>
                    <a:lumOff val="60000"/>
                  </a:schemeClr>
                </a:solidFill>
              </a:rPr>
              <a:t>	</a:t>
            </a:r>
            <a:r>
              <a:rPr lang="hu-HU" dirty="0" smtClean="0">
                <a:solidFill>
                  <a:schemeClr val="accent1">
                    <a:lumMod val="40000"/>
                    <a:lumOff val="60000"/>
                  </a:schemeClr>
                </a:solidFill>
              </a:rPr>
              <a:t>if( n == 0 )</a:t>
            </a:r>
          </a:p>
          <a:p>
            <a:r>
              <a:rPr lang="hu-HU" dirty="0">
                <a:solidFill>
                  <a:schemeClr val="accent1">
                    <a:lumMod val="40000"/>
                    <a:lumOff val="60000"/>
                  </a:schemeClr>
                </a:solidFill>
              </a:rPr>
              <a:t>	</a:t>
            </a:r>
            <a:r>
              <a:rPr lang="hu-HU" dirty="0" smtClean="0">
                <a:solidFill>
                  <a:schemeClr val="accent1">
                    <a:lumMod val="40000"/>
                    <a:lumOff val="60000"/>
                  </a:schemeClr>
                </a:solidFill>
              </a:rPr>
              <a:t>	return 1;</a:t>
            </a:r>
          </a:p>
          <a:p>
            <a:endParaRPr lang="hu-HU" dirty="0">
              <a:solidFill>
                <a:schemeClr val="accent1">
                  <a:lumMod val="40000"/>
                  <a:lumOff val="60000"/>
                </a:schemeClr>
              </a:solidFill>
            </a:endParaRPr>
          </a:p>
          <a:p>
            <a:r>
              <a:rPr lang="hu-HU" dirty="0" smtClean="0">
                <a:solidFill>
                  <a:schemeClr val="accent1">
                    <a:lumMod val="40000"/>
                    <a:lumOff val="60000"/>
                  </a:schemeClr>
                </a:solidFill>
              </a:rPr>
              <a:t>	return n * factorial(n-1);</a:t>
            </a:r>
            <a:endParaRPr lang="hu-HU" dirty="0">
              <a:solidFill>
                <a:schemeClr val="accent1">
                  <a:lumMod val="40000"/>
                  <a:lumOff val="60000"/>
                </a:schemeClr>
              </a:solidFill>
            </a:endParaRPr>
          </a:p>
          <a:p>
            <a:r>
              <a:rPr lang="hu-HU" dirty="0" smtClean="0">
                <a:solidFill>
                  <a:schemeClr val="accent1">
                    <a:lumMod val="40000"/>
                    <a:lumOff val="60000"/>
                  </a:schemeClr>
                </a:solidFill>
              </a:rPr>
              <a:t>}</a:t>
            </a:r>
            <a:endParaRPr lang="hu-HU" dirty="0">
              <a:solidFill>
                <a:schemeClr val="accent1">
                  <a:lumMod val="40000"/>
                  <a:lumOff val="60000"/>
                </a:schemeClr>
              </a:solidFill>
            </a:endParaRPr>
          </a:p>
        </p:txBody>
      </p:sp>
      <p:sp>
        <p:nvSpPr>
          <p:cNvPr id="5" name="TextBox 4"/>
          <p:cNvSpPr txBox="1"/>
          <p:nvPr/>
        </p:nvSpPr>
        <p:spPr>
          <a:xfrm>
            <a:off x="6078829" y="1424414"/>
            <a:ext cx="3692036" cy="1754326"/>
          </a:xfrm>
          <a:prstGeom prst="rect">
            <a:avLst/>
          </a:prstGeom>
          <a:noFill/>
        </p:spPr>
        <p:txBody>
          <a:bodyPr wrap="none" rtlCol="0">
            <a:spAutoFit/>
          </a:bodyPr>
          <a:lstStyle/>
          <a:p>
            <a:r>
              <a:rPr lang="hu-HU" dirty="0" smtClean="0"/>
              <a:t>This is the factorial function with</a:t>
            </a:r>
          </a:p>
          <a:p>
            <a:r>
              <a:rPr lang="hu-HU" dirty="0" smtClean="0"/>
              <a:t>Recursive implementation</a:t>
            </a:r>
          </a:p>
          <a:p>
            <a:endParaRPr lang="hu-HU" dirty="0"/>
          </a:p>
          <a:p>
            <a:r>
              <a:rPr lang="hu-HU" dirty="0"/>
              <a:t>n</a:t>
            </a:r>
            <a:r>
              <a:rPr lang="hu-HU" dirty="0" smtClean="0"/>
              <a:t>! = n * (n-1) * ... * 2 * 1</a:t>
            </a:r>
          </a:p>
          <a:p>
            <a:endParaRPr lang="hu-HU" dirty="0"/>
          </a:p>
          <a:p>
            <a:r>
              <a:rPr lang="hu-HU" dirty="0" smtClean="0"/>
              <a:t>For example: 4! = 4*3*2*1 = 24 </a:t>
            </a:r>
            <a:endParaRPr lang="hu-HU" dirty="0"/>
          </a:p>
        </p:txBody>
      </p:sp>
      <p:sp>
        <p:nvSpPr>
          <p:cNvPr id="6" name="TextBox 5"/>
          <p:cNvSpPr txBox="1"/>
          <p:nvPr/>
        </p:nvSpPr>
        <p:spPr>
          <a:xfrm>
            <a:off x="1262130" y="3965770"/>
            <a:ext cx="10100842" cy="2308324"/>
          </a:xfrm>
          <a:prstGeom prst="rect">
            <a:avLst/>
          </a:prstGeom>
          <a:noFill/>
        </p:spPr>
        <p:txBody>
          <a:bodyPr wrap="none" rtlCol="0">
            <a:spAutoFit/>
          </a:bodyPr>
          <a:lstStyle/>
          <a:p>
            <a:r>
              <a:rPr lang="hu-HU" dirty="0" smtClean="0"/>
              <a:t>What does it all have to do with stacks? The recursive function calls are pushed</a:t>
            </a:r>
          </a:p>
          <a:p>
            <a:r>
              <a:rPr lang="hu-HU" dirty="0"/>
              <a:t>o</a:t>
            </a:r>
            <a:r>
              <a:rPr lang="hu-HU" dirty="0" smtClean="0"/>
              <a:t>nto the stack until we bump into the base case</a:t>
            </a:r>
          </a:p>
          <a:p>
            <a:endParaRPr lang="hu-HU" dirty="0"/>
          </a:p>
          <a:p>
            <a:r>
              <a:rPr lang="hu-HU" dirty="0" smtClean="0"/>
              <a:t>	- we keep backtracking: we know the base case so we know the subsolutions</a:t>
            </a:r>
          </a:p>
          <a:p>
            <a:r>
              <a:rPr lang="hu-HU" dirty="0"/>
              <a:t>	</a:t>
            </a:r>
            <a:r>
              <a:rPr lang="hu-HU" dirty="0" smtClean="0"/>
              <a:t>- if there are too many function calls to be pushed onto the stack: the stack may</a:t>
            </a:r>
          </a:p>
          <a:p>
            <a:r>
              <a:rPr lang="hu-HU" dirty="0"/>
              <a:t>	</a:t>
            </a:r>
            <a:r>
              <a:rPr lang="hu-HU" dirty="0" smtClean="0"/>
              <a:t>	get full ... no more space left</a:t>
            </a:r>
          </a:p>
          <a:p>
            <a:r>
              <a:rPr lang="hu-HU" dirty="0"/>
              <a:t>	</a:t>
            </a:r>
            <a:r>
              <a:rPr lang="hu-HU" dirty="0" smtClean="0"/>
              <a:t>- stack overflow !!!</a:t>
            </a:r>
          </a:p>
          <a:p>
            <a:endParaRPr lang="hu-HU" dirty="0"/>
          </a:p>
        </p:txBody>
      </p:sp>
    </p:spTree>
    <p:extLst>
      <p:ext uri="{BB962C8B-B14F-4D97-AF65-F5344CB8AC3E}">
        <p14:creationId xmlns:p14="http://schemas.microsoft.com/office/powerpoint/2010/main" val="16812126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u="sng" dirty="0" smtClean="0"/>
              <a:t>Factorial</a:t>
            </a:r>
            <a:r>
              <a:rPr lang="hu-HU" dirty="0" smtClean="0"/>
              <a:t>: factorial(4)</a:t>
            </a:r>
            <a:endParaRPr lang="hu-HU" u="sng" dirty="0"/>
          </a:p>
        </p:txBody>
      </p:sp>
      <p:sp>
        <p:nvSpPr>
          <p:cNvPr id="4" name="TextBox 3"/>
          <p:cNvSpPr txBox="1"/>
          <p:nvPr/>
        </p:nvSpPr>
        <p:spPr>
          <a:xfrm>
            <a:off x="646111" y="2622149"/>
            <a:ext cx="3695242" cy="2031325"/>
          </a:xfrm>
          <a:prstGeom prst="rect">
            <a:avLst/>
          </a:prstGeom>
          <a:noFill/>
        </p:spPr>
        <p:txBody>
          <a:bodyPr wrap="none" rtlCol="0">
            <a:spAutoFit/>
          </a:bodyPr>
          <a:lstStyle/>
          <a:p>
            <a:r>
              <a:rPr lang="hu-HU" dirty="0">
                <a:solidFill>
                  <a:schemeClr val="accent1">
                    <a:lumMod val="40000"/>
                    <a:lumOff val="60000"/>
                  </a:schemeClr>
                </a:solidFill>
              </a:rPr>
              <a:t>p</a:t>
            </a:r>
            <a:r>
              <a:rPr lang="hu-HU" dirty="0" smtClean="0">
                <a:solidFill>
                  <a:schemeClr val="accent1">
                    <a:lumMod val="40000"/>
                    <a:lumOff val="60000"/>
                  </a:schemeClr>
                </a:solidFill>
              </a:rPr>
              <a:t>ublic void factorial(int n) {</a:t>
            </a:r>
          </a:p>
          <a:p>
            <a:endParaRPr lang="hu-HU" dirty="0" smtClean="0">
              <a:solidFill>
                <a:schemeClr val="accent1">
                  <a:lumMod val="40000"/>
                  <a:lumOff val="60000"/>
                </a:schemeClr>
              </a:solidFill>
            </a:endParaRPr>
          </a:p>
          <a:p>
            <a:r>
              <a:rPr lang="hu-HU" dirty="0">
                <a:solidFill>
                  <a:schemeClr val="accent1">
                    <a:lumMod val="40000"/>
                    <a:lumOff val="60000"/>
                  </a:schemeClr>
                </a:solidFill>
              </a:rPr>
              <a:t>	</a:t>
            </a:r>
            <a:r>
              <a:rPr lang="hu-HU" dirty="0" smtClean="0">
                <a:solidFill>
                  <a:schemeClr val="accent1">
                    <a:lumMod val="40000"/>
                    <a:lumOff val="60000"/>
                  </a:schemeClr>
                </a:solidFill>
              </a:rPr>
              <a:t>if( n == 0 )</a:t>
            </a:r>
          </a:p>
          <a:p>
            <a:r>
              <a:rPr lang="hu-HU" dirty="0">
                <a:solidFill>
                  <a:schemeClr val="accent1">
                    <a:lumMod val="40000"/>
                    <a:lumOff val="60000"/>
                  </a:schemeClr>
                </a:solidFill>
              </a:rPr>
              <a:t>	</a:t>
            </a:r>
            <a:r>
              <a:rPr lang="hu-HU" dirty="0" smtClean="0">
                <a:solidFill>
                  <a:schemeClr val="accent1">
                    <a:lumMod val="40000"/>
                    <a:lumOff val="60000"/>
                  </a:schemeClr>
                </a:solidFill>
              </a:rPr>
              <a:t>	return 1;</a:t>
            </a:r>
          </a:p>
          <a:p>
            <a:endParaRPr lang="hu-HU" dirty="0">
              <a:solidFill>
                <a:schemeClr val="accent1">
                  <a:lumMod val="40000"/>
                  <a:lumOff val="60000"/>
                </a:schemeClr>
              </a:solidFill>
            </a:endParaRPr>
          </a:p>
          <a:p>
            <a:r>
              <a:rPr lang="hu-HU" dirty="0" smtClean="0">
                <a:solidFill>
                  <a:schemeClr val="accent1">
                    <a:lumMod val="40000"/>
                    <a:lumOff val="60000"/>
                  </a:schemeClr>
                </a:solidFill>
              </a:rPr>
              <a:t>	return n * factorial(n-1);</a:t>
            </a:r>
            <a:endParaRPr lang="hu-HU" dirty="0">
              <a:solidFill>
                <a:schemeClr val="accent1">
                  <a:lumMod val="40000"/>
                  <a:lumOff val="60000"/>
                </a:schemeClr>
              </a:solidFill>
            </a:endParaRPr>
          </a:p>
          <a:p>
            <a:r>
              <a:rPr lang="hu-HU" dirty="0" smtClean="0">
                <a:solidFill>
                  <a:schemeClr val="accent1">
                    <a:lumMod val="40000"/>
                    <a:lumOff val="60000"/>
                  </a:schemeClr>
                </a:solidFill>
              </a:rPr>
              <a:t>}</a:t>
            </a:r>
            <a:endParaRPr lang="hu-HU" dirty="0">
              <a:solidFill>
                <a:schemeClr val="accent1">
                  <a:lumMod val="40000"/>
                  <a:lumOff val="60000"/>
                </a:schemeClr>
              </a:solidFill>
            </a:endParaRPr>
          </a:p>
        </p:txBody>
      </p:sp>
      <p:cxnSp>
        <p:nvCxnSpPr>
          <p:cNvPr id="8" name="Straight Connector 7"/>
          <p:cNvCxnSpPr/>
          <p:nvPr/>
        </p:nvCxnSpPr>
        <p:spPr>
          <a:xfrm>
            <a:off x="7171967" y="2136583"/>
            <a:ext cx="0" cy="4046494"/>
          </a:xfrm>
          <a:prstGeom prst="line">
            <a:avLst/>
          </a:prstGeom>
          <a:ln w="38100"/>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9633397" y="2136583"/>
            <a:ext cx="0" cy="4046494"/>
          </a:xfrm>
          <a:prstGeom prst="line">
            <a:avLst/>
          </a:prstGeom>
          <a:ln w="38100"/>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a:off x="7171967" y="6183077"/>
            <a:ext cx="2461430" cy="0"/>
          </a:xfrm>
          <a:prstGeom prst="line">
            <a:avLst/>
          </a:prstGeom>
          <a:ln w="38100"/>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646111" y="5293217"/>
            <a:ext cx="2582758" cy="369332"/>
          </a:xfrm>
          <a:prstGeom prst="rect">
            <a:avLst/>
          </a:prstGeom>
          <a:noFill/>
        </p:spPr>
        <p:txBody>
          <a:bodyPr wrap="none" rtlCol="0">
            <a:spAutoFit/>
          </a:bodyPr>
          <a:lstStyle/>
          <a:p>
            <a:r>
              <a:rPr lang="hu-HU" dirty="0"/>
              <a:t>i</a:t>
            </a:r>
            <a:r>
              <a:rPr lang="hu-HU" dirty="0" smtClean="0"/>
              <a:t>nt result = factorial(4)</a:t>
            </a:r>
          </a:p>
        </p:txBody>
      </p:sp>
    </p:spTree>
    <p:extLst>
      <p:ext uri="{BB962C8B-B14F-4D97-AF65-F5344CB8AC3E}">
        <p14:creationId xmlns:p14="http://schemas.microsoft.com/office/powerpoint/2010/main" val="4368363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u="sng" dirty="0" smtClean="0"/>
              <a:t>Factorial</a:t>
            </a:r>
            <a:r>
              <a:rPr lang="hu-HU" dirty="0" smtClean="0"/>
              <a:t>: factorial(4)</a:t>
            </a:r>
            <a:endParaRPr lang="hu-HU" u="sng" dirty="0"/>
          </a:p>
        </p:txBody>
      </p:sp>
      <p:sp>
        <p:nvSpPr>
          <p:cNvPr id="4" name="TextBox 3"/>
          <p:cNvSpPr txBox="1"/>
          <p:nvPr/>
        </p:nvSpPr>
        <p:spPr>
          <a:xfrm>
            <a:off x="646111" y="2622149"/>
            <a:ext cx="3695242" cy="2031325"/>
          </a:xfrm>
          <a:prstGeom prst="rect">
            <a:avLst/>
          </a:prstGeom>
          <a:noFill/>
        </p:spPr>
        <p:txBody>
          <a:bodyPr wrap="none" rtlCol="0">
            <a:spAutoFit/>
          </a:bodyPr>
          <a:lstStyle/>
          <a:p>
            <a:r>
              <a:rPr lang="hu-HU" dirty="0">
                <a:solidFill>
                  <a:schemeClr val="accent1">
                    <a:lumMod val="40000"/>
                    <a:lumOff val="60000"/>
                  </a:schemeClr>
                </a:solidFill>
              </a:rPr>
              <a:t>p</a:t>
            </a:r>
            <a:r>
              <a:rPr lang="hu-HU" dirty="0" smtClean="0">
                <a:solidFill>
                  <a:schemeClr val="accent1">
                    <a:lumMod val="40000"/>
                    <a:lumOff val="60000"/>
                  </a:schemeClr>
                </a:solidFill>
              </a:rPr>
              <a:t>ublic void factorial(int n) {</a:t>
            </a:r>
          </a:p>
          <a:p>
            <a:endParaRPr lang="hu-HU" dirty="0" smtClean="0">
              <a:solidFill>
                <a:schemeClr val="accent1">
                  <a:lumMod val="40000"/>
                  <a:lumOff val="60000"/>
                </a:schemeClr>
              </a:solidFill>
            </a:endParaRPr>
          </a:p>
          <a:p>
            <a:r>
              <a:rPr lang="hu-HU" dirty="0">
                <a:solidFill>
                  <a:schemeClr val="accent1">
                    <a:lumMod val="40000"/>
                    <a:lumOff val="60000"/>
                  </a:schemeClr>
                </a:solidFill>
              </a:rPr>
              <a:t>	</a:t>
            </a:r>
            <a:r>
              <a:rPr lang="hu-HU" dirty="0" smtClean="0">
                <a:solidFill>
                  <a:schemeClr val="accent1">
                    <a:lumMod val="40000"/>
                    <a:lumOff val="60000"/>
                  </a:schemeClr>
                </a:solidFill>
              </a:rPr>
              <a:t>if( n == 0 )</a:t>
            </a:r>
          </a:p>
          <a:p>
            <a:r>
              <a:rPr lang="hu-HU" dirty="0">
                <a:solidFill>
                  <a:schemeClr val="accent1">
                    <a:lumMod val="40000"/>
                    <a:lumOff val="60000"/>
                  </a:schemeClr>
                </a:solidFill>
              </a:rPr>
              <a:t>	</a:t>
            </a:r>
            <a:r>
              <a:rPr lang="hu-HU" dirty="0" smtClean="0">
                <a:solidFill>
                  <a:schemeClr val="accent1">
                    <a:lumMod val="40000"/>
                    <a:lumOff val="60000"/>
                  </a:schemeClr>
                </a:solidFill>
              </a:rPr>
              <a:t>	return 1;</a:t>
            </a:r>
          </a:p>
          <a:p>
            <a:endParaRPr lang="hu-HU" dirty="0">
              <a:solidFill>
                <a:schemeClr val="accent1">
                  <a:lumMod val="40000"/>
                  <a:lumOff val="60000"/>
                </a:schemeClr>
              </a:solidFill>
            </a:endParaRPr>
          </a:p>
          <a:p>
            <a:r>
              <a:rPr lang="hu-HU" dirty="0" smtClean="0">
                <a:solidFill>
                  <a:schemeClr val="accent1">
                    <a:lumMod val="40000"/>
                    <a:lumOff val="60000"/>
                  </a:schemeClr>
                </a:solidFill>
              </a:rPr>
              <a:t>	return n * factorial(n-1);</a:t>
            </a:r>
            <a:endParaRPr lang="hu-HU" dirty="0">
              <a:solidFill>
                <a:schemeClr val="accent1">
                  <a:lumMod val="40000"/>
                  <a:lumOff val="60000"/>
                </a:schemeClr>
              </a:solidFill>
            </a:endParaRPr>
          </a:p>
          <a:p>
            <a:r>
              <a:rPr lang="hu-HU" dirty="0" smtClean="0">
                <a:solidFill>
                  <a:schemeClr val="accent1">
                    <a:lumMod val="40000"/>
                    <a:lumOff val="60000"/>
                  </a:schemeClr>
                </a:solidFill>
              </a:rPr>
              <a:t>}</a:t>
            </a:r>
            <a:endParaRPr lang="hu-HU" dirty="0">
              <a:solidFill>
                <a:schemeClr val="accent1">
                  <a:lumMod val="40000"/>
                  <a:lumOff val="60000"/>
                </a:schemeClr>
              </a:solidFill>
            </a:endParaRPr>
          </a:p>
        </p:txBody>
      </p:sp>
      <p:cxnSp>
        <p:nvCxnSpPr>
          <p:cNvPr id="8" name="Straight Connector 7"/>
          <p:cNvCxnSpPr/>
          <p:nvPr/>
        </p:nvCxnSpPr>
        <p:spPr>
          <a:xfrm>
            <a:off x="7171967" y="2136583"/>
            <a:ext cx="0" cy="4046494"/>
          </a:xfrm>
          <a:prstGeom prst="line">
            <a:avLst/>
          </a:prstGeom>
          <a:ln w="38100"/>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9633397" y="2136583"/>
            <a:ext cx="0" cy="4046494"/>
          </a:xfrm>
          <a:prstGeom prst="line">
            <a:avLst/>
          </a:prstGeom>
          <a:ln w="38100"/>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a:off x="7171967" y="6183077"/>
            <a:ext cx="2461430" cy="0"/>
          </a:xfrm>
          <a:prstGeom prst="line">
            <a:avLst/>
          </a:prstGeom>
          <a:ln w="38100"/>
        </p:spPr>
        <p:style>
          <a:lnRef idx="3">
            <a:schemeClr val="dk1"/>
          </a:lnRef>
          <a:fillRef idx="0">
            <a:schemeClr val="dk1"/>
          </a:fillRef>
          <a:effectRef idx="2">
            <a:schemeClr val="dk1"/>
          </a:effectRef>
          <a:fontRef idx="minor">
            <a:schemeClr val="tx1"/>
          </a:fontRef>
        </p:style>
      </p:cxnSp>
      <p:sp>
        <p:nvSpPr>
          <p:cNvPr id="3" name="Rectangle 2"/>
          <p:cNvSpPr/>
          <p:nvPr/>
        </p:nvSpPr>
        <p:spPr>
          <a:xfrm>
            <a:off x="7223482" y="5464046"/>
            <a:ext cx="2358399" cy="66751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f</a:t>
            </a:r>
            <a:r>
              <a:rPr lang="hu-HU" dirty="0" smtClean="0"/>
              <a:t>actorial(4)</a:t>
            </a:r>
            <a:endParaRPr lang="hu-HU" dirty="0"/>
          </a:p>
        </p:txBody>
      </p:sp>
      <p:sp>
        <p:nvSpPr>
          <p:cNvPr id="11" name="TextBox 10"/>
          <p:cNvSpPr txBox="1"/>
          <p:nvPr/>
        </p:nvSpPr>
        <p:spPr>
          <a:xfrm>
            <a:off x="646111" y="5293217"/>
            <a:ext cx="2582758" cy="369332"/>
          </a:xfrm>
          <a:prstGeom prst="rect">
            <a:avLst/>
          </a:prstGeom>
          <a:noFill/>
        </p:spPr>
        <p:txBody>
          <a:bodyPr wrap="none" rtlCol="0">
            <a:spAutoFit/>
          </a:bodyPr>
          <a:lstStyle/>
          <a:p>
            <a:r>
              <a:rPr lang="hu-HU" dirty="0"/>
              <a:t>i</a:t>
            </a:r>
            <a:r>
              <a:rPr lang="hu-HU" dirty="0" smtClean="0"/>
              <a:t>nt result = factorial(4)</a:t>
            </a:r>
          </a:p>
        </p:txBody>
      </p:sp>
    </p:spTree>
    <p:extLst>
      <p:ext uri="{BB962C8B-B14F-4D97-AF65-F5344CB8AC3E}">
        <p14:creationId xmlns:p14="http://schemas.microsoft.com/office/powerpoint/2010/main" val="10394620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u-HU" b="1" dirty="0" smtClean="0"/>
              <a:t>STACK</a:t>
            </a:r>
            <a:endParaRPr lang="en-US" b="1"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8188553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u="sng" dirty="0" smtClean="0"/>
              <a:t>Factorial</a:t>
            </a:r>
            <a:r>
              <a:rPr lang="hu-HU" dirty="0" smtClean="0"/>
              <a:t>: factorial(4)</a:t>
            </a:r>
            <a:endParaRPr lang="hu-HU" u="sng" dirty="0"/>
          </a:p>
        </p:txBody>
      </p:sp>
      <p:sp>
        <p:nvSpPr>
          <p:cNvPr id="4" name="TextBox 3"/>
          <p:cNvSpPr txBox="1"/>
          <p:nvPr/>
        </p:nvSpPr>
        <p:spPr>
          <a:xfrm>
            <a:off x="646111" y="2622149"/>
            <a:ext cx="3695242" cy="2031325"/>
          </a:xfrm>
          <a:prstGeom prst="rect">
            <a:avLst/>
          </a:prstGeom>
          <a:noFill/>
        </p:spPr>
        <p:txBody>
          <a:bodyPr wrap="none" rtlCol="0">
            <a:spAutoFit/>
          </a:bodyPr>
          <a:lstStyle/>
          <a:p>
            <a:r>
              <a:rPr lang="hu-HU" dirty="0">
                <a:solidFill>
                  <a:schemeClr val="accent1">
                    <a:lumMod val="40000"/>
                    <a:lumOff val="60000"/>
                  </a:schemeClr>
                </a:solidFill>
              </a:rPr>
              <a:t>p</a:t>
            </a:r>
            <a:r>
              <a:rPr lang="hu-HU" dirty="0" smtClean="0">
                <a:solidFill>
                  <a:schemeClr val="accent1">
                    <a:lumMod val="40000"/>
                    <a:lumOff val="60000"/>
                  </a:schemeClr>
                </a:solidFill>
              </a:rPr>
              <a:t>ublic void factorial(int n) {</a:t>
            </a:r>
          </a:p>
          <a:p>
            <a:endParaRPr lang="hu-HU" dirty="0" smtClean="0">
              <a:solidFill>
                <a:schemeClr val="accent1">
                  <a:lumMod val="40000"/>
                  <a:lumOff val="60000"/>
                </a:schemeClr>
              </a:solidFill>
            </a:endParaRPr>
          </a:p>
          <a:p>
            <a:r>
              <a:rPr lang="hu-HU" dirty="0">
                <a:solidFill>
                  <a:schemeClr val="accent1">
                    <a:lumMod val="40000"/>
                    <a:lumOff val="60000"/>
                  </a:schemeClr>
                </a:solidFill>
              </a:rPr>
              <a:t>	</a:t>
            </a:r>
            <a:r>
              <a:rPr lang="hu-HU" dirty="0" smtClean="0">
                <a:solidFill>
                  <a:schemeClr val="accent1">
                    <a:lumMod val="40000"/>
                    <a:lumOff val="60000"/>
                  </a:schemeClr>
                </a:solidFill>
              </a:rPr>
              <a:t>if( n == 0 )</a:t>
            </a:r>
          </a:p>
          <a:p>
            <a:r>
              <a:rPr lang="hu-HU" dirty="0">
                <a:solidFill>
                  <a:schemeClr val="accent1">
                    <a:lumMod val="40000"/>
                    <a:lumOff val="60000"/>
                  </a:schemeClr>
                </a:solidFill>
              </a:rPr>
              <a:t>	</a:t>
            </a:r>
            <a:r>
              <a:rPr lang="hu-HU" dirty="0" smtClean="0">
                <a:solidFill>
                  <a:schemeClr val="accent1">
                    <a:lumMod val="40000"/>
                    <a:lumOff val="60000"/>
                  </a:schemeClr>
                </a:solidFill>
              </a:rPr>
              <a:t>	return 1;</a:t>
            </a:r>
          </a:p>
          <a:p>
            <a:endParaRPr lang="hu-HU" dirty="0">
              <a:solidFill>
                <a:schemeClr val="accent1">
                  <a:lumMod val="40000"/>
                  <a:lumOff val="60000"/>
                </a:schemeClr>
              </a:solidFill>
            </a:endParaRPr>
          </a:p>
          <a:p>
            <a:r>
              <a:rPr lang="hu-HU" dirty="0" smtClean="0">
                <a:solidFill>
                  <a:schemeClr val="accent1">
                    <a:lumMod val="40000"/>
                    <a:lumOff val="60000"/>
                  </a:schemeClr>
                </a:solidFill>
              </a:rPr>
              <a:t>	return n * factorial(n-1);</a:t>
            </a:r>
            <a:endParaRPr lang="hu-HU" dirty="0">
              <a:solidFill>
                <a:schemeClr val="accent1">
                  <a:lumMod val="40000"/>
                  <a:lumOff val="60000"/>
                </a:schemeClr>
              </a:solidFill>
            </a:endParaRPr>
          </a:p>
          <a:p>
            <a:r>
              <a:rPr lang="hu-HU" dirty="0" smtClean="0">
                <a:solidFill>
                  <a:schemeClr val="accent1">
                    <a:lumMod val="40000"/>
                    <a:lumOff val="60000"/>
                  </a:schemeClr>
                </a:solidFill>
              </a:rPr>
              <a:t>}</a:t>
            </a:r>
            <a:endParaRPr lang="hu-HU" dirty="0">
              <a:solidFill>
                <a:schemeClr val="accent1">
                  <a:lumMod val="40000"/>
                  <a:lumOff val="60000"/>
                </a:schemeClr>
              </a:solidFill>
            </a:endParaRPr>
          </a:p>
        </p:txBody>
      </p:sp>
      <p:cxnSp>
        <p:nvCxnSpPr>
          <p:cNvPr id="8" name="Straight Connector 7"/>
          <p:cNvCxnSpPr/>
          <p:nvPr/>
        </p:nvCxnSpPr>
        <p:spPr>
          <a:xfrm>
            <a:off x="7171967" y="2136583"/>
            <a:ext cx="0" cy="4046494"/>
          </a:xfrm>
          <a:prstGeom prst="line">
            <a:avLst/>
          </a:prstGeom>
          <a:ln w="38100"/>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9633397" y="2136583"/>
            <a:ext cx="0" cy="4046494"/>
          </a:xfrm>
          <a:prstGeom prst="line">
            <a:avLst/>
          </a:prstGeom>
          <a:ln w="38100"/>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a:off x="7171967" y="6183077"/>
            <a:ext cx="2461430" cy="0"/>
          </a:xfrm>
          <a:prstGeom prst="line">
            <a:avLst/>
          </a:prstGeom>
          <a:ln w="38100"/>
        </p:spPr>
        <p:style>
          <a:lnRef idx="3">
            <a:schemeClr val="dk1"/>
          </a:lnRef>
          <a:fillRef idx="0">
            <a:schemeClr val="dk1"/>
          </a:fillRef>
          <a:effectRef idx="2">
            <a:schemeClr val="dk1"/>
          </a:effectRef>
          <a:fontRef idx="minor">
            <a:schemeClr val="tx1"/>
          </a:fontRef>
        </p:style>
      </p:cxnSp>
      <p:sp>
        <p:nvSpPr>
          <p:cNvPr id="3" name="Rectangle 2"/>
          <p:cNvSpPr/>
          <p:nvPr/>
        </p:nvSpPr>
        <p:spPr>
          <a:xfrm>
            <a:off x="7223482" y="5464046"/>
            <a:ext cx="2358399" cy="66751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f</a:t>
            </a:r>
            <a:r>
              <a:rPr lang="hu-HU" dirty="0" smtClean="0"/>
              <a:t>actorial(4)</a:t>
            </a:r>
            <a:endParaRPr lang="hu-HU" dirty="0"/>
          </a:p>
        </p:txBody>
      </p:sp>
      <p:sp>
        <p:nvSpPr>
          <p:cNvPr id="11" name="Rectangle 10"/>
          <p:cNvSpPr/>
          <p:nvPr/>
        </p:nvSpPr>
        <p:spPr>
          <a:xfrm>
            <a:off x="7223482" y="4757894"/>
            <a:ext cx="2358399" cy="66751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4*factorial(3)</a:t>
            </a:r>
            <a:endParaRPr lang="hu-HU" dirty="0"/>
          </a:p>
        </p:txBody>
      </p:sp>
      <p:sp>
        <p:nvSpPr>
          <p:cNvPr id="12" name="TextBox 11"/>
          <p:cNvSpPr txBox="1"/>
          <p:nvPr/>
        </p:nvSpPr>
        <p:spPr>
          <a:xfrm>
            <a:off x="646111" y="5293217"/>
            <a:ext cx="2582758" cy="369332"/>
          </a:xfrm>
          <a:prstGeom prst="rect">
            <a:avLst/>
          </a:prstGeom>
          <a:noFill/>
        </p:spPr>
        <p:txBody>
          <a:bodyPr wrap="none" rtlCol="0">
            <a:spAutoFit/>
          </a:bodyPr>
          <a:lstStyle/>
          <a:p>
            <a:r>
              <a:rPr lang="hu-HU" dirty="0"/>
              <a:t>i</a:t>
            </a:r>
            <a:r>
              <a:rPr lang="hu-HU" dirty="0" smtClean="0"/>
              <a:t>nt result = factorial(4)</a:t>
            </a:r>
          </a:p>
        </p:txBody>
      </p:sp>
    </p:spTree>
    <p:extLst>
      <p:ext uri="{BB962C8B-B14F-4D97-AF65-F5344CB8AC3E}">
        <p14:creationId xmlns:p14="http://schemas.microsoft.com/office/powerpoint/2010/main" val="475417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u="sng" dirty="0" smtClean="0"/>
              <a:t>Factorial</a:t>
            </a:r>
            <a:r>
              <a:rPr lang="hu-HU" dirty="0" smtClean="0"/>
              <a:t>: factorial(4)</a:t>
            </a:r>
            <a:endParaRPr lang="hu-HU" u="sng" dirty="0"/>
          </a:p>
        </p:txBody>
      </p:sp>
      <p:sp>
        <p:nvSpPr>
          <p:cNvPr id="4" name="TextBox 3"/>
          <p:cNvSpPr txBox="1"/>
          <p:nvPr/>
        </p:nvSpPr>
        <p:spPr>
          <a:xfrm>
            <a:off x="646111" y="2622149"/>
            <a:ext cx="3695242" cy="2031325"/>
          </a:xfrm>
          <a:prstGeom prst="rect">
            <a:avLst/>
          </a:prstGeom>
          <a:noFill/>
        </p:spPr>
        <p:txBody>
          <a:bodyPr wrap="none" rtlCol="0">
            <a:spAutoFit/>
          </a:bodyPr>
          <a:lstStyle/>
          <a:p>
            <a:r>
              <a:rPr lang="hu-HU" dirty="0">
                <a:solidFill>
                  <a:schemeClr val="accent1">
                    <a:lumMod val="40000"/>
                    <a:lumOff val="60000"/>
                  </a:schemeClr>
                </a:solidFill>
              </a:rPr>
              <a:t>p</a:t>
            </a:r>
            <a:r>
              <a:rPr lang="hu-HU" dirty="0" smtClean="0">
                <a:solidFill>
                  <a:schemeClr val="accent1">
                    <a:lumMod val="40000"/>
                    <a:lumOff val="60000"/>
                  </a:schemeClr>
                </a:solidFill>
              </a:rPr>
              <a:t>ublic void factorial(int n) {</a:t>
            </a:r>
          </a:p>
          <a:p>
            <a:endParaRPr lang="hu-HU" dirty="0" smtClean="0">
              <a:solidFill>
                <a:schemeClr val="accent1">
                  <a:lumMod val="40000"/>
                  <a:lumOff val="60000"/>
                </a:schemeClr>
              </a:solidFill>
            </a:endParaRPr>
          </a:p>
          <a:p>
            <a:r>
              <a:rPr lang="hu-HU" dirty="0">
                <a:solidFill>
                  <a:schemeClr val="accent1">
                    <a:lumMod val="40000"/>
                    <a:lumOff val="60000"/>
                  </a:schemeClr>
                </a:solidFill>
              </a:rPr>
              <a:t>	</a:t>
            </a:r>
            <a:r>
              <a:rPr lang="hu-HU" dirty="0" smtClean="0">
                <a:solidFill>
                  <a:schemeClr val="accent1">
                    <a:lumMod val="40000"/>
                    <a:lumOff val="60000"/>
                  </a:schemeClr>
                </a:solidFill>
              </a:rPr>
              <a:t>if( n == 0 )</a:t>
            </a:r>
          </a:p>
          <a:p>
            <a:r>
              <a:rPr lang="hu-HU" dirty="0">
                <a:solidFill>
                  <a:schemeClr val="accent1">
                    <a:lumMod val="40000"/>
                    <a:lumOff val="60000"/>
                  </a:schemeClr>
                </a:solidFill>
              </a:rPr>
              <a:t>	</a:t>
            </a:r>
            <a:r>
              <a:rPr lang="hu-HU" dirty="0" smtClean="0">
                <a:solidFill>
                  <a:schemeClr val="accent1">
                    <a:lumMod val="40000"/>
                    <a:lumOff val="60000"/>
                  </a:schemeClr>
                </a:solidFill>
              </a:rPr>
              <a:t>	return 1;</a:t>
            </a:r>
          </a:p>
          <a:p>
            <a:endParaRPr lang="hu-HU" dirty="0">
              <a:solidFill>
                <a:schemeClr val="accent1">
                  <a:lumMod val="40000"/>
                  <a:lumOff val="60000"/>
                </a:schemeClr>
              </a:solidFill>
            </a:endParaRPr>
          </a:p>
          <a:p>
            <a:r>
              <a:rPr lang="hu-HU" dirty="0" smtClean="0">
                <a:solidFill>
                  <a:schemeClr val="accent1">
                    <a:lumMod val="40000"/>
                    <a:lumOff val="60000"/>
                  </a:schemeClr>
                </a:solidFill>
              </a:rPr>
              <a:t>	return n * factorial(n-1);</a:t>
            </a:r>
            <a:endParaRPr lang="hu-HU" dirty="0">
              <a:solidFill>
                <a:schemeClr val="accent1">
                  <a:lumMod val="40000"/>
                  <a:lumOff val="60000"/>
                </a:schemeClr>
              </a:solidFill>
            </a:endParaRPr>
          </a:p>
          <a:p>
            <a:r>
              <a:rPr lang="hu-HU" dirty="0" smtClean="0">
                <a:solidFill>
                  <a:schemeClr val="accent1">
                    <a:lumMod val="40000"/>
                    <a:lumOff val="60000"/>
                  </a:schemeClr>
                </a:solidFill>
              </a:rPr>
              <a:t>}</a:t>
            </a:r>
            <a:endParaRPr lang="hu-HU" dirty="0">
              <a:solidFill>
                <a:schemeClr val="accent1">
                  <a:lumMod val="40000"/>
                  <a:lumOff val="60000"/>
                </a:schemeClr>
              </a:solidFill>
            </a:endParaRPr>
          </a:p>
        </p:txBody>
      </p:sp>
      <p:cxnSp>
        <p:nvCxnSpPr>
          <p:cNvPr id="8" name="Straight Connector 7"/>
          <p:cNvCxnSpPr/>
          <p:nvPr/>
        </p:nvCxnSpPr>
        <p:spPr>
          <a:xfrm>
            <a:off x="7171967" y="2136583"/>
            <a:ext cx="0" cy="4046494"/>
          </a:xfrm>
          <a:prstGeom prst="line">
            <a:avLst/>
          </a:prstGeom>
          <a:ln w="38100"/>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9633397" y="2136583"/>
            <a:ext cx="0" cy="4046494"/>
          </a:xfrm>
          <a:prstGeom prst="line">
            <a:avLst/>
          </a:prstGeom>
          <a:ln w="38100"/>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a:off x="7171967" y="6183077"/>
            <a:ext cx="2461430" cy="0"/>
          </a:xfrm>
          <a:prstGeom prst="line">
            <a:avLst/>
          </a:prstGeom>
          <a:ln w="38100"/>
        </p:spPr>
        <p:style>
          <a:lnRef idx="3">
            <a:schemeClr val="dk1"/>
          </a:lnRef>
          <a:fillRef idx="0">
            <a:schemeClr val="dk1"/>
          </a:fillRef>
          <a:effectRef idx="2">
            <a:schemeClr val="dk1"/>
          </a:effectRef>
          <a:fontRef idx="minor">
            <a:schemeClr val="tx1"/>
          </a:fontRef>
        </p:style>
      </p:cxnSp>
      <p:sp>
        <p:nvSpPr>
          <p:cNvPr id="3" name="Rectangle 2"/>
          <p:cNvSpPr/>
          <p:nvPr/>
        </p:nvSpPr>
        <p:spPr>
          <a:xfrm>
            <a:off x="7223482" y="5464046"/>
            <a:ext cx="2358399" cy="66751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f</a:t>
            </a:r>
            <a:r>
              <a:rPr lang="hu-HU" dirty="0" smtClean="0"/>
              <a:t>actorial(4)</a:t>
            </a:r>
            <a:endParaRPr lang="hu-HU" dirty="0"/>
          </a:p>
        </p:txBody>
      </p:sp>
      <p:sp>
        <p:nvSpPr>
          <p:cNvPr id="11" name="Rectangle 10"/>
          <p:cNvSpPr/>
          <p:nvPr/>
        </p:nvSpPr>
        <p:spPr>
          <a:xfrm>
            <a:off x="7223482" y="4757894"/>
            <a:ext cx="2358399" cy="66751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4*factorial(3)</a:t>
            </a:r>
            <a:endParaRPr lang="hu-HU" dirty="0"/>
          </a:p>
        </p:txBody>
      </p:sp>
      <p:sp>
        <p:nvSpPr>
          <p:cNvPr id="12" name="Rectangle 11"/>
          <p:cNvSpPr/>
          <p:nvPr/>
        </p:nvSpPr>
        <p:spPr>
          <a:xfrm>
            <a:off x="7223481" y="4051742"/>
            <a:ext cx="2358399" cy="66751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3</a:t>
            </a:r>
            <a:r>
              <a:rPr lang="hu-HU" dirty="0" smtClean="0"/>
              <a:t>*factorial(2)</a:t>
            </a:r>
            <a:endParaRPr lang="hu-HU" dirty="0"/>
          </a:p>
        </p:txBody>
      </p:sp>
      <p:sp>
        <p:nvSpPr>
          <p:cNvPr id="13" name="TextBox 12"/>
          <p:cNvSpPr txBox="1"/>
          <p:nvPr/>
        </p:nvSpPr>
        <p:spPr>
          <a:xfrm>
            <a:off x="646111" y="5293217"/>
            <a:ext cx="2582758" cy="369332"/>
          </a:xfrm>
          <a:prstGeom prst="rect">
            <a:avLst/>
          </a:prstGeom>
          <a:noFill/>
        </p:spPr>
        <p:txBody>
          <a:bodyPr wrap="none" rtlCol="0">
            <a:spAutoFit/>
          </a:bodyPr>
          <a:lstStyle/>
          <a:p>
            <a:r>
              <a:rPr lang="hu-HU" dirty="0"/>
              <a:t>i</a:t>
            </a:r>
            <a:r>
              <a:rPr lang="hu-HU" dirty="0" smtClean="0"/>
              <a:t>nt result = factorial(4)</a:t>
            </a:r>
          </a:p>
        </p:txBody>
      </p:sp>
    </p:spTree>
    <p:extLst>
      <p:ext uri="{BB962C8B-B14F-4D97-AF65-F5344CB8AC3E}">
        <p14:creationId xmlns:p14="http://schemas.microsoft.com/office/powerpoint/2010/main" val="13251707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u="sng" dirty="0" smtClean="0"/>
              <a:t>Factorial</a:t>
            </a:r>
            <a:r>
              <a:rPr lang="hu-HU" dirty="0" smtClean="0"/>
              <a:t>: factorial(4)</a:t>
            </a:r>
            <a:endParaRPr lang="hu-HU" u="sng" dirty="0"/>
          </a:p>
        </p:txBody>
      </p:sp>
      <p:sp>
        <p:nvSpPr>
          <p:cNvPr id="4" name="TextBox 3"/>
          <p:cNvSpPr txBox="1"/>
          <p:nvPr/>
        </p:nvSpPr>
        <p:spPr>
          <a:xfrm>
            <a:off x="646111" y="2622149"/>
            <a:ext cx="3695242" cy="2031325"/>
          </a:xfrm>
          <a:prstGeom prst="rect">
            <a:avLst/>
          </a:prstGeom>
          <a:noFill/>
        </p:spPr>
        <p:txBody>
          <a:bodyPr wrap="none" rtlCol="0">
            <a:spAutoFit/>
          </a:bodyPr>
          <a:lstStyle/>
          <a:p>
            <a:r>
              <a:rPr lang="hu-HU" dirty="0">
                <a:solidFill>
                  <a:schemeClr val="accent1">
                    <a:lumMod val="40000"/>
                    <a:lumOff val="60000"/>
                  </a:schemeClr>
                </a:solidFill>
              </a:rPr>
              <a:t>p</a:t>
            </a:r>
            <a:r>
              <a:rPr lang="hu-HU" dirty="0" smtClean="0">
                <a:solidFill>
                  <a:schemeClr val="accent1">
                    <a:lumMod val="40000"/>
                    <a:lumOff val="60000"/>
                  </a:schemeClr>
                </a:solidFill>
              </a:rPr>
              <a:t>ublic void factorial(int n) {</a:t>
            </a:r>
          </a:p>
          <a:p>
            <a:endParaRPr lang="hu-HU" dirty="0" smtClean="0">
              <a:solidFill>
                <a:schemeClr val="accent1">
                  <a:lumMod val="40000"/>
                  <a:lumOff val="60000"/>
                </a:schemeClr>
              </a:solidFill>
            </a:endParaRPr>
          </a:p>
          <a:p>
            <a:r>
              <a:rPr lang="hu-HU" dirty="0">
                <a:solidFill>
                  <a:schemeClr val="accent1">
                    <a:lumMod val="40000"/>
                    <a:lumOff val="60000"/>
                  </a:schemeClr>
                </a:solidFill>
              </a:rPr>
              <a:t>	</a:t>
            </a:r>
            <a:r>
              <a:rPr lang="hu-HU" dirty="0" smtClean="0">
                <a:solidFill>
                  <a:schemeClr val="accent1">
                    <a:lumMod val="40000"/>
                    <a:lumOff val="60000"/>
                  </a:schemeClr>
                </a:solidFill>
              </a:rPr>
              <a:t>if( n == 0 )</a:t>
            </a:r>
          </a:p>
          <a:p>
            <a:r>
              <a:rPr lang="hu-HU" dirty="0">
                <a:solidFill>
                  <a:schemeClr val="accent1">
                    <a:lumMod val="40000"/>
                    <a:lumOff val="60000"/>
                  </a:schemeClr>
                </a:solidFill>
              </a:rPr>
              <a:t>	</a:t>
            </a:r>
            <a:r>
              <a:rPr lang="hu-HU" dirty="0" smtClean="0">
                <a:solidFill>
                  <a:schemeClr val="accent1">
                    <a:lumMod val="40000"/>
                    <a:lumOff val="60000"/>
                  </a:schemeClr>
                </a:solidFill>
              </a:rPr>
              <a:t>	return 1;</a:t>
            </a:r>
          </a:p>
          <a:p>
            <a:endParaRPr lang="hu-HU" dirty="0">
              <a:solidFill>
                <a:schemeClr val="accent1">
                  <a:lumMod val="40000"/>
                  <a:lumOff val="60000"/>
                </a:schemeClr>
              </a:solidFill>
            </a:endParaRPr>
          </a:p>
          <a:p>
            <a:r>
              <a:rPr lang="hu-HU" dirty="0" smtClean="0">
                <a:solidFill>
                  <a:schemeClr val="accent1">
                    <a:lumMod val="40000"/>
                    <a:lumOff val="60000"/>
                  </a:schemeClr>
                </a:solidFill>
              </a:rPr>
              <a:t>	return n * factorial(n-1);</a:t>
            </a:r>
            <a:endParaRPr lang="hu-HU" dirty="0">
              <a:solidFill>
                <a:schemeClr val="accent1">
                  <a:lumMod val="40000"/>
                  <a:lumOff val="60000"/>
                </a:schemeClr>
              </a:solidFill>
            </a:endParaRPr>
          </a:p>
          <a:p>
            <a:r>
              <a:rPr lang="hu-HU" dirty="0" smtClean="0">
                <a:solidFill>
                  <a:schemeClr val="accent1">
                    <a:lumMod val="40000"/>
                    <a:lumOff val="60000"/>
                  </a:schemeClr>
                </a:solidFill>
              </a:rPr>
              <a:t>}</a:t>
            </a:r>
            <a:endParaRPr lang="hu-HU" dirty="0">
              <a:solidFill>
                <a:schemeClr val="accent1">
                  <a:lumMod val="40000"/>
                  <a:lumOff val="60000"/>
                </a:schemeClr>
              </a:solidFill>
            </a:endParaRPr>
          </a:p>
        </p:txBody>
      </p:sp>
      <p:cxnSp>
        <p:nvCxnSpPr>
          <p:cNvPr id="8" name="Straight Connector 7"/>
          <p:cNvCxnSpPr/>
          <p:nvPr/>
        </p:nvCxnSpPr>
        <p:spPr>
          <a:xfrm>
            <a:off x="7171967" y="2136583"/>
            <a:ext cx="0" cy="4046494"/>
          </a:xfrm>
          <a:prstGeom prst="line">
            <a:avLst/>
          </a:prstGeom>
          <a:ln w="38100"/>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9633397" y="2136583"/>
            <a:ext cx="0" cy="4046494"/>
          </a:xfrm>
          <a:prstGeom prst="line">
            <a:avLst/>
          </a:prstGeom>
          <a:ln w="38100"/>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a:off x="7171967" y="6183077"/>
            <a:ext cx="2461430" cy="0"/>
          </a:xfrm>
          <a:prstGeom prst="line">
            <a:avLst/>
          </a:prstGeom>
          <a:ln w="38100"/>
        </p:spPr>
        <p:style>
          <a:lnRef idx="3">
            <a:schemeClr val="dk1"/>
          </a:lnRef>
          <a:fillRef idx="0">
            <a:schemeClr val="dk1"/>
          </a:fillRef>
          <a:effectRef idx="2">
            <a:schemeClr val="dk1"/>
          </a:effectRef>
          <a:fontRef idx="minor">
            <a:schemeClr val="tx1"/>
          </a:fontRef>
        </p:style>
      </p:cxnSp>
      <p:sp>
        <p:nvSpPr>
          <p:cNvPr id="3" name="Rectangle 2"/>
          <p:cNvSpPr/>
          <p:nvPr/>
        </p:nvSpPr>
        <p:spPr>
          <a:xfrm>
            <a:off x="7223482" y="5464046"/>
            <a:ext cx="2358399" cy="66751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f</a:t>
            </a:r>
            <a:r>
              <a:rPr lang="hu-HU" dirty="0" smtClean="0"/>
              <a:t>actorial(4)</a:t>
            </a:r>
            <a:endParaRPr lang="hu-HU" dirty="0"/>
          </a:p>
        </p:txBody>
      </p:sp>
      <p:sp>
        <p:nvSpPr>
          <p:cNvPr id="11" name="Rectangle 10"/>
          <p:cNvSpPr/>
          <p:nvPr/>
        </p:nvSpPr>
        <p:spPr>
          <a:xfrm>
            <a:off x="7223482" y="4757894"/>
            <a:ext cx="2358399" cy="66751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4*factorial(3)</a:t>
            </a:r>
            <a:endParaRPr lang="hu-HU" dirty="0"/>
          </a:p>
        </p:txBody>
      </p:sp>
      <p:sp>
        <p:nvSpPr>
          <p:cNvPr id="12" name="Rectangle 11"/>
          <p:cNvSpPr/>
          <p:nvPr/>
        </p:nvSpPr>
        <p:spPr>
          <a:xfrm>
            <a:off x="7223481" y="4051742"/>
            <a:ext cx="2358399" cy="66751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3</a:t>
            </a:r>
            <a:r>
              <a:rPr lang="hu-HU" dirty="0" smtClean="0"/>
              <a:t>*factorial(2)</a:t>
            </a:r>
            <a:endParaRPr lang="hu-HU" dirty="0"/>
          </a:p>
        </p:txBody>
      </p:sp>
      <p:sp>
        <p:nvSpPr>
          <p:cNvPr id="13" name="Rectangle 12"/>
          <p:cNvSpPr/>
          <p:nvPr/>
        </p:nvSpPr>
        <p:spPr>
          <a:xfrm>
            <a:off x="7223480" y="3345590"/>
            <a:ext cx="2358399" cy="66751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2</a:t>
            </a:r>
            <a:r>
              <a:rPr lang="hu-HU" dirty="0" smtClean="0"/>
              <a:t>*factorial(1)</a:t>
            </a:r>
            <a:endParaRPr lang="hu-HU" dirty="0"/>
          </a:p>
        </p:txBody>
      </p:sp>
      <p:sp>
        <p:nvSpPr>
          <p:cNvPr id="14" name="TextBox 13"/>
          <p:cNvSpPr txBox="1"/>
          <p:nvPr/>
        </p:nvSpPr>
        <p:spPr>
          <a:xfrm>
            <a:off x="646111" y="5293217"/>
            <a:ext cx="2582758" cy="369332"/>
          </a:xfrm>
          <a:prstGeom prst="rect">
            <a:avLst/>
          </a:prstGeom>
          <a:noFill/>
        </p:spPr>
        <p:txBody>
          <a:bodyPr wrap="none" rtlCol="0">
            <a:spAutoFit/>
          </a:bodyPr>
          <a:lstStyle/>
          <a:p>
            <a:r>
              <a:rPr lang="hu-HU" dirty="0"/>
              <a:t>i</a:t>
            </a:r>
            <a:r>
              <a:rPr lang="hu-HU" dirty="0" smtClean="0"/>
              <a:t>nt result = factorial(4)</a:t>
            </a:r>
          </a:p>
        </p:txBody>
      </p:sp>
    </p:spTree>
    <p:extLst>
      <p:ext uri="{BB962C8B-B14F-4D97-AF65-F5344CB8AC3E}">
        <p14:creationId xmlns:p14="http://schemas.microsoft.com/office/powerpoint/2010/main" val="4277760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u="sng" dirty="0" smtClean="0"/>
              <a:t>Factorial</a:t>
            </a:r>
            <a:r>
              <a:rPr lang="hu-HU" dirty="0" smtClean="0"/>
              <a:t>: factorial(4)</a:t>
            </a:r>
            <a:endParaRPr lang="hu-HU" u="sng" dirty="0"/>
          </a:p>
        </p:txBody>
      </p:sp>
      <p:sp>
        <p:nvSpPr>
          <p:cNvPr id="4" name="TextBox 3"/>
          <p:cNvSpPr txBox="1"/>
          <p:nvPr/>
        </p:nvSpPr>
        <p:spPr>
          <a:xfrm>
            <a:off x="646111" y="2622149"/>
            <a:ext cx="3695242" cy="2031325"/>
          </a:xfrm>
          <a:prstGeom prst="rect">
            <a:avLst/>
          </a:prstGeom>
          <a:noFill/>
        </p:spPr>
        <p:txBody>
          <a:bodyPr wrap="none" rtlCol="0">
            <a:spAutoFit/>
          </a:bodyPr>
          <a:lstStyle/>
          <a:p>
            <a:r>
              <a:rPr lang="hu-HU" dirty="0">
                <a:solidFill>
                  <a:schemeClr val="accent1">
                    <a:lumMod val="40000"/>
                    <a:lumOff val="60000"/>
                  </a:schemeClr>
                </a:solidFill>
              </a:rPr>
              <a:t>p</a:t>
            </a:r>
            <a:r>
              <a:rPr lang="hu-HU" dirty="0" smtClean="0">
                <a:solidFill>
                  <a:schemeClr val="accent1">
                    <a:lumMod val="40000"/>
                    <a:lumOff val="60000"/>
                  </a:schemeClr>
                </a:solidFill>
              </a:rPr>
              <a:t>ublic void factorial(int n) {</a:t>
            </a:r>
          </a:p>
          <a:p>
            <a:endParaRPr lang="hu-HU" dirty="0" smtClean="0">
              <a:solidFill>
                <a:schemeClr val="accent1">
                  <a:lumMod val="40000"/>
                  <a:lumOff val="60000"/>
                </a:schemeClr>
              </a:solidFill>
            </a:endParaRPr>
          </a:p>
          <a:p>
            <a:r>
              <a:rPr lang="hu-HU" dirty="0">
                <a:solidFill>
                  <a:schemeClr val="accent1">
                    <a:lumMod val="40000"/>
                    <a:lumOff val="60000"/>
                  </a:schemeClr>
                </a:solidFill>
              </a:rPr>
              <a:t>	</a:t>
            </a:r>
            <a:r>
              <a:rPr lang="hu-HU" dirty="0" smtClean="0">
                <a:solidFill>
                  <a:schemeClr val="accent1">
                    <a:lumMod val="40000"/>
                    <a:lumOff val="60000"/>
                  </a:schemeClr>
                </a:solidFill>
              </a:rPr>
              <a:t>if( n == 0 )</a:t>
            </a:r>
          </a:p>
          <a:p>
            <a:r>
              <a:rPr lang="hu-HU" dirty="0">
                <a:solidFill>
                  <a:schemeClr val="accent1">
                    <a:lumMod val="40000"/>
                    <a:lumOff val="60000"/>
                  </a:schemeClr>
                </a:solidFill>
              </a:rPr>
              <a:t>	</a:t>
            </a:r>
            <a:r>
              <a:rPr lang="hu-HU" dirty="0" smtClean="0">
                <a:solidFill>
                  <a:schemeClr val="accent1">
                    <a:lumMod val="40000"/>
                    <a:lumOff val="60000"/>
                  </a:schemeClr>
                </a:solidFill>
              </a:rPr>
              <a:t>	return 1;</a:t>
            </a:r>
          </a:p>
          <a:p>
            <a:endParaRPr lang="hu-HU" dirty="0">
              <a:solidFill>
                <a:schemeClr val="accent1">
                  <a:lumMod val="40000"/>
                  <a:lumOff val="60000"/>
                </a:schemeClr>
              </a:solidFill>
            </a:endParaRPr>
          </a:p>
          <a:p>
            <a:r>
              <a:rPr lang="hu-HU" dirty="0" smtClean="0">
                <a:solidFill>
                  <a:schemeClr val="accent1">
                    <a:lumMod val="40000"/>
                    <a:lumOff val="60000"/>
                  </a:schemeClr>
                </a:solidFill>
              </a:rPr>
              <a:t>	return n * factorial(n-1);</a:t>
            </a:r>
            <a:endParaRPr lang="hu-HU" dirty="0">
              <a:solidFill>
                <a:schemeClr val="accent1">
                  <a:lumMod val="40000"/>
                  <a:lumOff val="60000"/>
                </a:schemeClr>
              </a:solidFill>
            </a:endParaRPr>
          </a:p>
          <a:p>
            <a:r>
              <a:rPr lang="hu-HU" dirty="0" smtClean="0">
                <a:solidFill>
                  <a:schemeClr val="accent1">
                    <a:lumMod val="40000"/>
                    <a:lumOff val="60000"/>
                  </a:schemeClr>
                </a:solidFill>
              </a:rPr>
              <a:t>}</a:t>
            </a:r>
            <a:endParaRPr lang="hu-HU" dirty="0">
              <a:solidFill>
                <a:schemeClr val="accent1">
                  <a:lumMod val="40000"/>
                  <a:lumOff val="60000"/>
                </a:schemeClr>
              </a:solidFill>
            </a:endParaRPr>
          </a:p>
        </p:txBody>
      </p:sp>
      <p:cxnSp>
        <p:nvCxnSpPr>
          <p:cNvPr id="8" name="Straight Connector 7"/>
          <p:cNvCxnSpPr/>
          <p:nvPr/>
        </p:nvCxnSpPr>
        <p:spPr>
          <a:xfrm>
            <a:off x="7171967" y="2136583"/>
            <a:ext cx="0" cy="4046494"/>
          </a:xfrm>
          <a:prstGeom prst="line">
            <a:avLst/>
          </a:prstGeom>
          <a:ln w="38100"/>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9633397" y="2136583"/>
            <a:ext cx="0" cy="4046494"/>
          </a:xfrm>
          <a:prstGeom prst="line">
            <a:avLst/>
          </a:prstGeom>
          <a:ln w="38100"/>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a:off x="7171967" y="6183077"/>
            <a:ext cx="2461430" cy="0"/>
          </a:xfrm>
          <a:prstGeom prst="line">
            <a:avLst/>
          </a:prstGeom>
          <a:ln w="38100"/>
        </p:spPr>
        <p:style>
          <a:lnRef idx="3">
            <a:schemeClr val="dk1"/>
          </a:lnRef>
          <a:fillRef idx="0">
            <a:schemeClr val="dk1"/>
          </a:fillRef>
          <a:effectRef idx="2">
            <a:schemeClr val="dk1"/>
          </a:effectRef>
          <a:fontRef idx="minor">
            <a:schemeClr val="tx1"/>
          </a:fontRef>
        </p:style>
      </p:cxnSp>
      <p:sp>
        <p:nvSpPr>
          <p:cNvPr id="3" name="Rectangle 2"/>
          <p:cNvSpPr/>
          <p:nvPr/>
        </p:nvSpPr>
        <p:spPr>
          <a:xfrm>
            <a:off x="7223482" y="5464046"/>
            <a:ext cx="2358399" cy="66751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f</a:t>
            </a:r>
            <a:r>
              <a:rPr lang="hu-HU" dirty="0" smtClean="0"/>
              <a:t>actorial(4)</a:t>
            </a:r>
            <a:endParaRPr lang="hu-HU" dirty="0"/>
          </a:p>
        </p:txBody>
      </p:sp>
      <p:sp>
        <p:nvSpPr>
          <p:cNvPr id="11" name="Rectangle 10"/>
          <p:cNvSpPr/>
          <p:nvPr/>
        </p:nvSpPr>
        <p:spPr>
          <a:xfrm>
            <a:off x="7223482" y="4757894"/>
            <a:ext cx="2358399" cy="66751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4*factorial(3)</a:t>
            </a:r>
            <a:endParaRPr lang="hu-HU" dirty="0"/>
          </a:p>
        </p:txBody>
      </p:sp>
      <p:sp>
        <p:nvSpPr>
          <p:cNvPr id="12" name="Rectangle 11"/>
          <p:cNvSpPr/>
          <p:nvPr/>
        </p:nvSpPr>
        <p:spPr>
          <a:xfrm>
            <a:off x="7223481" y="4051742"/>
            <a:ext cx="2358399" cy="66751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3</a:t>
            </a:r>
            <a:r>
              <a:rPr lang="hu-HU" dirty="0" smtClean="0"/>
              <a:t>*factorial(2)</a:t>
            </a:r>
            <a:endParaRPr lang="hu-HU" dirty="0"/>
          </a:p>
        </p:txBody>
      </p:sp>
      <p:sp>
        <p:nvSpPr>
          <p:cNvPr id="13" name="Rectangle 12"/>
          <p:cNvSpPr/>
          <p:nvPr/>
        </p:nvSpPr>
        <p:spPr>
          <a:xfrm>
            <a:off x="7223480" y="3345590"/>
            <a:ext cx="2358399" cy="66751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2</a:t>
            </a:r>
            <a:r>
              <a:rPr lang="hu-HU" dirty="0" smtClean="0"/>
              <a:t>*factorial(1)</a:t>
            </a:r>
            <a:endParaRPr lang="hu-HU" dirty="0"/>
          </a:p>
        </p:txBody>
      </p:sp>
      <p:sp>
        <p:nvSpPr>
          <p:cNvPr id="14" name="Rectangle 13"/>
          <p:cNvSpPr/>
          <p:nvPr/>
        </p:nvSpPr>
        <p:spPr>
          <a:xfrm>
            <a:off x="7223479" y="2639438"/>
            <a:ext cx="2358399" cy="66751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r</a:t>
            </a:r>
            <a:r>
              <a:rPr lang="hu-HU" dirty="0" smtClean="0"/>
              <a:t>eturn 1</a:t>
            </a:r>
            <a:endParaRPr lang="hu-HU" dirty="0"/>
          </a:p>
        </p:txBody>
      </p:sp>
      <p:sp>
        <p:nvSpPr>
          <p:cNvPr id="15" name="TextBox 14"/>
          <p:cNvSpPr txBox="1"/>
          <p:nvPr/>
        </p:nvSpPr>
        <p:spPr>
          <a:xfrm>
            <a:off x="646111" y="5293217"/>
            <a:ext cx="2582758" cy="369332"/>
          </a:xfrm>
          <a:prstGeom prst="rect">
            <a:avLst/>
          </a:prstGeom>
          <a:noFill/>
        </p:spPr>
        <p:txBody>
          <a:bodyPr wrap="none" rtlCol="0">
            <a:spAutoFit/>
          </a:bodyPr>
          <a:lstStyle/>
          <a:p>
            <a:r>
              <a:rPr lang="hu-HU" dirty="0"/>
              <a:t>i</a:t>
            </a:r>
            <a:r>
              <a:rPr lang="hu-HU" dirty="0" smtClean="0"/>
              <a:t>nt result = factorial(4)</a:t>
            </a:r>
          </a:p>
        </p:txBody>
      </p:sp>
    </p:spTree>
    <p:extLst>
      <p:ext uri="{BB962C8B-B14F-4D97-AF65-F5344CB8AC3E}">
        <p14:creationId xmlns:p14="http://schemas.microsoft.com/office/powerpoint/2010/main" val="30063686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u="sng" dirty="0" smtClean="0"/>
              <a:t>Factorial</a:t>
            </a:r>
            <a:r>
              <a:rPr lang="hu-HU" dirty="0" smtClean="0"/>
              <a:t>: factorial(4)</a:t>
            </a:r>
            <a:endParaRPr lang="hu-HU" u="sng" dirty="0"/>
          </a:p>
        </p:txBody>
      </p:sp>
      <p:sp>
        <p:nvSpPr>
          <p:cNvPr id="4" name="TextBox 3"/>
          <p:cNvSpPr txBox="1"/>
          <p:nvPr/>
        </p:nvSpPr>
        <p:spPr>
          <a:xfrm>
            <a:off x="646111" y="2622149"/>
            <a:ext cx="3695242" cy="2031325"/>
          </a:xfrm>
          <a:prstGeom prst="rect">
            <a:avLst/>
          </a:prstGeom>
          <a:noFill/>
        </p:spPr>
        <p:txBody>
          <a:bodyPr wrap="none" rtlCol="0">
            <a:spAutoFit/>
          </a:bodyPr>
          <a:lstStyle/>
          <a:p>
            <a:r>
              <a:rPr lang="hu-HU" dirty="0">
                <a:solidFill>
                  <a:schemeClr val="accent1">
                    <a:lumMod val="40000"/>
                    <a:lumOff val="60000"/>
                  </a:schemeClr>
                </a:solidFill>
              </a:rPr>
              <a:t>p</a:t>
            </a:r>
            <a:r>
              <a:rPr lang="hu-HU" dirty="0" smtClean="0">
                <a:solidFill>
                  <a:schemeClr val="accent1">
                    <a:lumMod val="40000"/>
                    <a:lumOff val="60000"/>
                  </a:schemeClr>
                </a:solidFill>
              </a:rPr>
              <a:t>ublic void factorial(int n) {</a:t>
            </a:r>
          </a:p>
          <a:p>
            <a:endParaRPr lang="hu-HU" dirty="0" smtClean="0">
              <a:solidFill>
                <a:schemeClr val="accent1">
                  <a:lumMod val="40000"/>
                  <a:lumOff val="60000"/>
                </a:schemeClr>
              </a:solidFill>
            </a:endParaRPr>
          </a:p>
          <a:p>
            <a:r>
              <a:rPr lang="hu-HU" dirty="0">
                <a:solidFill>
                  <a:schemeClr val="accent1">
                    <a:lumMod val="40000"/>
                    <a:lumOff val="60000"/>
                  </a:schemeClr>
                </a:solidFill>
              </a:rPr>
              <a:t>	</a:t>
            </a:r>
            <a:r>
              <a:rPr lang="hu-HU" dirty="0" smtClean="0">
                <a:solidFill>
                  <a:schemeClr val="accent1">
                    <a:lumMod val="40000"/>
                    <a:lumOff val="60000"/>
                  </a:schemeClr>
                </a:solidFill>
              </a:rPr>
              <a:t>if( n == 0 )</a:t>
            </a:r>
          </a:p>
          <a:p>
            <a:r>
              <a:rPr lang="hu-HU" dirty="0">
                <a:solidFill>
                  <a:schemeClr val="accent1">
                    <a:lumMod val="40000"/>
                    <a:lumOff val="60000"/>
                  </a:schemeClr>
                </a:solidFill>
              </a:rPr>
              <a:t>	</a:t>
            </a:r>
            <a:r>
              <a:rPr lang="hu-HU" dirty="0" smtClean="0">
                <a:solidFill>
                  <a:schemeClr val="accent1">
                    <a:lumMod val="40000"/>
                    <a:lumOff val="60000"/>
                  </a:schemeClr>
                </a:solidFill>
              </a:rPr>
              <a:t>	return 1;</a:t>
            </a:r>
          </a:p>
          <a:p>
            <a:endParaRPr lang="hu-HU" dirty="0">
              <a:solidFill>
                <a:schemeClr val="accent1">
                  <a:lumMod val="40000"/>
                  <a:lumOff val="60000"/>
                </a:schemeClr>
              </a:solidFill>
            </a:endParaRPr>
          </a:p>
          <a:p>
            <a:r>
              <a:rPr lang="hu-HU" dirty="0" smtClean="0">
                <a:solidFill>
                  <a:schemeClr val="accent1">
                    <a:lumMod val="40000"/>
                    <a:lumOff val="60000"/>
                  </a:schemeClr>
                </a:solidFill>
              </a:rPr>
              <a:t>	return n * factorial(n-1);</a:t>
            </a:r>
            <a:endParaRPr lang="hu-HU" dirty="0">
              <a:solidFill>
                <a:schemeClr val="accent1">
                  <a:lumMod val="40000"/>
                  <a:lumOff val="60000"/>
                </a:schemeClr>
              </a:solidFill>
            </a:endParaRPr>
          </a:p>
          <a:p>
            <a:r>
              <a:rPr lang="hu-HU" dirty="0" smtClean="0">
                <a:solidFill>
                  <a:schemeClr val="accent1">
                    <a:lumMod val="40000"/>
                    <a:lumOff val="60000"/>
                  </a:schemeClr>
                </a:solidFill>
              </a:rPr>
              <a:t>}</a:t>
            </a:r>
            <a:endParaRPr lang="hu-HU" dirty="0">
              <a:solidFill>
                <a:schemeClr val="accent1">
                  <a:lumMod val="40000"/>
                  <a:lumOff val="60000"/>
                </a:schemeClr>
              </a:solidFill>
            </a:endParaRPr>
          </a:p>
        </p:txBody>
      </p:sp>
      <p:cxnSp>
        <p:nvCxnSpPr>
          <p:cNvPr id="8" name="Straight Connector 7"/>
          <p:cNvCxnSpPr/>
          <p:nvPr/>
        </p:nvCxnSpPr>
        <p:spPr>
          <a:xfrm>
            <a:off x="7171967" y="2136583"/>
            <a:ext cx="0" cy="4046494"/>
          </a:xfrm>
          <a:prstGeom prst="line">
            <a:avLst/>
          </a:prstGeom>
          <a:ln w="38100"/>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9633397" y="2136583"/>
            <a:ext cx="0" cy="4046494"/>
          </a:xfrm>
          <a:prstGeom prst="line">
            <a:avLst/>
          </a:prstGeom>
          <a:ln w="38100"/>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a:off x="7171967" y="6183077"/>
            <a:ext cx="2461430" cy="0"/>
          </a:xfrm>
          <a:prstGeom prst="line">
            <a:avLst/>
          </a:prstGeom>
          <a:ln w="38100"/>
        </p:spPr>
        <p:style>
          <a:lnRef idx="3">
            <a:schemeClr val="dk1"/>
          </a:lnRef>
          <a:fillRef idx="0">
            <a:schemeClr val="dk1"/>
          </a:fillRef>
          <a:effectRef idx="2">
            <a:schemeClr val="dk1"/>
          </a:effectRef>
          <a:fontRef idx="minor">
            <a:schemeClr val="tx1"/>
          </a:fontRef>
        </p:style>
      </p:cxnSp>
      <p:sp>
        <p:nvSpPr>
          <p:cNvPr id="3" name="Rectangle 2"/>
          <p:cNvSpPr/>
          <p:nvPr/>
        </p:nvSpPr>
        <p:spPr>
          <a:xfrm>
            <a:off x="7223482" y="5464046"/>
            <a:ext cx="2358399" cy="66751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f</a:t>
            </a:r>
            <a:r>
              <a:rPr lang="hu-HU" dirty="0" smtClean="0"/>
              <a:t>actorial(4)</a:t>
            </a:r>
            <a:endParaRPr lang="hu-HU" dirty="0"/>
          </a:p>
        </p:txBody>
      </p:sp>
      <p:sp>
        <p:nvSpPr>
          <p:cNvPr id="11" name="Rectangle 10"/>
          <p:cNvSpPr/>
          <p:nvPr/>
        </p:nvSpPr>
        <p:spPr>
          <a:xfrm>
            <a:off x="7223482" y="4757894"/>
            <a:ext cx="2358399" cy="66751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4*factorial(3)</a:t>
            </a:r>
            <a:endParaRPr lang="hu-HU" dirty="0"/>
          </a:p>
        </p:txBody>
      </p:sp>
      <p:sp>
        <p:nvSpPr>
          <p:cNvPr id="12" name="Rectangle 11"/>
          <p:cNvSpPr/>
          <p:nvPr/>
        </p:nvSpPr>
        <p:spPr>
          <a:xfrm>
            <a:off x="7223481" y="4051742"/>
            <a:ext cx="2358399" cy="66751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3</a:t>
            </a:r>
            <a:r>
              <a:rPr lang="hu-HU" dirty="0" smtClean="0"/>
              <a:t>*factorial(2)</a:t>
            </a:r>
            <a:endParaRPr lang="hu-HU" dirty="0"/>
          </a:p>
        </p:txBody>
      </p:sp>
      <p:sp>
        <p:nvSpPr>
          <p:cNvPr id="13" name="Rectangle 12"/>
          <p:cNvSpPr/>
          <p:nvPr/>
        </p:nvSpPr>
        <p:spPr>
          <a:xfrm>
            <a:off x="7223480" y="3345590"/>
            <a:ext cx="2358399" cy="66751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2*1</a:t>
            </a:r>
            <a:endParaRPr lang="hu-HU" dirty="0"/>
          </a:p>
        </p:txBody>
      </p:sp>
      <p:sp>
        <p:nvSpPr>
          <p:cNvPr id="15" name="TextBox 14"/>
          <p:cNvSpPr txBox="1"/>
          <p:nvPr/>
        </p:nvSpPr>
        <p:spPr>
          <a:xfrm>
            <a:off x="646111" y="5293217"/>
            <a:ext cx="2582758" cy="369332"/>
          </a:xfrm>
          <a:prstGeom prst="rect">
            <a:avLst/>
          </a:prstGeom>
          <a:noFill/>
        </p:spPr>
        <p:txBody>
          <a:bodyPr wrap="none" rtlCol="0">
            <a:spAutoFit/>
          </a:bodyPr>
          <a:lstStyle/>
          <a:p>
            <a:r>
              <a:rPr lang="hu-HU" dirty="0"/>
              <a:t>i</a:t>
            </a:r>
            <a:r>
              <a:rPr lang="hu-HU" dirty="0" smtClean="0"/>
              <a:t>nt result = factorial(4)</a:t>
            </a:r>
          </a:p>
        </p:txBody>
      </p:sp>
    </p:spTree>
    <p:extLst>
      <p:ext uri="{BB962C8B-B14F-4D97-AF65-F5344CB8AC3E}">
        <p14:creationId xmlns:p14="http://schemas.microsoft.com/office/powerpoint/2010/main" val="13461228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u="sng" dirty="0" smtClean="0"/>
              <a:t>Factorial</a:t>
            </a:r>
            <a:r>
              <a:rPr lang="hu-HU" dirty="0" smtClean="0"/>
              <a:t>: factorial(4)</a:t>
            </a:r>
            <a:endParaRPr lang="hu-HU" u="sng" dirty="0"/>
          </a:p>
        </p:txBody>
      </p:sp>
      <p:sp>
        <p:nvSpPr>
          <p:cNvPr id="4" name="TextBox 3"/>
          <p:cNvSpPr txBox="1"/>
          <p:nvPr/>
        </p:nvSpPr>
        <p:spPr>
          <a:xfrm>
            <a:off x="646111" y="2622149"/>
            <a:ext cx="3695242" cy="2031325"/>
          </a:xfrm>
          <a:prstGeom prst="rect">
            <a:avLst/>
          </a:prstGeom>
          <a:noFill/>
        </p:spPr>
        <p:txBody>
          <a:bodyPr wrap="none" rtlCol="0">
            <a:spAutoFit/>
          </a:bodyPr>
          <a:lstStyle/>
          <a:p>
            <a:r>
              <a:rPr lang="hu-HU" dirty="0">
                <a:solidFill>
                  <a:schemeClr val="accent1">
                    <a:lumMod val="40000"/>
                    <a:lumOff val="60000"/>
                  </a:schemeClr>
                </a:solidFill>
              </a:rPr>
              <a:t>p</a:t>
            </a:r>
            <a:r>
              <a:rPr lang="hu-HU" dirty="0" smtClean="0">
                <a:solidFill>
                  <a:schemeClr val="accent1">
                    <a:lumMod val="40000"/>
                    <a:lumOff val="60000"/>
                  </a:schemeClr>
                </a:solidFill>
              </a:rPr>
              <a:t>ublic void factorial(int n) {</a:t>
            </a:r>
          </a:p>
          <a:p>
            <a:endParaRPr lang="hu-HU" dirty="0" smtClean="0">
              <a:solidFill>
                <a:schemeClr val="accent1">
                  <a:lumMod val="40000"/>
                  <a:lumOff val="60000"/>
                </a:schemeClr>
              </a:solidFill>
            </a:endParaRPr>
          </a:p>
          <a:p>
            <a:r>
              <a:rPr lang="hu-HU" dirty="0">
                <a:solidFill>
                  <a:schemeClr val="accent1">
                    <a:lumMod val="40000"/>
                    <a:lumOff val="60000"/>
                  </a:schemeClr>
                </a:solidFill>
              </a:rPr>
              <a:t>	</a:t>
            </a:r>
            <a:r>
              <a:rPr lang="hu-HU" dirty="0" smtClean="0">
                <a:solidFill>
                  <a:schemeClr val="accent1">
                    <a:lumMod val="40000"/>
                    <a:lumOff val="60000"/>
                  </a:schemeClr>
                </a:solidFill>
              </a:rPr>
              <a:t>if( n == 0 )</a:t>
            </a:r>
          </a:p>
          <a:p>
            <a:r>
              <a:rPr lang="hu-HU" dirty="0">
                <a:solidFill>
                  <a:schemeClr val="accent1">
                    <a:lumMod val="40000"/>
                    <a:lumOff val="60000"/>
                  </a:schemeClr>
                </a:solidFill>
              </a:rPr>
              <a:t>	</a:t>
            </a:r>
            <a:r>
              <a:rPr lang="hu-HU" dirty="0" smtClean="0">
                <a:solidFill>
                  <a:schemeClr val="accent1">
                    <a:lumMod val="40000"/>
                    <a:lumOff val="60000"/>
                  </a:schemeClr>
                </a:solidFill>
              </a:rPr>
              <a:t>	return 1;</a:t>
            </a:r>
          </a:p>
          <a:p>
            <a:endParaRPr lang="hu-HU" dirty="0">
              <a:solidFill>
                <a:schemeClr val="accent1">
                  <a:lumMod val="40000"/>
                  <a:lumOff val="60000"/>
                </a:schemeClr>
              </a:solidFill>
            </a:endParaRPr>
          </a:p>
          <a:p>
            <a:r>
              <a:rPr lang="hu-HU" dirty="0" smtClean="0">
                <a:solidFill>
                  <a:schemeClr val="accent1">
                    <a:lumMod val="40000"/>
                    <a:lumOff val="60000"/>
                  </a:schemeClr>
                </a:solidFill>
              </a:rPr>
              <a:t>	return n * factorial(n-1);</a:t>
            </a:r>
            <a:endParaRPr lang="hu-HU" dirty="0">
              <a:solidFill>
                <a:schemeClr val="accent1">
                  <a:lumMod val="40000"/>
                  <a:lumOff val="60000"/>
                </a:schemeClr>
              </a:solidFill>
            </a:endParaRPr>
          </a:p>
          <a:p>
            <a:r>
              <a:rPr lang="hu-HU" dirty="0" smtClean="0">
                <a:solidFill>
                  <a:schemeClr val="accent1">
                    <a:lumMod val="40000"/>
                    <a:lumOff val="60000"/>
                  </a:schemeClr>
                </a:solidFill>
              </a:rPr>
              <a:t>}</a:t>
            </a:r>
            <a:endParaRPr lang="hu-HU" dirty="0">
              <a:solidFill>
                <a:schemeClr val="accent1">
                  <a:lumMod val="40000"/>
                  <a:lumOff val="60000"/>
                </a:schemeClr>
              </a:solidFill>
            </a:endParaRPr>
          </a:p>
        </p:txBody>
      </p:sp>
      <p:cxnSp>
        <p:nvCxnSpPr>
          <p:cNvPr id="8" name="Straight Connector 7"/>
          <p:cNvCxnSpPr/>
          <p:nvPr/>
        </p:nvCxnSpPr>
        <p:spPr>
          <a:xfrm>
            <a:off x="7171967" y="2136583"/>
            <a:ext cx="0" cy="4046494"/>
          </a:xfrm>
          <a:prstGeom prst="line">
            <a:avLst/>
          </a:prstGeom>
          <a:ln w="38100"/>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9633397" y="2136583"/>
            <a:ext cx="0" cy="4046494"/>
          </a:xfrm>
          <a:prstGeom prst="line">
            <a:avLst/>
          </a:prstGeom>
          <a:ln w="38100"/>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a:off x="7171967" y="6183077"/>
            <a:ext cx="2461430" cy="0"/>
          </a:xfrm>
          <a:prstGeom prst="line">
            <a:avLst/>
          </a:prstGeom>
          <a:ln w="38100"/>
        </p:spPr>
        <p:style>
          <a:lnRef idx="3">
            <a:schemeClr val="dk1"/>
          </a:lnRef>
          <a:fillRef idx="0">
            <a:schemeClr val="dk1"/>
          </a:fillRef>
          <a:effectRef idx="2">
            <a:schemeClr val="dk1"/>
          </a:effectRef>
          <a:fontRef idx="minor">
            <a:schemeClr val="tx1"/>
          </a:fontRef>
        </p:style>
      </p:cxnSp>
      <p:sp>
        <p:nvSpPr>
          <p:cNvPr id="3" name="Rectangle 2"/>
          <p:cNvSpPr/>
          <p:nvPr/>
        </p:nvSpPr>
        <p:spPr>
          <a:xfrm>
            <a:off x="7223482" y="5464046"/>
            <a:ext cx="2358399" cy="66751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f</a:t>
            </a:r>
            <a:r>
              <a:rPr lang="hu-HU" dirty="0" smtClean="0"/>
              <a:t>actorial(4)</a:t>
            </a:r>
            <a:endParaRPr lang="hu-HU" dirty="0"/>
          </a:p>
        </p:txBody>
      </p:sp>
      <p:sp>
        <p:nvSpPr>
          <p:cNvPr id="11" name="Rectangle 10"/>
          <p:cNvSpPr/>
          <p:nvPr/>
        </p:nvSpPr>
        <p:spPr>
          <a:xfrm>
            <a:off x="7223482" y="4757894"/>
            <a:ext cx="2358399" cy="66751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4*factorial(3)</a:t>
            </a:r>
            <a:endParaRPr lang="hu-HU" dirty="0"/>
          </a:p>
        </p:txBody>
      </p:sp>
      <p:sp>
        <p:nvSpPr>
          <p:cNvPr id="12" name="Rectangle 11"/>
          <p:cNvSpPr/>
          <p:nvPr/>
        </p:nvSpPr>
        <p:spPr>
          <a:xfrm>
            <a:off x="7223481" y="4051742"/>
            <a:ext cx="2358399" cy="66751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3*2*1</a:t>
            </a:r>
            <a:endParaRPr lang="hu-HU" dirty="0"/>
          </a:p>
        </p:txBody>
      </p:sp>
      <p:sp>
        <p:nvSpPr>
          <p:cNvPr id="14" name="TextBox 13"/>
          <p:cNvSpPr txBox="1"/>
          <p:nvPr/>
        </p:nvSpPr>
        <p:spPr>
          <a:xfrm>
            <a:off x="646111" y="5293217"/>
            <a:ext cx="2582758" cy="369332"/>
          </a:xfrm>
          <a:prstGeom prst="rect">
            <a:avLst/>
          </a:prstGeom>
          <a:noFill/>
        </p:spPr>
        <p:txBody>
          <a:bodyPr wrap="none" rtlCol="0">
            <a:spAutoFit/>
          </a:bodyPr>
          <a:lstStyle/>
          <a:p>
            <a:r>
              <a:rPr lang="hu-HU" dirty="0"/>
              <a:t>i</a:t>
            </a:r>
            <a:r>
              <a:rPr lang="hu-HU" dirty="0" smtClean="0"/>
              <a:t>nt result = factorial(4)</a:t>
            </a:r>
          </a:p>
        </p:txBody>
      </p:sp>
    </p:spTree>
    <p:extLst>
      <p:ext uri="{BB962C8B-B14F-4D97-AF65-F5344CB8AC3E}">
        <p14:creationId xmlns:p14="http://schemas.microsoft.com/office/powerpoint/2010/main" val="42323883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u="sng" dirty="0" smtClean="0"/>
              <a:t>Factorial</a:t>
            </a:r>
            <a:r>
              <a:rPr lang="hu-HU" dirty="0" smtClean="0"/>
              <a:t>: factorial(4)</a:t>
            </a:r>
            <a:endParaRPr lang="hu-HU" u="sng" dirty="0"/>
          </a:p>
        </p:txBody>
      </p:sp>
      <p:sp>
        <p:nvSpPr>
          <p:cNvPr id="4" name="TextBox 3"/>
          <p:cNvSpPr txBox="1"/>
          <p:nvPr/>
        </p:nvSpPr>
        <p:spPr>
          <a:xfrm>
            <a:off x="646111" y="2622149"/>
            <a:ext cx="3695242" cy="2031325"/>
          </a:xfrm>
          <a:prstGeom prst="rect">
            <a:avLst/>
          </a:prstGeom>
          <a:noFill/>
        </p:spPr>
        <p:txBody>
          <a:bodyPr wrap="none" rtlCol="0">
            <a:spAutoFit/>
          </a:bodyPr>
          <a:lstStyle/>
          <a:p>
            <a:r>
              <a:rPr lang="hu-HU" dirty="0">
                <a:solidFill>
                  <a:schemeClr val="accent1">
                    <a:lumMod val="40000"/>
                    <a:lumOff val="60000"/>
                  </a:schemeClr>
                </a:solidFill>
              </a:rPr>
              <a:t>p</a:t>
            </a:r>
            <a:r>
              <a:rPr lang="hu-HU" dirty="0" smtClean="0">
                <a:solidFill>
                  <a:schemeClr val="accent1">
                    <a:lumMod val="40000"/>
                    <a:lumOff val="60000"/>
                  </a:schemeClr>
                </a:solidFill>
              </a:rPr>
              <a:t>ublic void factorial(int n) {</a:t>
            </a:r>
          </a:p>
          <a:p>
            <a:endParaRPr lang="hu-HU" dirty="0" smtClean="0">
              <a:solidFill>
                <a:schemeClr val="accent1">
                  <a:lumMod val="40000"/>
                  <a:lumOff val="60000"/>
                </a:schemeClr>
              </a:solidFill>
            </a:endParaRPr>
          </a:p>
          <a:p>
            <a:r>
              <a:rPr lang="hu-HU" dirty="0">
                <a:solidFill>
                  <a:schemeClr val="accent1">
                    <a:lumMod val="40000"/>
                    <a:lumOff val="60000"/>
                  </a:schemeClr>
                </a:solidFill>
              </a:rPr>
              <a:t>	</a:t>
            </a:r>
            <a:r>
              <a:rPr lang="hu-HU" dirty="0" smtClean="0">
                <a:solidFill>
                  <a:schemeClr val="accent1">
                    <a:lumMod val="40000"/>
                    <a:lumOff val="60000"/>
                  </a:schemeClr>
                </a:solidFill>
              </a:rPr>
              <a:t>if( n == 0 )</a:t>
            </a:r>
          </a:p>
          <a:p>
            <a:r>
              <a:rPr lang="hu-HU" dirty="0">
                <a:solidFill>
                  <a:schemeClr val="accent1">
                    <a:lumMod val="40000"/>
                    <a:lumOff val="60000"/>
                  </a:schemeClr>
                </a:solidFill>
              </a:rPr>
              <a:t>	</a:t>
            </a:r>
            <a:r>
              <a:rPr lang="hu-HU" dirty="0" smtClean="0">
                <a:solidFill>
                  <a:schemeClr val="accent1">
                    <a:lumMod val="40000"/>
                    <a:lumOff val="60000"/>
                  </a:schemeClr>
                </a:solidFill>
              </a:rPr>
              <a:t>	return 1;</a:t>
            </a:r>
          </a:p>
          <a:p>
            <a:endParaRPr lang="hu-HU" dirty="0">
              <a:solidFill>
                <a:schemeClr val="accent1">
                  <a:lumMod val="40000"/>
                  <a:lumOff val="60000"/>
                </a:schemeClr>
              </a:solidFill>
            </a:endParaRPr>
          </a:p>
          <a:p>
            <a:r>
              <a:rPr lang="hu-HU" dirty="0" smtClean="0">
                <a:solidFill>
                  <a:schemeClr val="accent1">
                    <a:lumMod val="40000"/>
                    <a:lumOff val="60000"/>
                  </a:schemeClr>
                </a:solidFill>
              </a:rPr>
              <a:t>	return n * factorial(n-1);</a:t>
            </a:r>
            <a:endParaRPr lang="hu-HU" dirty="0">
              <a:solidFill>
                <a:schemeClr val="accent1">
                  <a:lumMod val="40000"/>
                  <a:lumOff val="60000"/>
                </a:schemeClr>
              </a:solidFill>
            </a:endParaRPr>
          </a:p>
          <a:p>
            <a:r>
              <a:rPr lang="hu-HU" dirty="0" smtClean="0">
                <a:solidFill>
                  <a:schemeClr val="accent1">
                    <a:lumMod val="40000"/>
                    <a:lumOff val="60000"/>
                  </a:schemeClr>
                </a:solidFill>
              </a:rPr>
              <a:t>}</a:t>
            </a:r>
            <a:endParaRPr lang="hu-HU" dirty="0">
              <a:solidFill>
                <a:schemeClr val="accent1">
                  <a:lumMod val="40000"/>
                  <a:lumOff val="60000"/>
                </a:schemeClr>
              </a:solidFill>
            </a:endParaRPr>
          </a:p>
        </p:txBody>
      </p:sp>
      <p:cxnSp>
        <p:nvCxnSpPr>
          <p:cNvPr id="8" name="Straight Connector 7"/>
          <p:cNvCxnSpPr/>
          <p:nvPr/>
        </p:nvCxnSpPr>
        <p:spPr>
          <a:xfrm>
            <a:off x="7171967" y="2136583"/>
            <a:ext cx="0" cy="4046494"/>
          </a:xfrm>
          <a:prstGeom prst="line">
            <a:avLst/>
          </a:prstGeom>
          <a:ln w="38100"/>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9633397" y="2136583"/>
            <a:ext cx="0" cy="4046494"/>
          </a:xfrm>
          <a:prstGeom prst="line">
            <a:avLst/>
          </a:prstGeom>
          <a:ln w="38100"/>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a:off x="7171967" y="6183077"/>
            <a:ext cx="2461430" cy="0"/>
          </a:xfrm>
          <a:prstGeom prst="line">
            <a:avLst/>
          </a:prstGeom>
          <a:ln w="38100"/>
        </p:spPr>
        <p:style>
          <a:lnRef idx="3">
            <a:schemeClr val="dk1"/>
          </a:lnRef>
          <a:fillRef idx="0">
            <a:schemeClr val="dk1"/>
          </a:fillRef>
          <a:effectRef idx="2">
            <a:schemeClr val="dk1"/>
          </a:effectRef>
          <a:fontRef idx="minor">
            <a:schemeClr val="tx1"/>
          </a:fontRef>
        </p:style>
      </p:cxnSp>
      <p:sp>
        <p:nvSpPr>
          <p:cNvPr id="3" name="Rectangle 2"/>
          <p:cNvSpPr/>
          <p:nvPr/>
        </p:nvSpPr>
        <p:spPr>
          <a:xfrm>
            <a:off x="7223482" y="5464046"/>
            <a:ext cx="2358399" cy="66751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f</a:t>
            </a:r>
            <a:r>
              <a:rPr lang="hu-HU" dirty="0" smtClean="0"/>
              <a:t>actorial(4)</a:t>
            </a:r>
            <a:endParaRPr lang="hu-HU" dirty="0"/>
          </a:p>
        </p:txBody>
      </p:sp>
      <p:sp>
        <p:nvSpPr>
          <p:cNvPr id="11" name="Rectangle 10"/>
          <p:cNvSpPr/>
          <p:nvPr/>
        </p:nvSpPr>
        <p:spPr>
          <a:xfrm>
            <a:off x="7223482" y="4757894"/>
            <a:ext cx="2358399" cy="66751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4*3*2*1</a:t>
            </a:r>
            <a:endParaRPr lang="hu-HU" dirty="0"/>
          </a:p>
        </p:txBody>
      </p:sp>
      <p:sp>
        <p:nvSpPr>
          <p:cNvPr id="13" name="TextBox 12"/>
          <p:cNvSpPr txBox="1"/>
          <p:nvPr/>
        </p:nvSpPr>
        <p:spPr>
          <a:xfrm>
            <a:off x="646111" y="5293217"/>
            <a:ext cx="2582758" cy="369332"/>
          </a:xfrm>
          <a:prstGeom prst="rect">
            <a:avLst/>
          </a:prstGeom>
          <a:noFill/>
        </p:spPr>
        <p:txBody>
          <a:bodyPr wrap="none" rtlCol="0">
            <a:spAutoFit/>
          </a:bodyPr>
          <a:lstStyle/>
          <a:p>
            <a:r>
              <a:rPr lang="hu-HU" dirty="0"/>
              <a:t>i</a:t>
            </a:r>
            <a:r>
              <a:rPr lang="hu-HU" dirty="0" smtClean="0"/>
              <a:t>nt result = factorial(4)</a:t>
            </a:r>
          </a:p>
        </p:txBody>
      </p:sp>
    </p:spTree>
    <p:extLst>
      <p:ext uri="{BB962C8B-B14F-4D97-AF65-F5344CB8AC3E}">
        <p14:creationId xmlns:p14="http://schemas.microsoft.com/office/powerpoint/2010/main" val="18275513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u="sng" dirty="0" smtClean="0"/>
              <a:t>Factorial</a:t>
            </a:r>
            <a:r>
              <a:rPr lang="hu-HU" dirty="0" smtClean="0"/>
              <a:t>: factorial(4)</a:t>
            </a:r>
            <a:endParaRPr lang="hu-HU" u="sng" dirty="0"/>
          </a:p>
        </p:txBody>
      </p:sp>
      <p:sp>
        <p:nvSpPr>
          <p:cNvPr id="4" name="TextBox 3"/>
          <p:cNvSpPr txBox="1"/>
          <p:nvPr/>
        </p:nvSpPr>
        <p:spPr>
          <a:xfrm>
            <a:off x="646111" y="2622149"/>
            <a:ext cx="3695242" cy="2031325"/>
          </a:xfrm>
          <a:prstGeom prst="rect">
            <a:avLst/>
          </a:prstGeom>
          <a:noFill/>
        </p:spPr>
        <p:txBody>
          <a:bodyPr wrap="none" rtlCol="0">
            <a:spAutoFit/>
          </a:bodyPr>
          <a:lstStyle/>
          <a:p>
            <a:r>
              <a:rPr lang="hu-HU" dirty="0">
                <a:solidFill>
                  <a:schemeClr val="accent1">
                    <a:lumMod val="40000"/>
                    <a:lumOff val="60000"/>
                  </a:schemeClr>
                </a:solidFill>
              </a:rPr>
              <a:t>p</a:t>
            </a:r>
            <a:r>
              <a:rPr lang="hu-HU" dirty="0" smtClean="0">
                <a:solidFill>
                  <a:schemeClr val="accent1">
                    <a:lumMod val="40000"/>
                    <a:lumOff val="60000"/>
                  </a:schemeClr>
                </a:solidFill>
              </a:rPr>
              <a:t>ublic void factorial(int n) {</a:t>
            </a:r>
          </a:p>
          <a:p>
            <a:endParaRPr lang="hu-HU" dirty="0" smtClean="0">
              <a:solidFill>
                <a:schemeClr val="accent1">
                  <a:lumMod val="40000"/>
                  <a:lumOff val="60000"/>
                </a:schemeClr>
              </a:solidFill>
            </a:endParaRPr>
          </a:p>
          <a:p>
            <a:r>
              <a:rPr lang="hu-HU" dirty="0">
                <a:solidFill>
                  <a:schemeClr val="accent1">
                    <a:lumMod val="40000"/>
                    <a:lumOff val="60000"/>
                  </a:schemeClr>
                </a:solidFill>
              </a:rPr>
              <a:t>	</a:t>
            </a:r>
            <a:r>
              <a:rPr lang="hu-HU" dirty="0" smtClean="0">
                <a:solidFill>
                  <a:schemeClr val="accent1">
                    <a:lumMod val="40000"/>
                    <a:lumOff val="60000"/>
                  </a:schemeClr>
                </a:solidFill>
              </a:rPr>
              <a:t>if( n == 0 )</a:t>
            </a:r>
          </a:p>
          <a:p>
            <a:r>
              <a:rPr lang="hu-HU" dirty="0">
                <a:solidFill>
                  <a:schemeClr val="accent1">
                    <a:lumMod val="40000"/>
                    <a:lumOff val="60000"/>
                  </a:schemeClr>
                </a:solidFill>
              </a:rPr>
              <a:t>	</a:t>
            </a:r>
            <a:r>
              <a:rPr lang="hu-HU" dirty="0" smtClean="0">
                <a:solidFill>
                  <a:schemeClr val="accent1">
                    <a:lumMod val="40000"/>
                    <a:lumOff val="60000"/>
                  </a:schemeClr>
                </a:solidFill>
              </a:rPr>
              <a:t>	return 1;</a:t>
            </a:r>
          </a:p>
          <a:p>
            <a:endParaRPr lang="hu-HU" dirty="0">
              <a:solidFill>
                <a:schemeClr val="accent1">
                  <a:lumMod val="40000"/>
                  <a:lumOff val="60000"/>
                </a:schemeClr>
              </a:solidFill>
            </a:endParaRPr>
          </a:p>
          <a:p>
            <a:r>
              <a:rPr lang="hu-HU" dirty="0" smtClean="0">
                <a:solidFill>
                  <a:schemeClr val="accent1">
                    <a:lumMod val="40000"/>
                    <a:lumOff val="60000"/>
                  </a:schemeClr>
                </a:solidFill>
              </a:rPr>
              <a:t>	return n * factorial(n-1);</a:t>
            </a:r>
            <a:endParaRPr lang="hu-HU" dirty="0">
              <a:solidFill>
                <a:schemeClr val="accent1">
                  <a:lumMod val="40000"/>
                  <a:lumOff val="60000"/>
                </a:schemeClr>
              </a:solidFill>
            </a:endParaRPr>
          </a:p>
          <a:p>
            <a:r>
              <a:rPr lang="hu-HU" dirty="0" smtClean="0">
                <a:solidFill>
                  <a:schemeClr val="accent1">
                    <a:lumMod val="40000"/>
                    <a:lumOff val="60000"/>
                  </a:schemeClr>
                </a:solidFill>
              </a:rPr>
              <a:t>}</a:t>
            </a:r>
            <a:endParaRPr lang="hu-HU" dirty="0">
              <a:solidFill>
                <a:schemeClr val="accent1">
                  <a:lumMod val="40000"/>
                  <a:lumOff val="60000"/>
                </a:schemeClr>
              </a:solidFill>
            </a:endParaRPr>
          </a:p>
        </p:txBody>
      </p:sp>
      <p:cxnSp>
        <p:nvCxnSpPr>
          <p:cNvPr id="8" name="Straight Connector 7"/>
          <p:cNvCxnSpPr/>
          <p:nvPr/>
        </p:nvCxnSpPr>
        <p:spPr>
          <a:xfrm>
            <a:off x="7171967" y="2136583"/>
            <a:ext cx="0" cy="4046494"/>
          </a:xfrm>
          <a:prstGeom prst="line">
            <a:avLst/>
          </a:prstGeom>
          <a:ln w="38100"/>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9633397" y="2136583"/>
            <a:ext cx="0" cy="4046494"/>
          </a:xfrm>
          <a:prstGeom prst="line">
            <a:avLst/>
          </a:prstGeom>
          <a:ln w="38100"/>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a:off x="7171967" y="6183077"/>
            <a:ext cx="2461430" cy="0"/>
          </a:xfrm>
          <a:prstGeom prst="line">
            <a:avLst/>
          </a:prstGeom>
          <a:ln w="38100"/>
        </p:spPr>
        <p:style>
          <a:lnRef idx="3">
            <a:schemeClr val="dk1"/>
          </a:lnRef>
          <a:fillRef idx="0">
            <a:schemeClr val="dk1"/>
          </a:fillRef>
          <a:effectRef idx="2">
            <a:schemeClr val="dk1"/>
          </a:effectRef>
          <a:fontRef idx="minor">
            <a:schemeClr val="tx1"/>
          </a:fontRef>
        </p:style>
      </p:cxnSp>
      <p:sp>
        <p:nvSpPr>
          <p:cNvPr id="3" name="Rectangle 2"/>
          <p:cNvSpPr/>
          <p:nvPr/>
        </p:nvSpPr>
        <p:spPr>
          <a:xfrm>
            <a:off x="7223482" y="5464046"/>
            <a:ext cx="2358399" cy="66751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4*3*2*1</a:t>
            </a:r>
            <a:endParaRPr lang="hu-HU" dirty="0"/>
          </a:p>
        </p:txBody>
      </p:sp>
      <p:sp>
        <p:nvSpPr>
          <p:cNvPr id="5" name="TextBox 4"/>
          <p:cNvSpPr txBox="1"/>
          <p:nvPr/>
        </p:nvSpPr>
        <p:spPr>
          <a:xfrm>
            <a:off x="646111" y="5293217"/>
            <a:ext cx="3259226" cy="923330"/>
          </a:xfrm>
          <a:prstGeom prst="rect">
            <a:avLst/>
          </a:prstGeom>
          <a:noFill/>
        </p:spPr>
        <p:txBody>
          <a:bodyPr wrap="none" rtlCol="0">
            <a:spAutoFit/>
          </a:bodyPr>
          <a:lstStyle/>
          <a:p>
            <a:r>
              <a:rPr lang="hu-HU" dirty="0"/>
              <a:t>i</a:t>
            </a:r>
            <a:r>
              <a:rPr lang="hu-HU" dirty="0" smtClean="0"/>
              <a:t>nt result = factorial(4)</a:t>
            </a:r>
          </a:p>
          <a:p>
            <a:endParaRPr lang="hu-HU" dirty="0"/>
          </a:p>
          <a:p>
            <a:r>
              <a:rPr lang="hu-HU" b="1" dirty="0" smtClean="0">
                <a:solidFill>
                  <a:srgbClr val="FFFF00"/>
                </a:solidFill>
              </a:rPr>
              <a:t>Result will be 4*3*2*1 = 24 !!!</a:t>
            </a:r>
            <a:endParaRPr lang="hu-HU" b="1" dirty="0">
              <a:solidFill>
                <a:srgbClr val="FFFF00"/>
              </a:solidFill>
            </a:endParaRPr>
          </a:p>
        </p:txBody>
      </p:sp>
      <p:sp>
        <p:nvSpPr>
          <p:cNvPr id="6" name="TextBox 5"/>
          <p:cNvSpPr txBox="1"/>
          <p:nvPr/>
        </p:nvSpPr>
        <p:spPr>
          <a:xfrm>
            <a:off x="1523884" y="1556827"/>
            <a:ext cx="8209299" cy="369332"/>
          </a:xfrm>
          <a:prstGeom prst="rect">
            <a:avLst/>
          </a:prstGeom>
          <a:noFill/>
        </p:spPr>
        <p:txBody>
          <a:bodyPr wrap="none" rtlCol="0">
            <a:spAutoFit/>
          </a:bodyPr>
          <a:lstStyle/>
          <a:p>
            <a:r>
              <a:rPr lang="hu-HU" b="1" dirty="0" smtClean="0">
                <a:solidFill>
                  <a:srgbClr val="00B050"/>
                </a:solidFill>
              </a:rPr>
              <a:t>Conclusion: recursive method calls are going to be piled up in the stack </a:t>
            </a:r>
            <a:endParaRPr lang="hu-HU" b="1" dirty="0">
              <a:solidFill>
                <a:srgbClr val="00B050"/>
              </a:solidFill>
            </a:endParaRPr>
          </a:p>
        </p:txBody>
      </p:sp>
    </p:spTree>
    <p:extLst>
      <p:ext uri="{BB962C8B-B14F-4D97-AF65-F5344CB8AC3E}">
        <p14:creationId xmlns:p14="http://schemas.microsoft.com/office/powerpoint/2010/main" val="20463971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u-HU" b="1" dirty="0" smtClean="0"/>
              <a:t>QUEUE</a:t>
            </a:r>
            <a:endParaRPr lang="en-US" b="1"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0219858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103312" y="1149178"/>
            <a:ext cx="8946541" cy="5387546"/>
          </a:xfrm>
        </p:spPr>
        <p:txBody>
          <a:bodyPr/>
          <a:lstStyle/>
          <a:p>
            <a:endParaRPr lang="hu-HU" dirty="0" smtClean="0"/>
          </a:p>
          <a:p>
            <a:r>
              <a:rPr lang="hu-HU" dirty="0" smtClean="0"/>
              <a:t>It is an abstract data type (interface)</a:t>
            </a:r>
          </a:p>
          <a:p>
            <a:r>
              <a:rPr lang="hu-HU" dirty="0" smtClean="0"/>
              <a:t>Basic operations: enqueue() and dequeue() , peek()</a:t>
            </a:r>
          </a:p>
          <a:p>
            <a:r>
              <a:rPr lang="hu-HU" dirty="0" smtClean="0"/>
              <a:t>FIFO structure: first in first out </a:t>
            </a:r>
          </a:p>
          <a:p>
            <a:r>
              <a:rPr lang="hu-HU" dirty="0" smtClean="0"/>
              <a:t>It can be implemented with dynamic arrays as well as with linked lists</a:t>
            </a:r>
          </a:p>
          <a:p>
            <a:r>
              <a:rPr lang="hu-HU" dirty="0" smtClean="0"/>
              <a:t>Important when implementing BFS algorithm for graphs</a:t>
            </a:r>
          </a:p>
          <a:p>
            <a:endParaRPr lang="hu-HU" dirty="0" smtClean="0"/>
          </a:p>
        </p:txBody>
      </p:sp>
    </p:spTree>
    <p:extLst>
      <p:ext uri="{BB962C8B-B14F-4D97-AF65-F5344CB8AC3E}">
        <p14:creationId xmlns:p14="http://schemas.microsoft.com/office/powerpoint/2010/main" val="2752441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94168"/>
          </a:xfrm>
        </p:spPr>
        <p:txBody>
          <a:bodyPr/>
          <a:lstStyle/>
          <a:p>
            <a:endParaRPr lang="en-US" b="1" u="sng" dirty="0"/>
          </a:p>
        </p:txBody>
      </p:sp>
      <p:sp>
        <p:nvSpPr>
          <p:cNvPr id="5" name="Content Placeholder 4"/>
          <p:cNvSpPr>
            <a:spLocks noGrp="1"/>
          </p:cNvSpPr>
          <p:nvPr>
            <p:ph idx="1"/>
          </p:nvPr>
        </p:nvSpPr>
        <p:spPr>
          <a:xfrm>
            <a:off x="1103312" y="1149178"/>
            <a:ext cx="8946541" cy="5387546"/>
          </a:xfrm>
        </p:spPr>
        <p:txBody>
          <a:bodyPr/>
          <a:lstStyle/>
          <a:p>
            <a:endParaRPr lang="hu-HU" dirty="0" smtClean="0"/>
          </a:p>
          <a:p>
            <a:r>
              <a:rPr lang="hu-HU" dirty="0" smtClean="0"/>
              <a:t>It is an abstract data type (interface)</a:t>
            </a:r>
          </a:p>
          <a:p>
            <a:r>
              <a:rPr lang="hu-HU" dirty="0" smtClean="0"/>
              <a:t>Basic operations: pop(), push() and peek()</a:t>
            </a:r>
          </a:p>
          <a:p>
            <a:r>
              <a:rPr lang="hu-HU" b="1" dirty="0" smtClean="0"/>
              <a:t>LIFO</a:t>
            </a:r>
            <a:r>
              <a:rPr lang="hu-HU" dirty="0" smtClean="0"/>
              <a:t> structure: last in first out </a:t>
            </a:r>
          </a:p>
          <a:p>
            <a:r>
              <a:rPr lang="en-US" dirty="0"/>
              <a:t>In most high level languages, a stack can be easily implemented either </a:t>
            </a:r>
            <a:r>
              <a:rPr lang="hu-HU" dirty="0" smtClean="0"/>
              <a:t>with </a:t>
            </a:r>
            <a:r>
              <a:rPr lang="en-US" dirty="0" smtClean="0"/>
              <a:t>array</a:t>
            </a:r>
            <a:r>
              <a:rPr lang="hu-HU" dirty="0" smtClean="0"/>
              <a:t>s </a:t>
            </a:r>
            <a:r>
              <a:rPr lang="en-US" dirty="0" smtClean="0"/>
              <a:t>or linked list</a:t>
            </a:r>
            <a:r>
              <a:rPr lang="hu-HU" dirty="0" smtClean="0"/>
              <a:t>s</a:t>
            </a:r>
          </a:p>
          <a:p>
            <a:r>
              <a:rPr lang="en-US" dirty="0"/>
              <a:t>A number of programming languages are stack-oriented, meaning they define most basic operations (adding two numbers, printing a character) as taking their arguments from the stack, and placing any </a:t>
            </a:r>
            <a:r>
              <a:rPr lang="en-US" dirty="0" smtClean="0"/>
              <a:t>return </a:t>
            </a:r>
            <a:r>
              <a:rPr lang="en-US" dirty="0"/>
              <a:t>values back on the </a:t>
            </a:r>
            <a:r>
              <a:rPr lang="en-US" dirty="0" smtClean="0"/>
              <a:t>stack</a:t>
            </a:r>
            <a:endParaRPr lang="hu-HU" dirty="0" smtClean="0"/>
          </a:p>
        </p:txBody>
      </p:sp>
    </p:spTree>
    <p:extLst>
      <p:ext uri="{BB962C8B-B14F-4D97-AF65-F5344CB8AC3E}">
        <p14:creationId xmlns:p14="http://schemas.microsoft.com/office/powerpoint/2010/main" val="37651365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015946" y="2965622"/>
            <a:ext cx="3719384" cy="0"/>
          </a:xfrm>
          <a:prstGeom prst="line">
            <a:avLst/>
          </a:prstGeom>
          <a:ln/>
        </p:spPr>
        <p:style>
          <a:lnRef idx="3">
            <a:schemeClr val="dk1"/>
          </a:lnRef>
          <a:fillRef idx="0">
            <a:schemeClr val="dk1"/>
          </a:fillRef>
          <a:effectRef idx="2">
            <a:schemeClr val="dk1"/>
          </a:effectRef>
          <a:fontRef idx="minor">
            <a:schemeClr val="tx1"/>
          </a:fontRef>
        </p:style>
      </p:cxnSp>
      <p:cxnSp>
        <p:nvCxnSpPr>
          <p:cNvPr id="6" name="Straight Connector 5"/>
          <p:cNvCxnSpPr/>
          <p:nvPr/>
        </p:nvCxnSpPr>
        <p:spPr>
          <a:xfrm>
            <a:off x="4015946" y="3921212"/>
            <a:ext cx="3719384" cy="0"/>
          </a:xfrm>
          <a:prstGeom prst="line">
            <a:avLst/>
          </a:prstGeom>
          <a:ln/>
        </p:spPr>
        <p:style>
          <a:lnRef idx="3">
            <a:schemeClr val="dk1"/>
          </a:lnRef>
          <a:fillRef idx="0">
            <a:schemeClr val="dk1"/>
          </a:fillRef>
          <a:effectRef idx="2">
            <a:schemeClr val="dk1"/>
          </a:effectRef>
          <a:fontRef idx="minor">
            <a:schemeClr val="tx1"/>
          </a:fontRef>
        </p:style>
      </p:cxnSp>
      <p:sp>
        <p:nvSpPr>
          <p:cNvPr id="2" name="TextBox 1"/>
          <p:cNvSpPr txBox="1"/>
          <p:nvPr/>
        </p:nvSpPr>
        <p:spPr>
          <a:xfrm>
            <a:off x="2009104" y="618186"/>
            <a:ext cx="7268336" cy="646331"/>
          </a:xfrm>
          <a:prstGeom prst="rect">
            <a:avLst/>
          </a:prstGeom>
          <a:noFill/>
        </p:spPr>
        <p:txBody>
          <a:bodyPr wrap="none" rtlCol="0">
            <a:spAutoFit/>
          </a:bodyPr>
          <a:lstStyle/>
          <a:p>
            <a:r>
              <a:rPr lang="hu-HU" b="1" u="sng" dirty="0" smtClean="0"/>
              <a:t>Enqueue operation</a:t>
            </a:r>
            <a:r>
              <a:rPr lang="hu-HU" dirty="0" smtClean="0"/>
              <a:t>: we just simply add the new item to the end</a:t>
            </a:r>
          </a:p>
          <a:p>
            <a:r>
              <a:rPr lang="hu-HU" dirty="0"/>
              <a:t>	</a:t>
            </a:r>
            <a:r>
              <a:rPr lang="hu-HU" dirty="0" smtClean="0"/>
              <a:t>of the queue  </a:t>
            </a:r>
            <a:endParaRPr lang="hu-HU" dirty="0"/>
          </a:p>
        </p:txBody>
      </p:sp>
    </p:spTree>
    <p:extLst>
      <p:ext uri="{BB962C8B-B14F-4D97-AF65-F5344CB8AC3E}">
        <p14:creationId xmlns:p14="http://schemas.microsoft.com/office/powerpoint/2010/main" val="111401691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015946" y="2965622"/>
            <a:ext cx="3719384" cy="0"/>
          </a:xfrm>
          <a:prstGeom prst="line">
            <a:avLst/>
          </a:prstGeom>
          <a:ln/>
        </p:spPr>
        <p:style>
          <a:lnRef idx="3">
            <a:schemeClr val="dk1"/>
          </a:lnRef>
          <a:fillRef idx="0">
            <a:schemeClr val="dk1"/>
          </a:fillRef>
          <a:effectRef idx="2">
            <a:schemeClr val="dk1"/>
          </a:effectRef>
          <a:fontRef idx="minor">
            <a:schemeClr val="tx1"/>
          </a:fontRef>
        </p:style>
      </p:cxnSp>
      <p:cxnSp>
        <p:nvCxnSpPr>
          <p:cNvPr id="6" name="Straight Connector 5"/>
          <p:cNvCxnSpPr/>
          <p:nvPr/>
        </p:nvCxnSpPr>
        <p:spPr>
          <a:xfrm>
            <a:off x="4015946" y="3921212"/>
            <a:ext cx="3719384" cy="0"/>
          </a:xfrm>
          <a:prstGeom prst="line">
            <a:avLst/>
          </a:prstGeom>
          <a:ln/>
        </p:spPr>
        <p:style>
          <a:lnRef idx="3">
            <a:schemeClr val="dk1"/>
          </a:lnRef>
          <a:fillRef idx="0">
            <a:schemeClr val="dk1"/>
          </a:fillRef>
          <a:effectRef idx="2">
            <a:schemeClr val="dk1"/>
          </a:effectRef>
          <a:fontRef idx="minor">
            <a:schemeClr val="tx1"/>
          </a:fontRef>
        </p:style>
      </p:cxnSp>
      <p:sp>
        <p:nvSpPr>
          <p:cNvPr id="2" name="TextBox 1"/>
          <p:cNvSpPr txBox="1"/>
          <p:nvPr/>
        </p:nvSpPr>
        <p:spPr>
          <a:xfrm>
            <a:off x="2009104" y="618186"/>
            <a:ext cx="7268336" cy="646331"/>
          </a:xfrm>
          <a:prstGeom prst="rect">
            <a:avLst/>
          </a:prstGeom>
          <a:noFill/>
        </p:spPr>
        <p:txBody>
          <a:bodyPr wrap="none" rtlCol="0">
            <a:spAutoFit/>
          </a:bodyPr>
          <a:lstStyle/>
          <a:p>
            <a:r>
              <a:rPr lang="hu-HU" b="1" u="sng" dirty="0" smtClean="0"/>
              <a:t>Enqueue operation</a:t>
            </a:r>
            <a:r>
              <a:rPr lang="hu-HU" dirty="0" smtClean="0"/>
              <a:t>: we just simply add the new item to the end</a:t>
            </a:r>
          </a:p>
          <a:p>
            <a:r>
              <a:rPr lang="hu-HU" dirty="0"/>
              <a:t>	</a:t>
            </a:r>
            <a:r>
              <a:rPr lang="hu-HU" dirty="0" smtClean="0"/>
              <a:t>of the queue  </a:t>
            </a:r>
            <a:endParaRPr lang="hu-HU" dirty="0"/>
          </a:p>
        </p:txBody>
      </p:sp>
      <p:sp>
        <p:nvSpPr>
          <p:cNvPr id="3" name="TextBox 2"/>
          <p:cNvSpPr txBox="1"/>
          <p:nvPr/>
        </p:nvSpPr>
        <p:spPr>
          <a:xfrm>
            <a:off x="2150772" y="2060620"/>
            <a:ext cx="2512226" cy="369332"/>
          </a:xfrm>
          <a:prstGeom prst="rect">
            <a:avLst/>
          </a:prstGeom>
          <a:noFill/>
        </p:spPr>
        <p:txBody>
          <a:bodyPr wrap="none" rtlCol="0">
            <a:spAutoFit/>
          </a:bodyPr>
          <a:lstStyle/>
          <a:p>
            <a:r>
              <a:rPr lang="hu-HU" dirty="0"/>
              <a:t>q</a:t>
            </a:r>
            <a:r>
              <a:rPr lang="hu-HU" dirty="0" smtClean="0"/>
              <a:t>ueue.enqueue(10);</a:t>
            </a:r>
            <a:endParaRPr lang="hu-HU" dirty="0"/>
          </a:p>
        </p:txBody>
      </p:sp>
    </p:spTree>
    <p:extLst>
      <p:ext uri="{BB962C8B-B14F-4D97-AF65-F5344CB8AC3E}">
        <p14:creationId xmlns:p14="http://schemas.microsoft.com/office/powerpoint/2010/main" val="128827334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015946" y="2965622"/>
            <a:ext cx="3719384" cy="0"/>
          </a:xfrm>
          <a:prstGeom prst="line">
            <a:avLst/>
          </a:prstGeom>
          <a:ln/>
        </p:spPr>
        <p:style>
          <a:lnRef idx="3">
            <a:schemeClr val="dk1"/>
          </a:lnRef>
          <a:fillRef idx="0">
            <a:schemeClr val="dk1"/>
          </a:fillRef>
          <a:effectRef idx="2">
            <a:schemeClr val="dk1"/>
          </a:effectRef>
          <a:fontRef idx="minor">
            <a:schemeClr val="tx1"/>
          </a:fontRef>
        </p:style>
      </p:cxnSp>
      <p:cxnSp>
        <p:nvCxnSpPr>
          <p:cNvPr id="6" name="Straight Connector 5"/>
          <p:cNvCxnSpPr/>
          <p:nvPr/>
        </p:nvCxnSpPr>
        <p:spPr>
          <a:xfrm>
            <a:off x="4015946" y="3921212"/>
            <a:ext cx="3719384" cy="0"/>
          </a:xfrm>
          <a:prstGeom prst="line">
            <a:avLst/>
          </a:prstGeom>
          <a:ln/>
        </p:spPr>
        <p:style>
          <a:lnRef idx="3">
            <a:schemeClr val="dk1"/>
          </a:lnRef>
          <a:fillRef idx="0">
            <a:schemeClr val="dk1"/>
          </a:fillRef>
          <a:effectRef idx="2">
            <a:schemeClr val="dk1"/>
          </a:effectRef>
          <a:fontRef idx="minor">
            <a:schemeClr val="tx1"/>
          </a:fontRef>
        </p:style>
      </p:cxnSp>
      <p:sp>
        <p:nvSpPr>
          <p:cNvPr id="2" name="TextBox 1"/>
          <p:cNvSpPr txBox="1"/>
          <p:nvPr/>
        </p:nvSpPr>
        <p:spPr>
          <a:xfrm>
            <a:off x="2009104" y="618186"/>
            <a:ext cx="7268336" cy="646331"/>
          </a:xfrm>
          <a:prstGeom prst="rect">
            <a:avLst/>
          </a:prstGeom>
          <a:noFill/>
        </p:spPr>
        <p:txBody>
          <a:bodyPr wrap="none" rtlCol="0">
            <a:spAutoFit/>
          </a:bodyPr>
          <a:lstStyle/>
          <a:p>
            <a:r>
              <a:rPr lang="hu-HU" b="1" u="sng" dirty="0" smtClean="0"/>
              <a:t>Enqueue operation</a:t>
            </a:r>
            <a:r>
              <a:rPr lang="hu-HU" dirty="0" smtClean="0"/>
              <a:t>: we just simply add the new item to the end</a:t>
            </a:r>
          </a:p>
          <a:p>
            <a:r>
              <a:rPr lang="hu-HU" dirty="0"/>
              <a:t>	</a:t>
            </a:r>
            <a:r>
              <a:rPr lang="hu-HU" dirty="0" smtClean="0"/>
              <a:t>of the queue  </a:t>
            </a:r>
            <a:endParaRPr lang="hu-HU" dirty="0"/>
          </a:p>
        </p:txBody>
      </p:sp>
      <p:sp>
        <p:nvSpPr>
          <p:cNvPr id="3" name="TextBox 2"/>
          <p:cNvSpPr txBox="1"/>
          <p:nvPr/>
        </p:nvSpPr>
        <p:spPr>
          <a:xfrm>
            <a:off x="2150772" y="2060620"/>
            <a:ext cx="2512226" cy="369332"/>
          </a:xfrm>
          <a:prstGeom prst="rect">
            <a:avLst/>
          </a:prstGeom>
          <a:noFill/>
        </p:spPr>
        <p:txBody>
          <a:bodyPr wrap="none" rtlCol="0">
            <a:spAutoFit/>
          </a:bodyPr>
          <a:lstStyle/>
          <a:p>
            <a:r>
              <a:rPr lang="hu-HU" dirty="0"/>
              <a:t>q</a:t>
            </a:r>
            <a:r>
              <a:rPr lang="hu-HU" dirty="0" smtClean="0"/>
              <a:t>ueue.enqueue(10);</a:t>
            </a:r>
            <a:endParaRPr lang="hu-HU" dirty="0"/>
          </a:p>
        </p:txBody>
      </p:sp>
      <p:sp>
        <p:nvSpPr>
          <p:cNvPr id="7" name="Oval 6"/>
          <p:cNvSpPr/>
          <p:nvPr/>
        </p:nvSpPr>
        <p:spPr>
          <a:xfrm>
            <a:off x="7080421" y="3115963"/>
            <a:ext cx="654909" cy="654909"/>
          </a:xfrm>
          <a:prstGeom prst="ellipse">
            <a:avLst/>
          </a:prstGeom>
          <a:solidFill>
            <a:schemeClr val="tx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10</a:t>
            </a:r>
            <a:endParaRPr lang="en-US" dirty="0">
              <a:solidFill>
                <a:schemeClr val="bg1"/>
              </a:solidFill>
            </a:endParaRPr>
          </a:p>
        </p:txBody>
      </p:sp>
    </p:spTree>
    <p:extLst>
      <p:ext uri="{BB962C8B-B14F-4D97-AF65-F5344CB8AC3E}">
        <p14:creationId xmlns:p14="http://schemas.microsoft.com/office/powerpoint/2010/main" val="370773144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015946" y="2965622"/>
            <a:ext cx="3719384" cy="0"/>
          </a:xfrm>
          <a:prstGeom prst="line">
            <a:avLst/>
          </a:prstGeom>
          <a:ln/>
        </p:spPr>
        <p:style>
          <a:lnRef idx="3">
            <a:schemeClr val="dk1"/>
          </a:lnRef>
          <a:fillRef idx="0">
            <a:schemeClr val="dk1"/>
          </a:fillRef>
          <a:effectRef idx="2">
            <a:schemeClr val="dk1"/>
          </a:effectRef>
          <a:fontRef idx="minor">
            <a:schemeClr val="tx1"/>
          </a:fontRef>
        </p:style>
      </p:cxnSp>
      <p:cxnSp>
        <p:nvCxnSpPr>
          <p:cNvPr id="6" name="Straight Connector 5"/>
          <p:cNvCxnSpPr/>
          <p:nvPr/>
        </p:nvCxnSpPr>
        <p:spPr>
          <a:xfrm>
            <a:off x="4015946" y="3921212"/>
            <a:ext cx="3719384" cy="0"/>
          </a:xfrm>
          <a:prstGeom prst="line">
            <a:avLst/>
          </a:prstGeom>
          <a:ln/>
        </p:spPr>
        <p:style>
          <a:lnRef idx="3">
            <a:schemeClr val="dk1"/>
          </a:lnRef>
          <a:fillRef idx="0">
            <a:schemeClr val="dk1"/>
          </a:fillRef>
          <a:effectRef idx="2">
            <a:schemeClr val="dk1"/>
          </a:effectRef>
          <a:fontRef idx="minor">
            <a:schemeClr val="tx1"/>
          </a:fontRef>
        </p:style>
      </p:cxnSp>
      <p:sp>
        <p:nvSpPr>
          <p:cNvPr id="2" name="TextBox 1"/>
          <p:cNvSpPr txBox="1"/>
          <p:nvPr/>
        </p:nvSpPr>
        <p:spPr>
          <a:xfrm>
            <a:off x="2009104" y="618186"/>
            <a:ext cx="7268336" cy="646331"/>
          </a:xfrm>
          <a:prstGeom prst="rect">
            <a:avLst/>
          </a:prstGeom>
          <a:noFill/>
        </p:spPr>
        <p:txBody>
          <a:bodyPr wrap="none" rtlCol="0">
            <a:spAutoFit/>
          </a:bodyPr>
          <a:lstStyle/>
          <a:p>
            <a:r>
              <a:rPr lang="hu-HU" b="1" u="sng" dirty="0" smtClean="0"/>
              <a:t>Enqueue operation</a:t>
            </a:r>
            <a:r>
              <a:rPr lang="hu-HU" dirty="0" smtClean="0"/>
              <a:t>: we just simply add the new item to the end</a:t>
            </a:r>
          </a:p>
          <a:p>
            <a:r>
              <a:rPr lang="hu-HU" dirty="0"/>
              <a:t>	</a:t>
            </a:r>
            <a:r>
              <a:rPr lang="hu-HU" dirty="0" smtClean="0"/>
              <a:t>of the queue  </a:t>
            </a:r>
            <a:endParaRPr lang="hu-HU" dirty="0"/>
          </a:p>
        </p:txBody>
      </p:sp>
      <p:sp>
        <p:nvSpPr>
          <p:cNvPr id="3" name="TextBox 2"/>
          <p:cNvSpPr txBox="1"/>
          <p:nvPr/>
        </p:nvSpPr>
        <p:spPr>
          <a:xfrm>
            <a:off x="2150772" y="2060620"/>
            <a:ext cx="2383986" cy="369332"/>
          </a:xfrm>
          <a:prstGeom prst="rect">
            <a:avLst/>
          </a:prstGeom>
          <a:noFill/>
        </p:spPr>
        <p:txBody>
          <a:bodyPr wrap="none" rtlCol="0">
            <a:spAutoFit/>
          </a:bodyPr>
          <a:lstStyle/>
          <a:p>
            <a:r>
              <a:rPr lang="hu-HU" dirty="0" smtClean="0"/>
              <a:t>queue.enqueue(4);</a:t>
            </a:r>
            <a:endParaRPr lang="hu-HU" dirty="0"/>
          </a:p>
        </p:txBody>
      </p:sp>
      <p:sp>
        <p:nvSpPr>
          <p:cNvPr id="7" name="Oval 6"/>
          <p:cNvSpPr/>
          <p:nvPr/>
        </p:nvSpPr>
        <p:spPr>
          <a:xfrm>
            <a:off x="7080421" y="3115963"/>
            <a:ext cx="654909" cy="654909"/>
          </a:xfrm>
          <a:prstGeom prst="ellipse">
            <a:avLst/>
          </a:prstGeom>
          <a:solidFill>
            <a:schemeClr val="tx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10</a:t>
            </a:r>
            <a:endParaRPr lang="en-US" dirty="0">
              <a:solidFill>
                <a:schemeClr val="bg1"/>
              </a:solidFill>
            </a:endParaRPr>
          </a:p>
        </p:txBody>
      </p:sp>
    </p:spTree>
    <p:extLst>
      <p:ext uri="{BB962C8B-B14F-4D97-AF65-F5344CB8AC3E}">
        <p14:creationId xmlns:p14="http://schemas.microsoft.com/office/powerpoint/2010/main" val="11378819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015946" y="2965622"/>
            <a:ext cx="3719384" cy="0"/>
          </a:xfrm>
          <a:prstGeom prst="line">
            <a:avLst/>
          </a:prstGeom>
          <a:ln/>
        </p:spPr>
        <p:style>
          <a:lnRef idx="3">
            <a:schemeClr val="dk1"/>
          </a:lnRef>
          <a:fillRef idx="0">
            <a:schemeClr val="dk1"/>
          </a:fillRef>
          <a:effectRef idx="2">
            <a:schemeClr val="dk1"/>
          </a:effectRef>
          <a:fontRef idx="minor">
            <a:schemeClr val="tx1"/>
          </a:fontRef>
        </p:style>
      </p:cxnSp>
      <p:cxnSp>
        <p:nvCxnSpPr>
          <p:cNvPr id="6" name="Straight Connector 5"/>
          <p:cNvCxnSpPr/>
          <p:nvPr/>
        </p:nvCxnSpPr>
        <p:spPr>
          <a:xfrm>
            <a:off x="4015946" y="3921212"/>
            <a:ext cx="3719384" cy="0"/>
          </a:xfrm>
          <a:prstGeom prst="line">
            <a:avLst/>
          </a:prstGeom>
          <a:ln/>
        </p:spPr>
        <p:style>
          <a:lnRef idx="3">
            <a:schemeClr val="dk1"/>
          </a:lnRef>
          <a:fillRef idx="0">
            <a:schemeClr val="dk1"/>
          </a:fillRef>
          <a:effectRef idx="2">
            <a:schemeClr val="dk1"/>
          </a:effectRef>
          <a:fontRef idx="minor">
            <a:schemeClr val="tx1"/>
          </a:fontRef>
        </p:style>
      </p:cxnSp>
      <p:sp>
        <p:nvSpPr>
          <p:cNvPr id="2" name="TextBox 1"/>
          <p:cNvSpPr txBox="1"/>
          <p:nvPr/>
        </p:nvSpPr>
        <p:spPr>
          <a:xfrm>
            <a:off x="2009104" y="618186"/>
            <a:ext cx="7268336" cy="646331"/>
          </a:xfrm>
          <a:prstGeom prst="rect">
            <a:avLst/>
          </a:prstGeom>
          <a:noFill/>
        </p:spPr>
        <p:txBody>
          <a:bodyPr wrap="none" rtlCol="0">
            <a:spAutoFit/>
          </a:bodyPr>
          <a:lstStyle/>
          <a:p>
            <a:r>
              <a:rPr lang="hu-HU" b="1" u="sng" dirty="0" smtClean="0"/>
              <a:t>Enqueue operation</a:t>
            </a:r>
            <a:r>
              <a:rPr lang="hu-HU" dirty="0" smtClean="0"/>
              <a:t>: we just simply add the new item to the end</a:t>
            </a:r>
          </a:p>
          <a:p>
            <a:r>
              <a:rPr lang="hu-HU" dirty="0"/>
              <a:t>	</a:t>
            </a:r>
            <a:r>
              <a:rPr lang="hu-HU" dirty="0" smtClean="0"/>
              <a:t>of the queue  </a:t>
            </a:r>
            <a:endParaRPr lang="hu-HU" dirty="0"/>
          </a:p>
        </p:txBody>
      </p:sp>
      <p:sp>
        <p:nvSpPr>
          <p:cNvPr id="3" name="TextBox 2"/>
          <p:cNvSpPr txBox="1"/>
          <p:nvPr/>
        </p:nvSpPr>
        <p:spPr>
          <a:xfrm>
            <a:off x="2150772" y="2060620"/>
            <a:ext cx="2383986" cy="369332"/>
          </a:xfrm>
          <a:prstGeom prst="rect">
            <a:avLst/>
          </a:prstGeom>
          <a:noFill/>
        </p:spPr>
        <p:txBody>
          <a:bodyPr wrap="none" rtlCol="0">
            <a:spAutoFit/>
          </a:bodyPr>
          <a:lstStyle/>
          <a:p>
            <a:r>
              <a:rPr lang="hu-HU" dirty="0" smtClean="0"/>
              <a:t>queue.enqueue(4);</a:t>
            </a:r>
            <a:endParaRPr lang="hu-HU" dirty="0"/>
          </a:p>
        </p:txBody>
      </p:sp>
      <p:sp>
        <p:nvSpPr>
          <p:cNvPr id="7" name="Oval 6"/>
          <p:cNvSpPr/>
          <p:nvPr/>
        </p:nvSpPr>
        <p:spPr>
          <a:xfrm>
            <a:off x="7080421" y="3114667"/>
            <a:ext cx="654909" cy="654909"/>
          </a:xfrm>
          <a:prstGeom prst="ellipse">
            <a:avLst/>
          </a:prstGeom>
          <a:solidFill>
            <a:schemeClr val="tx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10</a:t>
            </a:r>
            <a:endParaRPr lang="en-US" dirty="0">
              <a:solidFill>
                <a:schemeClr val="bg1"/>
              </a:solidFill>
            </a:endParaRPr>
          </a:p>
        </p:txBody>
      </p:sp>
      <p:sp>
        <p:nvSpPr>
          <p:cNvPr id="8" name="Oval 7"/>
          <p:cNvSpPr/>
          <p:nvPr/>
        </p:nvSpPr>
        <p:spPr>
          <a:xfrm>
            <a:off x="6098057" y="3117258"/>
            <a:ext cx="654909" cy="654909"/>
          </a:xfrm>
          <a:prstGeom prst="ellipse">
            <a:avLst/>
          </a:prstGeom>
          <a:solidFill>
            <a:schemeClr val="tx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4</a:t>
            </a:r>
            <a:endParaRPr lang="en-US" dirty="0">
              <a:solidFill>
                <a:schemeClr val="bg1"/>
              </a:solidFill>
            </a:endParaRPr>
          </a:p>
        </p:txBody>
      </p:sp>
    </p:spTree>
    <p:extLst>
      <p:ext uri="{BB962C8B-B14F-4D97-AF65-F5344CB8AC3E}">
        <p14:creationId xmlns:p14="http://schemas.microsoft.com/office/powerpoint/2010/main" val="24157484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015946" y="2965622"/>
            <a:ext cx="3719384" cy="0"/>
          </a:xfrm>
          <a:prstGeom prst="line">
            <a:avLst/>
          </a:prstGeom>
          <a:ln/>
        </p:spPr>
        <p:style>
          <a:lnRef idx="3">
            <a:schemeClr val="dk1"/>
          </a:lnRef>
          <a:fillRef idx="0">
            <a:schemeClr val="dk1"/>
          </a:fillRef>
          <a:effectRef idx="2">
            <a:schemeClr val="dk1"/>
          </a:effectRef>
          <a:fontRef idx="minor">
            <a:schemeClr val="tx1"/>
          </a:fontRef>
        </p:style>
      </p:cxnSp>
      <p:cxnSp>
        <p:nvCxnSpPr>
          <p:cNvPr id="6" name="Straight Connector 5"/>
          <p:cNvCxnSpPr/>
          <p:nvPr/>
        </p:nvCxnSpPr>
        <p:spPr>
          <a:xfrm>
            <a:off x="4015946" y="3921212"/>
            <a:ext cx="3719384" cy="0"/>
          </a:xfrm>
          <a:prstGeom prst="line">
            <a:avLst/>
          </a:prstGeom>
          <a:ln/>
        </p:spPr>
        <p:style>
          <a:lnRef idx="3">
            <a:schemeClr val="dk1"/>
          </a:lnRef>
          <a:fillRef idx="0">
            <a:schemeClr val="dk1"/>
          </a:fillRef>
          <a:effectRef idx="2">
            <a:schemeClr val="dk1"/>
          </a:effectRef>
          <a:fontRef idx="minor">
            <a:schemeClr val="tx1"/>
          </a:fontRef>
        </p:style>
      </p:cxnSp>
      <p:sp>
        <p:nvSpPr>
          <p:cNvPr id="2" name="TextBox 1"/>
          <p:cNvSpPr txBox="1"/>
          <p:nvPr/>
        </p:nvSpPr>
        <p:spPr>
          <a:xfrm>
            <a:off x="2009104" y="618186"/>
            <a:ext cx="7268336" cy="646331"/>
          </a:xfrm>
          <a:prstGeom prst="rect">
            <a:avLst/>
          </a:prstGeom>
          <a:noFill/>
        </p:spPr>
        <p:txBody>
          <a:bodyPr wrap="none" rtlCol="0">
            <a:spAutoFit/>
          </a:bodyPr>
          <a:lstStyle/>
          <a:p>
            <a:r>
              <a:rPr lang="hu-HU" b="1" u="sng" dirty="0" smtClean="0"/>
              <a:t>Enqueue operation</a:t>
            </a:r>
            <a:r>
              <a:rPr lang="hu-HU" dirty="0" smtClean="0"/>
              <a:t>: we just simply add the new item to the end</a:t>
            </a:r>
          </a:p>
          <a:p>
            <a:r>
              <a:rPr lang="hu-HU" dirty="0"/>
              <a:t>	</a:t>
            </a:r>
            <a:r>
              <a:rPr lang="hu-HU" dirty="0" smtClean="0"/>
              <a:t>of the queue  </a:t>
            </a:r>
            <a:endParaRPr lang="hu-HU" dirty="0"/>
          </a:p>
        </p:txBody>
      </p:sp>
      <p:sp>
        <p:nvSpPr>
          <p:cNvPr id="3" name="TextBox 2"/>
          <p:cNvSpPr txBox="1"/>
          <p:nvPr/>
        </p:nvSpPr>
        <p:spPr>
          <a:xfrm>
            <a:off x="2150772" y="2060620"/>
            <a:ext cx="2512226" cy="369332"/>
          </a:xfrm>
          <a:prstGeom prst="rect">
            <a:avLst/>
          </a:prstGeom>
          <a:noFill/>
        </p:spPr>
        <p:txBody>
          <a:bodyPr wrap="none" rtlCol="0">
            <a:spAutoFit/>
          </a:bodyPr>
          <a:lstStyle/>
          <a:p>
            <a:r>
              <a:rPr lang="hu-HU" dirty="0" smtClean="0"/>
              <a:t>queue.enqueue(20);</a:t>
            </a:r>
            <a:endParaRPr lang="hu-HU" dirty="0"/>
          </a:p>
        </p:txBody>
      </p:sp>
      <p:sp>
        <p:nvSpPr>
          <p:cNvPr id="7" name="Oval 6"/>
          <p:cNvSpPr/>
          <p:nvPr/>
        </p:nvSpPr>
        <p:spPr>
          <a:xfrm>
            <a:off x="7080421" y="3114667"/>
            <a:ext cx="654909" cy="654909"/>
          </a:xfrm>
          <a:prstGeom prst="ellipse">
            <a:avLst/>
          </a:prstGeom>
          <a:solidFill>
            <a:schemeClr val="tx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10</a:t>
            </a:r>
            <a:endParaRPr lang="en-US" dirty="0">
              <a:solidFill>
                <a:schemeClr val="bg1"/>
              </a:solidFill>
            </a:endParaRPr>
          </a:p>
        </p:txBody>
      </p:sp>
      <p:sp>
        <p:nvSpPr>
          <p:cNvPr id="8" name="Oval 7"/>
          <p:cNvSpPr/>
          <p:nvPr/>
        </p:nvSpPr>
        <p:spPr>
          <a:xfrm>
            <a:off x="6098057" y="3117258"/>
            <a:ext cx="654909" cy="654909"/>
          </a:xfrm>
          <a:prstGeom prst="ellipse">
            <a:avLst/>
          </a:prstGeom>
          <a:solidFill>
            <a:schemeClr val="tx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4</a:t>
            </a:r>
            <a:endParaRPr lang="en-US" dirty="0">
              <a:solidFill>
                <a:schemeClr val="bg1"/>
              </a:solidFill>
            </a:endParaRPr>
          </a:p>
        </p:txBody>
      </p:sp>
    </p:spTree>
    <p:extLst>
      <p:ext uri="{BB962C8B-B14F-4D97-AF65-F5344CB8AC3E}">
        <p14:creationId xmlns:p14="http://schemas.microsoft.com/office/powerpoint/2010/main" val="7003982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015946" y="2965622"/>
            <a:ext cx="3719384" cy="0"/>
          </a:xfrm>
          <a:prstGeom prst="line">
            <a:avLst/>
          </a:prstGeom>
          <a:ln/>
        </p:spPr>
        <p:style>
          <a:lnRef idx="3">
            <a:schemeClr val="dk1"/>
          </a:lnRef>
          <a:fillRef idx="0">
            <a:schemeClr val="dk1"/>
          </a:fillRef>
          <a:effectRef idx="2">
            <a:schemeClr val="dk1"/>
          </a:effectRef>
          <a:fontRef idx="minor">
            <a:schemeClr val="tx1"/>
          </a:fontRef>
        </p:style>
      </p:cxnSp>
      <p:cxnSp>
        <p:nvCxnSpPr>
          <p:cNvPr id="6" name="Straight Connector 5"/>
          <p:cNvCxnSpPr/>
          <p:nvPr/>
        </p:nvCxnSpPr>
        <p:spPr>
          <a:xfrm>
            <a:off x="4015946" y="3921212"/>
            <a:ext cx="3719384" cy="0"/>
          </a:xfrm>
          <a:prstGeom prst="line">
            <a:avLst/>
          </a:prstGeom>
          <a:ln/>
        </p:spPr>
        <p:style>
          <a:lnRef idx="3">
            <a:schemeClr val="dk1"/>
          </a:lnRef>
          <a:fillRef idx="0">
            <a:schemeClr val="dk1"/>
          </a:fillRef>
          <a:effectRef idx="2">
            <a:schemeClr val="dk1"/>
          </a:effectRef>
          <a:fontRef idx="minor">
            <a:schemeClr val="tx1"/>
          </a:fontRef>
        </p:style>
      </p:cxnSp>
      <p:sp>
        <p:nvSpPr>
          <p:cNvPr id="2" name="TextBox 1"/>
          <p:cNvSpPr txBox="1"/>
          <p:nvPr/>
        </p:nvSpPr>
        <p:spPr>
          <a:xfrm>
            <a:off x="2009104" y="618186"/>
            <a:ext cx="7268336" cy="646331"/>
          </a:xfrm>
          <a:prstGeom prst="rect">
            <a:avLst/>
          </a:prstGeom>
          <a:noFill/>
        </p:spPr>
        <p:txBody>
          <a:bodyPr wrap="none" rtlCol="0">
            <a:spAutoFit/>
          </a:bodyPr>
          <a:lstStyle/>
          <a:p>
            <a:r>
              <a:rPr lang="hu-HU" b="1" u="sng" dirty="0" smtClean="0"/>
              <a:t>Enqueue operation</a:t>
            </a:r>
            <a:r>
              <a:rPr lang="hu-HU" dirty="0" smtClean="0"/>
              <a:t>: we just simply add the new item to the end</a:t>
            </a:r>
          </a:p>
          <a:p>
            <a:r>
              <a:rPr lang="hu-HU" dirty="0"/>
              <a:t>	</a:t>
            </a:r>
            <a:r>
              <a:rPr lang="hu-HU" dirty="0" smtClean="0"/>
              <a:t>of the queue  </a:t>
            </a:r>
            <a:endParaRPr lang="hu-HU" dirty="0"/>
          </a:p>
        </p:txBody>
      </p:sp>
      <p:sp>
        <p:nvSpPr>
          <p:cNvPr id="3" name="TextBox 2"/>
          <p:cNvSpPr txBox="1"/>
          <p:nvPr/>
        </p:nvSpPr>
        <p:spPr>
          <a:xfrm>
            <a:off x="2150772" y="2060620"/>
            <a:ext cx="2512226" cy="369332"/>
          </a:xfrm>
          <a:prstGeom prst="rect">
            <a:avLst/>
          </a:prstGeom>
          <a:noFill/>
        </p:spPr>
        <p:txBody>
          <a:bodyPr wrap="none" rtlCol="0">
            <a:spAutoFit/>
          </a:bodyPr>
          <a:lstStyle/>
          <a:p>
            <a:r>
              <a:rPr lang="hu-HU" dirty="0" smtClean="0"/>
              <a:t>queue.enqueue(20);</a:t>
            </a:r>
            <a:endParaRPr lang="hu-HU" dirty="0"/>
          </a:p>
        </p:txBody>
      </p:sp>
      <p:sp>
        <p:nvSpPr>
          <p:cNvPr id="7" name="Oval 6"/>
          <p:cNvSpPr/>
          <p:nvPr/>
        </p:nvSpPr>
        <p:spPr>
          <a:xfrm>
            <a:off x="7080421" y="3114667"/>
            <a:ext cx="654909" cy="654909"/>
          </a:xfrm>
          <a:prstGeom prst="ellipse">
            <a:avLst/>
          </a:prstGeom>
          <a:solidFill>
            <a:schemeClr val="tx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10</a:t>
            </a:r>
            <a:endParaRPr lang="en-US" dirty="0">
              <a:solidFill>
                <a:schemeClr val="bg1"/>
              </a:solidFill>
            </a:endParaRPr>
          </a:p>
        </p:txBody>
      </p:sp>
      <p:sp>
        <p:nvSpPr>
          <p:cNvPr id="8" name="Oval 7"/>
          <p:cNvSpPr/>
          <p:nvPr/>
        </p:nvSpPr>
        <p:spPr>
          <a:xfrm>
            <a:off x="6098057" y="3117258"/>
            <a:ext cx="654909" cy="654909"/>
          </a:xfrm>
          <a:prstGeom prst="ellipse">
            <a:avLst/>
          </a:prstGeom>
          <a:solidFill>
            <a:schemeClr val="tx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4</a:t>
            </a:r>
            <a:endParaRPr lang="en-US" dirty="0">
              <a:solidFill>
                <a:schemeClr val="bg1"/>
              </a:solidFill>
            </a:endParaRPr>
          </a:p>
        </p:txBody>
      </p:sp>
      <p:sp>
        <p:nvSpPr>
          <p:cNvPr id="9" name="Oval 8"/>
          <p:cNvSpPr/>
          <p:nvPr/>
        </p:nvSpPr>
        <p:spPr>
          <a:xfrm>
            <a:off x="5115693" y="3114667"/>
            <a:ext cx="654909" cy="654909"/>
          </a:xfrm>
          <a:prstGeom prst="ellipse">
            <a:avLst/>
          </a:prstGeom>
          <a:solidFill>
            <a:schemeClr val="tx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20</a:t>
            </a:r>
            <a:endParaRPr lang="en-US" dirty="0">
              <a:solidFill>
                <a:schemeClr val="bg1"/>
              </a:solidFill>
            </a:endParaRPr>
          </a:p>
        </p:txBody>
      </p:sp>
    </p:spTree>
    <p:extLst>
      <p:ext uri="{BB962C8B-B14F-4D97-AF65-F5344CB8AC3E}">
        <p14:creationId xmlns:p14="http://schemas.microsoft.com/office/powerpoint/2010/main" val="25343462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015946" y="2965622"/>
            <a:ext cx="3719384" cy="0"/>
          </a:xfrm>
          <a:prstGeom prst="line">
            <a:avLst/>
          </a:prstGeom>
          <a:ln/>
        </p:spPr>
        <p:style>
          <a:lnRef idx="3">
            <a:schemeClr val="dk1"/>
          </a:lnRef>
          <a:fillRef idx="0">
            <a:schemeClr val="dk1"/>
          </a:fillRef>
          <a:effectRef idx="2">
            <a:schemeClr val="dk1"/>
          </a:effectRef>
          <a:fontRef idx="minor">
            <a:schemeClr val="tx1"/>
          </a:fontRef>
        </p:style>
      </p:cxnSp>
      <p:cxnSp>
        <p:nvCxnSpPr>
          <p:cNvPr id="6" name="Straight Connector 5"/>
          <p:cNvCxnSpPr/>
          <p:nvPr/>
        </p:nvCxnSpPr>
        <p:spPr>
          <a:xfrm>
            <a:off x="4015946" y="3921212"/>
            <a:ext cx="3719384" cy="0"/>
          </a:xfrm>
          <a:prstGeom prst="line">
            <a:avLst/>
          </a:prstGeom>
          <a:ln/>
        </p:spPr>
        <p:style>
          <a:lnRef idx="3">
            <a:schemeClr val="dk1"/>
          </a:lnRef>
          <a:fillRef idx="0">
            <a:schemeClr val="dk1"/>
          </a:fillRef>
          <a:effectRef idx="2">
            <a:schemeClr val="dk1"/>
          </a:effectRef>
          <a:fontRef idx="minor">
            <a:schemeClr val="tx1"/>
          </a:fontRef>
        </p:style>
      </p:cxnSp>
      <p:sp>
        <p:nvSpPr>
          <p:cNvPr id="2" name="TextBox 1"/>
          <p:cNvSpPr txBox="1"/>
          <p:nvPr/>
        </p:nvSpPr>
        <p:spPr>
          <a:xfrm>
            <a:off x="2009104" y="618186"/>
            <a:ext cx="7470315" cy="646331"/>
          </a:xfrm>
          <a:prstGeom prst="rect">
            <a:avLst/>
          </a:prstGeom>
          <a:noFill/>
        </p:spPr>
        <p:txBody>
          <a:bodyPr wrap="none" rtlCol="0">
            <a:spAutoFit/>
          </a:bodyPr>
          <a:lstStyle/>
          <a:p>
            <a:r>
              <a:rPr lang="hu-HU" b="1" u="sng" dirty="0" smtClean="0"/>
              <a:t>Dequeue operation</a:t>
            </a:r>
            <a:r>
              <a:rPr lang="hu-HU" dirty="0" smtClean="0"/>
              <a:t>: we just simply remove the item starting </a:t>
            </a:r>
            <a:r>
              <a:rPr lang="hu-HU" dirty="0" smtClean="0"/>
              <a:t>at the</a:t>
            </a:r>
            <a:endParaRPr lang="hu-HU" dirty="0" smtClean="0"/>
          </a:p>
          <a:p>
            <a:r>
              <a:rPr lang="hu-HU" dirty="0"/>
              <a:t>	</a:t>
            </a:r>
            <a:r>
              <a:rPr lang="hu-HU" dirty="0" smtClean="0"/>
              <a:t>beginning of the queue  // FIFO structure </a:t>
            </a:r>
            <a:endParaRPr lang="hu-HU" dirty="0"/>
          </a:p>
        </p:txBody>
      </p:sp>
      <p:sp>
        <p:nvSpPr>
          <p:cNvPr id="7" name="Oval 6"/>
          <p:cNvSpPr/>
          <p:nvPr/>
        </p:nvSpPr>
        <p:spPr>
          <a:xfrm>
            <a:off x="7080421" y="3114667"/>
            <a:ext cx="654909" cy="654909"/>
          </a:xfrm>
          <a:prstGeom prst="ellipse">
            <a:avLst/>
          </a:prstGeom>
          <a:solidFill>
            <a:schemeClr val="tx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10</a:t>
            </a:r>
            <a:endParaRPr lang="en-US" dirty="0">
              <a:solidFill>
                <a:schemeClr val="bg1"/>
              </a:solidFill>
            </a:endParaRPr>
          </a:p>
        </p:txBody>
      </p:sp>
      <p:sp>
        <p:nvSpPr>
          <p:cNvPr id="8" name="Oval 7"/>
          <p:cNvSpPr/>
          <p:nvPr/>
        </p:nvSpPr>
        <p:spPr>
          <a:xfrm>
            <a:off x="6098057" y="3117258"/>
            <a:ext cx="654909" cy="654909"/>
          </a:xfrm>
          <a:prstGeom prst="ellipse">
            <a:avLst/>
          </a:prstGeom>
          <a:solidFill>
            <a:schemeClr val="tx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4</a:t>
            </a:r>
            <a:endParaRPr lang="en-US" dirty="0">
              <a:solidFill>
                <a:schemeClr val="bg1"/>
              </a:solidFill>
            </a:endParaRPr>
          </a:p>
        </p:txBody>
      </p:sp>
      <p:sp>
        <p:nvSpPr>
          <p:cNvPr id="9" name="Oval 8"/>
          <p:cNvSpPr/>
          <p:nvPr/>
        </p:nvSpPr>
        <p:spPr>
          <a:xfrm>
            <a:off x="5115693" y="3114667"/>
            <a:ext cx="654909" cy="654909"/>
          </a:xfrm>
          <a:prstGeom prst="ellipse">
            <a:avLst/>
          </a:prstGeom>
          <a:solidFill>
            <a:schemeClr val="tx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20</a:t>
            </a:r>
            <a:endParaRPr lang="en-US" dirty="0">
              <a:solidFill>
                <a:schemeClr val="bg1"/>
              </a:solidFill>
            </a:endParaRPr>
          </a:p>
        </p:txBody>
      </p:sp>
    </p:spTree>
    <p:extLst>
      <p:ext uri="{BB962C8B-B14F-4D97-AF65-F5344CB8AC3E}">
        <p14:creationId xmlns:p14="http://schemas.microsoft.com/office/powerpoint/2010/main" val="272623612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015946" y="2965622"/>
            <a:ext cx="3719384" cy="0"/>
          </a:xfrm>
          <a:prstGeom prst="line">
            <a:avLst/>
          </a:prstGeom>
          <a:ln/>
        </p:spPr>
        <p:style>
          <a:lnRef idx="3">
            <a:schemeClr val="dk1"/>
          </a:lnRef>
          <a:fillRef idx="0">
            <a:schemeClr val="dk1"/>
          </a:fillRef>
          <a:effectRef idx="2">
            <a:schemeClr val="dk1"/>
          </a:effectRef>
          <a:fontRef idx="minor">
            <a:schemeClr val="tx1"/>
          </a:fontRef>
        </p:style>
      </p:cxnSp>
      <p:cxnSp>
        <p:nvCxnSpPr>
          <p:cNvPr id="6" name="Straight Connector 5"/>
          <p:cNvCxnSpPr/>
          <p:nvPr/>
        </p:nvCxnSpPr>
        <p:spPr>
          <a:xfrm>
            <a:off x="4015946" y="3921212"/>
            <a:ext cx="3719384" cy="0"/>
          </a:xfrm>
          <a:prstGeom prst="line">
            <a:avLst/>
          </a:prstGeom>
          <a:ln/>
        </p:spPr>
        <p:style>
          <a:lnRef idx="3">
            <a:schemeClr val="dk1"/>
          </a:lnRef>
          <a:fillRef idx="0">
            <a:schemeClr val="dk1"/>
          </a:fillRef>
          <a:effectRef idx="2">
            <a:schemeClr val="dk1"/>
          </a:effectRef>
          <a:fontRef idx="minor">
            <a:schemeClr val="tx1"/>
          </a:fontRef>
        </p:style>
      </p:cxnSp>
      <p:sp>
        <p:nvSpPr>
          <p:cNvPr id="2" name="TextBox 1"/>
          <p:cNvSpPr txBox="1"/>
          <p:nvPr/>
        </p:nvSpPr>
        <p:spPr>
          <a:xfrm>
            <a:off x="2009104" y="618186"/>
            <a:ext cx="7470315" cy="646331"/>
          </a:xfrm>
          <a:prstGeom prst="rect">
            <a:avLst/>
          </a:prstGeom>
          <a:noFill/>
        </p:spPr>
        <p:txBody>
          <a:bodyPr wrap="none" rtlCol="0">
            <a:spAutoFit/>
          </a:bodyPr>
          <a:lstStyle/>
          <a:p>
            <a:r>
              <a:rPr lang="hu-HU" b="1" u="sng" dirty="0" smtClean="0"/>
              <a:t>Dequeue operation</a:t>
            </a:r>
            <a:r>
              <a:rPr lang="hu-HU" dirty="0" smtClean="0"/>
              <a:t>: we just simply remove the item starting </a:t>
            </a:r>
            <a:r>
              <a:rPr lang="hu-HU" dirty="0" smtClean="0"/>
              <a:t>at the</a:t>
            </a:r>
            <a:endParaRPr lang="hu-HU" dirty="0" smtClean="0"/>
          </a:p>
          <a:p>
            <a:r>
              <a:rPr lang="hu-HU" dirty="0"/>
              <a:t>	</a:t>
            </a:r>
            <a:r>
              <a:rPr lang="hu-HU" dirty="0" smtClean="0"/>
              <a:t>beginning of the queue  // FIFO structure </a:t>
            </a:r>
            <a:endParaRPr lang="hu-HU" dirty="0"/>
          </a:p>
        </p:txBody>
      </p:sp>
      <p:sp>
        <p:nvSpPr>
          <p:cNvPr id="7" name="Oval 6"/>
          <p:cNvSpPr/>
          <p:nvPr/>
        </p:nvSpPr>
        <p:spPr>
          <a:xfrm>
            <a:off x="7080421" y="3114667"/>
            <a:ext cx="654909" cy="654909"/>
          </a:xfrm>
          <a:prstGeom prst="ellipse">
            <a:avLst/>
          </a:prstGeom>
          <a:solidFill>
            <a:schemeClr val="tx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10</a:t>
            </a:r>
            <a:endParaRPr lang="en-US" dirty="0">
              <a:solidFill>
                <a:schemeClr val="bg1"/>
              </a:solidFill>
            </a:endParaRPr>
          </a:p>
        </p:txBody>
      </p:sp>
      <p:sp>
        <p:nvSpPr>
          <p:cNvPr id="8" name="Oval 7"/>
          <p:cNvSpPr/>
          <p:nvPr/>
        </p:nvSpPr>
        <p:spPr>
          <a:xfrm>
            <a:off x="6098057" y="3117258"/>
            <a:ext cx="654909" cy="654909"/>
          </a:xfrm>
          <a:prstGeom prst="ellipse">
            <a:avLst/>
          </a:prstGeom>
          <a:solidFill>
            <a:schemeClr val="tx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4</a:t>
            </a:r>
            <a:endParaRPr lang="en-US" dirty="0">
              <a:solidFill>
                <a:schemeClr val="bg1"/>
              </a:solidFill>
            </a:endParaRPr>
          </a:p>
        </p:txBody>
      </p:sp>
      <p:sp>
        <p:nvSpPr>
          <p:cNvPr id="9" name="Oval 8"/>
          <p:cNvSpPr/>
          <p:nvPr/>
        </p:nvSpPr>
        <p:spPr>
          <a:xfrm>
            <a:off x="5115693" y="3114667"/>
            <a:ext cx="654909" cy="654909"/>
          </a:xfrm>
          <a:prstGeom prst="ellipse">
            <a:avLst/>
          </a:prstGeom>
          <a:solidFill>
            <a:schemeClr val="tx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20</a:t>
            </a:r>
            <a:endParaRPr lang="en-US" dirty="0">
              <a:solidFill>
                <a:schemeClr val="bg1"/>
              </a:solidFill>
            </a:endParaRPr>
          </a:p>
        </p:txBody>
      </p:sp>
      <p:sp>
        <p:nvSpPr>
          <p:cNvPr id="10" name="TextBox 9"/>
          <p:cNvSpPr txBox="1"/>
          <p:nvPr/>
        </p:nvSpPr>
        <p:spPr>
          <a:xfrm>
            <a:off x="2150772" y="2060620"/>
            <a:ext cx="2273379" cy="369332"/>
          </a:xfrm>
          <a:prstGeom prst="rect">
            <a:avLst/>
          </a:prstGeom>
          <a:noFill/>
        </p:spPr>
        <p:txBody>
          <a:bodyPr wrap="none" rtlCol="0">
            <a:spAutoFit/>
          </a:bodyPr>
          <a:lstStyle/>
          <a:p>
            <a:r>
              <a:rPr lang="hu-HU" dirty="0" smtClean="0"/>
              <a:t>queue.dequeue();</a:t>
            </a:r>
            <a:endParaRPr lang="hu-HU" dirty="0"/>
          </a:p>
        </p:txBody>
      </p:sp>
    </p:spTree>
    <p:extLst>
      <p:ext uri="{BB962C8B-B14F-4D97-AF65-F5344CB8AC3E}">
        <p14:creationId xmlns:p14="http://schemas.microsoft.com/office/powerpoint/2010/main" val="142159750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015946" y="2965622"/>
            <a:ext cx="3719384" cy="0"/>
          </a:xfrm>
          <a:prstGeom prst="line">
            <a:avLst/>
          </a:prstGeom>
          <a:ln/>
        </p:spPr>
        <p:style>
          <a:lnRef idx="3">
            <a:schemeClr val="dk1"/>
          </a:lnRef>
          <a:fillRef idx="0">
            <a:schemeClr val="dk1"/>
          </a:fillRef>
          <a:effectRef idx="2">
            <a:schemeClr val="dk1"/>
          </a:effectRef>
          <a:fontRef idx="minor">
            <a:schemeClr val="tx1"/>
          </a:fontRef>
        </p:style>
      </p:cxnSp>
      <p:cxnSp>
        <p:nvCxnSpPr>
          <p:cNvPr id="6" name="Straight Connector 5"/>
          <p:cNvCxnSpPr/>
          <p:nvPr/>
        </p:nvCxnSpPr>
        <p:spPr>
          <a:xfrm>
            <a:off x="4015946" y="3921212"/>
            <a:ext cx="3719384" cy="0"/>
          </a:xfrm>
          <a:prstGeom prst="line">
            <a:avLst/>
          </a:prstGeom>
          <a:ln/>
        </p:spPr>
        <p:style>
          <a:lnRef idx="3">
            <a:schemeClr val="dk1"/>
          </a:lnRef>
          <a:fillRef idx="0">
            <a:schemeClr val="dk1"/>
          </a:fillRef>
          <a:effectRef idx="2">
            <a:schemeClr val="dk1"/>
          </a:effectRef>
          <a:fontRef idx="minor">
            <a:schemeClr val="tx1"/>
          </a:fontRef>
        </p:style>
      </p:cxnSp>
      <p:sp>
        <p:nvSpPr>
          <p:cNvPr id="2" name="TextBox 1"/>
          <p:cNvSpPr txBox="1"/>
          <p:nvPr/>
        </p:nvSpPr>
        <p:spPr>
          <a:xfrm>
            <a:off x="2009104" y="618186"/>
            <a:ext cx="7470315" cy="646331"/>
          </a:xfrm>
          <a:prstGeom prst="rect">
            <a:avLst/>
          </a:prstGeom>
          <a:noFill/>
        </p:spPr>
        <p:txBody>
          <a:bodyPr wrap="none" rtlCol="0">
            <a:spAutoFit/>
          </a:bodyPr>
          <a:lstStyle/>
          <a:p>
            <a:r>
              <a:rPr lang="hu-HU" b="1" u="sng" dirty="0" smtClean="0"/>
              <a:t>Dequeue operation</a:t>
            </a:r>
            <a:r>
              <a:rPr lang="hu-HU" dirty="0" smtClean="0"/>
              <a:t>: we just simply remove the item starting </a:t>
            </a:r>
            <a:r>
              <a:rPr lang="hu-HU" dirty="0" smtClean="0"/>
              <a:t>at the</a:t>
            </a:r>
            <a:endParaRPr lang="hu-HU" dirty="0" smtClean="0"/>
          </a:p>
          <a:p>
            <a:r>
              <a:rPr lang="hu-HU" dirty="0"/>
              <a:t>	</a:t>
            </a:r>
            <a:r>
              <a:rPr lang="hu-HU" dirty="0" smtClean="0"/>
              <a:t>beginning of the queue  // FIFO structure </a:t>
            </a:r>
            <a:endParaRPr lang="hu-HU" dirty="0"/>
          </a:p>
        </p:txBody>
      </p:sp>
      <p:sp>
        <p:nvSpPr>
          <p:cNvPr id="7" name="Oval 6"/>
          <p:cNvSpPr/>
          <p:nvPr/>
        </p:nvSpPr>
        <p:spPr>
          <a:xfrm>
            <a:off x="8793311" y="3114667"/>
            <a:ext cx="654909" cy="654909"/>
          </a:xfrm>
          <a:prstGeom prst="ellipse">
            <a:avLst/>
          </a:prstGeom>
          <a:solidFill>
            <a:schemeClr val="tx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10</a:t>
            </a:r>
            <a:endParaRPr lang="en-US" dirty="0">
              <a:solidFill>
                <a:schemeClr val="bg1"/>
              </a:solidFill>
            </a:endParaRPr>
          </a:p>
        </p:txBody>
      </p:sp>
      <p:sp>
        <p:nvSpPr>
          <p:cNvPr id="8" name="Oval 7"/>
          <p:cNvSpPr/>
          <p:nvPr/>
        </p:nvSpPr>
        <p:spPr>
          <a:xfrm>
            <a:off x="6098057" y="3117258"/>
            <a:ext cx="654909" cy="654909"/>
          </a:xfrm>
          <a:prstGeom prst="ellipse">
            <a:avLst/>
          </a:prstGeom>
          <a:solidFill>
            <a:schemeClr val="tx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4</a:t>
            </a:r>
            <a:endParaRPr lang="en-US" dirty="0">
              <a:solidFill>
                <a:schemeClr val="bg1"/>
              </a:solidFill>
            </a:endParaRPr>
          </a:p>
        </p:txBody>
      </p:sp>
      <p:sp>
        <p:nvSpPr>
          <p:cNvPr id="9" name="Oval 8"/>
          <p:cNvSpPr/>
          <p:nvPr/>
        </p:nvSpPr>
        <p:spPr>
          <a:xfrm>
            <a:off x="5115693" y="3114667"/>
            <a:ext cx="654909" cy="654909"/>
          </a:xfrm>
          <a:prstGeom prst="ellipse">
            <a:avLst/>
          </a:prstGeom>
          <a:solidFill>
            <a:schemeClr val="tx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20</a:t>
            </a:r>
            <a:endParaRPr lang="en-US" dirty="0">
              <a:solidFill>
                <a:schemeClr val="bg1"/>
              </a:solidFill>
            </a:endParaRPr>
          </a:p>
        </p:txBody>
      </p:sp>
      <p:sp>
        <p:nvSpPr>
          <p:cNvPr id="10" name="TextBox 9"/>
          <p:cNvSpPr txBox="1"/>
          <p:nvPr/>
        </p:nvSpPr>
        <p:spPr>
          <a:xfrm>
            <a:off x="2150772" y="2060620"/>
            <a:ext cx="2273379" cy="369332"/>
          </a:xfrm>
          <a:prstGeom prst="rect">
            <a:avLst/>
          </a:prstGeom>
          <a:noFill/>
        </p:spPr>
        <p:txBody>
          <a:bodyPr wrap="none" rtlCol="0">
            <a:spAutoFit/>
          </a:bodyPr>
          <a:lstStyle/>
          <a:p>
            <a:r>
              <a:rPr lang="hu-HU" dirty="0" smtClean="0"/>
              <a:t>queue.dequeue();</a:t>
            </a:r>
            <a:endParaRPr lang="hu-HU" dirty="0"/>
          </a:p>
        </p:txBody>
      </p:sp>
      <p:cxnSp>
        <p:nvCxnSpPr>
          <p:cNvPr id="4" name="Straight Arrow Connector 3"/>
          <p:cNvCxnSpPr/>
          <p:nvPr/>
        </p:nvCxnSpPr>
        <p:spPr>
          <a:xfrm>
            <a:off x="7340958" y="3442121"/>
            <a:ext cx="109470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70117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420440" y="3144186"/>
            <a:ext cx="0" cy="2755556"/>
          </a:xfrm>
          <a:prstGeom prst="line">
            <a:avLst/>
          </a:prstGeom>
          <a:ln w="38100"/>
        </p:spPr>
        <p:style>
          <a:lnRef idx="3">
            <a:schemeClr val="dk1"/>
          </a:lnRef>
          <a:fillRef idx="0">
            <a:schemeClr val="dk1"/>
          </a:fillRef>
          <a:effectRef idx="2">
            <a:schemeClr val="dk1"/>
          </a:effectRef>
          <a:fontRef idx="minor">
            <a:schemeClr val="tx1"/>
          </a:fontRef>
        </p:style>
      </p:cxnSp>
      <p:cxnSp>
        <p:nvCxnSpPr>
          <p:cNvPr id="6" name="Straight Connector 5"/>
          <p:cNvCxnSpPr/>
          <p:nvPr/>
        </p:nvCxnSpPr>
        <p:spPr>
          <a:xfrm>
            <a:off x="6796159" y="3144186"/>
            <a:ext cx="0" cy="2755556"/>
          </a:xfrm>
          <a:prstGeom prst="line">
            <a:avLst/>
          </a:prstGeom>
          <a:ln w="38100"/>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a:off x="5420440" y="5899742"/>
            <a:ext cx="1383956" cy="0"/>
          </a:xfrm>
          <a:prstGeom prst="line">
            <a:avLst/>
          </a:prstGeom>
          <a:ln w="38100"/>
        </p:spPr>
        <p:style>
          <a:lnRef idx="3">
            <a:schemeClr val="dk1"/>
          </a:lnRef>
          <a:fillRef idx="0">
            <a:schemeClr val="dk1"/>
          </a:fillRef>
          <a:effectRef idx="2">
            <a:schemeClr val="dk1"/>
          </a:effectRef>
          <a:fontRef idx="minor">
            <a:schemeClr val="tx1"/>
          </a:fontRef>
        </p:style>
      </p:cxnSp>
      <p:sp>
        <p:nvSpPr>
          <p:cNvPr id="2" name="TextBox 1"/>
          <p:cNvSpPr txBox="1"/>
          <p:nvPr/>
        </p:nvSpPr>
        <p:spPr>
          <a:xfrm>
            <a:off x="515156" y="355420"/>
            <a:ext cx="6574236" cy="646331"/>
          </a:xfrm>
          <a:prstGeom prst="rect">
            <a:avLst/>
          </a:prstGeom>
          <a:noFill/>
        </p:spPr>
        <p:txBody>
          <a:bodyPr wrap="none" rtlCol="0">
            <a:spAutoFit/>
          </a:bodyPr>
          <a:lstStyle/>
          <a:p>
            <a:r>
              <a:rPr lang="hu-HU" b="1" u="sng" dirty="0" smtClean="0"/>
              <a:t>Push operation</a:t>
            </a:r>
            <a:r>
              <a:rPr lang="hu-HU" dirty="0" smtClean="0"/>
              <a:t>: put the given item to the top of the stack</a:t>
            </a:r>
          </a:p>
          <a:p>
            <a:r>
              <a:rPr lang="hu-HU" dirty="0"/>
              <a:t>	</a:t>
            </a:r>
            <a:r>
              <a:rPr lang="hu-HU" dirty="0" smtClean="0"/>
              <a:t>Very simple operation, can be done in O(1)</a:t>
            </a:r>
            <a:endParaRPr lang="hu-HU" dirty="0"/>
          </a:p>
        </p:txBody>
      </p:sp>
    </p:spTree>
    <p:extLst>
      <p:ext uri="{BB962C8B-B14F-4D97-AF65-F5344CB8AC3E}">
        <p14:creationId xmlns:p14="http://schemas.microsoft.com/office/powerpoint/2010/main" val="342794642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015946" y="2965622"/>
            <a:ext cx="3719384" cy="0"/>
          </a:xfrm>
          <a:prstGeom prst="line">
            <a:avLst/>
          </a:prstGeom>
          <a:ln/>
        </p:spPr>
        <p:style>
          <a:lnRef idx="3">
            <a:schemeClr val="dk1"/>
          </a:lnRef>
          <a:fillRef idx="0">
            <a:schemeClr val="dk1"/>
          </a:fillRef>
          <a:effectRef idx="2">
            <a:schemeClr val="dk1"/>
          </a:effectRef>
          <a:fontRef idx="minor">
            <a:schemeClr val="tx1"/>
          </a:fontRef>
        </p:style>
      </p:cxnSp>
      <p:cxnSp>
        <p:nvCxnSpPr>
          <p:cNvPr id="6" name="Straight Connector 5"/>
          <p:cNvCxnSpPr/>
          <p:nvPr/>
        </p:nvCxnSpPr>
        <p:spPr>
          <a:xfrm>
            <a:off x="4015946" y="3921212"/>
            <a:ext cx="3719384" cy="0"/>
          </a:xfrm>
          <a:prstGeom prst="line">
            <a:avLst/>
          </a:prstGeom>
          <a:ln/>
        </p:spPr>
        <p:style>
          <a:lnRef idx="3">
            <a:schemeClr val="dk1"/>
          </a:lnRef>
          <a:fillRef idx="0">
            <a:schemeClr val="dk1"/>
          </a:fillRef>
          <a:effectRef idx="2">
            <a:schemeClr val="dk1"/>
          </a:effectRef>
          <a:fontRef idx="minor">
            <a:schemeClr val="tx1"/>
          </a:fontRef>
        </p:style>
      </p:cxnSp>
      <p:sp>
        <p:nvSpPr>
          <p:cNvPr id="2" name="TextBox 1"/>
          <p:cNvSpPr txBox="1"/>
          <p:nvPr/>
        </p:nvSpPr>
        <p:spPr>
          <a:xfrm>
            <a:off x="2009104" y="618186"/>
            <a:ext cx="7470315" cy="646331"/>
          </a:xfrm>
          <a:prstGeom prst="rect">
            <a:avLst/>
          </a:prstGeom>
          <a:noFill/>
        </p:spPr>
        <p:txBody>
          <a:bodyPr wrap="none" rtlCol="0">
            <a:spAutoFit/>
          </a:bodyPr>
          <a:lstStyle/>
          <a:p>
            <a:r>
              <a:rPr lang="hu-HU" b="1" u="sng" dirty="0" smtClean="0"/>
              <a:t>Dequeue operation</a:t>
            </a:r>
            <a:r>
              <a:rPr lang="hu-HU" dirty="0" smtClean="0"/>
              <a:t>: we just simply remove the item starting </a:t>
            </a:r>
            <a:r>
              <a:rPr lang="hu-HU" dirty="0" smtClean="0"/>
              <a:t>at the</a:t>
            </a:r>
            <a:endParaRPr lang="hu-HU" dirty="0" smtClean="0"/>
          </a:p>
          <a:p>
            <a:r>
              <a:rPr lang="hu-HU" dirty="0"/>
              <a:t>	</a:t>
            </a:r>
            <a:r>
              <a:rPr lang="hu-HU" dirty="0" smtClean="0"/>
              <a:t>beginning of the queue  // FIFO structure </a:t>
            </a:r>
            <a:endParaRPr lang="hu-HU" dirty="0"/>
          </a:p>
        </p:txBody>
      </p:sp>
      <p:sp>
        <p:nvSpPr>
          <p:cNvPr id="8" name="Oval 7"/>
          <p:cNvSpPr/>
          <p:nvPr/>
        </p:nvSpPr>
        <p:spPr>
          <a:xfrm>
            <a:off x="7080421" y="3114667"/>
            <a:ext cx="654909" cy="654909"/>
          </a:xfrm>
          <a:prstGeom prst="ellipse">
            <a:avLst/>
          </a:prstGeom>
          <a:solidFill>
            <a:schemeClr val="tx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4</a:t>
            </a:r>
            <a:endParaRPr lang="en-US" dirty="0">
              <a:solidFill>
                <a:schemeClr val="bg1"/>
              </a:solidFill>
            </a:endParaRPr>
          </a:p>
        </p:txBody>
      </p:sp>
      <p:sp>
        <p:nvSpPr>
          <p:cNvPr id="9" name="Oval 8"/>
          <p:cNvSpPr/>
          <p:nvPr/>
        </p:nvSpPr>
        <p:spPr>
          <a:xfrm>
            <a:off x="6098057" y="3112076"/>
            <a:ext cx="654909" cy="654909"/>
          </a:xfrm>
          <a:prstGeom prst="ellipse">
            <a:avLst/>
          </a:prstGeom>
          <a:solidFill>
            <a:schemeClr val="tx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20</a:t>
            </a:r>
            <a:endParaRPr lang="en-US" dirty="0">
              <a:solidFill>
                <a:schemeClr val="bg1"/>
              </a:solidFill>
            </a:endParaRPr>
          </a:p>
        </p:txBody>
      </p:sp>
      <p:sp>
        <p:nvSpPr>
          <p:cNvPr id="10" name="TextBox 9"/>
          <p:cNvSpPr txBox="1"/>
          <p:nvPr/>
        </p:nvSpPr>
        <p:spPr>
          <a:xfrm>
            <a:off x="2150772" y="2060620"/>
            <a:ext cx="2273379" cy="369332"/>
          </a:xfrm>
          <a:prstGeom prst="rect">
            <a:avLst/>
          </a:prstGeom>
          <a:noFill/>
        </p:spPr>
        <p:txBody>
          <a:bodyPr wrap="none" rtlCol="0">
            <a:spAutoFit/>
          </a:bodyPr>
          <a:lstStyle/>
          <a:p>
            <a:r>
              <a:rPr lang="hu-HU" dirty="0" smtClean="0"/>
              <a:t>queue.dequeue();</a:t>
            </a:r>
            <a:endParaRPr lang="hu-HU" dirty="0"/>
          </a:p>
        </p:txBody>
      </p:sp>
    </p:spTree>
    <p:extLst>
      <p:ext uri="{BB962C8B-B14F-4D97-AF65-F5344CB8AC3E}">
        <p14:creationId xmlns:p14="http://schemas.microsoft.com/office/powerpoint/2010/main" val="38901781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015946" y="2965622"/>
            <a:ext cx="3719384" cy="0"/>
          </a:xfrm>
          <a:prstGeom prst="line">
            <a:avLst/>
          </a:prstGeom>
          <a:ln/>
        </p:spPr>
        <p:style>
          <a:lnRef idx="3">
            <a:schemeClr val="dk1"/>
          </a:lnRef>
          <a:fillRef idx="0">
            <a:schemeClr val="dk1"/>
          </a:fillRef>
          <a:effectRef idx="2">
            <a:schemeClr val="dk1"/>
          </a:effectRef>
          <a:fontRef idx="minor">
            <a:schemeClr val="tx1"/>
          </a:fontRef>
        </p:style>
      </p:cxnSp>
      <p:cxnSp>
        <p:nvCxnSpPr>
          <p:cNvPr id="6" name="Straight Connector 5"/>
          <p:cNvCxnSpPr/>
          <p:nvPr/>
        </p:nvCxnSpPr>
        <p:spPr>
          <a:xfrm>
            <a:off x="4015946" y="3921212"/>
            <a:ext cx="3719384" cy="0"/>
          </a:xfrm>
          <a:prstGeom prst="line">
            <a:avLst/>
          </a:prstGeom>
          <a:ln/>
        </p:spPr>
        <p:style>
          <a:lnRef idx="3">
            <a:schemeClr val="dk1"/>
          </a:lnRef>
          <a:fillRef idx="0">
            <a:schemeClr val="dk1"/>
          </a:fillRef>
          <a:effectRef idx="2">
            <a:schemeClr val="dk1"/>
          </a:effectRef>
          <a:fontRef idx="minor">
            <a:schemeClr val="tx1"/>
          </a:fontRef>
        </p:style>
      </p:cxnSp>
      <p:sp>
        <p:nvSpPr>
          <p:cNvPr id="2" name="TextBox 1"/>
          <p:cNvSpPr txBox="1"/>
          <p:nvPr/>
        </p:nvSpPr>
        <p:spPr>
          <a:xfrm>
            <a:off x="2009104" y="618186"/>
            <a:ext cx="7470315" cy="646331"/>
          </a:xfrm>
          <a:prstGeom prst="rect">
            <a:avLst/>
          </a:prstGeom>
          <a:noFill/>
        </p:spPr>
        <p:txBody>
          <a:bodyPr wrap="none" rtlCol="0">
            <a:spAutoFit/>
          </a:bodyPr>
          <a:lstStyle/>
          <a:p>
            <a:r>
              <a:rPr lang="hu-HU" b="1" u="sng" dirty="0" smtClean="0"/>
              <a:t>Dequeue operation</a:t>
            </a:r>
            <a:r>
              <a:rPr lang="hu-HU" dirty="0" smtClean="0"/>
              <a:t>: we just simply remove the item starting </a:t>
            </a:r>
            <a:r>
              <a:rPr lang="hu-HU" dirty="0" smtClean="0"/>
              <a:t>at the</a:t>
            </a:r>
            <a:endParaRPr lang="hu-HU" dirty="0" smtClean="0"/>
          </a:p>
          <a:p>
            <a:r>
              <a:rPr lang="hu-HU" dirty="0"/>
              <a:t>	</a:t>
            </a:r>
            <a:r>
              <a:rPr lang="hu-HU" dirty="0" smtClean="0"/>
              <a:t>beginning of the queue  // FIFO structure </a:t>
            </a:r>
            <a:endParaRPr lang="hu-HU" dirty="0"/>
          </a:p>
        </p:txBody>
      </p:sp>
      <p:sp>
        <p:nvSpPr>
          <p:cNvPr id="8" name="Oval 7"/>
          <p:cNvSpPr/>
          <p:nvPr/>
        </p:nvSpPr>
        <p:spPr>
          <a:xfrm>
            <a:off x="9161140" y="3112075"/>
            <a:ext cx="654909" cy="654909"/>
          </a:xfrm>
          <a:prstGeom prst="ellipse">
            <a:avLst/>
          </a:prstGeom>
          <a:solidFill>
            <a:schemeClr val="tx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4</a:t>
            </a:r>
            <a:endParaRPr lang="en-US" dirty="0">
              <a:solidFill>
                <a:schemeClr val="bg1"/>
              </a:solidFill>
            </a:endParaRPr>
          </a:p>
        </p:txBody>
      </p:sp>
      <p:sp>
        <p:nvSpPr>
          <p:cNvPr id="9" name="Oval 8"/>
          <p:cNvSpPr/>
          <p:nvPr/>
        </p:nvSpPr>
        <p:spPr>
          <a:xfrm>
            <a:off x="6098057" y="3112076"/>
            <a:ext cx="654909" cy="654909"/>
          </a:xfrm>
          <a:prstGeom prst="ellipse">
            <a:avLst/>
          </a:prstGeom>
          <a:solidFill>
            <a:schemeClr val="tx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20</a:t>
            </a:r>
            <a:endParaRPr lang="en-US" dirty="0">
              <a:solidFill>
                <a:schemeClr val="bg1"/>
              </a:solidFill>
            </a:endParaRPr>
          </a:p>
        </p:txBody>
      </p:sp>
      <p:sp>
        <p:nvSpPr>
          <p:cNvPr id="10" name="TextBox 9"/>
          <p:cNvSpPr txBox="1"/>
          <p:nvPr/>
        </p:nvSpPr>
        <p:spPr>
          <a:xfrm>
            <a:off x="2150772" y="2060620"/>
            <a:ext cx="2273379" cy="369332"/>
          </a:xfrm>
          <a:prstGeom prst="rect">
            <a:avLst/>
          </a:prstGeom>
          <a:noFill/>
        </p:spPr>
        <p:txBody>
          <a:bodyPr wrap="none" rtlCol="0">
            <a:spAutoFit/>
          </a:bodyPr>
          <a:lstStyle/>
          <a:p>
            <a:r>
              <a:rPr lang="hu-HU" dirty="0" smtClean="0"/>
              <a:t>queue.dequeue();</a:t>
            </a:r>
            <a:endParaRPr lang="hu-HU" dirty="0"/>
          </a:p>
        </p:txBody>
      </p:sp>
      <p:cxnSp>
        <p:nvCxnSpPr>
          <p:cNvPr id="11" name="Straight Arrow Connector 10"/>
          <p:cNvCxnSpPr/>
          <p:nvPr/>
        </p:nvCxnSpPr>
        <p:spPr>
          <a:xfrm>
            <a:off x="7340958" y="3442121"/>
            <a:ext cx="109470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721445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015946" y="2965622"/>
            <a:ext cx="3719384" cy="0"/>
          </a:xfrm>
          <a:prstGeom prst="line">
            <a:avLst/>
          </a:prstGeom>
          <a:ln/>
        </p:spPr>
        <p:style>
          <a:lnRef idx="3">
            <a:schemeClr val="dk1"/>
          </a:lnRef>
          <a:fillRef idx="0">
            <a:schemeClr val="dk1"/>
          </a:fillRef>
          <a:effectRef idx="2">
            <a:schemeClr val="dk1"/>
          </a:effectRef>
          <a:fontRef idx="minor">
            <a:schemeClr val="tx1"/>
          </a:fontRef>
        </p:style>
      </p:cxnSp>
      <p:cxnSp>
        <p:nvCxnSpPr>
          <p:cNvPr id="6" name="Straight Connector 5"/>
          <p:cNvCxnSpPr/>
          <p:nvPr/>
        </p:nvCxnSpPr>
        <p:spPr>
          <a:xfrm>
            <a:off x="4015946" y="3921212"/>
            <a:ext cx="3719384" cy="0"/>
          </a:xfrm>
          <a:prstGeom prst="line">
            <a:avLst/>
          </a:prstGeom>
          <a:ln/>
        </p:spPr>
        <p:style>
          <a:lnRef idx="3">
            <a:schemeClr val="dk1"/>
          </a:lnRef>
          <a:fillRef idx="0">
            <a:schemeClr val="dk1"/>
          </a:fillRef>
          <a:effectRef idx="2">
            <a:schemeClr val="dk1"/>
          </a:effectRef>
          <a:fontRef idx="minor">
            <a:schemeClr val="tx1"/>
          </a:fontRef>
        </p:style>
      </p:cxnSp>
      <p:sp>
        <p:nvSpPr>
          <p:cNvPr id="2" name="TextBox 1"/>
          <p:cNvSpPr txBox="1"/>
          <p:nvPr/>
        </p:nvSpPr>
        <p:spPr>
          <a:xfrm>
            <a:off x="2009104" y="618186"/>
            <a:ext cx="7470315" cy="646331"/>
          </a:xfrm>
          <a:prstGeom prst="rect">
            <a:avLst/>
          </a:prstGeom>
          <a:noFill/>
        </p:spPr>
        <p:txBody>
          <a:bodyPr wrap="none" rtlCol="0">
            <a:spAutoFit/>
          </a:bodyPr>
          <a:lstStyle/>
          <a:p>
            <a:r>
              <a:rPr lang="hu-HU" b="1" u="sng" dirty="0" smtClean="0"/>
              <a:t>Dequeue operation</a:t>
            </a:r>
            <a:r>
              <a:rPr lang="hu-HU" dirty="0" smtClean="0"/>
              <a:t>: we just simply remove the item starting </a:t>
            </a:r>
            <a:r>
              <a:rPr lang="hu-HU" dirty="0" smtClean="0"/>
              <a:t>at the</a:t>
            </a:r>
            <a:endParaRPr lang="hu-HU" dirty="0" smtClean="0"/>
          </a:p>
          <a:p>
            <a:r>
              <a:rPr lang="hu-HU" dirty="0"/>
              <a:t>	</a:t>
            </a:r>
            <a:r>
              <a:rPr lang="hu-HU" dirty="0" smtClean="0"/>
              <a:t>beginning of the queue  // FIFO structure </a:t>
            </a:r>
            <a:endParaRPr lang="hu-HU" dirty="0"/>
          </a:p>
        </p:txBody>
      </p:sp>
      <p:sp>
        <p:nvSpPr>
          <p:cNvPr id="9" name="Oval 8"/>
          <p:cNvSpPr/>
          <p:nvPr/>
        </p:nvSpPr>
        <p:spPr>
          <a:xfrm>
            <a:off x="7080421" y="3115963"/>
            <a:ext cx="654909" cy="654909"/>
          </a:xfrm>
          <a:prstGeom prst="ellipse">
            <a:avLst/>
          </a:prstGeom>
          <a:solidFill>
            <a:schemeClr val="tx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20</a:t>
            </a:r>
            <a:endParaRPr lang="en-US" dirty="0">
              <a:solidFill>
                <a:schemeClr val="bg1"/>
              </a:solidFill>
            </a:endParaRPr>
          </a:p>
        </p:txBody>
      </p:sp>
    </p:spTree>
    <p:extLst>
      <p:ext uri="{BB962C8B-B14F-4D97-AF65-F5344CB8AC3E}">
        <p14:creationId xmlns:p14="http://schemas.microsoft.com/office/powerpoint/2010/main" val="388767567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u="sng" dirty="0" smtClean="0"/>
              <a:t>Applications</a:t>
            </a:r>
            <a:endParaRPr lang="hu-HU" u="sng" dirty="0"/>
          </a:p>
        </p:txBody>
      </p:sp>
      <p:sp>
        <p:nvSpPr>
          <p:cNvPr id="3" name="Content Placeholder 2"/>
          <p:cNvSpPr>
            <a:spLocks noGrp="1"/>
          </p:cNvSpPr>
          <p:nvPr>
            <p:ph idx="1"/>
          </p:nvPr>
        </p:nvSpPr>
        <p:spPr/>
        <p:txBody>
          <a:bodyPr/>
          <a:lstStyle/>
          <a:p>
            <a:r>
              <a:rPr lang="hu-HU" dirty="0" smtClean="0"/>
              <a:t>When a resource is shared with several consumers ( threads ): we store them in a queue</a:t>
            </a:r>
          </a:p>
          <a:p>
            <a:r>
              <a:rPr lang="hu-HU" dirty="0" smtClean="0"/>
              <a:t>For example: CPU scheduling</a:t>
            </a:r>
          </a:p>
          <a:p>
            <a:r>
              <a:rPr lang="en-US" dirty="0"/>
              <a:t>When data is transferred asynchronously (data not necessarily received at same rate as sent) between two </a:t>
            </a:r>
            <a:r>
              <a:rPr lang="en-US" dirty="0" smtClean="0"/>
              <a:t>processes</a:t>
            </a:r>
            <a:endParaRPr lang="hu-HU" dirty="0" smtClean="0"/>
          </a:p>
          <a:p>
            <a:r>
              <a:rPr lang="hu-HU" dirty="0" smtClean="0"/>
              <a:t>For </a:t>
            </a:r>
            <a:r>
              <a:rPr lang="hu-HU" dirty="0"/>
              <a:t>e</a:t>
            </a:r>
            <a:r>
              <a:rPr lang="en-US" dirty="0" err="1" smtClean="0"/>
              <a:t>xample</a:t>
            </a:r>
            <a:r>
              <a:rPr lang="hu-HU" dirty="0" smtClean="0"/>
              <a:t>: </a:t>
            </a:r>
            <a:r>
              <a:rPr lang="en-US" dirty="0" smtClean="0"/>
              <a:t> </a:t>
            </a:r>
            <a:r>
              <a:rPr lang="en-US" dirty="0"/>
              <a:t>IO </a:t>
            </a:r>
            <a:r>
              <a:rPr lang="hu-HU" dirty="0"/>
              <a:t>b</a:t>
            </a:r>
            <a:r>
              <a:rPr lang="en-US" dirty="0" err="1" smtClean="0"/>
              <a:t>uffers</a:t>
            </a:r>
            <a:endParaRPr lang="hu-HU" dirty="0" smtClean="0"/>
          </a:p>
          <a:p>
            <a:r>
              <a:rPr lang="hu-HU" dirty="0" smtClean="0"/>
              <a:t>Operational research applications or stochastic models relies heavily on queues !!!</a:t>
            </a:r>
            <a:endParaRPr lang="hu-HU" dirty="0"/>
          </a:p>
        </p:txBody>
      </p:sp>
    </p:spTree>
    <p:extLst>
      <p:ext uri="{BB962C8B-B14F-4D97-AF65-F5344CB8AC3E}">
        <p14:creationId xmlns:p14="http://schemas.microsoft.com/office/powerpoint/2010/main" val="961384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420440" y="3144186"/>
            <a:ext cx="0" cy="2755556"/>
          </a:xfrm>
          <a:prstGeom prst="line">
            <a:avLst/>
          </a:prstGeom>
          <a:ln w="38100"/>
        </p:spPr>
        <p:style>
          <a:lnRef idx="3">
            <a:schemeClr val="dk1"/>
          </a:lnRef>
          <a:fillRef idx="0">
            <a:schemeClr val="dk1"/>
          </a:fillRef>
          <a:effectRef idx="2">
            <a:schemeClr val="dk1"/>
          </a:effectRef>
          <a:fontRef idx="minor">
            <a:schemeClr val="tx1"/>
          </a:fontRef>
        </p:style>
      </p:cxnSp>
      <p:cxnSp>
        <p:nvCxnSpPr>
          <p:cNvPr id="6" name="Straight Connector 5"/>
          <p:cNvCxnSpPr/>
          <p:nvPr/>
        </p:nvCxnSpPr>
        <p:spPr>
          <a:xfrm>
            <a:off x="6796159" y="3144186"/>
            <a:ext cx="0" cy="2755556"/>
          </a:xfrm>
          <a:prstGeom prst="line">
            <a:avLst/>
          </a:prstGeom>
          <a:ln w="38100"/>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a:off x="5420440" y="5899742"/>
            <a:ext cx="1383956" cy="0"/>
          </a:xfrm>
          <a:prstGeom prst="line">
            <a:avLst/>
          </a:prstGeom>
          <a:ln w="38100"/>
        </p:spPr>
        <p:style>
          <a:lnRef idx="3">
            <a:schemeClr val="dk1"/>
          </a:lnRef>
          <a:fillRef idx="0">
            <a:schemeClr val="dk1"/>
          </a:fillRef>
          <a:effectRef idx="2">
            <a:schemeClr val="dk1"/>
          </a:effectRef>
          <a:fontRef idx="minor">
            <a:schemeClr val="tx1"/>
          </a:fontRef>
        </p:style>
      </p:cxnSp>
      <p:sp>
        <p:nvSpPr>
          <p:cNvPr id="2" name="TextBox 1"/>
          <p:cNvSpPr txBox="1"/>
          <p:nvPr/>
        </p:nvSpPr>
        <p:spPr>
          <a:xfrm>
            <a:off x="515156" y="355420"/>
            <a:ext cx="6574236" cy="646331"/>
          </a:xfrm>
          <a:prstGeom prst="rect">
            <a:avLst/>
          </a:prstGeom>
          <a:noFill/>
        </p:spPr>
        <p:txBody>
          <a:bodyPr wrap="none" rtlCol="0">
            <a:spAutoFit/>
          </a:bodyPr>
          <a:lstStyle/>
          <a:p>
            <a:r>
              <a:rPr lang="hu-HU" b="1" u="sng" dirty="0" smtClean="0"/>
              <a:t>Push operation</a:t>
            </a:r>
            <a:r>
              <a:rPr lang="hu-HU" dirty="0" smtClean="0"/>
              <a:t>: put the given item to the top of the stack</a:t>
            </a:r>
          </a:p>
          <a:p>
            <a:r>
              <a:rPr lang="hu-HU" dirty="0"/>
              <a:t>	</a:t>
            </a:r>
            <a:r>
              <a:rPr lang="hu-HU" dirty="0" smtClean="0"/>
              <a:t>Very simple operation, can be done in O(1)</a:t>
            </a:r>
            <a:endParaRPr lang="hu-HU" dirty="0"/>
          </a:p>
        </p:txBody>
      </p:sp>
      <p:sp>
        <p:nvSpPr>
          <p:cNvPr id="3" name="TextBox 2"/>
          <p:cNvSpPr txBox="1"/>
          <p:nvPr/>
        </p:nvSpPr>
        <p:spPr>
          <a:xfrm>
            <a:off x="515156" y="1518970"/>
            <a:ext cx="1858201" cy="369332"/>
          </a:xfrm>
          <a:prstGeom prst="rect">
            <a:avLst/>
          </a:prstGeom>
          <a:noFill/>
        </p:spPr>
        <p:txBody>
          <a:bodyPr wrap="none" rtlCol="0">
            <a:spAutoFit/>
          </a:bodyPr>
          <a:lstStyle/>
          <a:p>
            <a:r>
              <a:rPr lang="hu-HU" dirty="0"/>
              <a:t>s</a:t>
            </a:r>
            <a:r>
              <a:rPr lang="hu-HU" dirty="0" smtClean="0"/>
              <a:t>tack.push(12);</a:t>
            </a:r>
            <a:endParaRPr lang="hu-HU" dirty="0"/>
          </a:p>
        </p:txBody>
      </p:sp>
    </p:spTree>
    <p:extLst>
      <p:ext uri="{BB962C8B-B14F-4D97-AF65-F5344CB8AC3E}">
        <p14:creationId xmlns:p14="http://schemas.microsoft.com/office/powerpoint/2010/main" val="4992170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420440" y="3144186"/>
            <a:ext cx="0" cy="2755556"/>
          </a:xfrm>
          <a:prstGeom prst="line">
            <a:avLst/>
          </a:prstGeom>
          <a:ln w="38100"/>
        </p:spPr>
        <p:style>
          <a:lnRef idx="3">
            <a:schemeClr val="dk1"/>
          </a:lnRef>
          <a:fillRef idx="0">
            <a:schemeClr val="dk1"/>
          </a:fillRef>
          <a:effectRef idx="2">
            <a:schemeClr val="dk1"/>
          </a:effectRef>
          <a:fontRef idx="minor">
            <a:schemeClr val="tx1"/>
          </a:fontRef>
        </p:style>
      </p:cxnSp>
      <p:cxnSp>
        <p:nvCxnSpPr>
          <p:cNvPr id="6" name="Straight Connector 5"/>
          <p:cNvCxnSpPr/>
          <p:nvPr/>
        </p:nvCxnSpPr>
        <p:spPr>
          <a:xfrm>
            <a:off x="6796159" y="3144186"/>
            <a:ext cx="0" cy="2755556"/>
          </a:xfrm>
          <a:prstGeom prst="line">
            <a:avLst/>
          </a:prstGeom>
          <a:ln w="38100"/>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a:off x="5420440" y="5899742"/>
            <a:ext cx="1383956" cy="0"/>
          </a:xfrm>
          <a:prstGeom prst="line">
            <a:avLst/>
          </a:prstGeom>
          <a:ln w="38100"/>
        </p:spPr>
        <p:style>
          <a:lnRef idx="3">
            <a:schemeClr val="dk1"/>
          </a:lnRef>
          <a:fillRef idx="0">
            <a:schemeClr val="dk1"/>
          </a:fillRef>
          <a:effectRef idx="2">
            <a:schemeClr val="dk1"/>
          </a:effectRef>
          <a:fontRef idx="minor">
            <a:schemeClr val="tx1"/>
          </a:fontRef>
        </p:style>
      </p:cxnSp>
      <p:sp>
        <p:nvSpPr>
          <p:cNvPr id="2" name="TextBox 1"/>
          <p:cNvSpPr txBox="1"/>
          <p:nvPr/>
        </p:nvSpPr>
        <p:spPr>
          <a:xfrm>
            <a:off x="515156" y="355420"/>
            <a:ext cx="6574236" cy="646331"/>
          </a:xfrm>
          <a:prstGeom prst="rect">
            <a:avLst/>
          </a:prstGeom>
          <a:noFill/>
        </p:spPr>
        <p:txBody>
          <a:bodyPr wrap="none" rtlCol="0">
            <a:spAutoFit/>
          </a:bodyPr>
          <a:lstStyle/>
          <a:p>
            <a:r>
              <a:rPr lang="hu-HU" b="1" u="sng" dirty="0" smtClean="0"/>
              <a:t>Push operation</a:t>
            </a:r>
            <a:r>
              <a:rPr lang="hu-HU" dirty="0" smtClean="0"/>
              <a:t>: put the given item to the top of the stack</a:t>
            </a:r>
          </a:p>
          <a:p>
            <a:r>
              <a:rPr lang="hu-HU" dirty="0"/>
              <a:t>	</a:t>
            </a:r>
            <a:r>
              <a:rPr lang="hu-HU" dirty="0" smtClean="0"/>
              <a:t>Very simple operation, can be done in O(1)</a:t>
            </a:r>
            <a:endParaRPr lang="hu-HU" dirty="0"/>
          </a:p>
        </p:txBody>
      </p:sp>
      <p:sp>
        <p:nvSpPr>
          <p:cNvPr id="3" name="TextBox 2"/>
          <p:cNvSpPr txBox="1"/>
          <p:nvPr/>
        </p:nvSpPr>
        <p:spPr>
          <a:xfrm>
            <a:off x="515156" y="1518970"/>
            <a:ext cx="1858201" cy="369332"/>
          </a:xfrm>
          <a:prstGeom prst="rect">
            <a:avLst/>
          </a:prstGeom>
          <a:noFill/>
        </p:spPr>
        <p:txBody>
          <a:bodyPr wrap="none" rtlCol="0">
            <a:spAutoFit/>
          </a:bodyPr>
          <a:lstStyle/>
          <a:p>
            <a:r>
              <a:rPr lang="hu-HU" dirty="0" smtClean="0"/>
              <a:t>stack.push(56);</a:t>
            </a:r>
            <a:endParaRPr lang="hu-HU" dirty="0"/>
          </a:p>
        </p:txBody>
      </p:sp>
      <p:sp>
        <p:nvSpPr>
          <p:cNvPr id="7" name="Oval 6"/>
          <p:cNvSpPr/>
          <p:nvPr/>
        </p:nvSpPr>
        <p:spPr>
          <a:xfrm>
            <a:off x="5780845" y="5043472"/>
            <a:ext cx="654909" cy="654909"/>
          </a:xfrm>
          <a:prstGeom prst="ellipse">
            <a:avLst/>
          </a:prstGeom>
          <a:solidFill>
            <a:schemeClr val="tx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12</a:t>
            </a:r>
            <a:endParaRPr lang="en-US" dirty="0">
              <a:solidFill>
                <a:schemeClr val="bg1"/>
              </a:solidFill>
            </a:endParaRPr>
          </a:p>
        </p:txBody>
      </p:sp>
    </p:spTree>
    <p:extLst>
      <p:ext uri="{BB962C8B-B14F-4D97-AF65-F5344CB8AC3E}">
        <p14:creationId xmlns:p14="http://schemas.microsoft.com/office/powerpoint/2010/main" val="12403039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420440" y="3144186"/>
            <a:ext cx="0" cy="2755556"/>
          </a:xfrm>
          <a:prstGeom prst="line">
            <a:avLst/>
          </a:prstGeom>
          <a:ln w="38100"/>
        </p:spPr>
        <p:style>
          <a:lnRef idx="3">
            <a:schemeClr val="dk1"/>
          </a:lnRef>
          <a:fillRef idx="0">
            <a:schemeClr val="dk1"/>
          </a:fillRef>
          <a:effectRef idx="2">
            <a:schemeClr val="dk1"/>
          </a:effectRef>
          <a:fontRef idx="minor">
            <a:schemeClr val="tx1"/>
          </a:fontRef>
        </p:style>
      </p:cxnSp>
      <p:cxnSp>
        <p:nvCxnSpPr>
          <p:cNvPr id="6" name="Straight Connector 5"/>
          <p:cNvCxnSpPr/>
          <p:nvPr/>
        </p:nvCxnSpPr>
        <p:spPr>
          <a:xfrm>
            <a:off x="6796159" y="3144186"/>
            <a:ext cx="0" cy="2755556"/>
          </a:xfrm>
          <a:prstGeom prst="line">
            <a:avLst/>
          </a:prstGeom>
          <a:ln w="38100"/>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a:off x="5420440" y="5899742"/>
            <a:ext cx="1383956" cy="0"/>
          </a:xfrm>
          <a:prstGeom prst="line">
            <a:avLst/>
          </a:prstGeom>
          <a:ln w="38100"/>
        </p:spPr>
        <p:style>
          <a:lnRef idx="3">
            <a:schemeClr val="dk1"/>
          </a:lnRef>
          <a:fillRef idx="0">
            <a:schemeClr val="dk1"/>
          </a:fillRef>
          <a:effectRef idx="2">
            <a:schemeClr val="dk1"/>
          </a:effectRef>
          <a:fontRef idx="minor">
            <a:schemeClr val="tx1"/>
          </a:fontRef>
        </p:style>
      </p:cxnSp>
      <p:sp>
        <p:nvSpPr>
          <p:cNvPr id="2" name="TextBox 1"/>
          <p:cNvSpPr txBox="1"/>
          <p:nvPr/>
        </p:nvSpPr>
        <p:spPr>
          <a:xfrm>
            <a:off x="515156" y="355420"/>
            <a:ext cx="6574236" cy="646331"/>
          </a:xfrm>
          <a:prstGeom prst="rect">
            <a:avLst/>
          </a:prstGeom>
          <a:noFill/>
        </p:spPr>
        <p:txBody>
          <a:bodyPr wrap="none" rtlCol="0">
            <a:spAutoFit/>
          </a:bodyPr>
          <a:lstStyle/>
          <a:p>
            <a:r>
              <a:rPr lang="hu-HU" b="1" u="sng" dirty="0" smtClean="0"/>
              <a:t>Push operation</a:t>
            </a:r>
            <a:r>
              <a:rPr lang="hu-HU" dirty="0" smtClean="0"/>
              <a:t>: put the given item to the top of the stack</a:t>
            </a:r>
          </a:p>
          <a:p>
            <a:r>
              <a:rPr lang="hu-HU" dirty="0"/>
              <a:t>	</a:t>
            </a:r>
            <a:r>
              <a:rPr lang="hu-HU" dirty="0" smtClean="0"/>
              <a:t>Very simple operation, can be done in O(1)</a:t>
            </a:r>
            <a:endParaRPr lang="hu-HU" dirty="0"/>
          </a:p>
        </p:txBody>
      </p:sp>
      <p:sp>
        <p:nvSpPr>
          <p:cNvPr id="3" name="TextBox 2"/>
          <p:cNvSpPr txBox="1"/>
          <p:nvPr/>
        </p:nvSpPr>
        <p:spPr>
          <a:xfrm>
            <a:off x="515156" y="1518970"/>
            <a:ext cx="1858201" cy="369332"/>
          </a:xfrm>
          <a:prstGeom prst="rect">
            <a:avLst/>
          </a:prstGeom>
          <a:noFill/>
        </p:spPr>
        <p:txBody>
          <a:bodyPr wrap="none" rtlCol="0">
            <a:spAutoFit/>
          </a:bodyPr>
          <a:lstStyle/>
          <a:p>
            <a:r>
              <a:rPr lang="hu-HU" dirty="0" smtClean="0"/>
              <a:t>stack.push(56);</a:t>
            </a:r>
            <a:endParaRPr lang="hu-HU" dirty="0"/>
          </a:p>
        </p:txBody>
      </p:sp>
      <p:sp>
        <p:nvSpPr>
          <p:cNvPr id="7" name="Oval 6"/>
          <p:cNvSpPr/>
          <p:nvPr/>
        </p:nvSpPr>
        <p:spPr>
          <a:xfrm>
            <a:off x="5780845" y="5043472"/>
            <a:ext cx="654909" cy="654909"/>
          </a:xfrm>
          <a:prstGeom prst="ellipse">
            <a:avLst/>
          </a:prstGeom>
          <a:solidFill>
            <a:schemeClr val="tx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12</a:t>
            </a:r>
            <a:endParaRPr lang="en-US" dirty="0">
              <a:solidFill>
                <a:schemeClr val="bg1"/>
              </a:solidFill>
            </a:endParaRPr>
          </a:p>
        </p:txBody>
      </p:sp>
      <p:sp>
        <p:nvSpPr>
          <p:cNvPr id="9" name="Oval 8"/>
          <p:cNvSpPr/>
          <p:nvPr/>
        </p:nvSpPr>
        <p:spPr>
          <a:xfrm>
            <a:off x="5780844" y="4287882"/>
            <a:ext cx="654909" cy="654909"/>
          </a:xfrm>
          <a:prstGeom prst="ellipse">
            <a:avLst/>
          </a:prstGeom>
          <a:solidFill>
            <a:schemeClr val="tx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56</a:t>
            </a:r>
            <a:endParaRPr lang="en-US" dirty="0">
              <a:solidFill>
                <a:schemeClr val="bg1"/>
              </a:solidFill>
            </a:endParaRPr>
          </a:p>
        </p:txBody>
      </p:sp>
    </p:spTree>
    <p:extLst>
      <p:ext uri="{BB962C8B-B14F-4D97-AF65-F5344CB8AC3E}">
        <p14:creationId xmlns:p14="http://schemas.microsoft.com/office/powerpoint/2010/main" val="1621933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420440" y="3144186"/>
            <a:ext cx="0" cy="2755556"/>
          </a:xfrm>
          <a:prstGeom prst="line">
            <a:avLst/>
          </a:prstGeom>
          <a:ln w="38100"/>
        </p:spPr>
        <p:style>
          <a:lnRef idx="3">
            <a:schemeClr val="dk1"/>
          </a:lnRef>
          <a:fillRef idx="0">
            <a:schemeClr val="dk1"/>
          </a:fillRef>
          <a:effectRef idx="2">
            <a:schemeClr val="dk1"/>
          </a:effectRef>
          <a:fontRef idx="minor">
            <a:schemeClr val="tx1"/>
          </a:fontRef>
        </p:style>
      </p:cxnSp>
      <p:cxnSp>
        <p:nvCxnSpPr>
          <p:cNvPr id="6" name="Straight Connector 5"/>
          <p:cNvCxnSpPr/>
          <p:nvPr/>
        </p:nvCxnSpPr>
        <p:spPr>
          <a:xfrm>
            <a:off x="6796159" y="3144186"/>
            <a:ext cx="0" cy="2755556"/>
          </a:xfrm>
          <a:prstGeom prst="line">
            <a:avLst/>
          </a:prstGeom>
          <a:ln w="38100"/>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a:off x="5420440" y="5899742"/>
            <a:ext cx="1383956" cy="0"/>
          </a:xfrm>
          <a:prstGeom prst="line">
            <a:avLst/>
          </a:prstGeom>
          <a:ln w="38100"/>
        </p:spPr>
        <p:style>
          <a:lnRef idx="3">
            <a:schemeClr val="dk1"/>
          </a:lnRef>
          <a:fillRef idx="0">
            <a:schemeClr val="dk1"/>
          </a:fillRef>
          <a:effectRef idx="2">
            <a:schemeClr val="dk1"/>
          </a:effectRef>
          <a:fontRef idx="minor">
            <a:schemeClr val="tx1"/>
          </a:fontRef>
        </p:style>
      </p:cxnSp>
      <p:sp>
        <p:nvSpPr>
          <p:cNvPr id="2" name="TextBox 1"/>
          <p:cNvSpPr txBox="1"/>
          <p:nvPr/>
        </p:nvSpPr>
        <p:spPr>
          <a:xfrm>
            <a:off x="515156" y="355420"/>
            <a:ext cx="6574236" cy="646331"/>
          </a:xfrm>
          <a:prstGeom prst="rect">
            <a:avLst/>
          </a:prstGeom>
          <a:noFill/>
        </p:spPr>
        <p:txBody>
          <a:bodyPr wrap="none" rtlCol="0">
            <a:spAutoFit/>
          </a:bodyPr>
          <a:lstStyle/>
          <a:p>
            <a:r>
              <a:rPr lang="hu-HU" b="1" u="sng" dirty="0" smtClean="0"/>
              <a:t>Push operation</a:t>
            </a:r>
            <a:r>
              <a:rPr lang="hu-HU" dirty="0" smtClean="0"/>
              <a:t>: put the given item to the top of the stack</a:t>
            </a:r>
          </a:p>
          <a:p>
            <a:r>
              <a:rPr lang="hu-HU" dirty="0"/>
              <a:t>	</a:t>
            </a:r>
            <a:r>
              <a:rPr lang="hu-HU" dirty="0" smtClean="0"/>
              <a:t>Very simple operation, can be done in O(1)</a:t>
            </a:r>
            <a:endParaRPr lang="hu-HU" dirty="0"/>
          </a:p>
        </p:txBody>
      </p:sp>
      <p:sp>
        <p:nvSpPr>
          <p:cNvPr id="3" name="TextBox 2"/>
          <p:cNvSpPr txBox="1"/>
          <p:nvPr/>
        </p:nvSpPr>
        <p:spPr>
          <a:xfrm>
            <a:off x="515156" y="1518970"/>
            <a:ext cx="1858201" cy="369332"/>
          </a:xfrm>
          <a:prstGeom prst="rect">
            <a:avLst/>
          </a:prstGeom>
          <a:noFill/>
        </p:spPr>
        <p:txBody>
          <a:bodyPr wrap="none" rtlCol="0">
            <a:spAutoFit/>
          </a:bodyPr>
          <a:lstStyle/>
          <a:p>
            <a:r>
              <a:rPr lang="hu-HU" dirty="0" smtClean="0"/>
              <a:t>stack.push(88);</a:t>
            </a:r>
            <a:endParaRPr lang="hu-HU" dirty="0"/>
          </a:p>
        </p:txBody>
      </p:sp>
      <p:sp>
        <p:nvSpPr>
          <p:cNvPr id="7" name="Oval 6"/>
          <p:cNvSpPr/>
          <p:nvPr/>
        </p:nvSpPr>
        <p:spPr>
          <a:xfrm>
            <a:off x="5780845" y="5043472"/>
            <a:ext cx="654909" cy="654909"/>
          </a:xfrm>
          <a:prstGeom prst="ellipse">
            <a:avLst/>
          </a:prstGeom>
          <a:solidFill>
            <a:schemeClr val="tx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12</a:t>
            </a:r>
            <a:endParaRPr lang="en-US" dirty="0">
              <a:solidFill>
                <a:schemeClr val="bg1"/>
              </a:solidFill>
            </a:endParaRPr>
          </a:p>
        </p:txBody>
      </p:sp>
      <p:sp>
        <p:nvSpPr>
          <p:cNvPr id="9" name="Oval 8"/>
          <p:cNvSpPr/>
          <p:nvPr/>
        </p:nvSpPr>
        <p:spPr>
          <a:xfrm>
            <a:off x="5780844" y="4287882"/>
            <a:ext cx="654909" cy="654909"/>
          </a:xfrm>
          <a:prstGeom prst="ellipse">
            <a:avLst/>
          </a:prstGeom>
          <a:solidFill>
            <a:schemeClr val="tx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56</a:t>
            </a:r>
            <a:endParaRPr lang="en-US" dirty="0">
              <a:solidFill>
                <a:schemeClr val="bg1"/>
              </a:solidFill>
            </a:endParaRPr>
          </a:p>
        </p:txBody>
      </p:sp>
    </p:spTree>
    <p:extLst>
      <p:ext uri="{BB962C8B-B14F-4D97-AF65-F5344CB8AC3E}">
        <p14:creationId xmlns:p14="http://schemas.microsoft.com/office/powerpoint/2010/main" val="34839863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765</TotalTime>
  <Words>1333</Words>
  <Application>Microsoft Office PowerPoint</Application>
  <PresentationFormat>Widescreen</PresentationFormat>
  <Paragraphs>373</Paragraphs>
  <Slides>53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Century Gothic</vt:lpstr>
      <vt:lpstr>Wingdings</vt:lpstr>
      <vt:lpstr>Wingdings 3</vt:lpstr>
      <vt:lpstr>Ion</vt:lpstr>
      <vt:lpstr>PowerPoint Presentation</vt:lpstr>
      <vt:lpstr>Recursion and stacks</vt:lpstr>
      <vt:lpstr>STACK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Applications</vt:lpstr>
      <vt:lpstr>Queue</vt:lpstr>
      <vt:lpstr>Stack   „call stack”</vt:lpstr>
      <vt:lpstr>PowerPoint Presentation</vt:lpstr>
      <vt:lpstr>Heap memory</vt:lpstr>
      <vt:lpstr>PowerPoint Presentation</vt:lpstr>
      <vt:lpstr>Stack and recursion</vt:lpstr>
      <vt:lpstr>Depth-first search</vt:lpstr>
      <vt:lpstr>Factorial: with recursion</vt:lpstr>
      <vt:lpstr>Factorial: factorial(4)</vt:lpstr>
      <vt:lpstr>Factorial: factorial(4)</vt:lpstr>
      <vt:lpstr>Factorial: factorial(4)</vt:lpstr>
      <vt:lpstr>Factorial: factorial(4)</vt:lpstr>
      <vt:lpstr>Factorial: factorial(4)</vt:lpstr>
      <vt:lpstr>Factorial: factorial(4)</vt:lpstr>
      <vt:lpstr>Factorial: factorial(4)</vt:lpstr>
      <vt:lpstr>Factorial: factorial(4)</vt:lpstr>
      <vt:lpstr>Factorial: factorial(4)</vt:lpstr>
      <vt:lpstr>Factorial: factorial(4)</vt:lpstr>
      <vt:lpstr>QUEUE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Applications</vt:lpstr>
    </vt:vector>
  </TitlesOfParts>
  <Company>EPAM Systems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45</dc:title>
  <dc:creator>Balazs Holczer</dc:creator>
  <cp:lastModifiedBy>User</cp:lastModifiedBy>
  <cp:revision>57</cp:revision>
  <dcterms:created xsi:type="dcterms:W3CDTF">2015-02-27T08:29:41Z</dcterms:created>
  <dcterms:modified xsi:type="dcterms:W3CDTF">2016-07-20T22:03:13Z</dcterms:modified>
</cp:coreProperties>
</file>