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62" r:id="rId15"/>
    <p:sldId id="257" r:id="rId16"/>
    <p:sldId id="264" r:id="rId17"/>
    <p:sldId id="265" r:id="rId18"/>
    <p:sldId id="266" r:id="rId19"/>
    <p:sldId id="285" r:id="rId20"/>
    <p:sldId id="281" r:id="rId21"/>
    <p:sldId id="298" r:id="rId22"/>
    <p:sldId id="267" r:id="rId23"/>
    <p:sldId id="268" r:id="rId24"/>
    <p:sldId id="269" r:id="rId25"/>
    <p:sldId id="270" r:id="rId26"/>
    <p:sldId id="271" r:id="rId27"/>
    <p:sldId id="274" r:id="rId28"/>
    <p:sldId id="275" r:id="rId29"/>
    <p:sldId id="277" r:id="rId30"/>
    <p:sldId id="278" r:id="rId31"/>
    <p:sldId id="280" r:id="rId32"/>
    <p:sldId id="260" r:id="rId33"/>
    <p:sldId id="259" r:id="rId34"/>
    <p:sldId id="297" r:id="rId35"/>
    <p:sldId id="286" r:id="rId36"/>
    <p:sldId id="287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0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51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7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5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C63F2C-8AAA-4443-A456-80CBFB1A1DB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99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ASSOCIATIVE ARRAYS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insert(5,user2)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50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get(2)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35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get(2)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92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user2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get(2)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5177307" y="3456003"/>
            <a:ext cx="6667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arrays are going to solve our problem: the operations</a:t>
            </a:r>
          </a:p>
          <a:p>
            <a:r>
              <a:rPr lang="hu-HU" dirty="0"/>
              <a:t> </a:t>
            </a:r>
            <a:r>
              <a:rPr lang="hu-HU" dirty="0" smtClean="0"/>
              <a:t>running time can be reduced to O(1)</a:t>
            </a:r>
          </a:p>
          <a:p>
            <a:endParaRPr lang="hu-HU" dirty="0"/>
          </a:p>
          <a:p>
            <a:r>
              <a:rPr lang="hu-HU" dirty="0" smtClean="0"/>
              <a:t>PROBLEM: </a:t>
            </a:r>
            <a:r>
              <a:rPr lang="hu-HU" dirty="0" smtClean="0"/>
              <a:t>we must transform </a:t>
            </a:r>
            <a:r>
              <a:rPr lang="hu-HU" dirty="0" smtClean="0"/>
              <a:t>the keys into array indexes !!!</a:t>
            </a:r>
          </a:p>
          <a:p>
            <a:r>
              <a:rPr lang="hu-HU" dirty="0"/>
              <a:t>	</a:t>
            </a:r>
            <a:r>
              <a:rPr lang="hu-HU" dirty="0" smtClean="0"/>
              <a:t>// this is why hashfunctions came to be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73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59854"/>
            <a:ext cx="8946541" cy="4662152"/>
          </a:xfrm>
        </p:spPr>
        <p:txBody>
          <a:bodyPr>
            <a:normAutofit/>
          </a:bodyPr>
          <a:lstStyle/>
          <a:p>
            <a:r>
              <a:rPr lang="hu-HU" dirty="0" smtClean="0"/>
              <a:t>Balanced BST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we can achieve </a:t>
            </a:r>
            <a:r>
              <a:rPr lang="hu-HU" b="1" dirty="0" smtClean="0"/>
              <a:t>O(logN)</a:t>
            </a:r>
            <a:r>
              <a:rPr lang="hu-HU" dirty="0" smtClean="0"/>
              <a:t> time complexity for several operations including search</a:t>
            </a:r>
          </a:p>
          <a:p>
            <a:r>
              <a:rPr lang="hu-HU" dirty="0" smtClean="0"/>
              <a:t>Can we do better?</a:t>
            </a:r>
          </a:p>
          <a:p>
            <a:r>
              <a:rPr lang="hu-HU" dirty="0" smtClean="0"/>
              <a:t>Yes, maybe we can reach </a:t>
            </a:r>
            <a:r>
              <a:rPr lang="hu-HU" b="1" dirty="0" smtClean="0"/>
              <a:t>O(1)</a:t>
            </a:r>
            <a:r>
              <a:rPr lang="hu-HU" dirty="0" smtClean="0"/>
              <a:t> !!!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This is why hashtables came to be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	Array: if we know the index, the insertion and retrieval operations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are very fast </a:t>
            </a:r>
            <a:r>
              <a:rPr lang="hu-HU" b="1" dirty="0" smtClean="0"/>
              <a:t>O(1)</a:t>
            </a:r>
            <a:r>
              <a:rPr lang="hu-HU" dirty="0" smtClean="0"/>
              <a:t> ... </a:t>
            </a:r>
            <a:r>
              <a:rPr lang="hu-HU" dirty="0"/>
              <a:t>t</a:t>
            </a:r>
            <a:r>
              <a:rPr lang="hu-HU" dirty="0" smtClean="0"/>
              <a:t>hat is what we are after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Here we want to search for a given item with a given key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We have key-value pairs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279561" y="569246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KEY</a:t>
            </a:r>
            <a:endParaRPr lang="hu-HU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50322" y="5872766"/>
            <a:ext cx="2587594" cy="43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78568" y="569246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lot </a:t>
            </a:r>
            <a:r>
              <a:rPr lang="hu-HU" dirty="0" smtClean="0"/>
              <a:t>in a set of buckets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416676" y="6143222"/>
            <a:ext cx="939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ndex = </a:t>
            </a:r>
            <a:r>
              <a:rPr lang="hu-HU" dirty="0" smtClean="0"/>
              <a:t>h(key</a:t>
            </a:r>
            <a:r>
              <a:rPr lang="hu-HU" dirty="0" smtClean="0"/>
              <a:t>)  where </a:t>
            </a:r>
            <a:r>
              <a:rPr lang="hu-HU" dirty="0" smtClean="0"/>
              <a:t>h() </a:t>
            </a:r>
            <a:r>
              <a:rPr lang="hu-HU" dirty="0" smtClean="0"/>
              <a:t>is the hashfunction, it maps keys to indexes in the array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83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2940" y="1371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KEYS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76518" y="137091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r>
              <a:rPr lang="hu-HU" dirty="0" smtClean="0"/>
              <a:t> ( array slots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4675" y="253690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Andre</a:t>
            </a:r>
            <a:r>
              <a:rPr lang="hu-HU" dirty="0" smtClean="0"/>
              <a:t> </a:t>
            </a:r>
            <a:r>
              <a:rPr lang="hu-HU" dirty="0" err="1" smtClean="0"/>
              <a:t>Malraux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4104" y="3107379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Herbert Spencer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3297" y="367785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Albert Camus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8195" y="2347784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8195" y="2631989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2596" y="317705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22596" y="323677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22596" y="331091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92567" y="381617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92567" y="410037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96171" y="4375458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8" idx="3"/>
            <a:endCxn id="18" idx="1"/>
          </p:cNvCxnSpPr>
          <p:nvPr/>
        </p:nvCxnSpPr>
        <p:spPr>
          <a:xfrm>
            <a:off x="3167228" y="2721573"/>
            <a:ext cx="4325339" cy="1236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1"/>
          </p:cNvCxnSpPr>
          <p:nvPr/>
        </p:nvCxnSpPr>
        <p:spPr>
          <a:xfrm flipV="1">
            <a:off x="3257797" y="2489887"/>
            <a:ext cx="4230398" cy="8021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20" idx="1"/>
          </p:cNvCxnSpPr>
          <p:nvPr/>
        </p:nvCxnSpPr>
        <p:spPr>
          <a:xfrm>
            <a:off x="3167228" y="3862517"/>
            <a:ext cx="4328943" cy="655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4104" y="5950039"/>
            <a:ext cx="1026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Problem: keys are not always nonnegative integers. We have to do „prehashing” in order </a:t>
            </a:r>
          </a:p>
          <a:p>
            <a:r>
              <a:rPr lang="hu-HU" dirty="0"/>
              <a:t>	</a:t>
            </a:r>
            <a:r>
              <a:rPr lang="hu-HU" dirty="0" smtClean="0"/>
              <a:t>to map string keys to indexes of an array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9189558" y="22708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9189302" y="259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9046" y="2882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9181070" y="409218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28" name="Rectangle 27"/>
          <p:cNvSpPr/>
          <p:nvPr/>
        </p:nvSpPr>
        <p:spPr>
          <a:xfrm>
            <a:off x="7479963" y="2913684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10102" y="433469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7333891" y="494758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m: size of the array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244104" y="5562275"/>
            <a:ext cx="932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general: we have </a:t>
            </a:r>
            <a:r>
              <a:rPr lang="hu-HU" b="1" i="1" dirty="0" smtClean="0"/>
              <a:t>n</a:t>
            </a:r>
            <a:r>
              <a:rPr lang="hu-HU" dirty="0" smtClean="0"/>
              <a:t> items to be stored  +  </a:t>
            </a:r>
            <a:r>
              <a:rPr lang="hu-HU" b="1" i="1" dirty="0" smtClean="0"/>
              <a:t>m</a:t>
            </a:r>
            <a:r>
              <a:rPr lang="hu-HU" dirty="0" smtClean="0"/>
              <a:t> buckets in which we can store items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08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Rectangle 21"/>
          <p:cNvSpPr/>
          <p:nvPr/>
        </p:nvSpPr>
        <p:spPr>
          <a:xfrm>
            <a:off x="8539360" y="3260671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84620" y="3347336"/>
            <a:ext cx="6384969" cy="65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21265" y="4402212"/>
            <a:ext cx="5264532" cy="194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77284" y="6078155"/>
            <a:ext cx="798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basically a relationship between the keys and the slots / buckets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55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4620" y="3347336"/>
            <a:ext cx="6384969" cy="65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1265" y="4402212"/>
            <a:ext cx="5264532" cy="194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5968927" y="29520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94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41706" y="555382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119826" y="918548"/>
            <a:ext cx="10169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</a:p>
          <a:p>
            <a:endParaRPr lang="hu-HU" dirty="0"/>
          </a:p>
          <a:p>
            <a:r>
              <a:rPr lang="hu-HU" dirty="0" smtClean="0"/>
              <a:t>	- if we have integer keys we just have to use the modulo operator to transform </a:t>
            </a:r>
          </a:p>
          <a:p>
            <a:r>
              <a:rPr lang="hu-HU" dirty="0"/>
              <a:t>	</a:t>
            </a:r>
            <a:r>
              <a:rPr lang="hu-HU" dirty="0" smtClean="0"/>
              <a:t>  the number into the range </a:t>
            </a:r>
            <a:r>
              <a:rPr lang="hu-HU" b="1" dirty="0" smtClean="0"/>
              <a:t>[0,m-1]  </a:t>
            </a:r>
            <a:r>
              <a:rPr lang="hu-HU" dirty="0" smtClean="0"/>
              <a:t>~ quite easy</a:t>
            </a:r>
          </a:p>
          <a:p>
            <a:endParaRPr lang="hu-HU" dirty="0"/>
          </a:p>
          <a:p>
            <a:r>
              <a:rPr lang="hu-HU" dirty="0" smtClean="0"/>
              <a:t>	- if the keys are strings: we can have the ASCII values of the character and</a:t>
            </a:r>
          </a:p>
          <a:p>
            <a:r>
              <a:rPr lang="hu-HU" dirty="0"/>
              <a:t>	</a:t>
            </a:r>
            <a:r>
              <a:rPr lang="hu-HU" dirty="0" smtClean="0"/>
              <a:t>	make some transformation in order to end up with an index to the array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35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Associative arrays / maps / dictionaries are abstract data types !!!</a:t>
            </a:r>
          </a:p>
          <a:p>
            <a:r>
              <a:rPr lang="hu-HU" dirty="0" smtClean="0"/>
              <a:t>Composed of a collection of key-value pairs where each key appears only once in the collection</a:t>
            </a:r>
          </a:p>
          <a:p>
            <a:r>
              <a:rPr lang="hu-HU" dirty="0" smtClean="0"/>
              <a:t>Most of the times we implement associative arrays with hashtables but binary search trees can be used as well</a:t>
            </a:r>
          </a:p>
          <a:p>
            <a:r>
              <a:rPr lang="hu-HU" dirty="0" smtClean="0"/>
              <a:t>The aim is to reach </a:t>
            </a:r>
            <a:r>
              <a:rPr lang="hu-HU" b="1" dirty="0" smtClean="0"/>
              <a:t>O(1)</a:t>
            </a:r>
            <a:r>
              <a:rPr lang="hu-HU" dirty="0" smtClean="0"/>
              <a:t> time complexity for most of the operations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76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Hash function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Distribute the keys uniformly into buckets</a:t>
            </a:r>
          </a:p>
          <a:p>
            <a:r>
              <a:rPr lang="hu-HU" dirty="0" smtClean="0"/>
              <a:t>n: number of keys</a:t>
            </a:r>
          </a:p>
          <a:p>
            <a:r>
              <a:rPr lang="hu-HU" dirty="0" smtClean="0"/>
              <a:t>m: number of buckets // size of array</a:t>
            </a:r>
          </a:p>
          <a:p>
            <a:r>
              <a:rPr lang="hu-HU" dirty="0" smtClean="0"/>
              <a:t>h(x) = n % m   ( modulo operator )</a:t>
            </a:r>
          </a:p>
          <a:p>
            <a:pPr lvl="1"/>
            <a:r>
              <a:rPr lang="hu-HU" dirty="0" smtClean="0"/>
              <a:t>We should use prime numbers both for the size of the array and in our hash function to make sure the distribution of the generated indexes  will be uniform !!!</a:t>
            </a:r>
          </a:p>
          <a:p>
            <a:pPr lvl="1"/>
            <a:r>
              <a:rPr lang="hu-HU" dirty="0" smtClean="0"/>
              <a:t>String keys: we could calculate the ASCII value for each character, add them up -&gt; make % modulo </a:t>
            </a:r>
          </a:p>
        </p:txBody>
      </p:sp>
    </p:spTree>
    <p:extLst>
      <p:ext uri="{BB962C8B-B14F-4D97-AF65-F5344CB8AC3E}">
        <p14:creationId xmlns:p14="http://schemas.microsoft.com/office/powerpoint/2010/main" val="17889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Collisions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85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4620" y="3347336"/>
            <a:ext cx="6185138" cy="2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21265" y="3467373"/>
            <a:ext cx="5144520" cy="934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5968927" y="29520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442102" y="197986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COLLISION: we map two keys to the same bucket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0232" y="244152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hash function is perfect: no</a:t>
            </a:r>
          </a:p>
          <a:p>
            <a:r>
              <a:rPr lang="hu-HU" dirty="0" smtClean="0"/>
              <a:t>	collisions at all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52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BUCKETS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KEY SPACE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 to connect them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00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</a:t>
            </a:r>
            <a:endParaRPr lang="hu-HU" dirty="0"/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</a:t>
            </a:r>
            <a:endParaRPr lang="hu-HU" dirty="0"/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</a:t>
            </a:r>
            <a:endParaRPr lang="hu-HU" dirty="0"/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3360" y="380469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COLLISION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27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#1 -&gt; </a:t>
            </a:r>
            <a:r>
              <a:rPr lang="hu-HU" b="1" u="sng" dirty="0" smtClean="0"/>
              <a:t>chaining</a:t>
            </a:r>
            <a:r>
              <a:rPr lang="hu-HU" dirty="0" smtClean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 smtClean="0"/>
              <a:t>use linked lists</a:t>
            </a:r>
            <a:endParaRPr lang="hu-HU" dirty="0"/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>
            <a:off x="10228631" y="4603088"/>
            <a:ext cx="31651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635234" y="4420606"/>
            <a:ext cx="1286272" cy="30997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</a:t>
            </a:r>
            <a:r>
              <a:rPr lang="hu-HU" dirty="0" smtClean="0"/>
              <a:t>(x)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04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#2 -&gt; </a:t>
            </a:r>
            <a:r>
              <a:rPr lang="hu-HU" b="1" u="sng" dirty="0" smtClean="0"/>
              <a:t>open addressing</a:t>
            </a:r>
            <a:r>
              <a:rPr lang="hu-HU" dirty="0" smtClean="0"/>
              <a:t>: we generate a new index for the item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#2 -&gt; </a:t>
            </a:r>
            <a:r>
              <a:rPr lang="hu-HU" b="1" u="sng" dirty="0" smtClean="0"/>
              <a:t>open addressing</a:t>
            </a:r>
            <a:r>
              <a:rPr lang="hu-HU" dirty="0" smtClean="0"/>
              <a:t>: we generate a new index for the item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Supported operations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Adding key-value pairs to the collection</a:t>
            </a:r>
          </a:p>
          <a:p>
            <a:pPr lvl="1"/>
            <a:r>
              <a:rPr lang="hu-HU" dirty="0" smtClean="0"/>
              <a:t>Removing key-value pairs from the collection</a:t>
            </a:r>
          </a:p>
          <a:p>
            <a:pPr lvl="1"/>
            <a:r>
              <a:rPr lang="hu-HU" dirty="0" smtClean="0"/>
              <a:t>Update existing key-value pairs</a:t>
            </a:r>
          </a:p>
          <a:p>
            <a:pPr lvl="1"/>
            <a:r>
              <a:rPr lang="hu-HU" dirty="0" smtClean="0"/>
              <a:t>Lookup of value associated with a given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05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#2 -&gt; </a:t>
            </a:r>
            <a:r>
              <a:rPr lang="hu-HU" b="1" u="sng" dirty="0" smtClean="0"/>
              <a:t>open addressing</a:t>
            </a:r>
            <a:r>
              <a:rPr lang="hu-HU" dirty="0" smtClean="0"/>
              <a:t>: we generate a new index for the item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11" idx="1"/>
          </p:cNvCxnSpPr>
          <p:nvPr/>
        </p:nvCxnSpPr>
        <p:spPr>
          <a:xfrm flipV="1">
            <a:off x="4128785" y="4318883"/>
            <a:ext cx="4406971" cy="1017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2270" y="35376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COLLISION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Value(k3)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-2</a:t>
            </a:r>
            <a:endParaRPr lang="hu-HU" dirty="0"/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m-1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KEY SPACE</a:t>
            </a:r>
            <a:endParaRPr lang="hu-HU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k1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k2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k3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How can we map a certain key to a slot in our array? </a:t>
            </a:r>
            <a:r>
              <a:rPr lang="hu-HU" dirty="0"/>
              <a:t>h</a:t>
            </a:r>
            <a:r>
              <a:rPr lang="hu-HU" dirty="0" smtClean="0"/>
              <a:t>(x) hashfunction is needed</a:t>
            </a:r>
            <a:endParaRPr lang="hu-HU" dirty="0"/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Hashing: we can map a certain key of any type (!!!) to a random array index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Resolve collision #2 -&gt; </a:t>
            </a:r>
            <a:r>
              <a:rPr lang="hu-HU" b="1" u="sng" dirty="0" smtClean="0"/>
              <a:t>open addressing</a:t>
            </a:r>
            <a:r>
              <a:rPr lang="hu-HU" dirty="0" smtClean="0"/>
              <a:t>: we generate a new index for the item</a:t>
            </a:r>
            <a:endParaRPr lang="hu-HU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Collisions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Collision</a:t>
            </a:r>
            <a:r>
              <a:rPr lang="hu-HU" dirty="0" smtClean="0"/>
              <a:t> </a:t>
            </a:r>
            <a:r>
              <a:rPr lang="hu-HU" dirty="0" err="1" smtClean="0"/>
              <a:t>resolution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i="1" u="sng" dirty="0" err="1" smtClean="0"/>
              <a:t>chaining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put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entries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slot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help</a:t>
            </a:r>
            <a:r>
              <a:rPr lang="hu-HU" dirty="0" smtClean="0"/>
              <a:t> of a linked </a:t>
            </a:r>
            <a:r>
              <a:rPr lang="hu-HU" dirty="0" err="1" smtClean="0"/>
              <a:t>list</a:t>
            </a:r>
            <a:endParaRPr lang="hu-HU" dirty="0" smtClean="0"/>
          </a:p>
          <a:p>
            <a:pPr lvl="1"/>
            <a:r>
              <a:rPr lang="hu-HU" dirty="0" smtClean="0"/>
              <a:t>If there are many collisions: O(1) complexity gets worse !!!</a:t>
            </a:r>
          </a:p>
          <a:p>
            <a:pPr lvl="1"/>
            <a:r>
              <a:rPr lang="hu-HU" dirty="0" err="1" smtClean="0"/>
              <a:t>It</a:t>
            </a:r>
            <a:r>
              <a:rPr lang="hu-HU" dirty="0" smtClean="0"/>
              <a:t> has an </a:t>
            </a:r>
            <a:r>
              <a:rPr lang="hu-HU" dirty="0" err="1" smtClean="0"/>
              <a:t>additional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cost</a:t>
            </a:r>
            <a:r>
              <a:rPr lang="hu-HU" dirty="0" smtClean="0"/>
              <a:t> </a:t>
            </a:r>
            <a:r>
              <a:rPr lang="hu-HU" dirty="0" err="1" smtClean="0"/>
              <a:t>due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references</a:t>
            </a:r>
            <a:endParaRPr lang="hu-HU" dirty="0" smtClean="0"/>
          </a:p>
          <a:p>
            <a:r>
              <a:rPr lang="hu-HU" dirty="0"/>
              <a:t>Collision resolution with </a:t>
            </a:r>
            <a:r>
              <a:rPr lang="hu-HU" dirty="0" smtClean="0"/>
              <a:t> </a:t>
            </a:r>
            <a:r>
              <a:rPr lang="hu-HU" b="1" u="sng" dirty="0"/>
              <a:t>o</a:t>
            </a:r>
            <a:r>
              <a:rPr lang="hu-HU" b="1" u="sng" dirty="0" smtClean="0"/>
              <a:t>pen addressing</a:t>
            </a:r>
            <a:r>
              <a:rPr lang="hu-HU" dirty="0" smtClean="0"/>
              <a:t>: better solution</a:t>
            </a:r>
            <a:endParaRPr lang="hu-HU" dirty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collision</a:t>
            </a:r>
            <a:r>
              <a:rPr lang="hu-HU" dirty="0" smtClean="0"/>
              <a:t> </a:t>
            </a:r>
            <a:r>
              <a:rPr lang="hu-HU" dirty="0" err="1" smtClean="0"/>
              <a:t>occurs</a:t>
            </a:r>
            <a:r>
              <a:rPr lang="hu-HU" dirty="0" smtClean="0"/>
              <a:t>,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an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slot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endParaRPr lang="hu-HU" dirty="0" smtClean="0"/>
          </a:p>
          <a:p>
            <a:pPr lvl="1"/>
            <a:r>
              <a:rPr lang="hu-HU" b="1" dirty="0" err="1"/>
              <a:t>Linear</a:t>
            </a:r>
            <a:r>
              <a:rPr lang="hu-HU" b="1" dirty="0"/>
              <a:t> </a:t>
            </a:r>
            <a:r>
              <a:rPr lang="hu-HU" b="1" dirty="0" err="1"/>
              <a:t>probing</a:t>
            </a:r>
            <a:r>
              <a:rPr lang="hu-HU" dirty="0"/>
              <a:t>: </a:t>
            </a:r>
            <a:r>
              <a:rPr lang="hu-HU" dirty="0" err="1"/>
              <a:t>if</a:t>
            </a:r>
            <a:r>
              <a:rPr lang="hu-HU" dirty="0"/>
              <a:t> a </a:t>
            </a:r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occures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…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a </a:t>
            </a:r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trying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an </a:t>
            </a:r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slot</a:t>
            </a:r>
            <a:endParaRPr lang="hu-HU" dirty="0"/>
          </a:p>
          <a:p>
            <a:pPr lvl="1"/>
            <a:r>
              <a:rPr lang="hu-HU" b="1" dirty="0" err="1" smtClean="0"/>
              <a:t>Quadratic</a:t>
            </a:r>
            <a:r>
              <a:rPr lang="hu-HU" b="1" dirty="0" smtClean="0"/>
              <a:t> </a:t>
            </a:r>
            <a:r>
              <a:rPr lang="hu-HU" b="1" dirty="0" err="1" smtClean="0"/>
              <a:t>probing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trying</a:t>
            </a:r>
            <a:r>
              <a:rPr lang="hu-HU" dirty="0" smtClean="0"/>
              <a:t> </a:t>
            </a:r>
            <a:r>
              <a:rPr lang="hu-HU" dirty="0" err="1" smtClean="0"/>
              <a:t>slots</a:t>
            </a:r>
            <a:r>
              <a:rPr lang="hu-HU" dirty="0"/>
              <a:t> </a:t>
            </a:r>
            <a:r>
              <a:rPr lang="hu-HU" dirty="0" smtClean="0"/>
              <a:t>1,2,4,8… </a:t>
            </a:r>
            <a:r>
              <a:rPr lang="hu-HU" dirty="0" err="1" smtClean="0"/>
              <a:t>units</a:t>
            </a:r>
            <a:r>
              <a:rPr lang="hu-HU" dirty="0" smtClean="0"/>
              <a:t> far </a:t>
            </a:r>
            <a:r>
              <a:rPr lang="hu-HU" dirty="0" err="1" smtClean="0"/>
              <a:t>away</a:t>
            </a:r>
            <a:endParaRPr lang="hu-HU" dirty="0" smtClean="0"/>
          </a:p>
          <a:p>
            <a:pPr lvl="1"/>
            <a:r>
              <a:rPr lang="hu-HU" b="1" dirty="0" err="1" smtClean="0"/>
              <a:t>Rehashing</a:t>
            </a:r>
            <a:r>
              <a:rPr lang="hu-HU" dirty="0" smtClean="0"/>
              <a:t>: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hash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again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an </a:t>
            </a:r>
            <a:r>
              <a:rPr lang="hu-HU" dirty="0" err="1" smtClean="0"/>
              <a:t>empty</a:t>
            </a:r>
            <a:r>
              <a:rPr lang="hu-HU" dirty="0" smtClean="0"/>
              <a:t> </a:t>
            </a:r>
            <a:r>
              <a:rPr lang="hu-HU" dirty="0" err="1" smtClean="0"/>
              <a:t>slot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67126"/>
              </p:ext>
            </p:extLst>
          </p:nvPr>
        </p:nvGraphicFramePr>
        <p:xfrm>
          <a:off x="1622297" y="1606979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/>
                <a:gridCol w="2982383"/>
                <a:gridCol w="298238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Worst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case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resizing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58" y="540913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Load factor</a:t>
            </a:r>
            <a:r>
              <a:rPr lang="hu-HU" dirty="0" smtClean="0"/>
              <a:t>: number of entries divided by the number of slots / buckets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4457" y="1312272"/>
                <a:ext cx="591572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57" y="1312272"/>
                <a:ext cx="591572" cy="8302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90175" y="1298020"/>
            <a:ext cx="640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load factor. It is 0 if the hashtable is empty, it is</a:t>
            </a:r>
          </a:p>
          <a:p>
            <a:r>
              <a:rPr lang="hu-HU" dirty="0" smtClean="0"/>
              <a:t>1 if the hashtable is full !!!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764406" y="2640169"/>
            <a:ext cx="967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if the load factor is approximately 1 </a:t>
            </a:r>
            <a:r>
              <a:rPr lang="hu-HU" dirty="0" smtClean="0">
                <a:sym typeface="Wingdings" panose="05000000000000000000" pitchFamily="2" charset="2"/>
              </a:rPr>
              <a:t> it means it is nearly full: the performance will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ecrease, the operations will be slow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4405" y="3461004"/>
            <a:ext cx="91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smtClean="0"/>
              <a:t>if the load factor is approximately 0 </a:t>
            </a:r>
            <a:r>
              <a:rPr lang="hu-HU" dirty="0" smtClean="0">
                <a:sym typeface="Wingdings" panose="05000000000000000000" pitchFamily="2" charset="2"/>
              </a:rPr>
              <a:t> it means it is nearly empty: there will be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 lot of memory wasted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1685" y="4281839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SO: dynamic </a:t>
            </a:r>
            <a:r>
              <a:rPr lang="hu-HU" b="1" dirty="0" smtClean="0"/>
              <a:t>resizing </a:t>
            </a:r>
            <a:r>
              <a:rPr lang="hu-HU" b="1" dirty="0" smtClean="0"/>
              <a:t>is needed sometimes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080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974" y="45076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Dynamic resizing: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19672" y="1225689"/>
            <a:ext cx="103060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Performance depends on the load factor: what is the number of entries</a:t>
            </a:r>
          </a:p>
          <a:p>
            <a:r>
              <a:rPr lang="hu-HU" dirty="0"/>
              <a:t>	</a:t>
            </a:r>
            <a:r>
              <a:rPr lang="hu-HU" dirty="0" smtClean="0"/>
              <a:t>and number of buckets ratio</a:t>
            </a:r>
          </a:p>
          <a:p>
            <a:endParaRPr lang="hu-HU" dirty="0"/>
          </a:p>
          <a:p>
            <a:r>
              <a:rPr lang="hu-HU" dirty="0" smtClean="0"/>
              <a:t>Space-time tradeoff is important: t</a:t>
            </a:r>
            <a:r>
              <a:rPr lang="en-US" dirty="0" smtClean="0"/>
              <a:t>he </a:t>
            </a:r>
            <a:r>
              <a:rPr lang="en-US" dirty="0"/>
              <a:t>solution is to resize table, 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en-US" dirty="0" smtClean="0"/>
              <a:t>when </a:t>
            </a:r>
            <a:r>
              <a:rPr lang="en-US" dirty="0"/>
              <a:t>its load factor exceeds given </a:t>
            </a:r>
            <a:r>
              <a:rPr lang="en-US" dirty="0" smtClean="0"/>
              <a:t>threshold</a:t>
            </a:r>
            <a:endParaRPr lang="hu-HU" dirty="0" smtClean="0"/>
          </a:p>
          <a:p>
            <a:endParaRPr lang="hu-HU" dirty="0"/>
          </a:p>
          <a:p>
            <a:r>
              <a:rPr lang="hu-HU" i="1" dirty="0" smtClean="0"/>
              <a:t>Java</a:t>
            </a:r>
            <a:r>
              <a:rPr lang="hu-HU" dirty="0" smtClean="0"/>
              <a:t>: when the load factor is greater than 0.75, the hashmap will be </a:t>
            </a:r>
          </a:p>
          <a:p>
            <a:r>
              <a:rPr lang="hu-HU" dirty="0"/>
              <a:t>	</a:t>
            </a:r>
            <a:r>
              <a:rPr lang="hu-HU" dirty="0" smtClean="0"/>
              <a:t>resized automatically</a:t>
            </a:r>
          </a:p>
          <a:p>
            <a:endParaRPr lang="hu-HU" dirty="0"/>
          </a:p>
          <a:p>
            <a:r>
              <a:rPr lang="hu-HU" i="1" dirty="0" smtClean="0"/>
              <a:t>Python</a:t>
            </a:r>
            <a:r>
              <a:rPr lang="hu-HU" dirty="0" smtClean="0"/>
              <a:t>: the threashold is 2/3 ~ 0.66</a:t>
            </a:r>
          </a:p>
          <a:p>
            <a:endParaRPr lang="hu-HU" dirty="0"/>
          </a:p>
          <a:p>
            <a:r>
              <a:rPr lang="hu-HU" dirty="0" smtClean="0"/>
              <a:t>	1.) </a:t>
            </a:r>
            <a:r>
              <a:rPr lang="en-US" dirty="0"/>
              <a:t>hash values depend on table's </a:t>
            </a:r>
            <a:r>
              <a:rPr lang="en-US" dirty="0" smtClean="0"/>
              <a:t>size</a:t>
            </a:r>
            <a:r>
              <a:rPr lang="hu-HU" dirty="0" smtClean="0"/>
              <a:t> so</a:t>
            </a:r>
            <a:r>
              <a:rPr lang="en-US" dirty="0" smtClean="0"/>
              <a:t> </a:t>
            </a:r>
            <a:r>
              <a:rPr lang="en-US" dirty="0"/>
              <a:t>hashes of entries are </a:t>
            </a:r>
            <a:r>
              <a:rPr lang="en-US" dirty="0" smtClean="0"/>
              <a:t>changed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when resizing and algorithm can't just copy data </a:t>
            </a:r>
            <a:r>
              <a:rPr lang="en-US" dirty="0" smtClean="0"/>
              <a:t>from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old storage to new </a:t>
            </a:r>
            <a:r>
              <a:rPr lang="en-US" dirty="0" smtClean="0"/>
              <a:t>one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2.) </a:t>
            </a:r>
            <a:r>
              <a:rPr lang="en-US" dirty="0" smtClean="0"/>
              <a:t>resizing takes </a:t>
            </a:r>
            <a:r>
              <a:rPr lang="en-US" b="1" dirty="0"/>
              <a:t>O(n)</a:t>
            </a:r>
            <a:r>
              <a:rPr lang="en-US" dirty="0"/>
              <a:t> time to complete, where </a:t>
            </a:r>
            <a:r>
              <a:rPr lang="en-US" b="1" dirty="0"/>
              <a:t>n</a:t>
            </a:r>
            <a:r>
              <a:rPr lang="en-US" dirty="0"/>
              <a:t> is a number of entries in the </a:t>
            </a:r>
            <a:r>
              <a:rPr lang="en-US" dirty="0" smtClean="0"/>
              <a:t>table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n-US" dirty="0" smtClean="0"/>
              <a:t> </a:t>
            </a:r>
            <a:r>
              <a:rPr lang="hu-HU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fact may make dynamic-sized hash tables inappropriate </a:t>
            </a:r>
            <a:r>
              <a:rPr lang="en-US" dirty="0" smtClean="0"/>
              <a:t>for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en-US" dirty="0" smtClean="0"/>
              <a:t> </a:t>
            </a:r>
            <a:r>
              <a:rPr lang="en-US" dirty="0"/>
              <a:t>real-time applications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04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Applications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Databases: sometimes search trees, sometimes hashing is better</a:t>
            </a:r>
          </a:p>
          <a:p>
            <a:r>
              <a:rPr lang="hu-HU" dirty="0" smtClean="0"/>
              <a:t>Counting given word occurence in a particular document</a:t>
            </a:r>
          </a:p>
          <a:p>
            <a:r>
              <a:rPr lang="hu-HU" dirty="0" smtClean="0"/>
              <a:t>Storing data + lookup tables ( password checks... )</a:t>
            </a:r>
          </a:p>
          <a:p>
            <a:r>
              <a:rPr lang="hu-HU" dirty="0" smtClean="0"/>
              <a:t>Lookup tables in huge networks ( lookup for IP addresses )</a:t>
            </a:r>
          </a:p>
          <a:p>
            <a:r>
              <a:rPr lang="hu-HU" dirty="0" smtClean="0"/>
              <a:t>The hashing technique can be used for substring search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( Rabin-Karp algorithm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76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HASH </a:t>
            </a:r>
            <a:r>
              <a:rPr lang="hu-HU" b="1" dirty="0" smtClean="0"/>
              <a:t>TABLES / DICTIONARIES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17442" y="2021983"/>
            <a:ext cx="59242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8068" y="1378039"/>
            <a:ext cx="0" cy="3541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8267" y="1469179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Keys			   Values</a:t>
            </a:r>
            <a:endParaRPr lang="hu-H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68267" y="2354136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Goethe			     Faust</a:t>
            </a:r>
          </a:p>
          <a:p>
            <a:endParaRPr lang="hu-HU" dirty="0"/>
          </a:p>
          <a:p>
            <a:r>
              <a:rPr lang="hu-HU" dirty="0" smtClean="0"/>
              <a:t>Schiller			     Don Carlos</a:t>
            </a:r>
          </a:p>
          <a:p>
            <a:endParaRPr lang="hu-HU" dirty="0"/>
          </a:p>
          <a:p>
            <a:r>
              <a:rPr lang="hu-HU" dirty="0" smtClean="0"/>
              <a:t>Heidegger		     Being and time	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914732" y="5140697"/>
            <a:ext cx="670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store authors and the titles of their novels </a:t>
            </a:r>
          </a:p>
          <a:p>
            <a:r>
              <a:rPr lang="hu-HU" dirty="0"/>
              <a:t>	</a:t>
            </a:r>
            <a:r>
              <a:rPr lang="hu-HU" dirty="0" smtClean="0"/>
              <a:t>So we have keys ( authors ) and values ( titles )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03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17442" y="2021983"/>
            <a:ext cx="59242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8068" y="1378039"/>
            <a:ext cx="0" cy="3541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8267" y="1469179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Keys			   Values</a:t>
            </a:r>
            <a:endParaRPr lang="hu-H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717442" y="2410220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daniel@gmail.com	</a:t>
            </a:r>
            <a:r>
              <a:rPr lang="hu-HU" dirty="0"/>
              <a:t>	</a:t>
            </a:r>
            <a:r>
              <a:rPr lang="hu-HU" dirty="0" smtClean="0"/>
              <a:t>User(„Daniel”,24)</a:t>
            </a:r>
          </a:p>
          <a:p>
            <a:endParaRPr lang="hu-HU" dirty="0"/>
          </a:p>
          <a:p>
            <a:r>
              <a:rPr lang="hu-HU" dirty="0" smtClean="0"/>
              <a:t>kevin@gmail.com		User(„Kevin”,34) </a:t>
            </a:r>
          </a:p>
          <a:p>
            <a:endParaRPr lang="hu-HU" dirty="0"/>
          </a:p>
          <a:p>
            <a:r>
              <a:rPr lang="hu-HU" dirty="0" smtClean="0"/>
              <a:t>adam@gmail.com		User(„Adam”,56)	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914732" y="5140697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would like to store users and the keys could be their email</a:t>
            </a:r>
          </a:p>
          <a:p>
            <a:r>
              <a:rPr lang="hu-HU" dirty="0"/>
              <a:t>	</a:t>
            </a:r>
            <a:r>
              <a:rPr lang="hu-HU" dirty="0" smtClean="0"/>
              <a:t>address. The aim would be to insert / retreive users according</a:t>
            </a:r>
          </a:p>
          <a:p>
            <a:r>
              <a:rPr lang="hu-HU" dirty="0"/>
              <a:t>	</a:t>
            </a:r>
            <a:r>
              <a:rPr lang="hu-HU" dirty="0" smtClean="0"/>
              <a:t>	to their email address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60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insert(2,user1)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67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insert(2,user1)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56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Motivation: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Arrays are just like that: if we know the index, the insert / retreive</a:t>
            </a:r>
          </a:p>
          <a:p>
            <a:r>
              <a:rPr lang="hu-HU" dirty="0"/>
              <a:t>	</a:t>
            </a:r>
            <a:r>
              <a:rPr lang="hu-HU" dirty="0" smtClean="0"/>
              <a:t>operations can be done in O(1) time 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user1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insert(5,user2)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86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1673</TotalTime>
  <Words>1715</Words>
  <Application>Microsoft Office PowerPoint</Application>
  <PresentationFormat>Widescreen</PresentationFormat>
  <Paragraphs>467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Century Gothic</vt:lpstr>
      <vt:lpstr>Wingdings</vt:lpstr>
      <vt:lpstr>Wingdings 3</vt:lpstr>
      <vt:lpstr>Ion</vt:lpstr>
      <vt:lpstr>ASSOCIATIVE ARRAYS</vt:lpstr>
      <vt:lpstr>PowerPoint Presentation</vt:lpstr>
      <vt:lpstr>PowerPoint Presentation</vt:lpstr>
      <vt:lpstr>HASH TABLES / 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 function</vt:lpstr>
      <vt:lpstr>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Collisions</vt:lpstr>
      <vt:lpstr>PowerPoint Presentation</vt:lpstr>
      <vt:lpstr>Dynamic resizing</vt:lpstr>
      <vt:lpstr>PowerPoint Presentation</vt:lpstr>
      <vt:lpstr>PowerPoint Presentation</vt:lpstr>
      <vt:lpstr>Applications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Balazs Holczer</dc:creator>
  <cp:lastModifiedBy>User</cp:lastModifiedBy>
  <cp:revision>89</cp:revision>
  <dcterms:created xsi:type="dcterms:W3CDTF">2015-03-02T07:33:25Z</dcterms:created>
  <dcterms:modified xsi:type="dcterms:W3CDTF">2016-07-23T11:27:46Z</dcterms:modified>
</cp:coreProperties>
</file>