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4" r:id="rId3"/>
    <p:sldId id="288" r:id="rId4"/>
    <p:sldId id="289" r:id="rId5"/>
    <p:sldId id="290" r:id="rId6"/>
    <p:sldId id="291" r:id="rId7"/>
    <p:sldId id="292" r:id="rId8"/>
    <p:sldId id="326" r:id="rId9"/>
    <p:sldId id="356" r:id="rId10"/>
    <p:sldId id="271" r:id="rId11"/>
    <p:sldId id="325" r:id="rId12"/>
    <p:sldId id="345" r:id="rId13"/>
    <p:sldId id="328" r:id="rId14"/>
    <p:sldId id="346" r:id="rId15"/>
    <p:sldId id="347" r:id="rId16"/>
    <p:sldId id="348" r:id="rId17"/>
    <p:sldId id="349" r:id="rId18"/>
    <p:sldId id="329" r:id="rId19"/>
    <p:sldId id="330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272" r:id="rId30"/>
    <p:sldId id="323" r:id="rId31"/>
    <p:sldId id="357" r:id="rId32"/>
    <p:sldId id="293" r:id="rId33"/>
    <p:sldId id="350" r:id="rId34"/>
    <p:sldId id="351" r:id="rId35"/>
    <p:sldId id="352" r:id="rId36"/>
    <p:sldId id="294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322" r:id="rId78"/>
    <p:sldId id="370" r:id="rId79"/>
    <p:sldId id="296" r:id="rId80"/>
    <p:sldId id="297" r:id="rId81"/>
    <p:sldId id="301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72" r:id="rId92"/>
    <p:sldId id="320" r:id="rId93"/>
    <p:sldId id="321" r:id="rId94"/>
    <p:sldId id="373" r:id="rId95"/>
    <p:sldId id="374" r:id="rId96"/>
    <p:sldId id="375" r:id="rId97"/>
    <p:sldId id="277" r:id="rId98"/>
    <p:sldId id="404" r:id="rId99"/>
    <p:sldId id="257" r:id="rId100"/>
    <p:sldId id="258" r:id="rId101"/>
    <p:sldId id="259" r:id="rId102"/>
    <p:sldId id="260" r:id="rId103"/>
    <p:sldId id="405" r:id="rId104"/>
    <p:sldId id="406" r:id="rId105"/>
    <p:sldId id="261" r:id="rId106"/>
    <p:sldId id="262" r:id="rId107"/>
    <p:sldId id="407" r:id="rId108"/>
    <p:sldId id="408" r:id="rId109"/>
    <p:sldId id="409" r:id="rId110"/>
    <p:sldId id="264" r:id="rId111"/>
    <p:sldId id="265" r:id="rId112"/>
    <p:sldId id="266" r:id="rId113"/>
    <p:sldId id="410" r:id="rId114"/>
    <p:sldId id="411" r:id="rId115"/>
    <p:sldId id="412" r:id="rId116"/>
    <p:sldId id="414" r:id="rId117"/>
    <p:sldId id="415" r:id="rId118"/>
    <p:sldId id="267" r:id="rId119"/>
    <p:sldId id="268" r:id="rId120"/>
    <p:sldId id="416" r:id="rId121"/>
    <p:sldId id="417" r:id="rId122"/>
    <p:sldId id="418" r:id="rId123"/>
    <p:sldId id="270" r:id="rId124"/>
    <p:sldId id="419" r:id="rId125"/>
    <p:sldId id="420" r:id="rId126"/>
    <p:sldId id="421" r:id="rId127"/>
    <p:sldId id="422" r:id="rId128"/>
    <p:sldId id="423" r:id="rId129"/>
    <p:sldId id="425" r:id="rId130"/>
    <p:sldId id="426" r:id="rId131"/>
    <p:sldId id="424" r:id="rId132"/>
    <p:sldId id="427" r:id="rId133"/>
    <p:sldId id="428" r:id="rId134"/>
    <p:sldId id="429" r:id="rId135"/>
    <p:sldId id="430" r:id="rId136"/>
    <p:sldId id="295" r:id="rId137"/>
    <p:sldId id="371" r:id="rId138"/>
    <p:sldId id="433" r:id="rId139"/>
    <p:sldId id="434" r:id="rId140"/>
    <p:sldId id="435" r:id="rId141"/>
    <p:sldId id="436" r:id="rId142"/>
    <p:sldId id="437" r:id="rId143"/>
    <p:sldId id="438" r:id="rId144"/>
    <p:sldId id="439" r:id="rId145"/>
    <p:sldId id="440" r:id="rId146"/>
    <p:sldId id="441" r:id="rId147"/>
    <p:sldId id="442" r:id="rId148"/>
    <p:sldId id="443" r:id="rId149"/>
    <p:sldId id="444" r:id="rId150"/>
    <p:sldId id="445" r:id="rId151"/>
    <p:sldId id="446" r:id="rId152"/>
    <p:sldId id="447" r:id="rId153"/>
    <p:sldId id="448" r:id="rId154"/>
    <p:sldId id="449" r:id="rId155"/>
    <p:sldId id="450" r:id="rId156"/>
    <p:sldId id="451" r:id="rId157"/>
    <p:sldId id="452" r:id="rId158"/>
    <p:sldId id="453" r:id="rId159"/>
    <p:sldId id="454" r:id="rId160"/>
    <p:sldId id="455" r:id="rId161"/>
    <p:sldId id="456" r:id="rId162"/>
    <p:sldId id="457" r:id="rId163"/>
    <p:sldId id="458" r:id="rId164"/>
    <p:sldId id="459" r:id="rId165"/>
    <p:sldId id="460" r:id="rId166"/>
    <p:sldId id="461" r:id="rId167"/>
    <p:sldId id="462" r:id="rId168"/>
    <p:sldId id="463" r:id="rId169"/>
    <p:sldId id="464" r:id="rId170"/>
    <p:sldId id="465" r:id="rId171"/>
    <p:sldId id="466" r:id="rId172"/>
    <p:sldId id="467" r:id="rId173"/>
    <p:sldId id="468" r:id="rId174"/>
    <p:sldId id="469" r:id="rId175"/>
    <p:sldId id="431" r:id="rId176"/>
    <p:sldId id="432" r:id="rId177"/>
    <p:sldId id="341" r:id="rId178"/>
    <p:sldId id="342" r:id="rId1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05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9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5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8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AVL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BALANCED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0" y="1222334"/>
            <a:ext cx="8946541" cy="5256726"/>
          </a:xfrm>
        </p:spPr>
        <p:txBody>
          <a:bodyPr/>
          <a:lstStyle/>
          <a:p>
            <a:r>
              <a:rPr lang="hu-HU" dirty="0" smtClean="0"/>
              <a:t>The running time of BST operations depends on the height of the binary search tree: we should keep the tree balanced in order to get the best performance</a:t>
            </a:r>
          </a:p>
          <a:p>
            <a:r>
              <a:rPr lang="hu-HU" dirty="0" smtClean="0"/>
              <a:t>Thats why AVL trees came to be</a:t>
            </a:r>
          </a:p>
          <a:p>
            <a:r>
              <a:rPr lang="hu-HU" dirty="0" smtClean="0"/>
              <a:t>1962: invented by two russian computer scientist</a:t>
            </a:r>
          </a:p>
          <a:p>
            <a:r>
              <a:rPr lang="en-US" dirty="0"/>
              <a:t>In an AVL tree, the heights of the two child subtrees of any node differ by at most </a:t>
            </a:r>
            <a:r>
              <a:rPr lang="en-US" dirty="0" smtClean="0"/>
              <a:t>one</a:t>
            </a:r>
            <a:endParaRPr lang="hu-HU" dirty="0" smtClean="0"/>
          </a:p>
          <a:p>
            <a:r>
              <a:rPr lang="hu-HU" dirty="0" smtClean="0"/>
              <a:t>Another solution to the problem is a red-black trees</a:t>
            </a:r>
          </a:p>
          <a:p>
            <a:r>
              <a:rPr lang="en-US" dirty="0" smtClean="0"/>
              <a:t>AVL </a:t>
            </a:r>
            <a:r>
              <a:rPr lang="en-US" dirty="0"/>
              <a:t>trees are faster than red-black trees because they are more rigidly </a:t>
            </a:r>
            <a:r>
              <a:rPr lang="en-US" dirty="0" smtClean="0"/>
              <a:t>balanced</a:t>
            </a:r>
            <a:r>
              <a:rPr lang="hu-HU" dirty="0" smtClean="0"/>
              <a:t> BUT needs more work </a:t>
            </a:r>
          </a:p>
          <a:p>
            <a:r>
              <a:rPr lang="hu-HU" dirty="0" smtClean="0"/>
              <a:t>Operating systems relies heavily on these data structures !!!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64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876" y="766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balancedTree.insert(20);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/>
          <p:cNvCxnSpPr/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4523320" y="197433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4659945" y="22599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868249" y="2390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15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0876" y="766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balancedTree.insert(30);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11668" y="24136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318422" y="2236915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11668" y="2413685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318422" y="2236915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11668" y="24136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318422" y="2236915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/>
        </p:nvCxnSpPr>
        <p:spPr>
          <a:xfrm flipH="1">
            <a:off x="5556766" y="2263795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5194704" y="263140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331329" y="29169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616191" y="2973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77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11668" y="24136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318422" y="2236915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4523320" y="197433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659945" y="225990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-1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6953966" y="2895993"/>
            <a:ext cx="99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26689" y="1891151"/>
            <a:ext cx="99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1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898235" y="3657495"/>
            <a:ext cx="597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difference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height</a:t>
            </a:r>
            <a:r>
              <a:rPr lang="hu-HU" dirty="0" smtClean="0"/>
              <a:t> </a:t>
            </a:r>
            <a:r>
              <a:rPr lang="hu-HU" dirty="0" err="1" smtClean="0"/>
              <a:t>parameters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is </a:t>
            </a:r>
            <a:r>
              <a:rPr lang="hu-HU" dirty="0" err="1" smtClean="0"/>
              <a:t>greater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1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rotations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needed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78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Most of the operations are the same as we have seen for binary search trees</a:t>
            </a:r>
          </a:p>
          <a:p>
            <a:r>
              <a:rPr lang="hu-HU" dirty="0" smtClean="0"/>
              <a:t>Every node can have at most 2 children: the leftChild is smaller, the rightChild is greater than the parent node</a:t>
            </a:r>
          </a:p>
          <a:p>
            <a:r>
              <a:rPr lang="hu-HU" dirty="0" smtClean="0"/>
              <a:t>The insertion operation is the same BUT on every insertion we have to check whether the tree is unbalanced or not</a:t>
            </a:r>
          </a:p>
          <a:p>
            <a:r>
              <a:rPr lang="hu-HU" dirty="0" smtClean="0"/>
              <a:t>Deletion operation is the same</a:t>
            </a:r>
          </a:p>
          <a:p>
            <a:r>
              <a:rPr lang="hu-HU" dirty="0" smtClean="0"/>
              <a:t>Maximum / minimum finding operations are the same as well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8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9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0876" y="766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balancedTree.insert(40);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"/>
          <p:cNvCxnSpPr/>
          <p:nvPr/>
        </p:nvCxnSpPr>
        <p:spPr>
          <a:xfrm flipH="1">
            <a:off x="5556766" y="225339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132173" y="254720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5220461" y="28340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839160" y="29165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4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4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4094338" y="2198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02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4094338" y="2198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7063669" y="280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392285" y="179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11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0876" y="766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balancedTree.insert(50);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6325" y="307683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6953079" y="2900062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6325" y="3076832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6953079" y="2900062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6325" y="307683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6953079" y="2900062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/>
          <p:nvPr/>
        </p:nvCxnSpPr>
        <p:spPr>
          <a:xfrm flipH="1">
            <a:off x="6215894" y="291209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5853832" y="327970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990457" y="35652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706498" y="3481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02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46325" y="307683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6953079" y="2900062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/>
          <p:nvPr/>
        </p:nvCxnSpPr>
        <p:spPr>
          <a:xfrm flipH="1">
            <a:off x="5536557" y="225339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5174495" y="2621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311120" y="290657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-1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7712502" y="3356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7071907" y="25372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1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3006519" y="4319232"/>
            <a:ext cx="597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difference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height</a:t>
            </a:r>
            <a:r>
              <a:rPr lang="hu-HU" dirty="0" smtClean="0"/>
              <a:t> </a:t>
            </a:r>
            <a:r>
              <a:rPr lang="hu-HU" dirty="0" err="1" smtClean="0"/>
              <a:t>parameters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is </a:t>
            </a:r>
            <a:r>
              <a:rPr lang="hu-HU" dirty="0" err="1" smtClean="0"/>
              <a:t>greater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1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rotations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needed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82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930876" y="766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balancedTree.insert</a:t>
            </a:r>
            <a:r>
              <a:rPr lang="hu-HU" dirty="0" smtClean="0"/>
              <a:t>(60);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930876" y="766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balancedTree.insert</a:t>
            </a:r>
            <a:r>
              <a:rPr lang="hu-HU" dirty="0" smtClean="0"/>
              <a:t>(60);</a:t>
            </a:r>
            <a:endParaRPr lang="en-US" dirty="0"/>
          </a:p>
        </p:txBody>
      </p: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9"/>
          <p:cNvCxnSpPr/>
          <p:nvPr/>
        </p:nvCxnSpPr>
        <p:spPr>
          <a:xfrm flipH="1">
            <a:off x="6215894" y="291209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5853832" y="327970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5990457" y="35652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7525210" y="35591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2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4787707" y="28104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12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2852" y="622852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balancedTree.find(30);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02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4787707" y="28104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7756928" y="3338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085544" y="2471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24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4106204" y="2228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33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4106204" y="2228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7756928" y="3249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5514382" y="2771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7066625" y="236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6400523" y="18655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47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4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3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7159962" y="3058816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/>
          <p:cNvCxnSpPr>
            <a:endCxn id="12" idx="1"/>
          </p:cNvCxnSpPr>
          <p:nvPr/>
        </p:nvCxnSpPr>
        <p:spPr>
          <a:xfrm>
            <a:off x="6966716" y="288204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4106204" y="2228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0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7756928" y="3249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5514382" y="2771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7066625" y="236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6400523" y="18655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2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3006519" y="4319232"/>
            <a:ext cx="597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difference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height</a:t>
            </a:r>
            <a:r>
              <a:rPr lang="hu-HU" dirty="0" smtClean="0"/>
              <a:t> </a:t>
            </a:r>
            <a:r>
              <a:rPr lang="hu-HU" dirty="0" err="1" smtClean="0"/>
              <a:t>parameters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is </a:t>
            </a:r>
            <a:r>
              <a:rPr lang="hu-HU" dirty="0" err="1" smtClean="0"/>
              <a:t>greater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1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rotations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needed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06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40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50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2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6</a:t>
            </a:r>
            <a:r>
              <a:rPr lang="hu-HU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6"/>
          <p:cNvSpPr/>
          <p:nvPr/>
        </p:nvSpPr>
        <p:spPr>
          <a:xfrm>
            <a:off x="3665242" y="245727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10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7"/>
          <p:cNvCxnSpPr>
            <a:endCxn id="16" idx="7"/>
          </p:cNvCxnSpPr>
          <p:nvPr/>
        </p:nvCxnSpPr>
        <p:spPr>
          <a:xfrm flipH="1">
            <a:off x="4143380" y="226403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8"/>
          <p:cNvSpPr/>
          <p:nvPr/>
        </p:nvSpPr>
        <p:spPr>
          <a:xfrm>
            <a:off x="5058376" y="245727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30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9"/>
          <p:cNvCxnSpPr>
            <a:endCxn id="18" idx="1"/>
          </p:cNvCxnSpPr>
          <p:nvPr/>
        </p:nvCxnSpPr>
        <p:spPr>
          <a:xfrm>
            <a:off x="4865130" y="2280503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9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AVL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REMOVE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4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soft delete </a:t>
            </a:r>
            <a:r>
              <a:rPr lang="hu-HU" dirty="0" smtClean="0">
                <a:sym typeface="Wingdings" panose="05000000000000000000" pitchFamily="2" charset="2"/>
              </a:rPr>
              <a:t> we do not remove the node from the BST we just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mark that it has been removed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not so efficient solution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014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012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soft delete </a:t>
            </a:r>
            <a:r>
              <a:rPr lang="hu-HU" dirty="0" smtClean="0">
                <a:sym typeface="Wingdings" panose="05000000000000000000" pitchFamily="2" charset="2"/>
              </a:rPr>
              <a:t> we do not remove the node from the BST we just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mark that it has been removed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not so efficient solution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In the main </a:t>
            </a:r>
            <a:r>
              <a:rPr lang="hu-HU" b="1" u="sng" dirty="0" smtClean="0">
                <a:sym typeface="Wingdings" panose="05000000000000000000" pitchFamily="2" charset="2"/>
              </a:rPr>
              <a:t>three</a:t>
            </a:r>
            <a:r>
              <a:rPr lang="hu-HU" dirty="0" smtClean="0">
                <a:sym typeface="Wingdings" panose="05000000000000000000" pitchFamily="2" charset="2"/>
              </a:rPr>
              <a:t> possible cases: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1.) The node we want to get rid of is a leaf node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2.) The node we want to get rid of has a single child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3.) The node we want to get rid of has 2 children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330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2852" y="622852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balancedTree.find(30);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13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8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1.) We want to get rid of a leaf node: very simple, we just have to</a:t>
            </a:r>
          </a:p>
          <a:p>
            <a:r>
              <a:rPr lang="hu-HU" dirty="0"/>
              <a:t>	</a:t>
            </a:r>
            <a:r>
              <a:rPr lang="hu-HU" dirty="0" smtClean="0"/>
              <a:t>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binarySearhTree.remove(5);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82592" y="4533363"/>
            <a:ext cx="8081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Complexity: we have to find the item itself + we have to delete it or set</a:t>
            </a:r>
          </a:p>
          <a:p>
            <a:r>
              <a:rPr lang="hu-HU" dirty="0"/>
              <a:t>	</a:t>
            </a:r>
            <a:r>
              <a:rPr lang="hu-HU" dirty="0" smtClean="0"/>
              <a:t>it to NULL</a:t>
            </a:r>
          </a:p>
          <a:p>
            <a:r>
              <a:rPr lang="hu-HU" dirty="0"/>
              <a:t>	 </a:t>
            </a:r>
            <a:r>
              <a:rPr lang="hu-HU" dirty="0" smtClean="0"/>
              <a:t>  ~ </a:t>
            </a:r>
            <a:r>
              <a:rPr lang="hu-HU" b="1" dirty="0" smtClean="0"/>
              <a:t>O(logN)</a:t>
            </a:r>
            <a:r>
              <a:rPr lang="hu-HU" dirty="0" smtClean="0"/>
              <a:t> find operation + </a:t>
            </a:r>
            <a:r>
              <a:rPr lang="hu-HU" b="1" dirty="0" smtClean="0"/>
              <a:t>O(1)</a:t>
            </a:r>
            <a:r>
              <a:rPr lang="hu-HU" dirty="0" smtClean="0"/>
              <a:t> deletion = </a:t>
            </a:r>
            <a:r>
              <a:rPr lang="hu-HU" b="1" dirty="0" smtClean="0">
                <a:solidFill>
                  <a:srgbClr val="FF0000"/>
                </a:solidFill>
              </a:rPr>
              <a:t>O(logN)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9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single child, we </a:t>
            </a:r>
          </a:p>
          <a:p>
            <a:r>
              <a:rPr lang="hu-HU" dirty="0"/>
              <a:t>	</a:t>
            </a:r>
            <a:r>
              <a:rPr lang="hu-HU" dirty="0" smtClean="0"/>
              <a:t>	just have to 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single child, we </a:t>
            </a:r>
          </a:p>
          <a:p>
            <a:r>
              <a:rPr lang="hu-HU" dirty="0"/>
              <a:t>	</a:t>
            </a:r>
            <a:r>
              <a:rPr lang="hu-HU" dirty="0" smtClean="0"/>
              <a:t>	just have to 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single child, we </a:t>
            </a:r>
          </a:p>
          <a:p>
            <a:r>
              <a:rPr lang="hu-HU" dirty="0"/>
              <a:t>	</a:t>
            </a:r>
            <a:r>
              <a:rPr lang="hu-HU" dirty="0" smtClean="0"/>
              <a:t>	just have to 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</a:t>
            </a:r>
            <a:r>
              <a:rPr lang="hu-HU" dirty="0"/>
              <a:t>single child, we </a:t>
            </a:r>
          </a:p>
          <a:p>
            <a:r>
              <a:rPr lang="hu-HU" dirty="0"/>
              <a:t>		just have to update the references</a:t>
            </a:r>
          </a:p>
          <a:p>
            <a:endParaRPr lang="hu-HU" dirty="0" smtClean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2852" y="622852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balancedTree.find(30);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62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</a:t>
            </a:r>
            <a:r>
              <a:rPr lang="hu-HU" dirty="0"/>
              <a:t>single child, we </a:t>
            </a:r>
          </a:p>
          <a:p>
            <a:r>
              <a:rPr lang="hu-HU" dirty="0"/>
              <a:t>		just have to update the references</a:t>
            </a:r>
          </a:p>
          <a:p>
            <a:endParaRPr lang="hu-HU" dirty="0" smtClean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15" idx="7"/>
          </p:cNvCxnSpPr>
          <p:nvPr/>
        </p:nvCxnSpPr>
        <p:spPr>
          <a:xfrm flipH="1">
            <a:off x="3287040" y="2957814"/>
            <a:ext cx="1170207" cy="11688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33357" y="2772150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31557" y="4031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2.) We want to get rid of a node that has a </a:t>
            </a:r>
            <a:r>
              <a:rPr lang="hu-HU" dirty="0"/>
              <a:t>single child, we </a:t>
            </a:r>
          </a:p>
          <a:p>
            <a:r>
              <a:rPr lang="hu-HU" dirty="0"/>
              <a:t>		just have to update the references</a:t>
            </a:r>
          </a:p>
          <a:p>
            <a:endParaRPr lang="hu-HU" dirty="0" smtClean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15" idx="7"/>
          </p:cNvCxnSpPr>
          <p:nvPr/>
        </p:nvCxnSpPr>
        <p:spPr>
          <a:xfrm flipH="1">
            <a:off x="4203349" y="2957814"/>
            <a:ext cx="253898" cy="2350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binarySearhTree.remove(1);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647866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6834" y="4468969"/>
            <a:ext cx="8008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Complexity: first we have to find the item we want to get rid of and </a:t>
            </a:r>
          </a:p>
          <a:p>
            <a:r>
              <a:rPr lang="hu-HU" dirty="0"/>
              <a:t>	</a:t>
            </a:r>
            <a:r>
              <a:rPr lang="hu-HU" dirty="0" smtClean="0"/>
              <a:t>we have to update the references</a:t>
            </a:r>
          </a:p>
          <a:p>
            <a:r>
              <a:rPr lang="hu-HU" dirty="0"/>
              <a:t>	</a:t>
            </a:r>
            <a:r>
              <a:rPr lang="hu-HU" dirty="0" smtClean="0"/>
              <a:t>	~ set parent’s pointer point to it’s grandchild directly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O(logN)</a:t>
            </a:r>
            <a:r>
              <a:rPr lang="hu-HU" dirty="0" smtClean="0"/>
              <a:t> find operation + </a:t>
            </a:r>
            <a:r>
              <a:rPr lang="hu-HU" b="1" dirty="0" smtClean="0"/>
              <a:t>O(1)</a:t>
            </a:r>
            <a:r>
              <a:rPr lang="hu-HU" dirty="0" smtClean="0"/>
              <a:t> update references = </a:t>
            </a:r>
            <a:r>
              <a:rPr lang="hu-HU" b="1" dirty="0" smtClean="0">
                <a:solidFill>
                  <a:srgbClr val="FF0000"/>
                </a:solidFill>
              </a:rPr>
              <a:t>O(logN)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65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731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4060" y="5573350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29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60" y="5923673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 subtree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ight subtree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1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60" y="5923673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 subtree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ight subtree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predecessor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31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59" y="5715150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options: we look for the largest item in the left subtree</a:t>
            </a:r>
          </a:p>
          <a:p>
            <a:r>
              <a:rPr lang="hu-HU" dirty="0"/>
              <a:t> </a:t>
            </a:r>
            <a:r>
              <a:rPr lang="hu-HU" dirty="0" smtClean="0"/>
              <a:t>OR the smallest item in the right subtree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eft subtree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ight subtree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predecessor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7366402" y="325898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successor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95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predecessor and swap the two nodes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predecessor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68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2852" y="622852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balancedTree.find(30);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25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predecessor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We end up at a case 1.) situation: we just have to set it to NULL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6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predecessor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We end up at a case 1.) situation: we just have to set it to NULL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10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3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321745" y="329334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successor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86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3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31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This becomes the Case 2.) situation, we just have to update the references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7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solution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/>
              <a:t>e look for the successor and swap the two nodes !!!</a:t>
            </a:r>
          </a:p>
          <a:p>
            <a:r>
              <a:rPr lang="hu-HU" dirty="0"/>
              <a:t>	</a:t>
            </a:r>
            <a:r>
              <a:rPr lang="hu-HU" dirty="0" smtClean="0"/>
              <a:t>This becomes the Case 2.) situation, we just have to update the references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83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Delete:</a:t>
            </a:r>
            <a:r>
              <a:rPr lang="hu-HU" dirty="0" smtClean="0"/>
              <a:t> 3.) We want to get rid of a node that has two children</a:t>
            </a:r>
            <a:endParaRPr lang="hu-HU" dirty="0"/>
          </a:p>
          <a:p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Complexity: </a:t>
            </a:r>
            <a:r>
              <a:rPr lang="hu-HU" b="1" dirty="0" smtClean="0">
                <a:solidFill>
                  <a:srgbClr val="FF0000"/>
                </a:solidFill>
              </a:rPr>
              <a:t>O(logN)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Conclusion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basically the same as we have seen for simple binary search tree node deletion</a:t>
            </a:r>
          </a:p>
          <a:p>
            <a:r>
              <a:rPr lang="hu-HU" dirty="0" smtClean="0"/>
              <a:t>BUT there is a problem</a:t>
            </a:r>
          </a:p>
          <a:p>
            <a:r>
              <a:rPr lang="hu-HU" dirty="0" smtClean="0"/>
              <a:t>When we remove a node </a:t>
            </a:r>
            <a:r>
              <a:rPr lang="hu-HU" dirty="0" smtClean="0">
                <a:sym typeface="Wingdings" panose="05000000000000000000" pitchFamily="2" charset="2"/>
              </a:rPr>
              <a:t> it may get unbalanced because of that given node is no more in the 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89202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9124" y="19603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99157" y="30743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6367262" y="2438477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6321" y="30727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706408" y="2438477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12" idx="0"/>
          </p:cNvCxnSpPr>
          <p:nvPr/>
        </p:nvCxnSpPr>
        <p:spPr>
          <a:xfrm flipH="1">
            <a:off x="2843460" y="355093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63373" y="378906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2384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9124" y="19603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99157" y="30743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6367262" y="2438477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6321" y="30727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706408" y="2438477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12" idx="0"/>
          </p:cNvCxnSpPr>
          <p:nvPr/>
        </p:nvCxnSpPr>
        <p:spPr>
          <a:xfrm flipH="1">
            <a:off x="2843460" y="355093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63373" y="378906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606" y="55193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ree.remove(79);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848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9124" y="19603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99157" y="3074363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6367262" y="2438477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6321" y="30727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706408" y="2438477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12" idx="0"/>
          </p:cNvCxnSpPr>
          <p:nvPr/>
        </p:nvCxnSpPr>
        <p:spPr>
          <a:xfrm flipH="1">
            <a:off x="2843460" y="355093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63373" y="378906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606" y="55193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ree.remove(79);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091986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9124" y="19603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99157" y="3074363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6367262" y="2438477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6321" y="30727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706408" y="2438477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12" idx="0"/>
          </p:cNvCxnSpPr>
          <p:nvPr/>
        </p:nvCxnSpPr>
        <p:spPr>
          <a:xfrm flipH="1">
            <a:off x="2843460" y="355093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63373" y="378906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606" y="55193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ree.remove(79);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597109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9124" y="19603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6321" y="30727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706408" y="2438477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12" idx="0"/>
          </p:cNvCxnSpPr>
          <p:nvPr/>
        </p:nvCxnSpPr>
        <p:spPr>
          <a:xfrm flipH="1">
            <a:off x="2843460" y="355093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63373" y="378906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606" y="55193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ree.remove(79);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550056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9124" y="1960339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6321" y="30727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706408" y="2438477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12" idx="0"/>
          </p:cNvCxnSpPr>
          <p:nvPr/>
        </p:nvCxnSpPr>
        <p:spPr>
          <a:xfrm flipH="1">
            <a:off x="2843460" y="355093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63373" y="378906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606" y="55193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ree.remove(79);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476757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9124" y="19603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6321" y="307279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706408" y="2438477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08801" y="307279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606" y="55193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ree.remove(79);</a:t>
            </a:r>
            <a:endParaRPr lang="hu-HU" dirty="0"/>
          </a:p>
        </p:txBody>
      </p:sp>
      <p:cxnSp>
        <p:nvCxnSpPr>
          <p:cNvPr id="9" name="Straight Connector 8"/>
          <p:cNvCxnSpPr>
            <a:stCxn id="12" idx="1"/>
            <a:endCxn id="4" idx="5"/>
          </p:cNvCxnSpPr>
          <p:nvPr/>
        </p:nvCxnSpPr>
        <p:spPr>
          <a:xfrm flipH="1" flipV="1">
            <a:off x="6367262" y="2438477"/>
            <a:ext cx="2423574" cy="7163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8030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99822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AVL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BALANCED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AVL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869725"/>
          </a:xfrm>
        </p:spPr>
        <p:txBody>
          <a:bodyPr/>
          <a:lstStyle/>
          <a:p>
            <a:r>
              <a:rPr lang="hu-HU" dirty="0" smtClean="0"/>
              <a:t>We can use this data structure to sort items</a:t>
            </a:r>
          </a:p>
          <a:p>
            <a:r>
              <a:rPr lang="hu-HU" dirty="0" smtClean="0"/>
              <a:t>We just have to insert the </a:t>
            </a:r>
            <a:r>
              <a:rPr lang="hu-HU" b="1" dirty="0" smtClean="0"/>
              <a:t>N</a:t>
            </a:r>
            <a:r>
              <a:rPr lang="hu-HU" dirty="0" smtClean="0"/>
              <a:t> items we want to sort</a:t>
            </a:r>
          </a:p>
          <a:p>
            <a:r>
              <a:rPr lang="hu-HU" dirty="0" smtClean="0"/>
              <a:t>We have to make an in-order traversal </a:t>
            </a:r>
            <a:r>
              <a:rPr lang="hu-HU" dirty="0" smtClean="0">
                <a:sym typeface="Wingdings" panose="05000000000000000000" pitchFamily="2" charset="2"/>
              </a:rPr>
              <a:t> it is going to yield the numerical or alphabetical ordering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5305" y="4109948"/>
            <a:ext cx="46923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u="sng" dirty="0" smtClean="0"/>
              <a:t>Insertion</a:t>
            </a:r>
            <a:r>
              <a:rPr lang="hu-HU" sz="2400" dirty="0" smtClean="0"/>
              <a:t>:  O(N*logN)</a:t>
            </a:r>
          </a:p>
          <a:p>
            <a:endParaRPr lang="hu-HU" sz="2400" dirty="0"/>
          </a:p>
          <a:p>
            <a:r>
              <a:rPr lang="hu-HU" sz="2400" u="sng" dirty="0" smtClean="0"/>
              <a:t>In-order traversal</a:t>
            </a:r>
            <a:r>
              <a:rPr lang="hu-HU" sz="2400" dirty="0" smtClean="0"/>
              <a:t>: O(N)</a:t>
            </a:r>
          </a:p>
          <a:p>
            <a:endParaRPr lang="hu-HU" sz="2400" dirty="0"/>
          </a:p>
          <a:p>
            <a:r>
              <a:rPr lang="hu-HU" sz="2400" u="sng" dirty="0" smtClean="0"/>
              <a:t>Overall complexity</a:t>
            </a:r>
            <a:r>
              <a:rPr lang="hu-HU" sz="2400" dirty="0" smtClean="0"/>
              <a:t>: </a:t>
            </a:r>
            <a:r>
              <a:rPr lang="hu-HU" sz="2400" b="1" dirty="0" smtClean="0">
                <a:solidFill>
                  <a:srgbClr val="00B050"/>
                </a:solidFill>
              </a:rPr>
              <a:t>O(N*logN)</a:t>
            </a:r>
            <a:endParaRPr lang="hu-H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Applications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Databases when deletions or insertions are not so frequent, but have to make a lot of look-ups</a:t>
            </a:r>
          </a:p>
          <a:p>
            <a:r>
              <a:rPr lang="hu-HU" dirty="0" smtClean="0"/>
              <a:t>Look-up tables usually implemented with the help of hashtables BUT AVL trees support more operations in the main</a:t>
            </a:r>
          </a:p>
          <a:p>
            <a:r>
              <a:rPr lang="hu-HU" dirty="0" smtClean="0"/>
              <a:t>We can sort with the help of AVL trees !!!</a:t>
            </a:r>
          </a:p>
          <a:p>
            <a:r>
              <a:rPr lang="hu-HU" dirty="0" smtClean="0"/>
              <a:t>// red-black trees are a bit more popular because for AVL trees we have to make several rotations ~ a bit slower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09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findMin();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90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findMin();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09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7205" y="1184857"/>
            <a:ext cx="85988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</a:t>
            </a:r>
            <a:r>
              <a:rPr lang="hu-HU" b="1" dirty="0" smtClean="0">
                <a:solidFill>
                  <a:srgbClr val="FFFF00"/>
                </a:solidFill>
              </a:rPr>
              <a:t>linked lists</a:t>
            </a:r>
            <a:r>
              <a:rPr lang="hu-HU" dirty="0" smtClean="0"/>
              <a:t>: quite easy to implement</a:t>
            </a:r>
          </a:p>
          <a:p>
            <a:r>
              <a:rPr lang="hu-HU" dirty="0"/>
              <a:t>	</a:t>
            </a:r>
            <a:r>
              <a:rPr lang="hu-HU" dirty="0" smtClean="0"/>
              <a:t>Stores lots of pointers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O(N)</a:t>
            </a:r>
            <a:r>
              <a:rPr lang="hu-HU" dirty="0" smtClean="0"/>
              <a:t> search operation time complexity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- </a:t>
            </a:r>
            <a:r>
              <a:rPr lang="hu-HU" b="1" dirty="0" smtClean="0">
                <a:solidFill>
                  <a:srgbClr val="FFFF00"/>
                </a:solidFill>
              </a:rPr>
              <a:t>binary search trees</a:t>
            </a:r>
            <a:r>
              <a:rPr lang="hu-HU" dirty="0" smtClean="0"/>
              <a:t>: we came to to conclusion that </a:t>
            </a:r>
            <a:r>
              <a:rPr lang="hu-HU" b="1" dirty="0" smtClean="0"/>
              <a:t>O(N)</a:t>
            </a:r>
            <a:r>
              <a:rPr lang="hu-HU" dirty="0" smtClean="0"/>
              <a:t> searh complexity</a:t>
            </a:r>
          </a:p>
          <a:p>
            <a:pPr lvl="1"/>
            <a:r>
              <a:rPr lang="hu-HU" dirty="0"/>
              <a:t>c</a:t>
            </a:r>
            <a:r>
              <a:rPr lang="hu-HU" dirty="0" smtClean="0"/>
              <a:t>an be reduced to </a:t>
            </a:r>
            <a:r>
              <a:rPr lang="hu-HU" b="1" dirty="0" smtClean="0"/>
              <a:t>O(logN)</a:t>
            </a:r>
            <a:r>
              <a:rPr lang="hu-HU" dirty="0" smtClean="0"/>
              <a:t> time complexity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But if the tree is unbalanced : these operations will become</a:t>
            </a:r>
          </a:p>
          <a:p>
            <a:pPr lvl="1"/>
            <a:r>
              <a:rPr lang="hu-HU" dirty="0"/>
              <a:t>		</a:t>
            </a:r>
            <a:r>
              <a:rPr lang="hu-HU" dirty="0" smtClean="0"/>
              <a:t>slower and slower</a:t>
            </a:r>
          </a:p>
          <a:p>
            <a:pPr lvl="1"/>
            <a:endParaRPr lang="hu-HU" dirty="0" smtClean="0"/>
          </a:p>
          <a:p>
            <a:r>
              <a:rPr lang="hu-HU" dirty="0" smtClean="0"/>
              <a:t>- </a:t>
            </a:r>
            <a:r>
              <a:rPr lang="hu-HU" b="1" dirty="0" smtClean="0">
                <a:solidFill>
                  <a:srgbClr val="FFFF00"/>
                </a:solidFill>
              </a:rPr>
              <a:t>balanced binary trees</a:t>
            </a:r>
            <a:r>
              <a:rPr lang="hu-HU" dirty="0" smtClean="0"/>
              <a:t>: AVL trees or red-black trees</a:t>
            </a:r>
          </a:p>
          <a:p>
            <a:pPr lvl="1"/>
            <a:r>
              <a:rPr lang="hu-HU" dirty="0" smtClean="0"/>
              <a:t>They are guaranteed to be balanced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Why is it good? </a:t>
            </a:r>
            <a:r>
              <a:rPr lang="hu-HU" b="1" dirty="0" smtClean="0"/>
              <a:t>O(logN)</a:t>
            </a:r>
            <a:r>
              <a:rPr lang="hu-HU" dirty="0" smtClean="0"/>
              <a:t> is guaranteed 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111" y="1715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6784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findMin();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40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findMin();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8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findMin();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00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findMin();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482971" y="4224271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minimum value in the tree: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2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findMax();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28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findMax();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95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findMax();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29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findMax();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61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32173" y="112858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03557" y="178349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610311" y="160672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07244" y="179996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4885382" y="1606721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66703" y="2430161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273457" y="2253391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6244" y="24213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5514382" y="2228154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9787" y="24905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3"/>
            <a:endCxn id="17" idx="7"/>
          </p:cNvCxnSpPr>
          <p:nvPr/>
        </p:nvCxnSpPr>
        <p:spPr>
          <a:xfrm flipH="1">
            <a:off x="4187925" y="22781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6302" y="31924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7"/>
          </p:cNvCxnSpPr>
          <p:nvPr/>
        </p:nvCxnSpPr>
        <p:spPr>
          <a:xfrm flipH="1">
            <a:off x="3504440" y="2980001"/>
            <a:ext cx="301354" cy="29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50" y="61818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findMax();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405139" y="4159875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maximum value in the tree: 50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10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19528"/>
              </p:ext>
            </p:extLst>
          </p:nvPr>
        </p:nvGraphicFramePr>
        <p:xfrm>
          <a:off x="2032000" y="1440883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Average case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Worst case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Space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Insert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Delete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Search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89501"/>
              </p:ext>
            </p:extLst>
          </p:nvPr>
        </p:nvGraphicFramePr>
        <p:xfrm>
          <a:off x="2032000" y="4619819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Average case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Worst case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Space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Insert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O(log n)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Delete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O(log n)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Search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O(log</a:t>
                      </a:r>
                      <a:r>
                        <a:rPr lang="hu-HU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n)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32000" y="4095481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Balanced trees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32000" y="80938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Binary search trees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258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158" y="540913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Construct a BST from a sorted array</a:t>
            </a:r>
          </a:p>
          <a:p>
            <a:r>
              <a:rPr lang="hu-HU" dirty="0"/>
              <a:t> </a:t>
            </a:r>
            <a:r>
              <a:rPr lang="hu-HU" dirty="0" smtClean="0"/>
              <a:t> [1,2,3,4]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53111" y="1715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4571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0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AVL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BALANCED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5660" y="2892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77044" y="35478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983798" y="337112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80731" y="356436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5258869" y="3371126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40190" y="419456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646944" y="401779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09731" y="418580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7"/>
          </p:cNvCxnSpPr>
          <p:nvPr/>
        </p:nvCxnSpPr>
        <p:spPr>
          <a:xfrm flipH="1">
            <a:off x="5887869" y="3992559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3645" y="746975"/>
            <a:ext cx="7234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Height of a node: length of the longest path from it to a leaf</a:t>
            </a:r>
          </a:p>
          <a:p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 We can use recursion to calculate it:</a:t>
            </a:r>
          </a:p>
          <a:p>
            <a:r>
              <a:rPr lang="hu-HU" dirty="0"/>
              <a:t>	</a:t>
            </a:r>
            <a:r>
              <a:rPr lang="hu-HU" dirty="0" smtClean="0"/>
              <a:t>height = max(leftChild.height(),rightChild.height())+1 !!!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23565" y="4577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0764" y="4577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9270" y="3807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737217" y="3379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4789" y="2753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1453" y="5741605"/>
            <a:ext cx="779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AVL algorithm uses heights of nodes, we want the heights as small</a:t>
            </a:r>
          </a:p>
          <a:p>
            <a:r>
              <a:rPr lang="hu-HU" dirty="0" smtClean="0"/>
              <a:t>as possible: we store the height parameters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 if it gets high, we fix it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8065548" y="2862749"/>
            <a:ext cx="3605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leaf nodes have NULL</a:t>
            </a:r>
          </a:p>
          <a:p>
            <a:r>
              <a:rPr lang="hu-HU" dirty="0" err="1" smtClean="0"/>
              <a:t>children</a:t>
            </a:r>
            <a:r>
              <a:rPr lang="hu-HU" dirty="0" smtClean="0"/>
              <a:t>: we consider</a:t>
            </a:r>
          </a:p>
          <a:p>
            <a:r>
              <a:rPr lang="hu-HU" dirty="0"/>
              <a:t>t</a:t>
            </a:r>
            <a:r>
              <a:rPr lang="hu-HU" dirty="0" smtClean="0"/>
              <a:t>he height to be -1 for NULLs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73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5660" y="2892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77044" y="35478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983798" y="337112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80731" y="356436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5258869" y="3371126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40190" y="419456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646944" y="401779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09731" y="418580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7"/>
          </p:cNvCxnSpPr>
          <p:nvPr/>
        </p:nvCxnSpPr>
        <p:spPr>
          <a:xfrm flipH="1">
            <a:off x="5887869" y="3992559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3645" y="746975"/>
            <a:ext cx="7234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Height of a node: length of the longest path from it to a leaf</a:t>
            </a:r>
          </a:p>
          <a:p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 We can use recursion to calculate it:</a:t>
            </a:r>
          </a:p>
          <a:p>
            <a:r>
              <a:rPr lang="hu-HU" dirty="0"/>
              <a:t>	</a:t>
            </a:r>
            <a:r>
              <a:rPr lang="hu-HU" dirty="0" smtClean="0"/>
              <a:t>height = max(leftChild.height(),rightChild.height())+1 !!!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23565" y="4577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0764" y="4577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9270" y="3807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737217" y="3379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4789" y="2753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58084" y="5556939"/>
            <a:ext cx="685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 subtrees height parameter does not differ more than 1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65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5660" y="2892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77044" y="354789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983798" y="337112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80731" y="356436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5258869" y="3371126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40190" y="4194566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646944" y="401779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09731" y="418580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7"/>
          </p:cNvCxnSpPr>
          <p:nvPr/>
        </p:nvCxnSpPr>
        <p:spPr>
          <a:xfrm flipH="1">
            <a:off x="5887869" y="3992559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3645" y="746975"/>
            <a:ext cx="7234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Height of a node: length of the longest path from it to a leaf</a:t>
            </a:r>
          </a:p>
          <a:p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 We can use recursion to calculate it:</a:t>
            </a:r>
          </a:p>
          <a:p>
            <a:r>
              <a:rPr lang="hu-HU" dirty="0"/>
              <a:t>	</a:t>
            </a:r>
            <a:r>
              <a:rPr lang="hu-HU" dirty="0" smtClean="0"/>
              <a:t>height = max(leftChild.height(),rightChild.height())+1 !!!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23565" y="4577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0764" y="4577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9270" y="3807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737217" y="3379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4789" y="2753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86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5660" y="2892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77044" y="3547896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4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1"/>
          </p:cNvCxnSpPr>
          <p:nvPr/>
        </p:nvCxnSpPr>
        <p:spPr>
          <a:xfrm>
            <a:off x="5983798" y="337112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80731" y="3564368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7"/>
          </p:cNvCxnSpPr>
          <p:nvPr/>
        </p:nvCxnSpPr>
        <p:spPr>
          <a:xfrm flipH="1">
            <a:off x="5258869" y="3371126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40190" y="4194566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6646944" y="4017796"/>
            <a:ext cx="275281" cy="2588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09731" y="4185801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</a:t>
            </a:r>
            <a:r>
              <a:rPr lang="hu-HU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endCxn id="11" idx="7"/>
          </p:cNvCxnSpPr>
          <p:nvPr/>
        </p:nvCxnSpPr>
        <p:spPr>
          <a:xfrm flipH="1">
            <a:off x="5887869" y="3992559"/>
            <a:ext cx="328826" cy="2752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3645" y="746975"/>
            <a:ext cx="7234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Height of a node: length of the longest path from it to a leaf</a:t>
            </a:r>
          </a:p>
          <a:p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 We can use recursion to calculate it:</a:t>
            </a:r>
          </a:p>
          <a:p>
            <a:r>
              <a:rPr lang="hu-HU" dirty="0"/>
              <a:t>	</a:t>
            </a:r>
            <a:r>
              <a:rPr lang="hu-HU" dirty="0" smtClean="0"/>
              <a:t>height = max(leftChild.height(),rightChild.height())+1 !!!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123565" y="4577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0764" y="4577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9270" y="3807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0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7217" y="3379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4789" y="2753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17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9252"/>
            <a:ext cx="8946541" cy="4999148"/>
          </a:xfrm>
        </p:spPr>
        <p:txBody>
          <a:bodyPr/>
          <a:lstStyle/>
          <a:p>
            <a:r>
              <a:rPr lang="hu-HU" dirty="0" smtClean="0"/>
              <a:t>AVL tree requires the heights of left and right child of every node to differ at most +1 or -1 !!!</a:t>
            </a:r>
          </a:p>
          <a:p>
            <a:r>
              <a:rPr lang="hu-HU" dirty="0" smtClean="0"/>
              <a:t>| height(leftSubtree) – height(rightSubtree) | &lt;  1</a:t>
            </a:r>
          </a:p>
          <a:p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 </a:t>
            </a:r>
            <a:r>
              <a:rPr lang="hu-HU" dirty="0" err="1" smtClean="0"/>
              <a:t>balanced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height</a:t>
            </a:r>
            <a:r>
              <a:rPr lang="hu-HU" dirty="0" smtClean="0"/>
              <a:t> is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range</a:t>
            </a:r>
            <a:r>
              <a:rPr lang="hu-HU" dirty="0" smtClean="0"/>
              <a:t> [-1;+1]</a:t>
            </a:r>
          </a:p>
          <a:p>
            <a:r>
              <a:rPr lang="hu-HU" dirty="0" smtClean="0"/>
              <a:t>We can maintain this property in O(logN) time which is quite fast !!!</a:t>
            </a:r>
          </a:p>
          <a:p>
            <a:r>
              <a:rPr lang="hu-HU" dirty="0"/>
              <a:t>Insertion:</a:t>
            </a:r>
          </a:p>
          <a:p>
            <a:pPr lvl="1"/>
            <a:r>
              <a:rPr lang="hu-HU" dirty="0"/>
              <a:t>1.) a simple BST insertion according to the keys</a:t>
            </a:r>
          </a:p>
          <a:p>
            <a:pPr lvl="1"/>
            <a:r>
              <a:rPr lang="hu-HU" dirty="0"/>
              <a:t>2.) fix the AVL property on each insertion from insertion </a:t>
            </a:r>
            <a:r>
              <a:rPr lang="hu-HU" dirty="0" smtClean="0"/>
              <a:t>upward</a:t>
            </a:r>
          </a:p>
          <a:p>
            <a:r>
              <a:rPr lang="hu-HU" dirty="0" smtClean="0"/>
              <a:t>There </a:t>
            </a:r>
            <a:r>
              <a:rPr lang="hu-HU" dirty="0"/>
              <a:t>may be several violations of AVL property from the inserted node up to the root</a:t>
            </a:r>
            <a:r>
              <a:rPr lang="hu-HU" dirty="0" smtClean="0"/>
              <a:t>!!!</a:t>
            </a:r>
          </a:p>
          <a:p>
            <a:r>
              <a:rPr lang="hu-HU" dirty="0"/>
              <a:t>We have to check them all</a:t>
            </a:r>
          </a:p>
          <a:p>
            <a:pPr marL="0" indent="0">
              <a:buNone/>
            </a:pPr>
            <a:endParaRPr lang="hu-HU" dirty="0"/>
          </a:p>
          <a:p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83380" y="208637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44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</p:spTree>
    <p:extLst>
      <p:ext uri="{BB962C8B-B14F-4D97-AF65-F5344CB8AC3E}">
        <p14:creationId xmlns:p14="http://schemas.microsoft.com/office/powerpoint/2010/main" val="35311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</p:spTree>
    <p:extLst>
      <p:ext uri="{BB962C8B-B14F-4D97-AF65-F5344CB8AC3E}">
        <p14:creationId xmlns:p14="http://schemas.microsoft.com/office/powerpoint/2010/main" val="35086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8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111" y="1715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40158" y="540913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Construct a BST from a sorted array</a:t>
            </a:r>
          </a:p>
          <a:p>
            <a:r>
              <a:rPr lang="hu-HU" dirty="0"/>
              <a:t> </a:t>
            </a:r>
            <a:r>
              <a:rPr lang="hu-HU" dirty="0" smtClean="0"/>
              <a:t> [</a:t>
            </a:r>
            <a:r>
              <a:rPr lang="hu-HU" b="1" dirty="0" smtClean="0">
                <a:solidFill>
                  <a:srgbClr val="FF0000"/>
                </a:solidFill>
              </a:rPr>
              <a:t>1</a:t>
            </a:r>
            <a:r>
              <a:rPr lang="hu-HU" dirty="0" smtClean="0"/>
              <a:t>,2,3,4]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99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00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33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88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0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85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35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48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77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12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28823" y="19570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363792" y="29594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13433" y="25066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550348" y="40133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4099989" y="35606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995117" y="23634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686166" y="191065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3111" y="1715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40158" y="540913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Construct a BST from a sorted array</a:t>
            </a:r>
          </a:p>
          <a:p>
            <a:r>
              <a:rPr lang="hu-HU" dirty="0"/>
              <a:t> </a:t>
            </a:r>
            <a:r>
              <a:rPr lang="hu-HU" dirty="0" smtClean="0"/>
              <a:t> [1,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,3,4]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37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28823" y="19570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363792" y="29594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13433" y="25066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550348" y="4013381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4099989" y="35606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1"/>
          <p:cNvSpPr txBox="1"/>
          <p:nvPr/>
        </p:nvSpPr>
        <p:spPr>
          <a:xfrm>
            <a:off x="2658222" y="511008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0" name="TextBox 22"/>
          <p:cNvSpPr txBox="1"/>
          <p:nvPr/>
        </p:nvSpPr>
        <p:spPr>
          <a:xfrm>
            <a:off x="2797726" y="54311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cxnSp>
        <p:nvCxnSpPr>
          <p:cNvPr id="12" name="Straight Arrow Connector 17"/>
          <p:cNvCxnSpPr/>
          <p:nvPr/>
        </p:nvCxnSpPr>
        <p:spPr>
          <a:xfrm flipH="1">
            <a:off x="3183333" y="454431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>
            <a:stCxn id="17" idx="5"/>
          </p:cNvCxnSpPr>
          <p:nvPr/>
        </p:nvCxnSpPr>
        <p:spPr>
          <a:xfrm>
            <a:off x="4099989" y="4563022"/>
            <a:ext cx="26380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1"/>
          <p:cNvSpPr txBox="1"/>
          <p:nvPr/>
        </p:nvSpPr>
        <p:spPr>
          <a:xfrm>
            <a:off x="4002956" y="511008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9" name="TextBox 22"/>
          <p:cNvSpPr txBox="1"/>
          <p:nvPr/>
        </p:nvSpPr>
        <p:spPr>
          <a:xfrm>
            <a:off x="4142460" y="54311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26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28823" y="19570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363792" y="2959458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13433" y="25066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550348" y="40133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4099989" y="35606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7"/>
          <p:cNvCxnSpPr/>
          <p:nvPr/>
        </p:nvCxnSpPr>
        <p:spPr>
          <a:xfrm>
            <a:off x="4927421" y="3560617"/>
            <a:ext cx="395705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1"/>
          <p:cNvSpPr txBox="1"/>
          <p:nvPr/>
        </p:nvSpPr>
        <p:spPr>
          <a:xfrm>
            <a:off x="5081572" y="415555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0" name="TextBox 22"/>
          <p:cNvSpPr txBox="1"/>
          <p:nvPr/>
        </p:nvSpPr>
        <p:spPr>
          <a:xfrm>
            <a:off x="5247483" y="44832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2" name="TextBox 22"/>
          <p:cNvSpPr txBox="1"/>
          <p:nvPr/>
        </p:nvSpPr>
        <p:spPr>
          <a:xfrm>
            <a:off x="3234958" y="4572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44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28823" y="1957053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363792" y="29594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13433" y="25066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550348" y="40133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4099989" y="35606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7"/>
          <p:cNvCxnSpPr/>
          <p:nvPr/>
        </p:nvCxnSpPr>
        <p:spPr>
          <a:xfrm>
            <a:off x="5792452" y="2506694"/>
            <a:ext cx="395705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1"/>
          <p:cNvSpPr txBox="1"/>
          <p:nvPr/>
        </p:nvSpPr>
        <p:spPr>
          <a:xfrm>
            <a:off x="5946603" y="310162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0" name="TextBox 22"/>
          <p:cNvSpPr txBox="1"/>
          <p:nvPr/>
        </p:nvSpPr>
        <p:spPr>
          <a:xfrm>
            <a:off x="6112514" y="3429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2" name="TextBox 22"/>
          <p:cNvSpPr txBox="1"/>
          <p:nvPr/>
        </p:nvSpPr>
        <p:spPr>
          <a:xfrm>
            <a:off x="3905064" y="31661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+1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5348472" y="4195660"/>
            <a:ext cx="494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difference</a:t>
            </a:r>
            <a:r>
              <a:rPr lang="hu-HU" dirty="0" smtClean="0"/>
              <a:t> of </a:t>
            </a:r>
            <a:r>
              <a:rPr lang="hu-HU" dirty="0" err="1" smtClean="0"/>
              <a:t>height</a:t>
            </a:r>
            <a:r>
              <a:rPr lang="hu-HU" dirty="0" smtClean="0"/>
              <a:t> </a:t>
            </a:r>
            <a:r>
              <a:rPr lang="hu-HU" dirty="0" err="1" smtClean="0"/>
              <a:t>parameters</a:t>
            </a:r>
            <a:endParaRPr lang="hu-HU" dirty="0" smtClean="0"/>
          </a:p>
          <a:p>
            <a:r>
              <a:rPr lang="hu-HU" dirty="0"/>
              <a:t>i</a:t>
            </a:r>
            <a:r>
              <a:rPr lang="hu-HU" dirty="0" smtClean="0"/>
              <a:t>s more </a:t>
            </a:r>
            <a:r>
              <a:rPr lang="hu-HU" dirty="0" err="1" smtClean="0"/>
              <a:t>than</a:t>
            </a:r>
            <a:r>
              <a:rPr lang="hu-HU" dirty="0" smtClean="0"/>
              <a:t> 1 !!!  ( </a:t>
            </a:r>
            <a:r>
              <a:rPr lang="hu-HU" dirty="0" err="1" smtClean="0"/>
              <a:t>actually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2 )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rotation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endParaRPr lang="hu-HU" dirty="0"/>
          </a:p>
        </p:txBody>
      </p:sp>
      <p:sp>
        <p:nvSpPr>
          <p:cNvPr id="13" name="TextBox 22"/>
          <p:cNvSpPr txBox="1"/>
          <p:nvPr/>
        </p:nvSpPr>
        <p:spPr>
          <a:xfrm>
            <a:off x="3179150" y="4472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</a:t>
            </a:r>
            <a:endParaRPr lang="hu-HU" dirty="0"/>
          </a:p>
        </p:txBody>
      </p:sp>
      <p:sp>
        <p:nvSpPr>
          <p:cNvPr id="13" name="Oval 4"/>
          <p:cNvSpPr/>
          <p:nvPr/>
        </p:nvSpPr>
        <p:spPr>
          <a:xfrm>
            <a:off x="5228823" y="19570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5"/>
          <p:cNvSpPr/>
          <p:nvPr/>
        </p:nvSpPr>
        <p:spPr>
          <a:xfrm>
            <a:off x="4363792" y="29594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Oval 8"/>
          <p:cNvSpPr/>
          <p:nvPr/>
        </p:nvSpPr>
        <p:spPr>
          <a:xfrm>
            <a:off x="6087415" y="29594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0"/>
          <p:cNvCxnSpPr>
            <a:stCxn id="13" idx="3"/>
            <a:endCxn id="14" idx="7"/>
          </p:cNvCxnSpPr>
          <p:nvPr/>
        </p:nvCxnSpPr>
        <p:spPr>
          <a:xfrm flipH="1">
            <a:off x="4913433" y="25066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1"/>
          <p:cNvCxnSpPr>
            <a:stCxn id="13" idx="5"/>
            <a:endCxn id="15" idx="1"/>
          </p:cNvCxnSpPr>
          <p:nvPr/>
        </p:nvCxnSpPr>
        <p:spPr>
          <a:xfrm>
            <a:off x="5778464" y="25066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2120900" y="4191000"/>
            <a:ext cx="640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smtClean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child</a:t>
            </a:r>
            <a:r>
              <a:rPr lang="hu-HU" dirty="0" smtClean="0"/>
              <a:t> of </a:t>
            </a:r>
            <a:r>
              <a:rPr lang="hu-HU" b="1" dirty="0" smtClean="0"/>
              <a:t>D</a:t>
            </a:r>
          </a:p>
          <a:p>
            <a:r>
              <a:rPr lang="hu-HU" dirty="0"/>
              <a:t>	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rotation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6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36800" y="2146300"/>
            <a:ext cx="59747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BEGIN </a:t>
            </a:r>
            <a:r>
              <a:rPr lang="hu-HU" b="1" dirty="0" err="1" smtClean="0"/>
              <a:t>rotateRight</a:t>
            </a:r>
            <a:r>
              <a:rPr lang="hu-HU" b="1" dirty="0" smtClean="0"/>
              <a:t>(</a:t>
            </a:r>
            <a:r>
              <a:rPr lang="hu-HU" b="1" dirty="0" err="1" smtClean="0"/>
              <a:t>Node</a:t>
            </a:r>
            <a:r>
              <a:rPr lang="hu-HU" b="1" dirty="0" smtClean="0"/>
              <a:t> </a:t>
            </a:r>
            <a:r>
              <a:rPr lang="hu-HU" b="1" dirty="0" err="1" smtClean="0"/>
              <a:t>node</a:t>
            </a:r>
            <a:r>
              <a:rPr lang="hu-HU" b="1" dirty="0" smtClean="0"/>
              <a:t>)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err="1" smtClean="0"/>
              <a:t>Node</a:t>
            </a:r>
            <a:r>
              <a:rPr lang="hu-HU" b="1" dirty="0" smtClean="0"/>
              <a:t> </a:t>
            </a:r>
            <a:r>
              <a:rPr lang="hu-HU" b="1" dirty="0" err="1" smtClean="0"/>
              <a:t>tempLeftNode</a:t>
            </a:r>
            <a:r>
              <a:rPr lang="hu-HU" b="1" dirty="0" smtClean="0"/>
              <a:t> = </a:t>
            </a:r>
            <a:r>
              <a:rPr lang="hu-HU" b="1" dirty="0" err="1" smtClean="0"/>
              <a:t>node.getLeftNode</a:t>
            </a:r>
            <a:r>
              <a:rPr lang="hu-HU" b="1" dirty="0" smtClean="0"/>
              <a:t>()</a:t>
            </a:r>
          </a:p>
          <a:p>
            <a:r>
              <a:rPr lang="hu-HU" b="1" dirty="0"/>
              <a:t>	</a:t>
            </a:r>
            <a:r>
              <a:rPr lang="hu-HU" b="1" dirty="0" err="1" smtClean="0"/>
              <a:t>Node</a:t>
            </a:r>
            <a:r>
              <a:rPr lang="hu-HU" b="1" dirty="0" smtClean="0"/>
              <a:t> t = </a:t>
            </a:r>
            <a:r>
              <a:rPr lang="hu-HU" b="1" dirty="0" err="1" smtClean="0"/>
              <a:t>tempLeftNode.getRightNode</a:t>
            </a:r>
            <a:r>
              <a:rPr lang="hu-HU" b="1" dirty="0" smtClean="0"/>
              <a:t>()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err="1" smtClean="0"/>
              <a:t>tempLeftNode.setRightNode</a:t>
            </a:r>
            <a:r>
              <a:rPr lang="hu-HU" b="1" dirty="0" smtClean="0"/>
              <a:t>(</a:t>
            </a:r>
            <a:r>
              <a:rPr lang="hu-HU" b="1" dirty="0" err="1" smtClean="0"/>
              <a:t>node</a:t>
            </a:r>
            <a:r>
              <a:rPr lang="hu-HU" b="1" dirty="0" smtClean="0"/>
              <a:t>)</a:t>
            </a:r>
          </a:p>
          <a:p>
            <a:r>
              <a:rPr lang="hu-HU" b="1" dirty="0"/>
              <a:t>	</a:t>
            </a:r>
            <a:r>
              <a:rPr lang="hu-HU" b="1" dirty="0" err="1" smtClean="0"/>
              <a:t>node.setLeftNode</a:t>
            </a:r>
            <a:r>
              <a:rPr lang="hu-HU" b="1" dirty="0" smtClean="0"/>
              <a:t>(t)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err="1" smtClean="0"/>
              <a:t>node.updateheight</a:t>
            </a:r>
            <a:r>
              <a:rPr lang="hu-HU" b="1" dirty="0" smtClean="0"/>
              <a:t>()</a:t>
            </a:r>
          </a:p>
          <a:p>
            <a:r>
              <a:rPr lang="hu-HU" b="1" dirty="0"/>
              <a:t>	</a:t>
            </a:r>
            <a:r>
              <a:rPr lang="hu-HU" b="1" dirty="0" err="1" smtClean="0"/>
              <a:t>tempLeftNode.updateHeight</a:t>
            </a:r>
            <a:r>
              <a:rPr lang="hu-HU" b="1" dirty="0" smtClean="0"/>
              <a:t>()</a:t>
            </a:r>
          </a:p>
          <a:p>
            <a:endParaRPr lang="hu-HU" b="1" dirty="0"/>
          </a:p>
          <a:p>
            <a:r>
              <a:rPr lang="hu-HU" b="1" dirty="0" smtClean="0"/>
              <a:t>END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532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4400461" y="19561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5991002" y="40478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259053" y="29585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4950102" y="25057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36502" y="35649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4400461" y="19561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5991002" y="4047879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259053" y="29585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4950102" y="25057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36502" y="35649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1"/>
          <p:cNvSpPr txBox="1"/>
          <p:nvPr/>
        </p:nvSpPr>
        <p:spPr>
          <a:xfrm>
            <a:off x="5112077" y="514882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9" name="TextBox 22"/>
          <p:cNvSpPr txBox="1"/>
          <p:nvPr/>
        </p:nvSpPr>
        <p:spPr>
          <a:xfrm>
            <a:off x="5251581" y="546986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cxnSp>
        <p:nvCxnSpPr>
          <p:cNvPr id="10" name="Straight Arrow Connector 17"/>
          <p:cNvCxnSpPr/>
          <p:nvPr/>
        </p:nvCxnSpPr>
        <p:spPr>
          <a:xfrm flipH="1">
            <a:off x="5637188" y="4583046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/>
          <p:cNvCxnSpPr/>
          <p:nvPr/>
        </p:nvCxnSpPr>
        <p:spPr>
          <a:xfrm>
            <a:off x="6553844" y="4601755"/>
            <a:ext cx="26380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1"/>
          <p:cNvSpPr txBox="1"/>
          <p:nvPr/>
        </p:nvSpPr>
        <p:spPr>
          <a:xfrm>
            <a:off x="6456811" y="514882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3" name="TextBox 22"/>
          <p:cNvSpPr txBox="1"/>
          <p:nvPr/>
        </p:nvSpPr>
        <p:spPr>
          <a:xfrm>
            <a:off x="6596315" y="546986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4400461" y="19561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5991002" y="40478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259053" y="295852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4950102" y="25057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36502" y="35649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1"/>
          <p:cNvSpPr txBox="1"/>
          <p:nvPr/>
        </p:nvSpPr>
        <p:spPr>
          <a:xfrm>
            <a:off x="4384667" y="407394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9" name="TextBox 22"/>
          <p:cNvSpPr txBox="1"/>
          <p:nvPr/>
        </p:nvSpPr>
        <p:spPr>
          <a:xfrm>
            <a:off x="4524171" y="43949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cxnSp>
        <p:nvCxnSpPr>
          <p:cNvPr id="10" name="Straight Arrow Connector 17"/>
          <p:cNvCxnSpPr/>
          <p:nvPr/>
        </p:nvCxnSpPr>
        <p:spPr>
          <a:xfrm flipH="1">
            <a:off x="4909778" y="3508168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2"/>
          <p:cNvSpPr txBox="1"/>
          <p:nvPr/>
        </p:nvSpPr>
        <p:spPr>
          <a:xfrm>
            <a:off x="6634946" y="43022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071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4400461" y="1956122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5991002" y="40478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259053" y="29585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4950102" y="25057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36502" y="35649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1"/>
          <p:cNvSpPr txBox="1"/>
          <p:nvPr/>
        </p:nvSpPr>
        <p:spPr>
          <a:xfrm>
            <a:off x="3520108" y="307153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9" name="TextBox 22"/>
          <p:cNvSpPr txBox="1"/>
          <p:nvPr/>
        </p:nvSpPr>
        <p:spPr>
          <a:xfrm>
            <a:off x="3659612" y="33925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cxnSp>
        <p:nvCxnSpPr>
          <p:cNvPr id="10" name="Straight Arrow Connector 17"/>
          <p:cNvCxnSpPr/>
          <p:nvPr/>
        </p:nvCxnSpPr>
        <p:spPr>
          <a:xfrm flipH="1">
            <a:off x="4045219" y="25057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2"/>
          <p:cNvSpPr txBox="1"/>
          <p:nvPr/>
        </p:nvSpPr>
        <p:spPr>
          <a:xfrm>
            <a:off x="6694521" y="4369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22"/>
          <p:cNvSpPr txBox="1"/>
          <p:nvPr/>
        </p:nvSpPr>
        <p:spPr>
          <a:xfrm>
            <a:off x="5924408" y="31955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+1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1186819" y="4565516"/>
            <a:ext cx="4738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difference</a:t>
            </a:r>
            <a:r>
              <a:rPr lang="hu-HU" dirty="0" smtClean="0"/>
              <a:t> of </a:t>
            </a:r>
            <a:r>
              <a:rPr lang="hu-HU" dirty="0" err="1" smtClean="0"/>
              <a:t>height</a:t>
            </a:r>
            <a:r>
              <a:rPr lang="hu-HU" dirty="0" smtClean="0"/>
              <a:t> </a:t>
            </a:r>
            <a:r>
              <a:rPr lang="hu-HU" dirty="0" err="1" smtClean="0"/>
              <a:t>parameters</a:t>
            </a:r>
            <a:endParaRPr lang="hu-HU" dirty="0" smtClean="0"/>
          </a:p>
          <a:p>
            <a:r>
              <a:rPr lang="hu-HU" dirty="0"/>
              <a:t>i</a:t>
            </a:r>
            <a:r>
              <a:rPr lang="hu-HU" dirty="0" smtClean="0"/>
              <a:t>s more </a:t>
            </a:r>
            <a:r>
              <a:rPr lang="hu-HU" dirty="0" err="1" smtClean="0"/>
              <a:t>than</a:t>
            </a:r>
            <a:r>
              <a:rPr lang="hu-HU" dirty="0" smtClean="0"/>
              <a:t> 1 !!!  ( </a:t>
            </a:r>
            <a:r>
              <a:rPr lang="hu-HU" dirty="0" err="1" smtClean="0"/>
              <a:t>actually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2 )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rotation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3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</a:t>
            </a:r>
            <a:endParaRPr lang="hu-HU" dirty="0"/>
          </a:p>
        </p:txBody>
      </p:sp>
      <p:sp>
        <p:nvSpPr>
          <p:cNvPr id="13" name="Oval 4"/>
          <p:cNvSpPr/>
          <p:nvPr/>
        </p:nvSpPr>
        <p:spPr>
          <a:xfrm>
            <a:off x="5228823" y="19570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5"/>
          <p:cNvSpPr/>
          <p:nvPr/>
        </p:nvSpPr>
        <p:spPr>
          <a:xfrm>
            <a:off x="4363792" y="29594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Oval 8"/>
          <p:cNvSpPr/>
          <p:nvPr/>
        </p:nvSpPr>
        <p:spPr>
          <a:xfrm>
            <a:off x="6087415" y="29594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0"/>
          <p:cNvCxnSpPr>
            <a:stCxn id="13" idx="3"/>
            <a:endCxn id="14" idx="7"/>
          </p:cNvCxnSpPr>
          <p:nvPr/>
        </p:nvCxnSpPr>
        <p:spPr>
          <a:xfrm flipH="1">
            <a:off x="4913433" y="25066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1"/>
          <p:cNvCxnSpPr>
            <a:stCxn id="13" idx="5"/>
            <a:endCxn id="15" idx="1"/>
          </p:cNvCxnSpPr>
          <p:nvPr/>
        </p:nvCxnSpPr>
        <p:spPr>
          <a:xfrm>
            <a:off x="5778464" y="25066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2120900" y="4191000"/>
            <a:ext cx="659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smtClean="0"/>
              <a:t>D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child</a:t>
            </a:r>
            <a:r>
              <a:rPr lang="hu-HU" dirty="0" smtClean="0"/>
              <a:t> of </a:t>
            </a:r>
            <a:r>
              <a:rPr lang="hu-HU" b="1" dirty="0" smtClean="0"/>
              <a:t>B</a:t>
            </a:r>
          </a:p>
          <a:p>
            <a:r>
              <a:rPr lang="hu-HU" dirty="0"/>
              <a:t>	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rotation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90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995117" y="23634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686166" y="191065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42976" y="339158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6534025" y="29388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3111" y="1715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</a:t>
            </a:r>
            <a:endParaRPr lang="hu-HU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940158" y="540913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Construct a BST from a sorted array</a:t>
            </a:r>
          </a:p>
          <a:p>
            <a:r>
              <a:rPr lang="hu-HU" dirty="0"/>
              <a:t> </a:t>
            </a:r>
            <a:r>
              <a:rPr lang="hu-HU" dirty="0" smtClean="0"/>
              <a:t> [1,2,</a:t>
            </a:r>
            <a:r>
              <a:rPr lang="hu-HU" b="1" dirty="0" smtClean="0">
                <a:solidFill>
                  <a:srgbClr val="FF0000"/>
                </a:solidFill>
              </a:rPr>
              <a:t>3</a:t>
            </a:r>
            <a:r>
              <a:rPr lang="hu-HU" dirty="0" smtClean="0"/>
              <a:t>,4]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9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36800" y="2146300"/>
            <a:ext cx="61734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BEGIN </a:t>
            </a:r>
            <a:r>
              <a:rPr lang="hu-HU" b="1" dirty="0" err="1" smtClean="0"/>
              <a:t>rotateLeft</a:t>
            </a:r>
            <a:r>
              <a:rPr lang="hu-HU" b="1" dirty="0" smtClean="0"/>
              <a:t>(</a:t>
            </a:r>
            <a:r>
              <a:rPr lang="hu-HU" b="1" dirty="0" err="1" smtClean="0"/>
              <a:t>Node</a:t>
            </a:r>
            <a:r>
              <a:rPr lang="hu-HU" b="1" dirty="0" smtClean="0"/>
              <a:t> </a:t>
            </a:r>
            <a:r>
              <a:rPr lang="hu-HU" b="1" dirty="0" err="1" smtClean="0"/>
              <a:t>node</a:t>
            </a:r>
            <a:r>
              <a:rPr lang="hu-HU" b="1" dirty="0" smtClean="0"/>
              <a:t>)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err="1" smtClean="0"/>
              <a:t>Node</a:t>
            </a:r>
            <a:r>
              <a:rPr lang="hu-HU" b="1" dirty="0" smtClean="0"/>
              <a:t> </a:t>
            </a:r>
            <a:r>
              <a:rPr lang="hu-HU" b="1" dirty="0" err="1" smtClean="0"/>
              <a:t>tempRightNode</a:t>
            </a:r>
            <a:r>
              <a:rPr lang="hu-HU" b="1" dirty="0" smtClean="0"/>
              <a:t> = </a:t>
            </a:r>
            <a:r>
              <a:rPr lang="hu-HU" b="1" dirty="0" err="1" smtClean="0"/>
              <a:t>node.getRightNode</a:t>
            </a:r>
            <a:r>
              <a:rPr lang="hu-HU" b="1" dirty="0" smtClean="0"/>
              <a:t>()</a:t>
            </a:r>
          </a:p>
          <a:p>
            <a:r>
              <a:rPr lang="hu-HU" b="1" dirty="0"/>
              <a:t>	</a:t>
            </a:r>
            <a:r>
              <a:rPr lang="hu-HU" b="1" dirty="0" err="1" smtClean="0"/>
              <a:t>Node</a:t>
            </a:r>
            <a:r>
              <a:rPr lang="hu-HU" b="1" dirty="0" smtClean="0"/>
              <a:t> t = </a:t>
            </a:r>
            <a:r>
              <a:rPr lang="hu-HU" b="1" dirty="0" err="1" smtClean="0"/>
              <a:t>tempRightNode.getLeftNode</a:t>
            </a:r>
            <a:r>
              <a:rPr lang="hu-HU" b="1" dirty="0" smtClean="0"/>
              <a:t>()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err="1" smtClean="0"/>
              <a:t>tempRightNode.setLeftNode</a:t>
            </a:r>
            <a:r>
              <a:rPr lang="hu-HU" b="1" dirty="0" smtClean="0"/>
              <a:t>(</a:t>
            </a:r>
            <a:r>
              <a:rPr lang="hu-HU" b="1" dirty="0" err="1" smtClean="0"/>
              <a:t>node</a:t>
            </a:r>
            <a:r>
              <a:rPr lang="hu-HU" b="1" dirty="0" smtClean="0"/>
              <a:t>)</a:t>
            </a:r>
          </a:p>
          <a:p>
            <a:r>
              <a:rPr lang="hu-HU" b="1" dirty="0"/>
              <a:t>	</a:t>
            </a:r>
            <a:r>
              <a:rPr lang="hu-HU" b="1" dirty="0" err="1" smtClean="0"/>
              <a:t>node.setRightNode</a:t>
            </a:r>
            <a:r>
              <a:rPr lang="hu-HU" b="1" dirty="0" smtClean="0"/>
              <a:t>(t)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err="1" smtClean="0"/>
              <a:t>node.updateheight</a:t>
            </a:r>
            <a:r>
              <a:rPr lang="hu-HU" b="1" dirty="0" smtClean="0"/>
              <a:t>()</a:t>
            </a:r>
          </a:p>
          <a:p>
            <a:r>
              <a:rPr lang="hu-HU" b="1" dirty="0"/>
              <a:t>	</a:t>
            </a:r>
            <a:r>
              <a:rPr lang="hu-HU" b="1" dirty="0" err="1" smtClean="0"/>
              <a:t>tempRightNode.updateHeight</a:t>
            </a:r>
            <a:r>
              <a:rPr lang="hu-HU" b="1" dirty="0" smtClean="0"/>
              <a:t>()</a:t>
            </a:r>
          </a:p>
          <a:p>
            <a:endParaRPr lang="hu-HU" b="1" dirty="0"/>
          </a:p>
          <a:p>
            <a:r>
              <a:rPr lang="hu-HU" b="1" dirty="0" smtClean="0"/>
              <a:t>END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328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414592" y="27689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5153194" y="38530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64233" y="23161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98694" y="33701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2374900" y="5181600"/>
            <a:ext cx="787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IMPORTANT: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and right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matter</a:t>
            </a:r>
            <a:r>
              <a:rPr lang="hu-HU" dirty="0" smtClean="0"/>
              <a:t> //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modify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pointers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59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414592" y="27689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5153194" y="3853077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64233" y="23161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98694" y="33701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2"/>
          <p:cNvSpPr txBox="1"/>
          <p:nvPr/>
        </p:nvSpPr>
        <p:spPr>
          <a:xfrm>
            <a:off x="4541639" y="52455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cxnSp>
        <p:nvCxnSpPr>
          <p:cNvPr id="10" name="Straight Arrow Connector 17"/>
          <p:cNvCxnSpPr/>
          <p:nvPr/>
        </p:nvCxnSpPr>
        <p:spPr>
          <a:xfrm flipH="1">
            <a:off x="4853689" y="440014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7"/>
          <p:cNvCxnSpPr>
            <a:stCxn id="8" idx="5"/>
          </p:cNvCxnSpPr>
          <p:nvPr/>
        </p:nvCxnSpPr>
        <p:spPr>
          <a:xfrm>
            <a:off x="5702835" y="4402718"/>
            <a:ext cx="331313" cy="563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2"/>
          <p:cNvSpPr txBox="1"/>
          <p:nvPr/>
        </p:nvSpPr>
        <p:spPr>
          <a:xfrm>
            <a:off x="5797138" y="52455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4" name="TextBox 21"/>
          <p:cNvSpPr txBox="1"/>
          <p:nvPr/>
        </p:nvSpPr>
        <p:spPr>
          <a:xfrm>
            <a:off x="4400601" y="494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5" name="TextBox 21"/>
          <p:cNvSpPr txBox="1"/>
          <p:nvPr/>
        </p:nvSpPr>
        <p:spPr>
          <a:xfrm>
            <a:off x="5673312" y="496592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439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414592" y="2768958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5153194" y="38530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64233" y="23161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98694" y="33701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2"/>
          <p:cNvSpPr txBox="1"/>
          <p:nvPr/>
        </p:nvSpPr>
        <p:spPr>
          <a:xfrm>
            <a:off x="3787152" y="41531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cxnSp>
        <p:nvCxnSpPr>
          <p:cNvPr id="10" name="Straight Arrow Connector 17"/>
          <p:cNvCxnSpPr/>
          <p:nvPr/>
        </p:nvCxnSpPr>
        <p:spPr>
          <a:xfrm flipH="1">
            <a:off x="4099202" y="330783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1"/>
          <p:cNvSpPr txBox="1"/>
          <p:nvPr/>
        </p:nvSpPr>
        <p:spPr>
          <a:xfrm>
            <a:off x="3646114" y="385490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3" name="TextBox 22"/>
          <p:cNvSpPr txBox="1"/>
          <p:nvPr/>
        </p:nvSpPr>
        <p:spPr>
          <a:xfrm>
            <a:off x="5797138" y="41276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25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414592" y="27689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5153194" y="38530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64233" y="23161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98694" y="33701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7"/>
          <p:cNvCxnSpPr/>
          <p:nvPr/>
        </p:nvCxnSpPr>
        <p:spPr>
          <a:xfrm>
            <a:off x="5876989" y="2231426"/>
            <a:ext cx="331313" cy="563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5971292" y="30742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2" name="TextBox 21"/>
          <p:cNvSpPr txBox="1"/>
          <p:nvPr/>
        </p:nvSpPr>
        <p:spPr>
          <a:xfrm>
            <a:off x="5847466" y="279462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3" name="TextBox 22"/>
          <p:cNvSpPr txBox="1"/>
          <p:nvPr/>
        </p:nvSpPr>
        <p:spPr>
          <a:xfrm>
            <a:off x="5797138" y="4085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22"/>
          <p:cNvSpPr txBox="1"/>
          <p:nvPr/>
        </p:nvSpPr>
        <p:spPr>
          <a:xfrm>
            <a:off x="4109764" y="3111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23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414592" y="2768958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5153194" y="38530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64233" y="23161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98694" y="33701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3719509" y="5163671"/>
            <a:ext cx="376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a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rotation</a:t>
            </a:r>
            <a:endParaRPr lang="hu-HU" dirty="0" smtClean="0"/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76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414592" y="27689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64233" y="23161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5"/>
          <p:cNvSpPr/>
          <p:nvPr/>
        </p:nvSpPr>
        <p:spPr>
          <a:xfrm>
            <a:off x="3562261" y="380527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0" name="Straight Arrow Connector 10"/>
          <p:cNvCxnSpPr>
            <a:endCxn id="9" idx="7"/>
          </p:cNvCxnSpPr>
          <p:nvPr/>
        </p:nvCxnSpPr>
        <p:spPr>
          <a:xfrm flipH="1">
            <a:off x="4111902" y="3352506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4414592" y="27689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64233" y="23161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5"/>
          <p:cNvSpPr/>
          <p:nvPr/>
        </p:nvSpPr>
        <p:spPr>
          <a:xfrm>
            <a:off x="3562261" y="380527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0" name="Straight Arrow Connector 10"/>
          <p:cNvCxnSpPr>
            <a:endCxn id="9" idx="7"/>
          </p:cNvCxnSpPr>
          <p:nvPr/>
        </p:nvCxnSpPr>
        <p:spPr>
          <a:xfrm flipH="1">
            <a:off x="4111902" y="3352506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3719509" y="5163671"/>
            <a:ext cx="376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a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rotation</a:t>
            </a:r>
            <a:endParaRPr lang="hu-HU" dirty="0" smtClean="0"/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7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III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14592" y="27689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964233" y="23161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7"/>
          <p:cNvSpPr/>
          <p:nvPr/>
        </p:nvSpPr>
        <p:spPr>
          <a:xfrm>
            <a:off x="6080294" y="27816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3" name="Straight Arrow Connector 18"/>
          <p:cNvCxnSpPr/>
          <p:nvPr/>
        </p:nvCxnSpPr>
        <p:spPr>
          <a:xfrm>
            <a:off x="5825794" y="229869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IV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63309" y="3828855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203" y="281632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6" idx="7"/>
          </p:cNvCxnSpPr>
          <p:nvPr/>
        </p:nvCxnSpPr>
        <p:spPr>
          <a:xfrm flipH="1">
            <a:off x="5812950" y="337609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5703" y="23333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2374900" y="5181600"/>
            <a:ext cx="787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IMPORTANT: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and right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matter</a:t>
            </a:r>
            <a:r>
              <a:rPr lang="hu-HU" dirty="0" smtClean="0"/>
              <a:t> //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modify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pointers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0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995117" y="23634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686166" y="191065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42976" y="339158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6534025" y="29388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52198" y="4406865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56126" y="3966980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5319" y="5490694"/>
            <a:ext cx="776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Conclusion: if we construct a binary search tree from a sorted array,</a:t>
            </a:r>
          </a:p>
          <a:p>
            <a:r>
              <a:rPr lang="hu-HU" dirty="0"/>
              <a:t>	</a:t>
            </a:r>
            <a:r>
              <a:rPr lang="hu-HU" dirty="0" smtClean="0"/>
              <a:t>we end up with a linked list !!!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O(logN)</a:t>
            </a:r>
            <a:r>
              <a:rPr lang="hu-HU" dirty="0" smtClean="0"/>
              <a:t> reduced to </a:t>
            </a:r>
            <a:r>
              <a:rPr lang="hu-HU" b="1" dirty="0" smtClean="0"/>
              <a:t>O(N) 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3111" y="1715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</a:t>
            </a:r>
            <a:endParaRPr lang="hu-H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40158" y="540913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Construct a BST from a sorted array</a:t>
            </a:r>
          </a:p>
          <a:p>
            <a:r>
              <a:rPr lang="hu-HU" dirty="0"/>
              <a:t> </a:t>
            </a:r>
            <a:r>
              <a:rPr lang="hu-HU" dirty="0" smtClean="0"/>
              <a:t> [1,2,3,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54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IV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63309" y="3828855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203" y="281632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6" idx="7"/>
          </p:cNvCxnSpPr>
          <p:nvPr/>
        </p:nvCxnSpPr>
        <p:spPr>
          <a:xfrm flipH="1">
            <a:off x="5812950" y="337609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5703" y="23333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2"/>
          <p:cNvSpPr txBox="1"/>
          <p:nvPr/>
        </p:nvSpPr>
        <p:spPr>
          <a:xfrm>
            <a:off x="4630539" y="52328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cxnSp>
        <p:nvCxnSpPr>
          <p:cNvPr id="10" name="Straight Arrow Connector 17"/>
          <p:cNvCxnSpPr/>
          <p:nvPr/>
        </p:nvCxnSpPr>
        <p:spPr>
          <a:xfrm flipH="1">
            <a:off x="4942589" y="438744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7"/>
          <p:cNvCxnSpPr/>
          <p:nvPr/>
        </p:nvCxnSpPr>
        <p:spPr>
          <a:xfrm>
            <a:off x="5791735" y="4390018"/>
            <a:ext cx="331313" cy="563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2"/>
          <p:cNvSpPr txBox="1"/>
          <p:nvPr/>
        </p:nvSpPr>
        <p:spPr>
          <a:xfrm>
            <a:off x="5886038" y="52328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4" name="TextBox 21"/>
          <p:cNvSpPr txBox="1"/>
          <p:nvPr/>
        </p:nvSpPr>
        <p:spPr>
          <a:xfrm>
            <a:off x="4489501" y="49345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5" name="TextBox 21"/>
          <p:cNvSpPr txBox="1"/>
          <p:nvPr/>
        </p:nvSpPr>
        <p:spPr>
          <a:xfrm>
            <a:off x="5762212" y="495322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982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IV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63309" y="3828855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203" y="2816324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6" idx="7"/>
          </p:cNvCxnSpPr>
          <p:nvPr/>
        </p:nvCxnSpPr>
        <p:spPr>
          <a:xfrm flipH="1">
            <a:off x="5812950" y="337609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5703" y="23333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7"/>
          <p:cNvCxnSpPr/>
          <p:nvPr/>
        </p:nvCxnSpPr>
        <p:spPr>
          <a:xfrm>
            <a:off x="6606627" y="3380027"/>
            <a:ext cx="331313" cy="563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6700930" y="42228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sp>
        <p:nvSpPr>
          <p:cNvPr id="12" name="TextBox 21"/>
          <p:cNvSpPr txBox="1"/>
          <p:nvPr/>
        </p:nvSpPr>
        <p:spPr>
          <a:xfrm>
            <a:off x="6577104" y="394322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4" name="TextBox 22"/>
          <p:cNvSpPr txBox="1"/>
          <p:nvPr/>
        </p:nvSpPr>
        <p:spPr>
          <a:xfrm>
            <a:off x="5017785" y="4280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75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IV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63309" y="3828855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203" y="281632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6" idx="7"/>
          </p:cNvCxnSpPr>
          <p:nvPr/>
        </p:nvCxnSpPr>
        <p:spPr>
          <a:xfrm flipH="1">
            <a:off x="5812950" y="337609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5703" y="23333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2"/>
          <p:cNvSpPr txBox="1"/>
          <p:nvPr/>
        </p:nvSpPr>
        <p:spPr>
          <a:xfrm>
            <a:off x="4664883" y="31660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  <p:cxnSp>
        <p:nvCxnSpPr>
          <p:cNvPr id="10" name="Straight Arrow Connector 17"/>
          <p:cNvCxnSpPr/>
          <p:nvPr/>
        </p:nvCxnSpPr>
        <p:spPr>
          <a:xfrm flipH="1">
            <a:off x="4976933" y="23206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1"/>
          <p:cNvSpPr txBox="1"/>
          <p:nvPr/>
        </p:nvSpPr>
        <p:spPr>
          <a:xfrm>
            <a:off x="4523845" y="286773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13" name="TextBox 22"/>
          <p:cNvSpPr txBox="1"/>
          <p:nvPr/>
        </p:nvSpPr>
        <p:spPr>
          <a:xfrm>
            <a:off x="5867483" y="43529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22"/>
          <p:cNvSpPr txBox="1"/>
          <p:nvPr/>
        </p:nvSpPr>
        <p:spPr>
          <a:xfrm>
            <a:off x="6699304" y="3258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46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IV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63309" y="3828855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203" y="2816324"/>
            <a:ext cx="643944" cy="64394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6" idx="7"/>
          </p:cNvCxnSpPr>
          <p:nvPr/>
        </p:nvCxnSpPr>
        <p:spPr>
          <a:xfrm flipH="1">
            <a:off x="5812950" y="337609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5703" y="23333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3719509" y="5163671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a right </a:t>
            </a:r>
            <a:r>
              <a:rPr lang="hu-HU" dirty="0" err="1" smtClean="0"/>
              <a:t>rotation</a:t>
            </a:r>
            <a:endParaRPr lang="hu-HU" dirty="0" smtClean="0"/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21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IV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203" y="281632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35703" y="23333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/>
          <p:cNvSpPr/>
          <p:nvPr/>
        </p:nvSpPr>
        <p:spPr>
          <a:xfrm>
            <a:off x="6877603" y="381412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8"/>
          <p:cNvCxnSpPr/>
          <p:nvPr/>
        </p:nvCxnSpPr>
        <p:spPr>
          <a:xfrm>
            <a:off x="6623103" y="3331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b="1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IV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203" y="281632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35703" y="23333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/>
          <p:cNvSpPr/>
          <p:nvPr/>
        </p:nvSpPr>
        <p:spPr>
          <a:xfrm>
            <a:off x="6877603" y="381412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8"/>
          <p:cNvCxnSpPr/>
          <p:nvPr/>
        </p:nvCxnSpPr>
        <p:spPr>
          <a:xfrm>
            <a:off x="6623103" y="3331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3719509" y="5163671"/>
            <a:ext cx="376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a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rotation</a:t>
            </a:r>
            <a:endParaRPr lang="hu-HU" dirty="0" smtClean="0"/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18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b="1" u="sng" dirty="0" err="1" smtClean="0"/>
              <a:t>Rotations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IV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279623" y="17665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203" y="281632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35703" y="23333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5"/>
          <p:cNvSpPr/>
          <p:nvPr/>
        </p:nvSpPr>
        <p:spPr>
          <a:xfrm>
            <a:off x="4381179" y="276819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0"/>
          <p:cNvCxnSpPr>
            <a:endCxn id="12" idx="7"/>
          </p:cNvCxnSpPr>
          <p:nvPr/>
        </p:nvCxnSpPr>
        <p:spPr>
          <a:xfrm flipH="1">
            <a:off x="4930820" y="2315435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7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AVL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BALANCED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  <a:endCxn id="11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27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9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8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7" idx="5"/>
            <a:endCxn id="18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7" idx="3"/>
            <a:endCxn id="20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5"/>
            <a:endCxn id="22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18" idx="3"/>
            <a:endCxn id="24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7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stCxn id="22" idx="3"/>
            <a:endCxn id="29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286" y="53086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balancedTree.insert(12);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5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286" y="53086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balancedTree.insert(12);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77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286" y="53086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balancedTree.insert(12);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79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286" y="53086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balancedTree.insert(12);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7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286" y="53086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balancedTree.insert(12);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66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286" y="53086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balancedTree.insert(12);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7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4" idx="3"/>
            <a:endCxn id="1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2858" y="5298306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Important: to be able to write algorithm for calculating the height, </a:t>
            </a:r>
          </a:p>
          <a:p>
            <a:r>
              <a:rPr lang="hu-HU" dirty="0" smtClean="0"/>
              <a:t>we consider null pointers ( when a node have no left child for example ) to be</a:t>
            </a:r>
          </a:p>
          <a:p>
            <a:r>
              <a:rPr lang="hu-HU" dirty="0"/>
              <a:t>o</a:t>
            </a:r>
            <a:r>
              <a:rPr lang="hu-HU" dirty="0" smtClean="0"/>
              <a:t>f height -1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74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4" idx="3"/>
            <a:endCxn id="1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1462" y="4267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2624055" y="5216271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height = max(leftChild.height(),rightChild.height())+1</a:t>
            </a:r>
          </a:p>
        </p:txBody>
      </p:sp>
    </p:spTree>
    <p:extLst>
      <p:ext uri="{BB962C8B-B14F-4D97-AF65-F5344CB8AC3E}">
        <p14:creationId xmlns:p14="http://schemas.microsoft.com/office/powerpoint/2010/main" val="23671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4" idx="3"/>
            <a:endCxn id="1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1462" y="4267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2894201" y="331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624055" y="5216271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height = max(leftChild.height(),rightChild.height())+1</a:t>
            </a:r>
          </a:p>
        </p:txBody>
      </p:sp>
    </p:spTree>
    <p:extLst>
      <p:ext uri="{BB962C8B-B14F-4D97-AF65-F5344CB8AC3E}">
        <p14:creationId xmlns:p14="http://schemas.microsoft.com/office/powerpoint/2010/main" val="13218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4" idx="3"/>
            <a:endCxn id="1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1462" y="4267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2894201" y="331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348337" y="5316979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Problem: right child height is -1, left child height is +1 !!!</a:t>
            </a:r>
          </a:p>
          <a:p>
            <a:r>
              <a:rPr lang="hu-HU" dirty="0"/>
              <a:t>	</a:t>
            </a:r>
            <a:r>
              <a:rPr lang="hu-HU" dirty="0" smtClean="0"/>
              <a:t>We have to make rotations  // NULL objects have height -1 !!!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373823" y="3002298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8749" y="33129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NULL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28386" y="3112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5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AVL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BALANCED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7" idx="0"/>
            <a:endCxn id="7" idx="5"/>
          </p:cNvCxnSpPr>
          <p:nvPr/>
        </p:nvCxnSpPr>
        <p:spPr>
          <a:xfrm flipH="1" flipV="1">
            <a:off x="4389343" y="3001305"/>
            <a:ext cx="621729" cy="245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30985" y="324702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7" idx="0"/>
            <a:endCxn id="7" idx="5"/>
          </p:cNvCxnSpPr>
          <p:nvPr/>
        </p:nvCxnSpPr>
        <p:spPr>
          <a:xfrm flipH="1" flipV="1">
            <a:off x="4389343" y="3001305"/>
            <a:ext cx="621729" cy="245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30985" y="324702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9924" y="3247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4201" y="331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444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7" idx="0"/>
            <a:endCxn id="7" idx="5"/>
          </p:cNvCxnSpPr>
          <p:nvPr/>
        </p:nvCxnSpPr>
        <p:spPr>
          <a:xfrm flipH="1" flipV="1">
            <a:off x="4389343" y="3001305"/>
            <a:ext cx="621729" cy="245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30985" y="324702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9924" y="3247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2894201" y="331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75520" y="2281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624055" y="5216271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height = max(leftChild.height(),rightChild.height())+1</a:t>
            </a:r>
          </a:p>
        </p:txBody>
      </p:sp>
    </p:spTree>
    <p:extLst>
      <p:ext uri="{BB962C8B-B14F-4D97-AF65-F5344CB8AC3E}">
        <p14:creationId xmlns:p14="http://schemas.microsoft.com/office/powerpoint/2010/main" val="4213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7" idx="0"/>
            <a:endCxn id="7" idx="5"/>
          </p:cNvCxnSpPr>
          <p:nvPr/>
        </p:nvCxnSpPr>
        <p:spPr>
          <a:xfrm flipH="1" flipV="1">
            <a:off x="4389343" y="3001305"/>
            <a:ext cx="621729" cy="245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30985" y="324702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9924" y="3247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4201" y="331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75520" y="2281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6438" y="2501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842547" y="1458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6062" y="292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83481" y="17139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83425" y="5604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643407" y="5418091"/>
            <a:ext cx="950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the rotation: it is a valid balanced tree, the height of any left and right subtree</a:t>
            </a:r>
          </a:p>
          <a:p>
            <a:r>
              <a:rPr lang="hu-HU" dirty="0"/>
              <a:t>	</a:t>
            </a:r>
            <a:r>
              <a:rPr lang="hu-HU" dirty="0" smtClean="0"/>
              <a:t>do not differ more than 1  </a:t>
            </a:r>
            <a:r>
              <a:rPr lang="hu-HU" dirty="0" smtClean="0">
                <a:sym typeface="Wingdings" panose="05000000000000000000" pitchFamily="2" charset="2"/>
              </a:rPr>
              <a:t> so no further rotations are needed !!!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995634" y="4585721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height = max(leftChild.height(),rightChild.height())+1</a:t>
            </a:r>
          </a:p>
        </p:txBody>
      </p:sp>
    </p:spTree>
    <p:extLst>
      <p:ext uri="{BB962C8B-B14F-4D97-AF65-F5344CB8AC3E}">
        <p14:creationId xmlns:p14="http://schemas.microsoft.com/office/powerpoint/2010/main" val="23314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7" idx="0"/>
            <a:endCxn id="7" idx="5"/>
          </p:cNvCxnSpPr>
          <p:nvPr/>
        </p:nvCxnSpPr>
        <p:spPr>
          <a:xfrm flipH="1" flipV="1">
            <a:off x="4389343" y="3001305"/>
            <a:ext cx="621729" cy="245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30985" y="3247022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9924" y="3247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4201" y="331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75520" y="2281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6438" y="2501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842547" y="1458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6062" y="292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83481" y="17139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83425" y="5604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643407" y="5418091"/>
            <a:ext cx="950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the rotation: it is a valid balanced tree, the height of any left and right subtree</a:t>
            </a:r>
          </a:p>
          <a:p>
            <a:r>
              <a:rPr lang="hu-HU" dirty="0"/>
              <a:t>	</a:t>
            </a:r>
            <a:r>
              <a:rPr lang="hu-HU" dirty="0" smtClean="0"/>
              <a:t>do not differ more than 1  </a:t>
            </a:r>
            <a:r>
              <a:rPr lang="hu-HU" dirty="0" smtClean="0">
                <a:sym typeface="Wingdings" panose="05000000000000000000" pitchFamily="2" charset="2"/>
              </a:rPr>
              <a:t> so no further rotations are needed !!!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995634" y="4585721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height = max(leftChild.height(),rightChild.height())+1</a:t>
            </a:r>
          </a:p>
        </p:txBody>
      </p:sp>
    </p:spTree>
    <p:extLst>
      <p:ext uri="{BB962C8B-B14F-4D97-AF65-F5344CB8AC3E}">
        <p14:creationId xmlns:p14="http://schemas.microsoft.com/office/powerpoint/2010/main" val="26454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7" idx="0"/>
            <a:endCxn id="7" idx="5"/>
          </p:cNvCxnSpPr>
          <p:nvPr/>
        </p:nvCxnSpPr>
        <p:spPr>
          <a:xfrm flipH="1" flipV="1">
            <a:off x="4389343" y="3001305"/>
            <a:ext cx="621729" cy="245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30985" y="3247022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9924" y="3247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4201" y="331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75520" y="2281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6438" y="2501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0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2547" y="1458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6062" y="292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83481" y="17139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83425" y="5604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643407" y="5418091"/>
            <a:ext cx="950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the rotation: it is a valid balanced tree, the height of any left and right subtree</a:t>
            </a:r>
          </a:p>
          <a:p>
            <a:r>
              <a:rPr lang="hu-HU" dirty="0"/>
              <a:t>	</a:t>
            </a:r>
            <a:r>
              <a:rPr lang="hu-HU" dirty="0" smtClean="0"/>
              <a:t>do not differ more than 1  </a:t>
            </a:r>
            <a:r>
              <a:rPr lang="hu-HU" dirty="0" smtClean="0">
                <a:sym typeface="Wingdings" panose="05000000000000000000" pitchFamily="2" charset="2"/>
              </a:rPr>
              <a:t> so no further rotations are needed !!!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995634" y="4585721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height = max(leftChild.height(),rightChild.height())+1</a:t>
            </a:r>
          </a:p>
        </p:txBody>
      </p:sp>
    </p:spTree>
    <p:extLst>
      <p:ext uri="{BB962C8B-B14F-4D97-AF65-F5344CB8AC3E}">
        <p14:creationId xmlns:p14="http://schemas.microsoft.com/office/powerpoint/2010/main" val="6544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3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2" idx="3"/>
            <a:endCxn id="5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  <a:endCxn id="7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1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20" y="25291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calculate the height for each node</a:t>
            </a:r>
            <a:endParaRPr lang="hu-HU" dirty="0"/>
          </a:p>
        </p:txBody>
      </p:sp>
      <p:cxnSp>
        <p:nvCxnSpPr>
          <p:cNvPr id="16" name="Straight Connector 15"/>
          <p:cNvCxnSpPr>
            <a:stCxn id="17" idx="0"/>
            <a:endCxn id="7" idx="5"/>
          </p:cNvCxnSpPr>
          <p:nvPr/>
        </p:nvCxnSpPr>
        <p:spPr>
          <a:xfrm flipH="1" flipV="1">
            <a:off x="4389343" y="3001305"/>
            <a:ext cx="621729" cy="245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30985" y="3247022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9924" y="3247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4201" y="331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75520" y="2281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6438" y="2501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842547" y="1458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6062" y="292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83481" y="17139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83425" y="5604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643407" y="5418091"/>
            <a:ext cx="950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the rotation: it is a valid balanced tree, the height of any left and right subtree</a:t>
            </a:r>
          </a:p>
          <a:p>
            <a:r>
              <a:rPr lang="hu-HU" dirty="0"/>
              <a:t>	</a:t>
            </a:r>
            <a:r>
              <a:rPr lang="hu-HU" dirty="0" smtClean="0"/>
              <a:t>do not differ more than 1  </a:t>
            </a:r>
            <a:r>
              <a:rPr lang="hu-HU" dirty="0" smtClean="0">
                <a:sym typeface="Wingdings" panose="05000000000000000000" pitchFamily="2" charset="2"/>
              </a:rPr>
              <a:t> so no further rotations are needed !!!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995634" y="4585721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height = max(leftChild.height(),rightChild.height())+1</a:t>
            </a:r>
          </a:p>
        </p:txBody>
      </p:sp>
    </p:spTree>
    <p:extLst>
      <p:ext uri="{BB962C8B-B14F-4D97-AF65-F5344CB8AC3E}">
        <p14:creationId xmlns:p14="http://schemas.microsoft.com/office/powerpoint/2010/main" val="12157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err="1" smtClean="0"/>
              <a:t>Four</a:t>
            </a:r>
            <a:r>
              <a:rPr lang="hu-HU" u="sng" dirty="0" smtClean="0"/>
              <a:t> </a:t>
            </a:r>
            <a:r>
              <a:rPr lang="hu-HU" u="sng" dirty="0" err="1" smtClean="0"/>
              <a:t>types</a:t>
            </a:r>
            <a:r>
              <a:rPr lang="hu-HU" dirty="0" smtClean="0"/>
              <a:t> of </a:t>
            </a:r>
            <a:r>
              <a:rPr lang="hu-HU" dirty="0" err="1" smtClean="0"/>
              <a:t>unbalanced</a:t>
            </a:r>
            <a:r>
              <a:rPr lang="hu-HU" dirty="0" smtClean="0"/>
              <a:t> </a:t>
            </a:r>
            <a:r>
              <a:rPr lang="hu-HU" dirty="0" err="1" smtClean="0"/>
              <a:t>situations</a:t>
            </a:r>
            <a:endParaRPr lang="hu-HU" dirty="0" smtClean="0"/>
          </a:p>
          <a:p>
            <a:pPr lvl="1"/>
            <a:r>
              <a:rPr lang="hu-HU" dirty="0" smtClean="0"/>
              <a:t>LL: doubly left heavy situation…we have to make a right rotation</a:t>
            </a:r>
          </a:p>
          <a:p>
            <a:pPr lvl="1"/>
            <a:r>
              <a:rPr lang="hu-HU" dirty="0" smtClean="0"/>
              <a:t>LR: we have to make a left and a right rotation</a:t>
            </a:r>
          </a:p>
          <a:p>
            <a:pPr lvl="1"/>
            <a:r>
              <a:rPr lang="hu-HU" dirty="0" smtClean="0"/>
              <a:t>RL: we have to make a right and left rotation</a:t>
            </a:r>
          </a:p>
          <a:p>
            <a:pPr lvl="1"/>
            <a:r>
              <a:rPr lang="hu-HU" dirty="0" smtClean="0"/>
              <a:t>RR: we have to make a left rotation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3521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876" y="766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balancedTree.insert(10);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10425</TotalTime>
  <Words>3540</Words>
  <Application>Microsoft Office PowerPoint</Application>
  <PresentationFormat>Widescreen</PresentationFormat>
  <Paragraphs>1452</Paragraphs>
  <Slides>178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178</vt:i4>
      </vt:variant>
    </vt:vector>
  </HeadingPairs>
  <TitlesOfParts>
    <vt:vector size="183" baseType="lpstr">
      <vt:lpstr>Arial</vt:lpstr>
      <vt:lpstr>Century Gothic</vt:lpstr>
      <vt:lpstr>Wingdings</vt:lpstr>
      <vt:lpstr>Wingdings 3</vt:lpstr>
      <vt:lpstr>Ion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Rotations</vt:lpstr>
      <vt:lpstr>Rotations</vt:lpstr>
      <vt:lpstr>Rotations</vt:lpstr>
      <vt:lpstr>Rotations</vt:lpstr>
      <vt:lpstr>Rotations</vt:lpstr>
      <vt:lpstr>Rotations</vt:lpstr>
      <vt:lpstr>Rotations</vt:lpstr>
      <vt:lpstr>Rotations</vt:lpstr>
      <vt:lpstr>Rotations</vt:lpstr>
      <vt:lpstr>Rotations</vt:lpstr>
      <vt:lpstr>Rotations</vt:lpstr>
      <vt:lpstr>Rotations</vt:lpstr>
      <vt:lpstr>Rotations case I</vt:lpstr>
      <vt:lpstr>Rotations case I</vt:lpstr>
      <vt:lpstr>Rotations case I</vt:lpstr>
      <vt:lpstr>Rotations case I</vt:lpstr>
      <vt:lpstr>Rotations case I</vt:lpstr>
      <vt:lpstr>Rotations case I</vt:lpstr>
      <vt:lpstr>Rotations case II</vt:lpstr>
      <vt:lpstr>Rotations case II</vt:lpstr>
      <vt:lpstr>Rotations case II</vt:lpstr>
      <vt:lpstr>Rotations case II</vt:lpstr>
      <vt:lpstr>Rotations case II</vt:lpstr>
      <vt:lpstr>Rotations case II</vt:lpstr>
      <vt:lpstr>Rotations case III</vt:lpstr>
      <vt:lpstr>Rotations case III</vt:lpstr>
      <vt:lpstr>Rotations case III</vt:lpstr>
      <vt:lpstr>Rotations case III</vt:lpstr>
      <vt:lpstr>Rotations case III</vt:lpstr>
      <vt:lpstr>Rotations case III</vt:lpstr>
      <vt:lpstr>Rotations case III</vt:lpstr>
      <vt:lpstr>Rotations case III</vt:lpstr>
      <vt:lpstr>Rotations case IV</vt:lpstr>
      <vt:lpstr>Rotations case IV</vt:lpstr>
      <vt:lpstr>Rotations case IV</vt:lpstr>
      <vt:lpstr>Rotations case IV</vt:lpstr>
      <vt:lpstr>Rotations case IV</vt:lpstr>
      <vt:lpstr>Rotations case IV</vt:lpstr>
      <vt:lpstr>Rotations case IV</vt:lpstr>
      <vt:lpstr>Rotations case IV</vt:lpstr>
      <vt:lpstr>PowerPoint Presentation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AVL sort</vt:lpstr>
      <vt:lpstr>Applications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120</cp:revision>
  <dcterms:created xsi:type="dcterms:W3CDTF">2015-02-23T13:28:28Z</dcterms:created>
  <dcterms:modified xsi:type="dcterms:W3CDTF">2016-09-11T22:53:05Z</dcterms:modified>
</cp:coreProperties>
</file>