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5" r:id="rId4"/>
    <p:sldId id="366" r:id="rId5"/>
    <p:sldId id="367" r:id="rId6"/>
    <p:sldId id="3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359" r:id="rId15"/>
    <p:sldId id="265" r:id="rId16"/>
    <p:sldId id="318" r:id="rId17"/>
    <p:sldId id="323" r:id="rId18"/>
    <p:sldId id="319" r:id="rId19"/>
    <p:sldId id="483" r:id="rId20"/>
    <p:sldId id="484" r:id="rId21"/>
    <p:sldId id="482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317" r:id="rId34"/>
    <p:sldId id="267" r:id="rId35"/>
    <p:sldId id="360" r:id="rId36"/>
    <p:sldId id="268" r:id="rId37"/>
    <p:sldId id="269" r:id="rId38"/>
    <p:sldId id="270" r:id="rId39"/>
    <p:sldId id="272" r:id="rId40"/>
    <p:sldId id="271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372" r:id="rId52"/>
    <p:sldId id="369" r:id="rId53"/>
    <p:sldId id="370" r:id="rId54"/>
    <p:sldId id="373" r:id="rId55"/>
    <p:sldId id="374" r:id="rId56"/>
    <p:sldId id="375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11" r:id="rId76"/>
    <p:sldId id="307" r:id="rId77"/>
    <p:sldId id="308" r:id="rId78"/>
    <p:sldId id="309" r:id="rId79"/>
    <p:sldId id="310" r:id="rId80"/>
    <p:sldId id="313" r:id="rId81"/>
    <p:sldId id="315" r:id="rId82"/>
    <p:sldId id="314" r:id="rId83"/>
    <p:sldId id="316" r:id="rId84"/>
    <p:sldId id="266" r:id="rId85"/>
    <p:sldId id="377" r:id="rId86"/>
    <p:sldId id="378" r:id="rId87"/>
    <p:sldId id="379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91" r:id="rId97"/>
    <p:sldId id="392" r:id="rId98"/>
    <p:sldId id="393" r:id="rId99"/>
    <p:sldId id="394" r:id="rId100"/>
    <p:sldId id="395" r:id="rId101"/>
    <p:sldId id="396" r:id="rId102"/>
    <p:sldId id="397" r:id="rId103"/>
    <p:sldId id="398" r:id="rId104"/>
    <p:sldId id="399" r:id="rId105"/>
    <p:sldId id="400" r:id="rId106"/>
    <p:sldId id="401" r:id="rId107"/>
    <p:sldId id="402" r:id="rId108"/>
    <p:sldId id="403" r:id="rId109"/>
    <p:sldId id="404" r:id="rId110"/>
    <p:sldId id="405" r:id="rId111"/>
    <p:sldId id="406" r:id="rId112"/>
    <p:sldId id="376" r:id="rId113"/>
    <p:sldId id="327" r:id="rId114"/>
    <p:sldId id="328" r:id="rId115"/>
    <p:sldId id="329" r:id="rId116"/>
    <p:sldId id="330" r:id="rId117"/>
    <p:sldId id="331" r:id="rId118"/>
    <p:sldId id="332" r:id="rId119"/>
    <p:sldId id="333" r:id="rId120"/>
    <p:sldId id="334" r:id="rId121"/>
    <p:sldId id="335" r:id="rId122"/>
    <p:sldId id="361" r:id="rId123"/>
    <p:sldId id="407" r:id="rId124"/>
    <p:sldId id="408" r:id="rId125"/>
    <p:sldId id="409" r:id="rId126"/>
    <p:sldId id="410" r:id="rId127"/>
    <p:sldId id="411" r:id="rId128"/>
    <p:sldId id="412" r:id="rId129"/>
    <p:sldId id="413" r:id="rId130"/>
    <p:sldId id="414" r:id="rId131"/>
    <p:sldId id="415" r:id="rId132"/>
    <p:sldId id="416" r:id="rId133"/>
    <p:sldId id="417" r:id="rId134"/>
    <p:sldId id="418" r:id="rId135"/>
    <p:sldId id="419" r:id="rId136"/>
    <p:sldId id="420" r:id="rId137"/>
    <p:sldId id="421" r:id="rId138"/>
    <p:sldId id="422" r:id="rId139"/>
    <p:sldId id="423" r:id="rId140"/>
    <p:sldId id="425" r:id="rId141"/>
    <p:sldId id="426" r:id="rId142"/>
    <p:sldId id="424" r:id="rId143"/>
    <p:sldId id="427" r:id="rId144"/>
    <p:sldId id="428" r:id="rId145"/>
    <p:sldId id="429" r:id="rId146"/>
    <p:sldId id="430" r:id="rId147"/>
    <p:sldId id="434" r:id="rId148"/>
    <p:sldId id="431" r:id="rId149"/>
    <p:sldId id="432" r:id="rId150"/>
    <p:sldId id="433" r:id="rId151"/>
    <p:sldId id="435" r:id="rId152"/>
    <p:sldId id="436" r:id="rId153"/>
    <p:sldId id="438" r:id="rId154"/>
    <p:sldId id="439" r:id="rId155"/>
    <p:sldId id="440" r:id="rId156"/>
    <p:sldId id="325" r:id="rId157"/>
    <p:sldId id="321" r:id="rId158"/>
    <p:sldId id="322" r:id="rId159"/>
    <p:sldId id="320" r:id="rId160"/>
    <p:sldId id="441" r:id="rId161"/>
    <p:sldId id="442" r:id="rId162"/>
    <p:sldId id="443" r:id="rId163"/>
    <p:sldId id="444" r:id="rId164"/>
    <p:sldId id="445" r:id="rId165"/>
    <p:sldId id="446" r:id="rId166"/>
    <p:sldId id="447" r:id="rId167"/>
    <p:sldId id="448" r:id="rId168"/>
    <p:sldId id="449" r:id="rId169"/>
    <p:sldId id="450" r:id="rId170"/>
    <p:sldId id="451" r:id="rId171"/>
    <p:sldId id="452" r:id="rId172"/>
    <p:sldId id="453" r:id="rId173"/>
    <p:sldId id="454" r:id="rId174"/>
    <p:sldId id="455" r:id="rId175"/>
    <p:sldId id="456" r:id="rId176"/>
    <p:sldId id="457" r:id="rId177"/>
    <p:sldId id="458" r:id="rId178"/>
    <p:sldId id="460" r:id="rId179"/>
    <p:sldId id="461" r:id="rId180"/>
    <p:sldId id="462" r:id="rId181"/>
    <p:sldId id="463" r:id="rId182"/>
    <p:sldId id="464" r:id="rId183"/>
    <p:sldId id="465" r:id="rId184"/>
    <p:sldId id="466" r:id="rId185"/>
    <p:sldId id="467" r:id="rId186"/>
    <p:sldId id="468" r:id="rId187"/>
    <p:sldId id="469" r:id="rId188"/>
    <p:sldId id="470" r:id="rId189"/>
    <p:sldId id="471" r:id="rId190"/>
    <p:sldId id="472" r:id="rId191"/>
    <p:sldId id="473" r:id="rId192"/>
    <p:sldId id="474" r:id="rId193"/>
    <p:sldId id="475" r:id="rId194"/>
    <p:sldId id="476" r:id="rId195"/>
    <p:sldId id="477" r:id="rId196"/>
    <p:sldId id="478" r:id="rId197"/>
    <p:sldId id="479" r:id="rId198"/>
    <p:sldId id="480" r:id="rId199"/>
    <p:sldId id="481" r:id="rId20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57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6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629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42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03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49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662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9740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6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44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45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08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11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3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09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D464D2-8B7E-46C0-8873-109441FE0A5C}" type="datetimeFigureOut">
              <a:rPr lang="hu-HU" smtClean="0"/>
              <a:t>2016. 07. 30.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C363-E56D-470D-A2EA-8D5AB70B92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60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B-TREE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2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397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5037" y="168713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0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92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6986" y="299863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05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94415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5219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0628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3926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0326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762519" y="2318197"/>
            <a:ext cx="2131453" cy="680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4890752" y="2312024"/>
            <a:ext cx="634285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8" idx="0"/>
          </p:cNvCxnSpPr>
          <p:nvPr/>
        </p:nvCxnSpPr>
        <p:spPr>
          <a:xfrm>
            <a:off x="6156102" y="2312023"/>
            <a:ext cx="788832" cy="6866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9833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1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46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Straight Arrow Connector 31"/>
          <p:cNvCxnSpPr>
            <a:endCxn id="16" idx="0"/>
          </p:cNvCxnSpPr>
          <p:nvPr/>
        </p:nvCxnSpPr>
        <p:spPr>
          <a:xfrm>
            <a:off x="6812925" y="2312024"/>
            <a:ext cx="2372934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49262" y="4172755"/>
            <a:ext cx="8247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nodes can have more than 2 children</a:t>
            </a:r>
          </a:p>
          <a:p>
            <a:pPr marL="285750" indent="-285750">
              <a:buFontTx/>
              <a:buChar char="-"/>
            </a:pPr>
            <a:r>
              <a:rPr lang="hu-HU" dirty="0"/>
              <a:t>b</a:t>
            </a:r>
            <a:r>
              <a:rPr lang="hu-HU" dirty="0" smtClean="0"/>
              <a:t>asically each nodes contains multiple keys</a:t>
            </a:r>
          </a:p>
          <a:p>
            <a:pPr marL="285750" indent="-285750">
              <a:buFontTx/>
              <a:buChar char="-"/>
            </a:pPr>
            <a:r>
              <a:rPr lang="hu-HU" dirty="0"/>
              <a:t>t</a:t>
            </a:r>
            <a:r>
              <a:rPr lang="hu-HU" dirty="0" smtClean="0"/>
              <a:t>he basic principle is true: left subtree smalles + right subtree greater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61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(65)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20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90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17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88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68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65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92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22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10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397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5037" y="168713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0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92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6986" y="2998630"/>
            <a:ext cx="631065" cy="631065"/>
          </a:xfrm>
          <a:prstGeom prst="rect">
            <a:avLst/>
          </a:prstGeom>
          <a:solidFill>
            <a:schemeClr val="tx2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051" y="2998631"/>
            <a:ext cx="631065" cy="631065"/>
          </a:xfrm>
          <a:prstGeom prst="rect">
            <a:avLst/>
          </a:prstGeom>
          <a:solidFill>
            <a:schemeClr val="tx2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94415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5219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0628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3926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0326" y="2998628"/>
            <a:ext cx="631065" cy="631065"/>
          </a:xfrm>
          <a:prstGeom prst="rect">
            <a:avLst/>
          </a:prstGeom>
          <a:solidFill>
            <a:schemeClr val="tx2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1" y="2998629"/>
            <a:ext cx="631065" cy="631065"/>
          </a:xfrm>
          <a:prstGeom prst="rect">
            <a:avLst/>
          </a:prstGeom>
          <a:solidFill>
            <a:schemeClr val="tx2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762519" y="2318197"/>
            <a:ext cx="2131453" cy="680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4890752" y="2312024"/>
            <a:ext cx="634285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8" idx="0"/>
          </p:cNvCxnSpPr>
          <p:nvPr/>
        </p:nvCxnSpPr>
        <p:spPr>
          <a:xfrm>
            <a:off x="6156102" y="2312023"/>
            <a:ext cx="788832" cy="6866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9833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1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466" y="2998629"/>
            <a:ext cx="631065" cy="631065"/>
          </a:xfrm>
          <a:prstGeom prst="rect">
            <a:avLst/>
          </a:prstGeom>
          <a:solidFill>
            <a:schemeClr val="tx2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Straight Arrow Connector 31"/>
          <p:cNvCxnSpPr>
            <a:endCxn id="16" idx="0"/>
          </p:cNvCxnSpPr>
          <p:nvPr/>
        </p:nvCxnSpPr>
        <p:spPr>
          <a:xfrm>
            <a:off x="6812925" y="2312024"/>
            <a:ext cx="2372934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49262" y="4172755"/>
            <a:ext cx="9102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nodes can have more than 2 children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each nodes contains multiple keys</a:t>
            </a:r>
          </a:p>
          <a:p>
            <a:pPr marL="285750" indent="-285750">
              <a:buFontTx/>
              <a:buChar char="-"/>
            </a:pPr>
            <a:r>
              <a:rPr lang="hu-HU" dirty="0"/>
              <a:t>t</a:t>
            </a:r>
            <a:r>
              <a:rPr lang="hu-HU" dirty="0" smtClean="0"/>
              <a:t>he basic principle is true: left subtree smalles + right subtree greater !!!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</a:t>
            </a:r>
            <a:r>
              <a:rPr lang="hu-HU" dirty="0" smtClean="0"/>
              <a:t>es</a:t>
            </a:r>
            <a:r>
              <a:rPr lang="en-US" dirty="0" smtClean="0"/>
              <a:t> </a:t>
            </a:r>
            <a:r>
              <a:rPr lang="en-US" dirty="0"/>
              <a:t>not need </a:t>
            </a:r>
            <a:r>
              <a:rPr lang="en-US" dirty="0" smtClean="0"/>
              <a:t>rebalancing </a:t>
            </a:r>
            <a:r>
              <a:rPr lang="en-US" dirty="0"/>
              <a:t>as frequently as other self-balancing search </a:t>
            </a:r>
            <a:r>
              <a:rPr lang="en-US" dirty="0" smtClean="0"/>
              <a:t>trees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 </a:t>
            </a:r>
            <a:r>
              <a:rPr lang="en-US" dirty="0"/>
              <a:t>but may waste some </a:t>
            </a:r>
            <a:r>
              <a:rPr lang="en-US" dirty="0" smtClean="0"/>
              <a:t>space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nodes are not entirely </a:t>
            </a:r>
            <a:r>
              <a:rPr lang="en-US" dirty="0" smtClean="0"/>
              <a:t>full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93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0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(31)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07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B-TREE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REMOVE OPERATION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23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86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tree.remove(19)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8200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3" name="Rectangle 32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tree.remove(19)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52744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tree.remove(19)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44110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tree.remove(19)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27091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tree.remove(19)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4165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tree.remove(19)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59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397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5037" y="168713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0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92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6986" y="299863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05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94415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5219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0628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3926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0326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762519" y="2318197"/>
            <a:ext cx="2131453" cy="680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4890752" y="2312024"/>
            <a:ext cx="634285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8" idx="0"/>
          </p:cNvCxnSpPr>
          <p:nvPr/>
        </p:nvCxnSpPr>
        <p:spPr>
          <a:xfrm>
            <a:off x="6156102" y="2312023"/>
            <a:ext cx="788832" cy="6866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9833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1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46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Straight Arrow Connector 31"/>
          <p:cNvCxnSpPr>
            <a:endCxn id="16" idx="0"/>
          </p:cNvCxnSpPr>
          <p:nvPr/>
        </p:nvCxnSpPr>
        <p:spPr>
          <a:xfrm>
            <a:off x="6812925" y="2312024"/>
            <a:ext cx="2372934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49262" y="4172755"/>
            <a:ext cx="9102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nodes can have more than 2 children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each nodes contains multiple keys</a:t>
            </a:r>
          </a:p>
          <a:p>
            <a:pPr marL="285750" indent="-285750">
              <a:buFontTx/>
              <a:buChar char="-"/>
            </a:pPr>
            <a:r>
              <a:rPr lang="hu-HU" dirty="0"/>
              <a:t>t</a:t>
            </a:r>
            <a:r>
              <a:rPr lang="hu-HU" dirty="0" smtClean="0"/>
              <a:t>he basic principle is true: left subtree smalles + right subtree greater !!!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</a:t>
            </a:r>
            <a:r>
              <a:rPr lang="hu-HU" dirty="0" smtClean="0"/>
              <a:t>es</a:t>
            </a:r>
            <a:r>
              <a:rPr lang="en-US" dirty="0" smtClean="0"/>
              <a:t> </a:t>
            </a:r>
            <a:r>
              <a:rPr lang="en-US" dirty="0"/>
              <a:t>not need </a:t>
            </a:r>
            <a:r>
              <a:rPr lang="en-US" dirty="0" smtClean="0"/>
              <a:t>rebalancing </a:t>
            </a:r>
            <a:r>
              <a:rPr lang="en-US" dirty="0"/>
              <a:t>as frequently as other self-balancing search </a:t>
            </a:r>
            <a:r>
              <a:rPr lang="en-US" dirty="0" smtClean="0"/>
              <a:t>trees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 </a:t>
            </a:r>
            <a:r>
              <a:rPr lang="en-US" dirty="0"/>
              <a:t>but may waste some </a:t>
            </a:r>
            <a:r>
              <a:rPr lang="en-US" dirty="0" smtClean="0"/>
              <a:t>space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nodes are not entirely </a:t>
            </a:r>
            <a:r>
              <a:rPr lang="en-US" dirty="0" smtClean="0"/>
              <a:t>full</a:t>
            </a:r>
            <a:r>
              <a:rPr lang="hu-HU" dirty="0" smtClean="0"/>
              <a:t>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08935" y="6008476"/>
            <a:ext cx="59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Usually: node has </a:t>
            </a:r>
            <a:r>
              <a:rPr lang="hu-HU" b="1" i="1" dirty="0" smtClean="0">
                <a:solidFill>
                  <a:schemeClr val="tx2"/>
                </a:solidFill>
              </a:rPr>
              <a:t>m</a:t>
            </a:r>
            <a:r>
              <a:rPr lang="hu-HU" dirty="0" smtClean="0"/>
              <a:t> keys </a:t>
            </a:r>
            <a:r>
              <a:rPr lang="hu-HU" dirty="0" smtClean="0">
                <a:sym typeface="Wingdings" panose="05000000000000000000" pitchFamily="2" charset="2"/>
              </a:rPr>
              <a:t> branching factor is </a:t>
            </a:r>
            <a:r>
              <a:rPr lang="hu-HU" b="1" i="1" dirty="0" smtClean="0">
                <a:sym typeface="Wingdings" panose="05000000000000000000" pitchFamily="2" charset="2"/>
              </a:rPr>
              <a:t>m+1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2805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tree.remove(19)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249354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tree.remove(19)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9774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ase 1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will not contain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tree.remove(19)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35417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0373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656191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443080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14312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28009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68937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398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5765" y="401392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tree:</a:t>
            </a:r>
            <a:r>
              <a:rPr lang="hu-HU" dirty="0" smtClean="0"/>
              <a:t> the most popular B-tree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46052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77117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69986" y="2594377"/>
            <a:ext cx="892770" cy="157727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51347" y="5357611"/>
            <a:ext cx="9312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every</a:t>
            </a:r>
            <a:r>
              <a:rPr lang="en-US" dirty="0"/>
              <a:t> node with children </a:t>
            </a:r>
            <a:r>
              <a:rPr lang="en-US" dirty="0" smtClean="0"/>
              <a:t>has </a:t>
            </a:r>
            <a:r>
              <a:rPr lang="en-US" dirty="0"/>
              <a:t>either two </a:t>
            </a:r>
            <a:r>
              <a:rPr lang="en-US" dirty="0" smtClean="0"/>
              <a:t>children </a:t>
            </a:r>
            <a:r>
              <a:rPr lang="en-US" dirty="0"/>
              <a:t>and one data </a:t>
            </a:r>
            <a:r>
              <a:rPr lang="en-US" dirty="0" smtClean="0"/>
              <a:t>element</a:t>
            </a:r>
            <a:r>
              <a:rPr lang="hu-HU" dirty="0" smtClean="0"/>
              <a:t> ( key )</a:t>
            </a:r>
            <a:r>
              <a:rPr lang="en-US" dirty="0"/>
              <a:t> 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or </a:t>
            </a:r>
            <a:r>
              <a:rPr lang="en-US" dirty="0"/>
              <a:t>three </a:t>
            </a:r>
            <a:r>
              <a:rPr lang="en-US" dirty="0" smtClean="0"/>
              <a:t>children </a:t>
            </a:r>
            <a:r>
              <a:rPr lang="en-US" dirty="0"/>
              <a:t>and two data </a:t>
            </a:r>
            <a:r>
              <a:rPr lang="en-US" dirty="0" smtClean="0"/>
              <a:t>elements</a:t>
            </a:r>
            <a:r>
              <a:rPr lang="hu-HU" dirty="0" smtClean="0"/>
              <a:t> ( keys )</a:t>
            </a:r>
          </a:p>
          <a:p>
            <a:pPr marL="285750" indent="-285750">
              <a:buFontTx/>
              <a:buChar char="-"/>
            </a:pPr>
            <a:r>
              <a:rPr lang="hu-HU" dirty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leaves are at the same </a:t>
            </a:r>
            <a:r>
              <a:rPr lang="en-US" dirty="0" smtClean="0"/>
              <a:t>level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data is kept in sorted order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10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284361" y="5222789"/>
            <a:ext cx="5985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r>
              <a:rPr lang="hu-HU" dirty="0" smtClean="0"/>
              <a:t> /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</a:t>
            </a:r>
          </a:p>
          <a:p>
            <a:r>
              <a:rPr lang="hu-HU" dirty="0"/>
              <a:t>	</a:t>
            </a:r>
            <a:r>
              <a:rPr lang="hu-HU" dirty="0" err="1" smtClean="0"/>
              <a:t>sibling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779093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284361" y="5222789"/>
            <a:ext cx="5985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r>
              <a:rPr lang="hu-HU" dirty="0" smtClean="0"/>
              <a:t> /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</a:t>
            </a:r>
          </a:p>
          <a:p>
            <a:r>
              <a:rPr lang="hu-HU" dirty="0"/>
              <a:t>	</a:t>
            </a:r>
            <a:r>
              <a:rPr lang="hu-HU" dirty="0" err="1" smtClean="0"/>
              <a:t>sibling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endParaRPr lang="hu-HU" dirty="0"/>
          </a:p>
        </p:txBody>
      </p:sp>
      <p:cxnSp>
        <p:nvCxnSpPr>
          <p:cNvPr id="33" name="Straight Arrow Connector 51"/>
          <p:cNvCxnSpPr/>
          <p:nvPr/>
        </p:nvCxnSpPr>
        <p:spPr>
          <a:xfrm flipV="1">
            <a:off x="7879199" y="2818527"/>
            <a:ext cx="610328" cy="11032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1"/>
          <p:cNvCxnSpPr/>
          <p:nvPr/>
        </p:nvCxnSpPr>
        <p:spPr>
          <a:xfrm flipH="1">
            <a:off x="8724969" y="2943750"/>
            <a:ext cx="31891" cy="9517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098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284361" y="5222789"/>
            <a:ext cx="5985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r>
              <a:rPr lang="hu-HU" dirty="0" smtClean="0"/>
              <a:t> /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</a:t>
            </a:r>
          </a:p>
          <a:p>
            <a:r>
              <a:rPr lang="hu-HU" dirty="0"/>
              <a:t>	</a:t>
            </a:r>
            <a:r>
              <a:rPr lang="hu-HU" dirty="0" err="1" smtClean="0"/>
              <a:t>sibling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42225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927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3486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125218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9268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50862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65423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30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9987" y="1144072"/>
            <a:ext cx="943376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  <a:r>
              <a:rPr lang="hu-HU" b="1" dirty="0" smtClean="0">
                <a:solidFill>
                  <a:schemeClr val="bg1"/>
                </a:solidFill>
              </a:rPr>
              <a:t>ey 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489926" y="1786577"/>
            <a:ext cx="2131453" cy="680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15978" y="1774592"/>
            <a:ext cx="635893" cy="8832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475783" y="1795166"/>
            <a:ext cx="11272" cy="121822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39642" y="1780406"/>
            <a:ext cx="2372934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8621" y="3348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 general:</a:t>
            </a:r>
            <a:endParaRPr lang="hu-HU" b="1" u="sng" dirty="0"/>
          </a:p>
        </p:txBody>
      </p:sp>
      <p:sp>
        <p:nvSpPr>
          <p:cNvPr id="24" name="Rectangle 23"/>
          <p:cNvSpPr/>
          <p:nvPr/>
        </p:nvSpPr>
        <p:spPr>
          <a:xfrm>
            <a:off x="4526924" y="1144071"/>
            <a:ext cx="943376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  <a:r>
              <a:rPr lang="hu-HU" b="1" dirty="0" smtClean="0">
                <a:solidFill>
                  <a:schemeClr val="bg1"/>
                </a:solidFill>
              </a:rPr>
              <a:t>ey 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70300" y="1144070"/>
            <a:ext cx="943376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  <a:r>
              <a:rPr lang="hu-HU" b="1" dirty="0" smtClean="0">
                <a:solidFill>
                  <a:schemeClr val="bg1"/>
                </a:solidFill>
              </a:rPr>
              <a:t>ey 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1" y="1157861"/>
            <a:ext cx="651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 smtClean="0"/>
              <a:t>...</a:t>
            </a:r>
            <a:endParaRPr lang="hu-HU" sz="4400" b="1" dirty="0"/>
          </a:p>
        </p:txBody>
      </p:sp>
      <p:sp>
        <p:nvSpPr>
          <p:cNvPr id="30" name="Rectangle 29"/>
          <p:cNvSpPr/>
          <p:nvPr/>
        </p:nvSpPr>
        <p:spPr>
          <a:xfrm>
            <a:off x="7496266" y="1143527"/>
            <a:ext cx="943376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</a:t>
            </a:r>
            <a:r>
              <a:rPr lang="hu-HU" b="1" dirty="0" smtClean="0">
                <a:solidFill>
                  <a:schemeClr val="bg1"/>
                </a:solidFill>
              </a:rPr>
              <a:t>ey m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5940" y="25393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1th child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3236933" y="275872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2nd child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4897066" y="303270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3rd child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10078013" y="258488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+1 child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609097" y="3803450"/>
            <a:ext cx="950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n general if a node can contains </a:t>
            </a:r>
            <a:r>
              <a:rPr lang="hu-HU" b="1" dirty="0" smtClean="0"/>
              <a:t>m</a:t>
            </a:r>
            <a:r>
              <a:rPr lang="hu-HU" dirty="0" smtClean="0"/>
              <a:t> keys </a:t>
            </a:r>
            <a:r>
              <a:rPr lang="hu-HU" dirty="0" smtClean="0">
                <a:sym typeface="Wingdings" panose="05000000000000000000" pitchFamily="2" charset="2"/>
              </a:rPr>
              <a:t> it can have at most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b="1" dirty="0" smtClean="0">
                <a:sym typeface="Wingdings" panose="05000000000000000000" pitchFamily="2" charset="2"/>
              </a:rPr>
              <a:t>+1</a:t>
            </a:r>
            <a:r>
              <a:rPr lang="hu-HU" dirty="0" smtClean="0">
                <a:sym typeface="Wingdings" panose="05000000000000000000" pitchFamily="2" charset="2"/>
              </a:rPr>
              <a:t> children !!!</a:t>
            </a:r>
          </a:p>
          <a:p>
            <a:pPr marL="285750" indent="-285750">
              <a:buFontTx/>
              <a:buChar char="-"/>
            </a:pPr>
            <a:r>
              <a:rPr lang="hu-HU" dirty="0">
                <a:sym typeface="Wingdings" panose="05000000000000000000" pitchFamily="2" charset="2"/>
              </a:rPr>
              <a:t>e</a:t>
            </a:r>
            <a:r>
              <a:rPr lang="hu-HU" dirty="0" smtClean="0">
                <a:sym typeface="Wingdings" panose="05000000000000000000" pitchFamily="2" charset="2"/>
              </a:rPr>
              <a:t>very node is at leas half full</a:t>
            </a:r>
          </a:p>
          <a:p>
            <a:pPr marL="285750" indent="-285750">
              <a:buFontTx/>
              <a:buChar char="-"/>
            </a:pP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the number of keys in a node is less than m/2 </a:t>
            </a:r>
            <a:r>
              <a:rPr lang="hu-HU" dirty="0" smtClean="0">
                <a:sym typeface="Wingdings" panose="05000000000000000000" pitchFamily="2" charset="2"/>
              </a:rPr>
              <a:t> we merge it with another node</a:t>
            </a:r>
          </a:p>
          <a:p>
            <a:pPr marL="285750" indent="-285750">
              <a:buFontTx/>
              <a:buChar char="-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f the number of keys in a node is greater than 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  we split it</a:t>
            </a:r>
          </a:p>
          <a:p>
            <a:pPr marL="285750" indent="-285750">
              <a:buFontTx/>
              <a:buChar char="-"/>
            </a:pPr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root has at least two children if it is not a </a:t>
            </a:r>
            <a:r>
              <a:rPr lang="en-US" dirty="0" smtClean="0"/>
              <a:t>leaf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/>
              <a:t>e</a:t>
            </a:r>
            <a:r>
              <a:rPr lang="en-US" dirty="0" smtClean="0"/>
              <a:t>very </a:t>
            </a:r>
            <a:r>
              <a:rPr lang="en-US" dirty="0"/>
              <a:t>path from the root to a leaf has the same </a:t>
            </a:r>
            <a:r>
              <a:rPr lang="en-US" dirty="0" smtClean="0"/>
              <a:t>length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elements stored in a given subtree all have keys that are </a:t>
            </a:r>
            <a:r>
              <a:rPr lang="en-US" dirty="0" smtClean="0"/>
              <a:t>between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the keys in the parent node on either side of the subtree pointer</a:t>
            </a:r>
          </a:p>
        </p:txBody>
      </p:sp>
      <p:sp>
        <p:nvSpPr>
          <p:cNvPr id="35" name="Oval 34"/>
          <p:cNvSpPr/>
          <p:nvPr/>
        </p:nvSpPr>
        <p:spPr>
          <a:xfrm>
            <a:off x="3059640" y="475071"/>
            <a:ext cx="5988676" cy="193604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2738472" y="548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NODE</a:t>
            </a:r>
            <a:endParaRPr lang="hu-H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1250" y="286132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[ less than key1]</a:t>
            </a:r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424948" y="1793280"/>
            <a:ext cx="551997" cy="10633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6066" y="293857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4th child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3122318" y="302575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[key1;key2]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21885" y="3305997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[key2;key3]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20122" y="320119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[key3;key4]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65279" y="2897674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[greater than key m]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908183" y="5222789"/>
            <a:ext cx="4947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borrow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r>
              <a:rPr lang="hu-HU" dirty="0" smtClean="0"/>
              <a:t> /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endParaRPr lang="hu-HU" dirty="0" smtClean="0"/>
          </a:p>
          <a:p>
            <a:r>
              <a:rPr lang="hu-HU" dirty="0" smtClean="0"/>
              <a:t> 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sibling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right </a:t>
            </a:r>
            <a:r>
              <a:rPr lang="hu-HU" dirty="0" err="1" smtClean="0"/>
              <a:t>sibling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r>
              <a:rPr lang="hu-HU" dirty="0" smtClean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4273486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908183" y="5222789"/>
            <a:ext cx="4947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borrow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r>
              <a:rPr lang="hu-HU" dirty="0" smtClean="0"/>
              <a:t> /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endParaRPr lang="hu-HU" dirty="0" smtClean="0"/>
          </a:p>
          <a:p>
            <a:r>
              <a:rPr lang="hu-HU" dirty="0" smtClean="0"/>
              <a:t> 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sibling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right </a:t>
            </a:r>
            <a:r>
              <a:rPr lang="hu-HU" dirty="0" err="1" smtClean="0"/>
              <a:t>sibling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r>
              <a:rPr lang="hu-HU" dirty="0" smtClean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4075899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  <p:cxnSp>
        <p:nvCxnSpPr>
          <p:cNvPr id="28" name="Straight Arrow Connector 51"/>
          <p:cNvCxnSpPr/>
          <p:nvPr/>
        </p:nvCxnSpPr>
        <p:spPr>
          <a:xfrm flipH="1" flipV="1">
            <a:off x="9560469" y="2892109"/>
            <a:ext cx="746399" cy="11032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51"/>
          <p:cNvCxnSpPr/>
          <p:nvPr/>
        </p:nvCxnSpPr>
        <p:spPr>
          <a:xfrm>
            <a:off x="9344462" y="2970053"/>
            <a:ext cx="35874" cy="102529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5444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(39)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644829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2073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66670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19167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631566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568072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992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B-TREE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EXTERNAL MEMORY VERSUS 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47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83414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1989" y="5247503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borrow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endParaRPr lang="hu-HU" dirty="0" smtClean="0"/>
          </a:p>
          <a:p>
            <a:r>
              <a:rPr lang="hu-HU" dirty="0" err="1"/>
              <a:t>f</a:t>
            </a:r>
            <a:r>
              <a:rPr lang="hu-HU" dirty="0" err="1" smtClean="0"/>
              <a:t>rom</a:t>
            </a:r>
            <a:r>
              <a:rPr lang="hu-HU" dirty="0" smtClean="0"/>
              <a:t> </a:t>
            </a:r>
            <a:r>
              <a:rPr lang="hu-HU" dirty="0" err="1" smtClean="0"/>
              <a:t>siblings</a:t>
            </a:r>
            <a:r>
              <a:rPr lang="hu-HU" dirty="0" smtClean="0"/>
              <a:t> !!! ~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merge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273375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1989" y="5247503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borrow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endParaRPr lang="hu-HU" dirty="0" smtClean="0"/>
          </a:p>
          <a:p>
            <a:r>
              <a:rPr lang="hu-HU" dirty="0" err="1"/>
              <a:t>f</a:t>
            </a:r>
            <a:r>
              <a:rPr lang="hu-HU" dirty="0" err="1" smtClean="0"/>
              <a:t>rom</a:t>
            </a:r>
            <a:r>
              <a:rPr lang="hu-HU" dirty="0" smtClean="0"/>
              <a:t> </a:t>
            </a:r>
            <a:r>
              <a:rPr lang="hu-HU" dirty="0" err="1" smtClean="0"/>
              <a:t>siblings</a:t>
            </a:r>
            <a:r>
              <a:rPr lang="hu-HU" dirty="0" smtClean="0"/>
              <a:t> !!! ~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merge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714592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1989" y="5247503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borrow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endParaRPr lang="hu-HU" dirty="0" smtClean="0"/>
          </a:p>
          <a:p>
            <a:r>
              <a:rPr lang="hu-HU" dirty="0" err="1"/>
              <a:t>f</a:t>
            </a:r>
            <a:r>
              <a:rPr lang="hu-HU" dirty="0" err="1" smtClean="0"/>
              <a:t>rom</a:t>
            </a:r>
            <a:r>
              <a:rPr lang="hu-HU" dirty="0" smtClean="0"/>
              <a:t> </a:t>
            </a:r>
            <a:r>
              <a:rPr lang="hu-HU" dirty="0" err="1" smtClean="0"/>
              <a:t>siblings</a:t>
            </a:r>
            <a:r>
              <a:rPr lang="hu-HU" dirty="0" smtClean="0"/>
              <a:t> !!! ~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merge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00715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97038" y="2594377"/>
            <a:ext cx="1704375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1989" y="5247503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borrow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endParaRPr lang="hu-HU" dirty="0" smtClean="0"/>
          </a:p>
          <a:p>
            <a:r>
              <a:rPr lang="hu-HU" dirty="0" err="1"/>
              <a:t>f</a:t>
            </a:r>
            <a:r>
              <a:rPr lang="hu-HU" dirty="0" err="1" smtClean="0"/>
              <a:t>rom</a:t>
            </a:r>
            <a:r>
              <a:rPr lang="hu-HU" dirty="0" smtClean="0"/>
              <a:t> </a:t>
            </a:r>
            <a:r>
              <a:rPr lang="hu-HU" dirty="0" err="1" smtClean="0"/>
              <a:t>siblings</a:t>
            </a:r>
            <a:r>
              <a:rPr lang="hu-HU" dirty="0" smtClean="0"/>
              <a:t> !!! ~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merge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719989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97038" y="2594377"/>
            <a:ext cx="1704375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7504" y="200591"/>
            <a:ext cx="821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</a:t>
            </a:r>
            <a:r>
              <a:rPr lang="hu-HU" dirty="0" err="1" smtClean="0"/>
              <a:t>ase</a:t>
            </a:r>
            <a:r>
              <a:rPr lang="hu-HU" dirty="0" smtClean="0"/>
              <a:t> 2 </a:t>
            </a:r>
            <a:r>
              <a:rPr lang="hu-HU" dirty="0" smtClean="0">
                <a:sym typeface="Wingdings" panose="05000000000000000000" pitchFamily="2" charset="2"/>
              </a:rPr>
              <a:t> the value we want to remove is a key in a leaf node, and with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removing this item, the node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contain</a:t>
            </a:r>
            <a:r>
              <a:rPr lang="hu-HU" dirty="0" smtClean="0">
                <a:sym typeface="Wingdings" panose="05000000000000000000" pitchFamily="2" charset="2"/>
              </a:rPr>
              <a:t> less item than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the threashold    [m/2,m]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TextBox 32"/>
          <p:cNvSpPr txBox="1"/>
          <p:nvPr/>
        </p:nvSpPr>
        <p:spPr>
          <a:xfrm>
            <a:off x="691226" y="116945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tree.remove</a:t>
            </a:r>
            <a:r>
              <a:rPr lang="hu-HU" dirty="0" smtClean="0"/>
              <a:t>(51)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1989" y="5247503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borrow</a:t>
            </a:r>
            <a:r>
              <a:rPr lang="hu-HU" dirty="0" smtClean="0"/>
              <a:t> </a:t>
            </a:r>
            <a:r>
              <a:rPr lang="hu-HU" dirty="0" err="1" smtClean="0"/>
              <a:t>keys</a:t>
            </a:r>
            <a:endParaRPr lang="hu-HU" dirty="0" smtClean="0"/>
          </a:p>
          <a:p>
            <a:r>
              <a:rPr lang="hu-HU" dirty="0" err="1"/>
              <a:t>f</a:t>
            </a:r>
            <a:r>
              <a:rPr lang="hu-HU" dirty="0" err="1" smtClean="0"/>
              <a:t>rom</a:t>
            </a:r>
            <a:r>
              <a:rPr lang="hu-HU" dirty="0" smtClean="0"/>
              <a:t> </a:t>
            </a:r>
            <a:r>
              <a:rPr lang="hu-HU" dirty="0" err="1" smtClean="0"/>
              <a:t>siblings</a:t>
            </a:r>
            <a:r>
              <a:rPr lang="hu-HU" dirty="0" smtClean="0"/>
              <a:t> !!! ~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merge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903457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B-TREE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VARIANTS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64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B+ trees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basically the original B-tree structure</a:t>
            </a:r>
          </a:p>
          <a:p>
            <a:r>
              <a:rPr lang="hu-HU" dirty="0" smtClean="0"/>
              <a:t>BUT the leaf nodes are connected with references / pointers in a linked list manner</a:t>
            </a:r>
          </a:p>
          <a:p>
            <a:r>
              <a:rPr lang="en-US" dirty="0"/>
              <a:t>The primary value of a B+ tree is in storing data for efficient retrieval in a block-oriented storage context </a:t>
            </a:r>
            <a:r>
              <a:rPr lang="hu-HU" dirty="0" smtClean="0"/>
              <a:t>like </a:t>
            </a:r>
            <a:r>
              <a:rPr lang="en-US" dirty="0" smtClean="0"/>
              <a:t>filesystems</a:t>
            </a:r>
            <a:endParaRPr lang="hu-HU" dirty="0" smtClean="0"/>
          </a:p>
          <a:p>
            <a:r>
              <a:rPr lang="hu-HU" dirty="0" smtClean="0"/>
              <a:t>For example: NTFS relies heavily on B+ trees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76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B* tree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B*-trees keep each node at least 2/3 full instead of just 1/2 by redistributing keys until 2 child nodes are </a:t>
            </a:r>
            <a:r>
              <a:rPr lang="en-US" dirty="0" smtClean="0"/>
              <a:t>full</a:t>
            </a:r>
            <a:endParaRPr lang="hu-HU" dirty="0" smtClean="0"/>
          </a:p>
          <a:p>
            <a:r>
              <a:rPr lang="hu-HU" dirty="0"/>
              <a:t>T</a:t>
            </a:r>
            <a:r>
              <a:rPr lang="en-US" dirty="0" smtClean="0"/>
              <a:t>hen </a:t>
            </a:r>
            <a:r>
              <a:rPr lang="en-US" dirty="0"/>
              <a:t>splitting the 2 full nodes into 3 nodes each 2/3 </a:t>
            </a:r>
            <a:r>
              <a:rPr lang="en-US" dirty="0" smtClean="0"/>
              <a:t>full</a:t>
            </a:r>
            <a:endParaRPr lang="hu-HU" dirty="0" smtClean="0"/>
          </a:p>
          <a:p>
            <a:r>
              <a:rPr lang="en-US" dirty="0" smtClean="0"/>
              <a:t>As </a:t>
            </a:r>
            <a:r>
              <a:rPr lang="en-US" dirty="0"/>
              <a:t>a result, nodes are generally fuller and trees are more shallow </a:t>
            </a:r>
            <a:r>
              <a:rPr lang="hu-HU" dirty="0" smtClean="0"/>
              <a:t>which means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faster </a:t>
            </a:r>
            <a:r>
              <a:rPr lang="en-US" dirty="0" smtClean="0"/>
              <a:t>searches</a:t>
            </a:r>
            <a:r>
              <a:rPr lang="hu-HU" dirty="0"/>
              <a:t>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31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B-TREE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24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42500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Two types of memory: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65172" y="1120462"/>
            <a:ext cx="6359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main memory – RAM</a:t>
            </a:r>
          </a:p>
          <a:p>
            <a:endParaRPr lang="hu-HU" dirty="0"/>
          </a:p>
          <a:p>
            <a:r>
              <a:rPr lang="hu-HU" dirty="0" smtClean="0"/>
              <a:t>2.) external / peripheral memory: hard disk, CD-ROM ...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486500" y="2614411"/>
            <a:ext cx="98860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Different considerations are needed for internal and external memory</a:t>
            </a:r>
          </a:p>
          <a:p>
            <a:r>
              <a:rPr lang="hu-HU" dirty="0"/>
              <a:t>	</a:t>
            </a:r>
            <a:r>
              <a:rPr lang="hu-HU" dirty="0" smtClean="0"/>
              <a:t>when dealing with algorithms and data structures</a:t>
            </a:r>
          </a:p>
          <a:p>
            <a:endParaRPr lang="hu-HU" dirty="0"/>
          </a:p>
          <a:p>
            <a:r>
              <a:rPr lang="hu-HU" dirty="0" smtClean="0"/>
              <a:t>	  So far we have been considering data structures optimized 	</a:t>
            </a:r>
          </a:p>
          <a:p>
            <a:r>
              <a:rPr lang="hu-HU" dirty="0"/>
              <a:t>	</a:t>
            </a:r>
            <a:r>
              <a:rPr lang="hu-HU" dirty="0" smtClean="0"/>
              <a:t>	for main memory  + DATA IN MAIN MEMORY</a:t>
            </a:r>
          </a:p>
          <a:p>
            <a:r>
              <a:rPr lang="hu-HU" dirty="0"/>
              <a:t>	</a:t>
            </a:r>
            <a:r>
              <a:rPr lang="hu-HU" dirty="0" smtClean="0"/>
              <a:t>		For example: BST, AVL trees, hashtables ...</a:t>
            </a:r>
          </a:p>
          <a:p>
            <a:endParaRPr lang="hu-HU" dirty="0"/>
          </a:p>
          <a:p>
            <a:r>
              <a:rPr lang="hu-HU" dirty="0" smtClean="0"/>
              <a:t>When data is stored in the external memory </a:t>
            </a:r>
            <a:r>
              <a:rPr lang="hu-HU" dirty="0" smtClean="0">
                <a:sym typeface="Wingdings" panose="05000000000000000000" pitchFamily="2" charset="2"/>
              </a:rPr>
              <a:t> disk access time is important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en-US" dirty="0"/>
              <a:t>It takes much longer to find the right place on disk compared to main memory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47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5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59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93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97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57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38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69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42500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Two types of memory: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65172" y="1120462"/>
            <a:ext cx="6359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main memory – RAM</a:t>
            </a:r>
          </a:p>
          <a:p>
            <a:endParaRPr lang="hu-HU" dirty="0"/>
          </a:p>
          <a:p>
            <a:r>
              <a:rPr lang="hu-HU" dirty="0" smtClean="0"/>
              <a:t>2.) external / peripheral memory: hard disk, CD-ROM ...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486500" y="2614411"/>
            <a:ext cx="8226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 main memory is faster </a:t>
            </a:r>
            <a:r>
              <a:rPr lang="hu-HU" dirty="0" smtClean="0">
                <a:sym typeface="Wingdings" panose="05000000000000000000" pitchFamily="2" charset="2"/>
              </a:rPr>
              <a:t> we should </a:t>
            </a:r>
            <a:r>
              <a:rPr lang="hu-HU" dirty="0">
                <a:sym typeface="Wingdings" panose="05000000000000000000" pitchFamily="2" charset="2"/>
              </a:rPr>
              <a:t>always</a:t>
            </a:r>
            <a:r>
              <a:rPr lang="hu-HU" dirty="0" smtClean="0">
                <a:sym typeface="Wingdings" panose="05000000000000000000" pitchFamily="2" charset="2"/>
              </a:rPr>
              <a:t> use it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BUT sometimes the data we want to store is much bigger in size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than the size of the RAM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~ we do not have other choice but to store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data in the external memory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For example: file systems, databases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486500" y="5252604"/>
            <a:ext cx="9687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does B tree outperform search trees?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en-US" dirty="0"/>
              <a:t>Since </a:t>
            </a:r>
            <a:r>
              <a:rPr lang="hu-HU" dirty="0" smtClean="0"/>
              <a:t>the height of tree </a:t>
            </a:r>
            <a:r>
              <a:rPr lang="en-US" dirty="0" smtClean="0"/>
              <a:t>is </a:t>
            </a:r>
            <a:r>
              <a:rPr lang="en-US" dirty="0"/>
              <a:t>low for B-Tree, total disk accesses for most of the </a:t>
            </a:r>
            <a:r>
              <a:rPr lang="en-US" dirty="0" smtClean="0"/>
              <a:t>operations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 </a:t>
            </a:r>
            <a:r>
              <a:rPr lang="en-US" dirty="0"/>
              <a:t>are reduced significantly compared to balanced </a:t>
            </a:r>
            <a:r>
              <a:rPr lang="hu-HU" dirty="0" smtClean="0"/>
              <a:t>b</a:t>
            </a:r>
            <a:r>
              <a:rPr lang="en-US" dirty="0" err="1" smtClean="0"/>
              <a:t>inary</a:t>
            </a:r>
            <a:r>
              <a:rPr lang="en-US" dirty="0" smtClean="0"/>
              <a:t> </a:t>
            </a:r>
            <a:r>
              <a:rPr lang="hu-HU" dirty="0"/>
              <a:t>s</a:t>
            </a:r>
            <a:r>
              <a:rPr lang="en-US" dirty="0" err="1" smtClean="0"/>
              <a:t>earch</a:t>
            </a:r>
            <a:r>
              <a:rPr lang="en-US" dirty="0" smtClean="0"/>
              <a:t> </a:t>
            </a:r>
            <a:r>
              <a:rPr lang="hu-HU" dirty="0"/>
              <a:t>t</a:t>
            </a:r>
            <a:r>
              <a:rPr lang="en-US" dirty="0" err="1" smtClean="0"/>
              <a:t>rees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03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84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01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73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6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97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03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603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96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603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08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42500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Two types of memory: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65172" y="1120462"/>
            <a:ext cx="6359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main memory – RAM</a:t>
            </a:r>
          </a:p>
          <a:p>
            <a:endParaRPr lang="hu-HU" dirty="0"/>
          </a:p>
          <a:p>
            <a:r>
              <a:rPr lang="hu-HU" dirty="0" smtClean="0"/>
              <a:t>2.)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external / peripheral memory</a:t>
            </a:r>
            <a:r>
              <a:rPr lang="hu-HU" dirty="0" smtClean="0"/>
              <a:t>: hard disk, CD-ROM ...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486500" y="2614411"/>
            <a:ext cx="94772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stored on disk in chunks (</a:t>
            </a:r>
            <a:r>
              <a:rPr lang="en-US" dirty="0" smtClean="0"/>
              <a:t>pages</a:t>
            </a:r>
            <a:r>
              <a:rPr lang="hu-HU" dirty="0" smtClean="0"/>
              <a:t> / </a:t>
            </a:r>
            <a:r>
              <a:rPr lang="en-US" dirty="0" smtClean="0"/>
              <a:t>blocks</a:t>
            </a:r>
            <a:r>
              <a:rPr lang="hu-HU" dirty="0" smtClean="0"/>
              <a:t> </a:t>
            </a:r>
            <a:r>
              <a:rPr lang="hu-HU" dirty="0"/>
              <a:t>/</a:t>
            </a:r>
            <a:r>
              <a:rPr lang="en-US" dirty="0" smtClean="0"/>
              <a:t> </a:t>
            </a:r>
            <a:r>
              <a:rPr lang="en-US" dirty="0"/>
              <a:t>allocation units) and the disk </a:t>
            </a:r>
            <a:r>
              <a:rPr lang="en-US" dirty="0" smtClean="0"/>
              <a:t>drive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 </a:t>
            </a:r>
            <a:r>
              <a:rPr lang="en-US" dirty="0"/>
              <a:t>reads or writes a minimum of one page at a </a:t>
            </a:r>
            <a:r>
              <a:rPr lang="en-US" dirty="0" smtClean="0"/>
              <a:t>time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>
                <a:sym typeface="Wingdings" panose="05000000000000000000" pitchFamily="2" charset="2"/>
              </a:rPr>
              <a:t> ~ each node of the tree is a block of data !!!</a:t>
            </a:r>
            <a:endParaRPr lang="hu-HU" dirty="0" smtClean="0"/>
          </a:p>
          <a:p>
            <a:endParaRPr lang="hu-HU" dirty="0"/>
          </a:p>
          <a:p>
            <a:r>
              <a:rPr lang="en-US" dirty="0"/>
              <a:t>To </a:t>
            </a:r>
            <a:r>
              <a:rPr lang="en-US" dirty="0" err="1" smtClean="0"/>
              <a:t>optimi</a:t>
            </a:r>
            <a:r>
              <a:rPr lang="hu-HU" dirty="0" smtClean="0"/>
              <a:t>ze</a:t>
            </a:r>
            <a:r>
              <a:rPr lang="en-US" dirty="0" smtClean="0"/>
              <a:t> </a:t>
            </a:r>
            <a:r>
              <a:rPr lang="en-US" dirty="0"/>
              <a:t>an algorithm for accessing external </a:t>
            </a:r>
            <a:r>
              <a:rPr lang="en-US" dirty="0" smtClean="0"/>
              <a:t>memory</a:t>
            </a:r>
            <a:r>
              <a:rPr lang="hu-HU" dirty="0" smtClean="0"/>
              <a:t>:</a:t>
            </a:r>
          </a:p>
          <a:p>
            <a:r>
              <a:rPr lang="hu-HU" dirty="0"/>
              <a:t>	- minimise disk </a:t>
            </a:r>
            <a:r>
              <a:rPr lang="hu-HU" dirty="0" smtClean="0"/>
              <a:t>accesses</a:t>
            </a:r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en-US" dirty="0"/>
              <a:t>read and write in multiples of page </a:t>
            </a:r>
            <a:r>
              <a:rPr lang="en-US" dirty="0" smtClean="0"/>
              <a:t>sizes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THIS IS WHY B-TREES CAME TO BE!!!</a:t>
            </a:r>
          </a:p>
          <a:p>
            <a:endParaRPr lang="hu-HU" dirty="0"/>
          </a:p>
          <a:p>
            <a:r>
              <a:rPr lang="hu-HU" dirty="0" smtClean="0"/>
              <a:t>Important fact </a:t>
            </a:r>
            <a:r>
              <a:rPr lang="hu-HU" dirty="0" smtClean="0">
                <a:sym typeface="Wingdings" panose="05000000000000000000" pitchFamily="2" charset="2"/>
              </a:rPr>
              <a:t> B-trees are not better than binary search trees in the main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BST is better in the main memory + B-tree is better when dealing with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external memory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74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69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58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1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08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738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22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738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07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794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8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794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3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794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9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857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8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B-TREE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ACCESS TIMES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770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857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94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914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– 80 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44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914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– 80 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36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96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– 80 – 89 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4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96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– 80 – 89 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38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96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– 80 – 89 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1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102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– 80 – 89 – 92  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05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102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– 80 – 89 – 92  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106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2 – 3 – 11 – 17 – 19 – 21 – 23 – 34 – 56 – 67 – 70 – 71 – 78 – 80 – 89 – 92 – 99   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81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27803" y="49042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786239" y="1120182"/>
            <a:ext cx="2841564" cy="7691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52063" y="1120182"/>
            <a:ext cx="3305475" cy="13903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89933" y="489118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099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58868" y="489117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45"/>
          <p:cNvCxnSpPr/>
          <p:nvPr/>
        </p:nvCxnSpPr>
        <p:spPr>
          <a:xfrm flipH="1">
            <a:off x="3391029" y="1116583"/>
            <a:ext cx="1846375" cy="1638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5"/>
          <p:cNvCxnSpPr/>
          <p:nvPr/>
        </p:nvCxnSpPr>
        <p:spPr>
          <a:xfrm>
            <a:off x="5893869" y="1116583"/>
            <a:ext cx="17484" cy="24140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5"/>
          <p:cNvCxnSpPr/>
          <p:nvPr/>
        </p:nvCxnSpPr>
        <p:spPr>
          <a:xfrm>
            <a:off x="6520999" y="1125093"/>
            <a:ext cx="1429201" cy="13854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8"/>
          <p:cNvSpPr/>
          <p:nvPr/>
        </p:nvSpPr>
        <p:spPr>
          <a:xfrm>
            <a:off x="914757" y="189429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176887" y="189298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1545822" y="189297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Rectangle 28"/>
          <p:cNvSpPr/>
          <p:nvPr/>
        </p:nvSpPr>
        <p:spPr>
          <a:xfrm>
            <a:off x="2759964" y="279707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/>
          <p:nvPr/>
        </p:nvSpPr>
        <p:spPr>
          <a:xfrm>
            <a:off x="3391029" y="279576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4627803" y="3531912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4" name="Rectangle 56"/>
          <p:cNvSpPr/>
          <p:nvPr/>
        </p:nvSpPr>
        <p:spPr>
          <a:xfrm>
            <a:off x="5889933" y="353060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57"/>
          <p:cNvSpPr/>
          <p:nvPr/>
        </p:nvSpPr>
        <p:spPr>
          <a:xfrm>
            <a:off x="652099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5"/>
          <p:cNvSpPr/>
          <p:nvPr/>
        </p:nvSpPr>
        <p:spPr>
          <a:xfrm>
            <a:off x="5258868" y="353060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320203" y="2525356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2" name="Rectangle 65"/>
          <p:cNvSpPr/>
          <p:nvPr/>
        </p:nvSpPr>
        <p:spPr>
          <a:xfrm>
            <a:off x="7951268" y="252404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826473" y="2530865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10457538" y="2529553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98500" y="5575300"/>
            <a:ext cx="108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In-order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: </a:t>
            </a:r>
            <a:r>
              <a:rPr lang="hu-HU" b="1" dirty="0" smtClean="0">
                <a:solidFill>
                  <a:srgbClr val="00B050"/>
                </a:solidFill>
              </a:rPr>
              <a:t>2 – 3 – 11 – 17 – 19 – 21 – 23 – 34 – 56 – 67 – 70 – 71 – 78 – 80 – 89 – 92 – 99         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1971: Rudolf Bayer and Ed </a:t>
            </a:r>
            <a:r>
              <a:rPr lang="hu-HU" dirty="0"/>
              <a:t>McCreight</a:t>
            </a:r>
            <a:endParaRPr lang="hu-HU" dirty="0" smtClean="0"/>
          </a:p>
          <a:p>
            <a:r>
              <a:rPr lang="hu-HU" dirty="0" smtClean="0"/>
              <a:t>B-trees are self balancing tree like data structures</a:t>
            </a:r>
          </a:p>
          <a:p>
            <a:r>
              <a:rPr lang="hu-HU" dirty="0" smtClean="0"/>
              <a:t>Operations: insertion, deletion, sequential access and searching</a:t>
            </a:r>
          </a:p>
          <a:p>
            <a:r>
              <a:rPr lang="hu-HU" b="1" dirty="0" smtClean="0"/>
              <a:t>O(logN)</a:t>
            </a:r>
            <a:r>
              <a:rPr lang="hu-HU" dirty="0" smtClean="0"/>
              <a:t> time complexity </a:t>
            </a:r>
          </a:p>
          <a:p>
            <a:r>
              <a:rPr lang="hu-HU" dirty="0" smtClean="0"/>
              <a:t>Nodes </a:t>
            </a:r>
            <a:r>
              <a:rPr lang="hu-HU" dirty="0" smtClean="0">
                <a:sym typeface="Wingdings" panose="05000000000000000000" pitchFamily="2" charset="2"/>
              </a:rPr>
              <a:t> can have more than 2 children</a:t>
            </a:r>
          </a:p>
          <a:p>
            <a:r>
              <a:rPr lang="en-US" dirty="0"/>
              <a:t>B-tree is optimized for systems that read and write large blocks of </a:t>
            </a:r>
            <a:r>
              <a:rPr lang="en-US" dirty="0" smtClean="0"/>
              <a:t>data</a:t>
            </a:r>
            <a:endParaRPr lang="hu-HU" dirty="0" smtClean="0"/>
          </a:p>
          <a:p>
            <a:r>
              <a:rPr lang="en-US" dirty="0" smtClean="0"/>
              <a:t>B-trees </a:t>
            </a:r>
            <a:r>
              <a:rPr lang="en-US" dirty="0"/>
              <a:t>are a good example of a data structure for external </a:t>
            </a:r>
            <a:r>
              <a:rPr lang="en-US" dirty="0" smtClean="0"/>
              <a:t>memory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 </a:t>
            </a:r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is commonly used in databases </a:t>
            </a:r>
            <a:r>
              <a:rPr lang="en-US" dirty="0" smtClean="0"/>
              <a:t>and</a:t>
            </a:r>
            <a:r>
              <a:rPr lang="hu-HU" dirty="0" smtClean="0"/>
              <a:t> </a:t>
            </a:r>
            <a:r>
              <a:rPr lang="en-US" dirty="0" smtClean="0"/>
              <a:t>filesystems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90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124" y="848497"/>
            <a:ext cx="848982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Accessing items on the external memory is slow !!!</a:t>
            </a:r>
          </a:p>
          <a:p>
            <a:endParaRPr lang="hu-HU" dirty="0"/>
          </a:p>
          <a:p>
            <a:r>
              <a:rPr lang="hu-HU" dirty="0" smtClean="0"/>
              <a:t>	Hard disk access time    </a:t>
            </a:r>
            <a:r>
              <a:rPr lang="hu-HU" dirty="0" smtClean="0">
                <a:sym typeface="Wingdings" panose="05000000000000000000" pitchFamily="2" charset="2"/>
              </a:rPr>
              <a:t>    19 ms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RAM access time                 0.0001 ms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en-US" dirty="0"/>
              <a:t>When we access a byte from a hard </a:t>
            </a:r>
            <a:r>
              <a:rPr lang="en-US" dirty="0" smtClean="0"/>
              <a:t>disk </a:t>
            </a:r>
            <a:r>
              <a:rPr lang="en-US" dirty="0"/>
              <a:t>an entire block of the disk is </a:t>
            </a:r>
            <a:r>
              <a:rPr lang="en-US" dirty="0" smtClean="0"/>
              <a:t>read</a:t>
            </a:r>
            <a:endParaRPr lang="hu-HU" dirty="0" smtClean="0"/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blocks with size 4096 bytes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Thats why a node should have a size of 4096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for external memories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- so far we had the data in the main memory (RAM)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- now we have to fetch the data from external memory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main memory first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~ thats why a different approach is needed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4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7284" y="1747699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26111" y="2779458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666613" y="2779458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581660" y="3691712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331040" y="3691712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4976816" y="2198404"/>
            <a:ext cx="767797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6117989" y="2198404"/>
            <a:ext cx="625953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7"/>
          </p:cNvCxnSpPr>
          <p:nvPr/>
        </p:nvCxnSpPr>
        <p:spPr>
          <a:xfrm flipH="1">
            <a:off x="4032365" y="3230163"/>
            <a:ext cx="571075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4976816" y="3230163"/>
            <a:ext cx="431553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935" y="58488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ree.search(5)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86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7284" y="1747699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26111" y="2779458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666613" y="2779458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581660" y="3691712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331040" y="3691712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4976816" y="2198404"/>
            <a:ext cx="767797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6117989" y="2198404"/>
            <a:ext cx="625953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7"/>
          </p:cNvCxnSpPr>
          <p:nvPr/>
        </p:nvCxnSpPr>
        <p:spPr>
          <a:xfrm flipH="1">
            <a:off x="4032365" y="3230163"/>
            <a:ext cx="571075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4976816" y="3230163"/>
            <a:ext cx="431553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935" y="58488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ree.search(5)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20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7284" y="1747699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26111" y="2779458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666613" y="2779458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581660" y="3691712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331040" y="3691712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4976816" y="2198404"/>
            <a:ext cx="767797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6117989" y="2198404"/>
            <a:ext cx="625953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7"/>
          </p:cNvCxnSpPr>
          <p:nvPr/>
        </p:nvCxnSpPr>
        <p:spPr>
          <a:xfrm flipH="1">
            <a:off x="4032365" y="3230163"/>
            <a:ext cx="571075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4976816" y="3230163"/>
            <a:ext cx="431553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935" y="58488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ree.search(5)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4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7284" y="1747699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26111" y="2779458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666613" y="2779458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581660" y="3691712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331040" y="3691712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4976816" y="2198404"/>
            <a:ext cx="767797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6117989" y="2198404"/>
            <a:ext cx="625953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7"/>
          </p:cNvCxnSpPr>
          <p:nvPr/>
        </p:nvCxnSpPr>
        <p:spPr>
          <a:xfrm flipH="1">
            <a:off x="4032365" y="3230163"/>
            <a:ext cx="571075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4976816" y="3230163"/>
            <a:ext cx="431553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935" y="58488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ree.search(5)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12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7284" y="1747699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26111" y="2779458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666613" y="2779458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581660" y="3691712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331040" y="3691712"/>
            <a:ext cx="528034" cy="528034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4976816" y="2198404"/>
            <a:ext cx="767797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6117989" y="2198404"/>
            <a:ext cx="625953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7"/>
          </p:cNvCxnSpPr>
          <p:nvPr/>
        </p:nvCxnSpPr>
        <p:spPr>
          <a:xfrm flipH="1">
            <a:off x="4032365" y="3230163"/>
            <a:ext cx="571075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4976816" y="3230163"/>
            <a:ext cx="431553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935" y="58488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ree.search(5)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49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7284" y="1747699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26111" y="2779458"/>
            <a:ext cx="528034" cy="528034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666613" y="2779458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581660" y="3691712"/>
            <a:ext cx="528034" cy="528034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331040" y="3691712"/>
            <a:ext cx="528034" cy="528034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4976816" y="2198404"/>
            <a:ext cx="767797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6117989" y="2198404"/>
            <a:ext cx="625953" cy="65838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7"/>
          </p:cNvCxnSpPr>
          <p:nvPr/>
        </p:nvCxnSpPr>
        <p:spPr>
          <a:xfrm flipH="1">
            <a:off x="4032365" y="3230163"/>
            <a:ext cx="571075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4976816" y="3230163"/>
            <a:ext cx="431553" cy="53887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935" y="58488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ree.search(5)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52923" y="4349579"/>
            <a:ext cx="98123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the RAM it is absolutely fine</a:t>
            </a:r>
          </a:p>
          <a:p>
            <a:r>
              <a:rPr lang="hu-HU" dirty="0"/>
              <a:t>	</a:t>
            </a:r>
            <a:r>
              <a:rPr lang="hu-HU" dirty="0" smtClean="0"/>
              <a:t>BUT in external memory on every recrusive method call ( so hopping to the</a:t>
            </a:r>
          </a:p>
          <a:p>
            <a:r>
              <a:rPr lang="hu-HU" dirty="0"/>
              <a:t>	</a:t>
            </a:r>
            <a:r>
              <a:rPr lang="hu-HU" dirty="0" smtClean="0"/>
              <a:t>	next node in the BST ) takes a lot of time</a:t>
            </a:r>
          </a:p>
          <a:p>
            <a:r>
              <a:rPr lang="hu-HU" dirty="0"/>
              <a:t>	</a:t>
            </a:r>
            <a:r>
              <a:rPr lang="hu-HU" dirty="0" smtClean="0"/>
              <a:t>		~ have to search for the data on the disk which is SLOW !!!</a:t>
            </a:r>
          </a:p>
          <a:p>
            <a:endParaRPr lang="hu-HU" dirty="0"/>
          </a:p>
          <a:p>
            <a:r>
              <a:rPr lang="hu-HU" dirty="0" smtClean="0"/>
              <a:t>		Conclusion: we should minimize the „head reads”</a:t>
            </a:r>
          </a:p>
          <a:p>
            <a:r>
              <a:rPr lang="hu-HU" dirty="0"/>
              <a:t>	</a:t>
            </a:r>
            <a:r>
              <a:rPr lang="hu-HU" dirty="0" smtClean="0"/>
              <a:t>			B-trees are much more compact </a:t>
            </a:r>
            <a:r>
              <a:rPr lang="hu-HU" dirty="0" smtClean="0">
                <a:sym typeface="Wingdings" panose="05000000000000000000" pitchFamily="2" charset="2"/>
              </a:rPr>
              <a:t> fewer head reads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589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4192" y="162725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2628" y="2257004"/>
            <a:ext cx="2841564" cy="7691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88452" y="2257004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26322" y="162594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7387" y="162593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5257" y="162593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45"/>
          <p:cNvCxnSpPr/>
          <p:nvPr/>
        </p:nvCxnSpPr>
        <p:spPr>
          <a:xfrm flipH="1">
            <a:off x="3127418" y="2253405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5"/>
          <p:cNvCxnSpPr/>
          <p:nvPr/>
        </p:nvCxnSpPr>
        <p:spPr>
          <a:xfrm>
            <a:off x="5630258" y="2253405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5"/>
          <p:cNvCxnSpPr/>
          <p:nvPr/>
        </p:nvCxnSpPr>
        <p:spPr>
          <a:xfrm>
            <a:off x="6257388" y="2261915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8"/>
          <p:cNvSpPr/>
          <p:nvPr/>
        </p:nvSpPr>
        <p:spPr>
          <a:xfrm>
            <a:off x="651146" y="303111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1913276" y="30298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1282211" y="30298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28"/>
          <p:cNvSpPr/>
          <p:nvPr/>
        </p:nvSpPr>
        <p:spPr>
          <a:xfrm>
            <a:off x="2496353" y="39338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>
            <a:off x="3127418" y="393258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28"/>
          <p:cNvSpPr/>
          <p:nvPr/>
        </p:nvSpPr>
        <p:spPr>
          <a:xfrm>
            <a:off x="4364192" y="466873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56"/>
          <p:cNvSpPr/>
          <p:nvPr/>
        </p:nvSpPr>
        <p:spPr>
          <a:xfrm>
            <a:off x="5626322" y="46674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57"/>
          <p:cNvSpPr/>
          <p:nvPr/>
        </p:nvSpPr>
        <p:spPr>
          <a:xfrm>
            <a:off x="625738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65"/>
          <p:cNvSpPr/>
          <p:nvPr/>
        </p:nvSpPr>
        <p:spPr>
          <a:xfrm>
            <a:off x="499525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8"/>
          <p:cNvSpPr/>
          <p:nvPr/>
        </p:nvSpPr>
        <p:spPr>
          <a:xfrm>
            <a:off x="7056592" y="366217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65"/>
          <p:cNvSpPr/>
          <p:nvPr/>
        </p:nvSpPr>
        <p:spPr>
          <a:xfrm>
            <a:off x="7687657" y="366086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8"/>
          <p:cNvSpPr/>
          <p:nvPr/>
        </p:nvSpPr>
        <p:spPr>
          <a:xfrm>
            <a:off x="9562862" y="366768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65"/>
          <p:cNvSpPr/>
          <p:nvPr/>
        </p:nvSpPr>
        <p:spPr>
          <a:xfrm>
            <a:off x="10193927" y="366637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4192" y="162725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2628" y="2257004"/>
            <a:ext cx="2841564" cy="7691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88452" y="2257004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26322" y="162594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7387" y="162593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5257" y="162593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45"/>
          <p:cNvCxnSpPr/>
          <p:nvPr/>
        </p:nvCxnSpPr>
        <p:spPr>
          <a:xfrm flipH="1">
            <a:off x="3127418" y="2253405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5"/>
          <p:cNvCxnSpPr/>
          <p:nvPr/>
        </p:nvCxnSpPr>
        <p:spPr>
          <a:xfrm>
            <a:off x="5630258" y="2253405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5"/>
          <p:cNvCxnSpPr/>
          <p:nvPr/>
        </p:nvCxnSpPr>
        <p:spPr>
          <a:xfrm>
            <a:off x="6257388" y="2261915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8"/>
          <p:cNvSpPr/>
          <p:nvPr/>
        </p:nvSpPr>
        <p:spPr>
          <a:xfrm>
            <a:off x="651146" y="303111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1913276" y="30298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1282211" y="30298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28"/>
          <p:cNvSpPr/>
          <p:nvPr/>
        </p:nvSpPr>
        <p:spPr>
          <a:xfrm>
            <a:off x="2496353" y="39338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>
            <a:off x="3127418" y="393258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28"/>
          <p:cNvSpPr/>
          <p:nvPr/>
        </p:nvSpPr>
        <p:spPr>
          <a:xfrm>
            <a:off x="4364192" y="466873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56"/>
          <p:cNvSpPr/>
          <p:nvPr/>
        </p:nvSpPr>
        <p:spPr>
          <a:xfrm>
            <a:off x="5626322" y="46674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57"/>
          <p:cNvSpPr/>
          <p:nvPr/>
        </p:nvSpPr>
        <p:spPr>
          <a:xfrm>
            <a:off x="625738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65"/>
          <p:cNvSpPr/>
          <p:nvPr/>
        </p:nvSpPr>
        <p:spPr>
          <a:xfrm>
            <a:off x="499525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8"/>
          <p:cNvSpPr/>
          <p:nvPr/>
        </p:nvSpPr>
        <p:spPr>
          <a:xfrm>
            <a:off x="7056592" y="366217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65"/>
          <p:cNvSpPr/>
          <p:nvPr/>
        </p:nvSpPr>
        <p:spPr>
          <a:xfrm>
            <a:off x="7687657" y="366086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8"/>
          <p:cNvSpPr/>
          <p:nvPr/>
        </p:nvSpPr>
        <p:spPr>
          <a:xfrm>
            <a:off x="9562862" y="366768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65"/>
          <p:cNvSpPr/>
          <p:nvPr/>
        </p:nvSpPr>
        <p:spPr>
          <a:xfrm>
            <a:off x="10193927" y="366637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935" y="58488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tree.search(34)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22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4192" y="162725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2628" y="2257004"/>
            <a:ext cx="2841564" cy="7691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88452" y="2257004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26322" y="162594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7387" y="162593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5257" y="162593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45"/>
          <p:cNvCxnSpPr/>
          <p:nvPr/>
        </p:nvCxnSpPr>
        <p:spPr>
          <a:xfrm flipH="1">
            <a:off x="3127418" y="2253405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5"/>
          <p:cNvCxnSpPr/>
          <p:nvPr/>
        </p:nvCxnSpPr>
        <p:spPr>
          <a:xfrm>
            <a:off x="5630258" y="2253405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5"/>
          <p:cNvCxnSpPr/>
          <p:nvPr/>
        </p:nvCxnSpPr>
        <p:spPr>
          <a:xfrm>
            <a:off x="6257388" y="2261915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8"/>
          <p:cNvSpPr/>
          <p:nvPr/>
        </p:nvSpPr>
        <p:spPr>
          <a:xfrm>
            <a:off x="651146" y="303111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1913276" y="30298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1282211" y="30298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28"/>
          <p:cNvSpPr/>
          <p:nvPr/>
        </p:nvSpPr>
        <p:spPr>
          <a:xfrm>
            <a:off x="2496353" y="39338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>
            <a:off x="3127418" y="393258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28"/>
          <p:cNvSpPr/>
          <p:nvPr/>
        </p:nvSpPr>
        <p:spPr>
          <a:xfrm>
            <a:off x="4364192" y="466873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56"/>
          <p:cNvSpPr/>
          <p:nvPr/>
        </p:nvSpPr>
        <p:spPr>
          <a:xfrm>
            <a:off x="5626322" y="46674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57"/>
          <p:cNvSpPr/>
          <p:nvPr/>
        </p:nvSpPr>
        <p:spPr>
          <a:xfrm>
            <a:off x="625738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65"/>
          <p:cNvSpPr/>
          <p:nvPr/>
        </p:nvSpPr>
        <p:spPr>
          <a:xfrm>
            <a:off x="499525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8"/>
          <p:cNvSpPr/>
          <p:nvPr/>
        </p:nvSpPr>
        <p:spPr>
          <a:xfrm>
            <a:off x="7056592" y="366217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65"/>
          <p:cNvSpPr/>
          <p:nvPr/>
        </p:nvSpPr>
        <p:spPr>
          <a:xfrm>
            <a:off x="7687657" y="366086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8"/>
          <p:cNvSpPr/>
          <p:nvPr/>
        </p:nvSpPr>
        <p:spPr>
          <a:xfrm>
            <a:off x="9562862" y="366768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65"/>
          <p:cNvSpPr/>
          <p:nvPr/>
        </p:nvSpPr>
        <p:spPr>
          <a:xfrm>
            <a:off x="10193927" y="366637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935" y="58488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tree.search(34)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66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57102" y="1005015"/>
            <a:ext cx="8979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0054" y="56840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   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54319" y="75307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a</a:t>
            </a:r>
            <a:endParaRPr lang="hu-H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102" y="10722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   b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21367" y="1256957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a</a:t>
            </a:r>
            <a:endParaRPr lang="hu-H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66735" y="8203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   N   =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47762" y="1017030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7081" y="2339546"/>
            <a:ext cx="6024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Running time complexity for logarithmic algorithms</a:t>
            </a:r>
          </a:p>
          <a:p>
            <a:r>
              <a:rPr lang="hu-HU" dirty="0"/>
              <a:t>	</a:t>
            </a:r>
            <a:r>
              <a:rPr lang="hu-HU" dirty="0" smtClean="0"/>
              <a:t>~ we can change the base of the logarithm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5226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4192" y="162725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2628" y="2257004"/>
            <a:ext cx="2841564" cy="7691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88452" y="2257004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26322" y="162594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7387" y="162593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5257" y="162593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45"/>
          <p:cNvCxnSpPr/>
          <p:nvPr/>
        </p:nvCxnSpPr>
        <p:spPr>
          <a:xfrm flipH="1">
            <a:off x="3127418" y="2253405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5"/>
          <p:cNvCxnSpPr/>
          <p:nvPr/>
        </p:nvCxnSpPr>
        <p:spPr>
          <a:xfrm>
            <a:off x="5630258" y="2253405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5"/>
          <p:cNvCxnSpPr/>
          <p:nvPr/>
        </p:nvCxnSpPr>
        <p:spPr>
          <a:xfrm>
            <a:off x="6257388" y="2261915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8"/>
          <p:cNvSpPr/>
          <p:nvPr/>
        </p:nvSpPr>
        <p:spPr>
          <a:xfrm>
            <a:off x="651146" y="303111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1913276" y="30298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1282211" y="30298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28"/>
          <p:cNvSpPr/>
          <p:nvPr/>
        </p:nvSpPr>
        <p:spPr>
          <a:xfrm>
            <a:off x="2496353" y="39338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>
            <a:off x="3127418" y="393258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28"/>
          <p:cNvSpPr/>
          <p:nvPr/>
        </p:nvSpPr>
        <p:spPr>
          <a:xfrm>
            <a:off x="4364192" y="466873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56"/>
          <p:cNvSpPr/>
          <p:nvPr/>
        </p:nvSpPr>
        <p:spPr>
          <a:xfrm>
            <a:off x="5626322" y="46674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57"/>
          <p:cNvSpPr/>
          <p:nvPr/>
        </p:nvSpPr>
        <p:spPr>
          <a:xfrm>
            <a:off x="625738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65"/>
          <p:cNvSpPr/>
          <p:nvPr/>
        </p:nvSpPr>
        <p:spPr>
          <a:xfrm>
            <a:off x="499525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8"/>
          <p:cNvSpPr/>
          <p:nvPr/>
        </p:nvSpPr>
        <p:spPr>
          <a:xfrm>
            <a:off x="7056592" y="366217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65"/>
          <p:cNvSpPr/>
          <p:nvPr/>
        </p:nvSpPr>
        <p:spPr>
          <a:xfrm>
            <a:off x="7687657" y="366086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8"/>
          <p:cNvSpPr/>
          <p:nvPr/>
        </p:nvSpPr>
        <p:spPr>
          <a:xfrm>
            <a:off x="9562862" y="366768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65"/>
          <p:cNvSpPr/>
          <p:nvPr/>
        </p:nvSpPr>
        <p:spPr>
          <a:xfrm>
            <a:off x="10193927" y="366637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935" y="58488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tree.search(34)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84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4192" y="162725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2628" y="2257004"/>
            <a:ext cx="2841564" cy="7691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88452" y="2257004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26322" y="162594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7387" y="162593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5257" y="162593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45"/>
          <p:cNvCxnSpPr/>
          <p:nvPr/>
        </p:nvCxnSpPr>
        <p:spPr>
          <a:xfrm flipH="1">
            <a:off x="3127418" y="2253405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5"/>
          <p:cNvCxnSpPr/>
          <p:nvPr/>
        </p:nvCxnSpPr>
        <p:spPr>
          <a:xfrm>
            <a:off x="5630258" y="2253405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5"/>
          <p:cNvCxnSpPr/>
          <p:nvPr/>
        </p:nvCxnSpPr>
        <p:spPr>
          <a:xfrm>
            <a:off x="6257388" y="2261915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8"/>
          <p:cNvSpPr/>
          <p:nvPr/>
        </p:nvSpPr>
        <p:spPr>
          <a:xfrm>
            <a:off x="651146" y="303111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1913276" y="30298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1282211" y="30298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28"/>
          <p:cNvSpPr/>
          <p:nvPr/>
        </p:nvSpPr>
        <p:spPr>
          <a:xfrm>
            <a:off x="2496353" y="39338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>
            <a:off x="3127418" y="393258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28"/>
          <p:cNvSpPr/>
          <p:nvPr/>
        </p:nvSpPr>
        <p:spPr>
          <a:xfrm>
            <a:off x="4364192" y="4668734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56"/>
          <p:cNvSpPr/>
          <p:nvPr/>
        </p:nvSpPr>
        <p:spPr>
          <a:xfrm>
            <a:off x="5626322" y="46674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57"/>
          <p:cNvSpPr/>
          <p:nvPr/>
        </p:nvSpPr>
        <p:spPr>
          <a:xfrm>
            <a:off x="625738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65"/>
          <p:cNvSpPr/>
          <p:nvPr/>
        </p:nvSpPr>
        <p:spPr>
          <a:xfrm>
            <a:off x="499525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8"/>
          <p:cNvSpPr/>
          <p:nvPr/>
        </p:nvSpPr>
        <p:spPr>
          <a:xfrm>
            <a:off x="7056592" y="366217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65"/>
          <p:cNvSpPr/>
          <p:nvPr/>
        </p:nvSpPr>
        <p:spPr>
          <a:xfrm>
            <a:off x="7687657" y="366086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8"/>
          <p:cNvSpPr/>
          <p:nvPr/>
        </p:nvSpPr>
        <p:spPr>
          <a:xfrm>
            <a:off x="9562862" y="366768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65"/>
          <p:cNvSpPr/>
          <p:nvPr/>
        </p:nvSpPr>
        <p:spPr>
          <a:xfrm>
            <a:off x="10193927" y="366637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935" y="58488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tree.search(34)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47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4192" y="1627251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2628" y="2257004"/>
            <a:ext cx="2841564" cy="7691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88452" y="2257004"/>
            <a:ext cx="3305475" cy="13903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26322" y="1625940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7387" y="162593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5257" y="1625939"/>
            <a:ext cx="631065" cy="6310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45"/>
          <p:cNvCxnSpPr/>
          <p:nvPr/>
        </p:nvCxnSpPr>
        <p:spPr>
          <a:xfrm flipH="1">
            <a:off x="3127418" y="2253405"/>
            <a:ext cx="1846375" cy="16386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5"/>
          <p:cNvCxnSpPr/>
          <p:nvPr/>
        </p:nvCxnSpPr>
        <p:spPr>
          <a:xfrm>
            <a:off x="5630258" y="2253405"/>
            <a:ext cx="17484" cy="24140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5"/>
          <p:cNvCxnSpPr/>
          <p:nvPr/>
        </p:nvCxnSpPr>
        <p:spPr>
          <a:xfrm>
            <a:off x="6257388" y="2261915"/>
            <a:ext cx="1429201" cy="1385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8"/>
          <p:cNvSpPr/>
          <p:nvPr/>
        </p:nvSpPr>
        <p:spPr>
          <a:xfrm>
            <a:off x="651146" y="303111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1913276" y="30298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1282211" y="30298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28"/>
          <p:cNvSpPr/>
          <p:nvPr/>
        </p:nvSpPr>
        <p:spPr>
          <a:xfrm>
            <a:off x="2496353" y="39338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>
            <a:off x="3127418" y="393258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28"/>
          <p:cNvSpPr/>
          <p:nvPr/>
        </p:nvSpPr>
        <p:spPr>
          <a:xfrm>
            <a:off x="4364192" y="4668734"/>
            <a:ext cx="631065" cy="6310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56"/>
          <p:cNvSpPr/>
          <p:nvPr/>
        </p:nvSpPr>
        <p:spPr>
          <a:xfrm>
            <a:off x="5626322" y="46674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57"/>
          <p:cNvSpPr/>
          <p:nvPr/>
        </p:nvSpPr>
        <p:spPr>
          <a:xfrm>
            <a:off x="625738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65"/>
          <p:cNvSpPr/>
          <p:nvPr/>
        </p:nvSpPr>
        <p:spPr>
          <a:xfrm>
            <a:off x="4995257" y="46674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8"/>
          <p:cNvSpPr/>
          <p:nvPr/>
        </p:nvSpPr>
        <p:spPr>
          <a:xfrm>
            <a:off x="7056592" y="366217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65"/>
          <p:cNvSpPr/>
          <p:nvPr/>
        </p:nvSpPr>
        <p:spPr>
          <a:xfrm>
            <a:off x="7687657" y="366086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8"/>
          <p:cNvSpPr/>
          <p:nvPr/>
        </p:nvSpPr>
        <p:spPr>
          <a:xfrm>
            <a:off x="9562862" y="366768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65"/>
          <p:cNvSpPr/>
          <p:nvPr/>
        </p:nvSpPr>
        <p:spPr>
          <a:xfrm>
            <a:off x="10193927" y="366637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935" y="58488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tree.search(34)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282211" y="5684108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height of the B-tree is smaller so fewer head reads are needed</a:t>
            </a:r>
          </a:p>
          <a:p>
            <a:r>
              <a:rPr lang="hu-HU" dirty="0"/>
              <a:t>	</a:t>
            </a:r>
            <a:r>
              <a:rPr lang="hu-HU" dirty="0" smtClean="0"/>
              <a:t>Thats why in the external memory it outperforms BST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35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B-TREE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INSErT OPERATION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74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3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459" y="1942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endParaRPr lang="hu-HU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2317" y="5191245"/>
            <a:ext cx="7765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2       there can be 2 keys in a node</a:t>
            </a:r>
          </a:p>
          <a:p>
            <a:endParaRPr lang="hu-HU" dirty="0" smtClean="0"/>
          </a:p>
          <a:p>
            <a:r>
              <a:rPr lang="hu-HU" dirty="0"/>
              <a:t>m</a:t>
            </a:r>
            <a:r>
              <a:rPr lang="hu-HU" dirty="0" smtClean="0"/>
              <a:t> + 1 = 3       a node can have at most 3 children</a:t>
            </a:r>
          </a:p>
          <a:p>
            <a:endParaRPr lang="hu-HU" dirty="0"/>
          </a:p>
          <a:p>
            <a:r>
              <a:rPr lang="hu-HU" dirty="0" smtClean="0"/>
              <a:t>m/2 = 1    this is the threshold, we have to merge if keys number &lt; 1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39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simplest case </a:t>
            </a:r>
            <a:r>
              <a:rPr lang="hu-HU" dirty="0" smtClean="0">
                <a:sym typeface="Wingdings" panose="05000000000000000000" pitchFamily="2" charset="2"/>
              </a:rPr>
              <a:t> there is no overflow at all so no split needed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simplest case </a:t>
            </a:r>
            <a:r>
              <a:rPr lang="hu-HU" dirty="0" smtClean="0">
                <a:sym typeface="Wingdings" panose="05000000000000000000" pitchFamily="2" charset="2"/>
              </a:rPr>
              <a:t> there is no overflow at all so no split needed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ree.insert(4)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simplest case </a:t>
            </a:r>
            <a:r>
              <a:rPr lang="hu-HU" dirty="0" smtClean="0">
                <a:sym typeface="Wingdings" panose="05000000000000000000" pitchFamily="2" charset="2"/>
              </a:rPr>
              <a:t> there is no overflow at all so no split needed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ree.insert(4)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simplest case </a:t>
            </a:r>
            <a:r>
              <a:rPr lang="hu-HU" dirty="0" smtClean="0">
                <a:sym typeface="Wingdings" panose="05000000000000000000" pitchFamily="2" charset="2"/>
              </a:rPr>
              <a:t> there is no overflow at all so no split needed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ree.insert(4)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57102" y="1005015"/>
            <a:ext cx="8979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0054" y="56840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   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54319" y="75307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a</a:t>
            </a:r>
            <a:endParaRPr lang="hu-H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102" y="10722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l</a:t>
            </a:r>
            <a:r>
              <a:rPr lang="hu-HU" b="1" dirty="0" smtClean="0">
                <a:solidFill>
                  <a:srgbClr val="FFFF00"/>
                </a:solidFill>
              </a:rPr>
              <a:t>og   b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367" y="1256957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FF00"/>
                </a:solidFill>
              </a:rPr>
              <a:t>a</a:t>
            </a:r>
            <a:endParaRPr lang="hu-HU" sz="12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735" y="8203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   N   =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47762" y="1017030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7081" y="2339546"/>
            <a:ext cx="6024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Running time complexity for logarithmic algorithms</a:t>
            </a:r>
          </a:p>
          <a:p>
            <a:r>
              <a:rPr lang="hu-HU" dirty="0"/>
              <a:t>	</a:t>
            </a:r>
            <a:r>
              <a:rPr lang="hu-HU" dirty="0" smtClean="0"/>
              <a:t>~ we can change the base of the logarithm</a:t>
            </a:r>
          </a:p>
          <a:p>
            <a:endParaRPr lang="hu-HU" dirty="0"/>
          </a:p>
          <a:p>
            <a:r>
              <a:rPr lang="hu-HU" dirty="0" smtClean="0"/>
              <a:t>		THAT IS JUST A CONSTANT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508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simplest case </a:t>
            </a:r>
            <a:r>
              <a:rPr lang="hu-HU" dirty="0" smtClean="0">
                <a:sym typeface="Wingdings" panose="05000000000000000000" pitchFamily="2" charset="2"/>
              </a:rPr>
              <a:t> there is no overflow at all so no split needed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ree.insert(4)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simplest case </a:t>
            </a:r>
            <a:r>
              <a:rPr lang="hu-HU" dirty="0" smtClean="0">
                <a:sym typeface="Wingdings" panose="05000000000000000000" pitchFamily="2" charset="2"/>
              </a:rPr>
              <a:t> there is no overflow at all so no split needed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ree.insert(4)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simplest case </a:t>
            </a:r>
            <a:r>
              <a:rPr lang="hu-HU" dirty="0" smtClean="0">
                <a:sym typeface="Wingdings" panose="05000000000000000000" pitchFamily="2" charset="2"/>
              </a:rPr>
              <a:t> there is no overflow at all so no split needed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ree.insert(4)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simplest case </a:t>
            </a:r>
            <a:r>
              <a:rPr lang="hu-HU" dirty="0" smtClean="0">
                <a:sym typeface="Wingdings" panose="05000000000000000000" pitchFamily="2" charset="2"/>
              </a:rPr>
              <a:t> there is no overflow at all so no split needed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ree.insert(4)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simplest case </a:t>
            </a:r>
            <a:r>
              <a:rPr lang="hu-HU" dirty="0" smtClean="0">
                <a:sym typeface="Wingdings" panose="05000000000000000000" pitchFamily="2" charset="2"/>
              </a:rPr>
              <a:t> there is no overflow at all so no split needed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ree.insert(4)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3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57102" y="1005015"/>
            <a:ext cx="8979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0054" y="56840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   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54319" y="75307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a</a:t>
            </a:r>
            <a:endParaRPr lang="hu-H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102" y="10722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l</a:t>
            </a:r>
            <a:r>
              <a:rPr lang="hu-HU" b="1" dirty="0" smtClean="0">
                <a:solidFill>
                  <a:srgbClr val="FFFF00"/>
                </a:solidFill>
              </a:rPr>
              <a:t>og   b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367" y="1256957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FF00"/>
                </a:solidFill>
              </a:rPr>
              <a:t>a</a:t>
            </a:r>
            <a:endParaRPr lang="hu-HU" sz="12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735" y="8203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   N   =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47762" y="1017030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7081" y="2339546"/>
            <a:ext cx="75600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Running time complexity for logarithmic algorithms</a:t>
            </a:r>
          </a:p>
          <a:p>
            <a:r>
              <a:rPr lang="hu-HU" dirty="0"/>
              <a:t>	</a:t>
            </a:r>
            <a:r>
              <a:rPr lang="hu-HU" dirty="0" smtClean="0"/>
              <a:t>~ we can change the base of the logarithm</a:t>
            </a:r>
          </a:p>
          <a:p>
            <a:endParaRPr lang="hu-HU" dirty="0"/>
          </a:p>
          <a:p>
            <a:r>
              <a:rPr lang="hu-HU" dirty="0" smtClean="0"/>
              <a:t>		THAT IS JUST A CONSTANT !!!</a:t>
            </a:r>
          </a:p>
          <a:p>
            <a:endParaRPr lang="hu-HU" dirty="0"/>
          </a:p>
          <a:p>
            <a:r>
              <a:rPr lang="hu-HU" dirty="0" smtClean="0"/>
              <a:t>	O(cN) = c O(N) = O(N)</a:t>
            </a:r>
          </a:p>
          <a:p>
            <a:endParaRPr lang="hu-HU" dirty="0"/>
          </a:p>
          <a:p>
            <a:r>
              <a:rPr lang="hu-HU" dirty="0" smtClean="0"/>
              <a:t>		~ thats why the branching factor does not matter</a:t>
            </a:r>
          </a:p>
          <a:p>
            <a:r>
              <a:rPr lang="hu-HU" dirty="0"/>
              <a:t>	</a:t>
            </a:r>
            <a:r>
              <a:rPr lang="hu-HU" dirty="0" smtClean="0"/>
              <a:t>		in the running time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9406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10280" y="418812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4101" y="5293217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node is full in the sense that we are not</a:t>
            </a:r>
          </a:p>
          <a:p>
            <a:r>
              <a:rPr lang="hu-HU" dirty="0"/>
              <a:t>a</a:t>
            </a:r>
            <a:r>
              <a:rPr lang="hu-HU" dirty="0" smtClean="0"/>
              <a:t>ble to insert any new keys </a:t>
            </a:r>
            <a:r>
              <a:rPr lang="hu-HU" dirty="0" smtClean="0">
                <a:sym typeface="Wingdings" panose="05000000000000000000" pitchFamily="2" charset="2"/>
              </a:rPr>
              <a:t> we have to „split”</a:t>
            </a:r>
            <a:endParaRPr lang="hu-HU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10280" y="418812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4101" y="5293217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node is full in the sense that we are not</a:t>
            </a:r>
          </a:p>
          <a:p>
            <a:r>
              <a:rPr lang="hu-HU" dirty="0"/>
              <a:t>a</a:t>
            </a:r>
            <a:r>
              <a:rPr lang="hu-HU" dirty="0" smtClean="0"/>
              <a:t>ble to insert any new keys </a:t>
            </a:r>
            <a:r>
              <a:rPr lang="hu-HU" dirty="0" smtClean="0">
                <a:sym typeface="Wingdings" panose="05000000000000000000" pitchFamily="2" charset="2"/>
              </a:rPr>
              <a:t> we have to „split”</a:t>
            </a:r>
            <a:endParaRPr lang="hu-HU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10280" y="418812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4101" y="5293217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node is full in the sense that we are not</a:t>
            </a:r>
          </a:p>
          <a:p>
            <a:r>
              <a:rPr lang="hu-HU" dirty="0"/>
              <a:t>a</a:t>
            </a:r>
            <a:r>
              <a:rPr lang="hu-HU" dirty="0" smtClean="0"/>
              <a:t>ble to insert any new keys </a:t>
            </a:r>
            <a:r>
              <a:rPr lang="hu-HU" dirty="0" smtClean="0">
                <a:sym typeface="Wingdings" panose="05000000000000000000" pitchFamily="2" charset="2"/>
              </a:rPr>
              <a:t> we have to „split”</a:t>
            </a:r>
            <a:endParaRPr lang="hu-HU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10280" y="418812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4101" y="5293217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node is full in the sense that we are not</a:t>
            </a:r>
          </a:p>
          <a:p>
            <a:r>
              <a:rPr lang="hu-HU" dirty="0"/>
              <a:t>a</a:t>
            </a:r>
            <a:r>
              <a:rPr lang="hu-HU" dirty="0" smtClean="0"/>
              <a:t>ble to insert any new keys </a:t>
            </a:r>
            <a:r>
              <a:rPr lang="hu-HU" dirty="0" smtClean="0">
                <a:sym typeface="Wingdings" panose="05000000000000000000" pitchFamily="2" charset="2"/>
              </a:rPr>
              <a:t> we have to „split”</a:t>
            </a:r>
            <a:endParaRPr lang="hu-HU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74209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18766" y="418205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167" y="41820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tree.insert(9)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36386" y="319256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GOOD !!!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tree.insert(11)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tree.insert(11)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57102" y="1005015"/>
            <a:ext cx="8979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0054" y="56840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   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54319" y="75307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a</a:t>
            </a:r>
            <a:endParaRPr lang="hu-H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102" y="10722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l</a:t>
            </a:r>
            <a:r>
              <a:rPr lang="hu-HU" b="1" dirty="0" smtClean="0">
                <a:solidFill>
                  <a:srgbClr val="FFFF00"/>
                </a:solidFill>
              </a:rPr>
              <a:t>og   b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367" y="1256957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FF00"/>
                </a:solidFill>
              </a:rPr>
              <a:t>a</a:t>
            </a:r>
            <a:endParaRPr lang="hu-HU" sz="12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735" y="8203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   N   =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47762" y="1017030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7081" y="2339546"/>
            <a:ext cx="75600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Running time complexity for logarithmic algorithms</a:t>
            </a:r>
          </a:p>
          <a:p>
            <a:r>
              <a:rPr lang="hu-HU" dirty="0"/>
              <a:t>	</a:t>
            </a:r>
            <a:r>
              <a:rPr lang="hu-HU" dirty="0" smtClean="0"/>
              <a:t>~ we can change the base of the logarithm</a:t>
            </a:r>
          </a:p>
          <a:p>
            <a:endParaRPr lang="hu-HU" dirty="0"/>
          </a:p>
          <a:p>
            <a:r>
              <a:rPr lang="hu-HU" dirty="0" smtClean="0"/>
              <a:t>		THAT IS JUST A CONSTANT !!!</a:t>
            </a:r>
          </a:p>
          <a:p>
            <a:endParaRPr lang="hu-HU" dirty="0"/>
          </a:p>
          <a:p>
            <a:r>
              <a:rPr lang="hu-HU" dirty="0" smtClean="0"/>
              <a:t>	O(c*N) = c*O(N) = O(N)</a:t>
            </a:r>
          </a:p>
          <a:p>
            <a:endParaRPr lang="hu-HU" dirty="0"/>
          </a:p>
          <a:p>
            <a:r>
              <a:rPr lang="hu-HU" dirty="0" smtClean="0"/>
              <a:t>		~ thats why the branching factor does not matter</a:t>
            </a:r>
          </a:p>
          <a:p>
            <a:r>
              <a:rPr lang="hu-HU" dirty="0"/>
              <a:t>	</a:t>
            </a:r>
            <a:r>
              <a:rPr lang="hu-HU" dirty="0" smtClean="0"/>
              <a:t>		in the running time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O(log  N) = O(log  N) = O(logN)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3476" y="5274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02850" y="52909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4988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tree.insert(11)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tree.insert(11)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tree.insert(11)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tree.insert(11)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tree.insert(11)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split the nodes in order to insert new values. The node</a:t>
            </a:r>
          </a:p>
          <a:p>
            <a:r>
              <a:rPr lang="hu-HU" dirty="0"/>
              <a:t>	</a:t>
            </a:r>
            <a:r>
              <a:rPr lang="hu-HU" dirty="0" smtClean="0"/>
              <a:t>	above has enough space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tree.insert(11)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397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5037" y="168713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0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92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6986" y="299863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05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94415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5219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0628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3926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0326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762519" y="2318197"/>
            <a:ext cx="2131453" cy="680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4890752" y="2312024"/>
            <a:ext cx="634285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8" idx="0"/>
          </p:cNvCxnSpPr>
          <p:nvPr/>
        </p:nvCxnSpPr>
        <p:spPr>
          <a:xfrm>
            <a:off x="6156102" y="2312023"/>
            <a:ext cx="788832" cy="6866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9833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1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46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Straight Arrow Connector 31"/>
          <p:cNvCxnSpPr>
            <a:endCxn id="16" idx="0"/>
          </p:cNvCxnSpPr>
          <p:nvPr/>
        </p:nvCxnSpPr>
        <p:spPr>
          <a:xfrm>
            <a:off x="6812925" y="2312024"/>
            <a:ext cx="2372934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40369" y="1369854"/>
            <a:ext cx="3103809" cy="127500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3756903" y="118518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NODES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095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472" y="5182065"/>
            <a:ext cx="96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promote the middle element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insert it into the parent node</a:t>
            </a:r>
          </a:p>
          <a:p>
            <a:r>
              <a:rPr lang="hu-HU" dirty="0"/>
              <a:t>	</a:t>
            </a:r>
            <a:r>
              <a:rPr lang="hu-HU" dirty="0" smtClean="0"/>
              <a:t>BUT the parent node is full, no more space for other keys !!!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472" y="5182065"/>
            <a:ext cx="96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promote the middle element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insert it into the parent node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3560425" y="19633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1490" y="196330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472" y="5182065"/>
            <a:ext cx="96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promote the middle element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insert it into the parent node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3560425" y="19633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1490" y="196330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472" y="5182065"/>
            <a:ext cx="96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promote the middle element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insert it into the parent node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3560425" y="19633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1490" y="196330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1223" y="1519756"/>
            <a:ext cx="3713138" cy="154541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5368255" y="199449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Overflow again, have </a:t>
            </a:r>
          </a:p>
          <a:p>
            <a:r>
              <a:rPr lang="hu-HU" dirty="0"/>
              <a:t>t</a:t>
            </a:r>
            <a:r>
              <a:rPr lang="hu-HU" dirty="0" smtClean="0"/>
              <a:t>o promote again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78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397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5037" y="168713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02" y="16871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92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6986" y="299863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05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94415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5219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0628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3926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0326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762519" y="2318197"/>
            <a:ext cx="2131453" cy="68043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4890752" y="2312024"/>
            <a:ext cx="634285" cy="686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8" idx="0"/>
          </p:cNvCxnSpPr>
          <p:nvPr/>
        </p:nvCxnSpPr>
        <p:spPr>
          <a:xfrm>
            <a:off x="6156102" y="2312023"/>
            <a:ext cx="788832" cy="6866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9833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1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46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Straight Arrow Connector 31"/>
          <p:cNvCxnSpPr>
            <a:endCxn id="16" idx="0"/>
          </p:cNvCxnSpPr>
          <p:nvPr/>
        </p:nvCxnSpPr>
        <p:spPr>
          <a:xfrm>
            <a:off x="6812925" y="2312024"/>
            <a:ext cx="2372934" cy="686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9262" y="4172755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  nodes can have more than 2 children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40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424" y="1519756"/>
            <a:ext cx="3081614" cy="4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472" y="5182065"/>
            <a:ext cx="96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promote the middle element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insert it into the parent node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3560425" y="19633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1490" y="196330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39248" y="1501360"/>
            <a:ext cx="2457790" cy="4503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472" y="5182065"/>
            <a:ext cx="96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promote the middle element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insert it into the parent node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3560425" y="19633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1490" y="196330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39248" y="1501360"/>
            <a:ext cx="2457790" cy="4503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80904" y="2594375"/>
            <a:ext cx="924959" cy="1572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472" y="5182065"/>
            <a:ext cx="96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promote the middle element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insert it into the parent node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5284359" y="19525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15424" y="195252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915424" y="1519756"/>
            <a:ext cx="7702" cy="4314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501360"/>
            <a:ext cx="2634522" cy="4388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46489" y="1501360"/>
            <a:ext cx="2450549" cy="4503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459" y="194242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</a:t>
            </a:r>
            <a:r>
              <a:rPr lang="hu-HU" dirty="0" smtClean="0"/>
              <a:t>  sometimes we have to make several splits !!!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54291" y="2628350"/>
            <a:ext cx="32296" cy="1543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4798" y="416720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0586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205863" y="2628350"/>
            <a:ext cx="1078496" cy="15388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915" y="85872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tree.insert(10)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5065643" y="416720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96708" y="41672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472" y="5182065"/>
            <a:ext cx="96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promote the middle element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insert it into the parent node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5284359" y="195252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15424" y="195252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08183" y="8574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915424" y="1519756"/>
            <a:ext cx="7702" cy="4314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696708" y="2594375"/>
            <a:ext cx="211475" cy="15728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B-TREE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SEARCH OPERATION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37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ree.search</a:t>
            </a:r>
            <a:r>
              <a:rPr lang="hu-HU" dirty="0" smtClean="0"/>
              <a:t>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74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ree.search</a:t>
            </a:r>
            <a:r>
              <a:rPr lang="hu-HU" dirty="0" smtClean="0"/>
              <a:t>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3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ree.search</a:t>
            </a:r>
            <a:r>
              <a:rPr lang="hu-HU" dirty="0" smtClean="0"/>
              <a:t>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3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ree.search</a:t>
            </a:r>
            <a:r>
              <a:rPr lang="hu-HU" dirty="0" smtClean="0"/>
              <a:t>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52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3972" y="1687133"/>
            <a:ext cx="631065" cy="631065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5037" y="1687132"/>
            <a:ext cx="631065" cy="631065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02" y="1687133"/>
            <a:ext cx="631065" cy="631065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92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6986" y="299863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051" y="299863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94415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5219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06284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3926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0326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1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762519" y="2318197"/>
            <a:ext cx="2131453" cy="680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4890752" y="2312024"/>
            <a:ext cx="634285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8" idx="0"/>
          </p:cNvCxnSpPr>
          <p:nvPr/>
        </p:nvCxnSpPr>
        <p:spPr>
          <a:xfrm>
            <a:off x="6156102" y="2312023"/>
            <a:ext cx="788832" cy="6866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9833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1" y="29986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466" y="299862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Straight Arrow Connector 31"/>
          <p:cNvCxnSpPr>
            <a:endCxn id="16" idx="0"/>
          </p:cNvCxnSpPr>
          <p:nvPr/>
        </p:nvCxnSpPr>
        <p:spPr>
          <a:xfrm>
            <a:off x="6812925" y="2312024"/>
            <a:ext cx="2372934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49262" y="4172755"/>
            <a:ext cx="5347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nodes can have more than 2 children</a:t>
            </a:r>
          </a:p>
          <a:p>
            <a:pPr marL="285750" indent="-285750">
              <a:buFontTx/>
              <a:buChar char="-"/>
            </a:pPr>
            <a:r>
              <a:rPr lang="hu-HU" dirty="0"/>
              <a:t>b</a:t>
            </a:r>
            <a:r>
              <a:rPr lang="hu-HU" dirty="0" smtClean="0"/>
              <a:t>asically each nodes contains multiple keys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29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ree.search</a:t>
            </a:r>
            <a:r>
              <a:rPr lang="hu-HU" dirty="0" smtClean="0"/>
              <a:t>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42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ree.search</a:t>
            </a:r>
            <a:r>
              <a:rPr lang="hu-HU" dirty="0" smtClean="0"/>
              <a:t>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7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ree.search</a:t>
            </a:r>
            <a:r>
              <a:rPr lang="hu-HU" dirty="0" smtClean="0"/>
              <a:t>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07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ree.search</a:t>
            </a:r>
            <a:r>
              <a:rPr lang="hu-HU" dirty="0" smtClean="0"/>
              <a:t>(19)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25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(65)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81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(65)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9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(65)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16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(65)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83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9323" y="137771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450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1332983" y="2007463"/>
            <a:ext cx="2832782" cy="1535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6177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8515" y="35424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385" y="35424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5112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8258" y="137639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0388" y="1376400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226177" y="2024492"/>
            <a:ext cx="1567512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"/>
          <p:cNvSpPr/>
          <p:nvPr/>
        </p:nvSpPr>
        <p:spPr>
          <a:xfrm>
            <a:off x="6697505" y="1377711"/>
            <a:ext cx="63106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6066440" y="137639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48"/>
          <p:cNvCxnSpPr/>
          <p:nvPr/>
        </p:nvCxnSpPr>
        <p:spPr>
          <a:xfrm flipH="1">
            <a:off x="4915635" y="2024492"/>
            <a:ext cx="516000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8"/>
          <p:cNvCxnSpPr/>
          <p:nvPr/>
        </p:nvCxnSpPr>
        <p:spPr>
          <a:xfrm>
            <a:off x="6061453" y="2024492"/>
            <a:ext cx="1155037" cy="15217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8"/>
          <p:cNvCxnSpPr/>
          <p:nvPr/>
        </p:nvCxnSpPr>
        <p:spPr>
          <a:xfrm>
            <a:off x="6683569" y="2024492"/>
            <a:ext cx="2796091" cy="15144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8"/>
          <p:cNvCxnSpPr/>
          <p:nvPr/>
        </p:nvCxnSpPr>
        <p:spPr>
          <a:xfrm>
            <a:off x="7328570" y="2024492"/>
            <a:ext cx="3766437" cy="1507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/>
          <p:cNvSpPr/>
          <p:nvPr/>
        </p:nvSpPr>
        <p:spPr>
          <a:xfrm>
            <a:off x="4915635" y="354135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45"/>
          <p:cNvSpPr/>
          <p:nvPr/>
        </p:nvSpPr>
        <p:spPr>
          <a:xfrm>
            <a:off x="428457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Rectangle 35"/>
          <p:cNvSpPr/>
          <p:nvPr/>
        </p:nvSpPr>
        <p:spPr>
          <a:xfrm>
            <a:off x="6585425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45"/>
          <p:cNvSpPr/>
          <p:nvPr/>
        </p:nvSpPr>
        <p:spPr>
          <a:xfrm>
            <a:off x="5954360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7847555" y="354847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3" name="Rectangle 45"/>
          <p:cNvSpPr/>
          <p:nvPr/>
        </p:nvSpPr>
        <p:spPr>
          <a:xfrm>
            <a:off x="7216490" y="35473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9479660" y="354023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/>
          <p:nvPr/>
        </p:nvSpPr>
        <p:spPr>
          <a:xfrm>
            <a:off x="8848595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1095007" y="3539109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10463942" y="354622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15546" y="7743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tree.search</a:t>
            </a:r>
            <a:r>
              <a:rPr lang="hu-HU" dirty="0" smtClean="0"/>
              <a:t>(65)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91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3021</TotalTime>
  <Words>7194</Words>
  <Application>Microsoft Office PowerPoint</Application>
  <PresentationFormat>Widescreen</PresentationFormat>
  <Paragraphs>3148</Paragraphs>
  <Slides>199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04" baseType="lpstr">
      <vt:lpstr>Arial</vt:lpstr>
      <vt:lpstr>Century Gothic</vt:lpstr>
      <vt:lpstr>Wingdings</vt:lpstr>
      <vt:lpstr>Wingdings 3</vt:lpstr>
      <vt:lpstr>Ion</vt:lpstr>
      <vt:lpstr>B-TREE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B-TREE</vt:lpstr>
      <vt:lpstr>PowerPoint Presentation</vt:lpstr>
      <vt:lpstr>PowerPoint Presentation</vt:lpstr>
      <vt:lpstr>PowerPoint Presentation</vt:lpstr>
      <vt:lpstr>B-TREE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B-TREE</vt:lpstr>
      <vt:lpstr>B+ trees</vt:lpstr>
      <vt:lpstr>B* tree</vt:lpstr>
      <vt:lpstr>B-TREE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</dc:title>
  <dc:creator>User</dc:creator>
  <cp:lastModifiedBy>User</cp:lastModifiedBy>
  <cp:revision>140</cp:revision>
  <dcterms:created xsi:type="dcterms:W3CDTF">2016-01-10T19:52:42Z</dcterms:created>
  <dcterms:modified xsi:type="dcterms:W3CDTF">2016-07-30T11:42:32Z</dcterms:modified>
</cp:coreProperties>
</file>