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89" r:id="rId4"/>
    <p:sldId id="290" r:id="rId5"/>
    <p:sldId id="291" r:id="rId6"/>
    <p:sldId id="292" r:id="rId7"/>
    <p:sldId id="271" r:id="rId8"/>
    <p:sldId id="272" r:id="rId9"/>
    <p:sldId id="322" r:id="rId10"/>
    <p:sldId id="323" r:id="rId11"/>
    <p:sldId id="274" r:id="rId12"/>
    <p:sldId id="324" r:id="rId13"/>
    <p:sldId id="364" r:id="rId14"/>
    <p:sldId id="325" r:id="rId15"/>
    <p:sldId id="333" r:id="rId16"/>
    <p:sldId id="328" r:id="rId17"/>
    <p:sldId id="329" r:id="rId18"/>
    <p:sldId id="330" r:id="rId19"/>
    <p:sldId id="331" r:id="rId20"/>
    <p:sldId id="394" r:id="rId21"/>
    <p:sldId id="395" r:id="rId22"/>
    <p:sldId id="397" r:id="rId23"/>
    <p:sldId id="396" r:id="rId24"/>
    <p:sldId id="398" r:id="rId25"/>
    <p:sldId id="326" r:id="rId26"/>
    <p:sldId id="334" r:id="rId27"/>
    <p:sldId id="337" r:id="rId28"/>
    <p:sldId id="335" r:id="rId29"/>
    <p:sldId id="400" r:id="rId30"/>
    <p:sldId id="401" r:id="rId31"/>
    <p:sldId id="342" r:id="rId32"/>
    <p:sldId id="402" r:id="rId33"/>
    <p:sldId id="336" r:id="rId34"/>
    <p:sldId id="403" r:id="rId35"/>
    <p:sldId id="404" r:id="rId36"/>
    <p:sldId id="405" r:id="rId37"/>
    <p:sldId id="407" r:id="rId38"/>
    <p:sldId id="406" r:id="rId39"/>
    <p:sldId id="409" r:id="rId40"/>
    <p:sldId id="399" r:id="rId41"/>
    <p:sldId id="327" r:id="rId42"/>
    <p:sldId id="338" r:id="rId43"/>
    <p:sldId id="339" r:id="rId44"/>
    <p:sldId id="340" r:id="rId45"/>
    <p:sldId id="343" r:id="rId46"/>
    <p:sldId id="341" r:id="rId47"/>
    <p:sldId id="411" r:id="rId48"/>
    <p:sldId id="412" r:id="rId49"/>
    <p:sldId id="410" r:id="rId50"/>
    <p:sldId id="383" r:id="rId51"/>
    <p:sldId id="384" r:id="rId52"/>
    <p:sldId id="413" r:id="rId53"/>
    <p:sldId id="414" r:id="rId54"/>
    <p:sldId id="332" r:id="rId55"/>
    <p:sldId id="366" r:id="rId56"/>
    <p:sldId id="367" r:id="rId57"/>
    <p:sldId id="393" r:id="rId58"/>
    <p:sldId id="368" r:id="rId59"/>
    <p:sldId id="369" r:id="rId60"/>
    <p:sldId id="370" r:id="rId61"/>
    <p:sldId id="371" r:id="rId62"/>
    <p:sldId id="372" r:id="rId63"/>
    <p:sldId id="373" r:id="rId64"/>
    <p:sldId id="374" r:id="rId65"/>
    <p:sldId id="392" r:id="rId66"/>
    <p:sldId id="375" r:id="rId67"/>
    <p:sldId id="376" r:id="rId68"/>
    <p:sldId id="377" r:id="rId69"/>
    <p:sldId id="379" r:id="rId70"/>
    <p:sldId id="380" r:id="rId71"/>
    <p:sldId id="381" r:id="rId72"/>
    <p:sldId id="382" r:id="rId73"/>
    <p:sldId id="385" r:id="rId74"/>
    <p:sldId id="386" r:id="rId75"/>
    <p:sldId id="387" r:id="rId76"/>
    <p:sldId id="388" r:id="rId77"/>
    <p:sldId id="389" r:id="rId78"/>
    <p:sldId id="391" r:id="rId79"/>
    <p:sldId id="390" r:id="rId80"/>
    <p:sldId id="344" r:id="rId81"/>
    <p:sldId id="346" r:id="rId82"/>
    <p:sldId id="347" r:id="rId83"/>
    <p:sldId id="348" r:id="rId84"/>
    <p:sldId id="349" r:id="rId85"/>
    <p:sldId id="350" r:id="rId86"/>
    <p:sldId id="345" r:id="rId87"/>
    <p:sldId id="351" r:id="rId88"/>
    <p:sldId id="352" r:id="rId89"/>
    <p:sldId id="353" r:id="rId90"/>
    <p:sldId id="354" r:id="rId91"/>
    <p:sldId id="355" r:id="rId92"/>
    <p:sldId id="356" r:id="rId93"/>
    <p:sldId id="357" r:id="rId94"/>
    <p:sldId id="359" r:id="rId95"/>
    <p:sldId id="360" r:id="rId96"/>
    <p:sldId id="361" r:id="rId97"/>
    <p:sldId id="362" r:id="rId98"/>
    <p:sldId id="363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8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2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2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8057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04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49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15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88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2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7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0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0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7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2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9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F0043B-B2AC-4A42-8D54-456A44C2236D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290E0-5422-4473-B888-45ADB3C21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42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RED-BLACK TREES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2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842" y="1260820"/>
            <a:ext cx="8718466" cy="4195762"/>
          </a:xfrm>
        </p:spPr>
      </p:pic>
    </p:spTree>
    <p:extLst>
      <p:ext uri="{BB962C8B-B14F-4D97-AF65-F5344CB8AC3E}">
        <p14:creationId xmlns:p14="http://schemas.microsoft.com/office/powerpoint/2010/main" val="48925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6381"/>
          </a:xfrm>
        </p:spPr>
        <p:txBody>
          <a:bodyPr/>
          <a:lstStyle/>
          <a:p>
            <a:r>
              <a:rPr lang="hu-HU" u="sng" dirty="0" smtClean="0"/>
              <a:t>Rotations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2485623" y="191895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20592" y="29213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359194" y="400547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344215" y="2921358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2170233" y="2468594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9" idx="1"/>
          </p:cNvCxnSpPr>
          <p:nvPr/>
        </p:nvCxnSpPr>
        <p:spPr>
          <a:xfrm>
            <a:off x="3035264" y="2468594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07148" y="3975281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8" name="Straight Arrow Connector 17"/>
          <p:cNvCxnSpPr>
            <a:endCxn id="17" idx="7"/>
          </p:cNvCxnSpPr>
          <p:nvPr/>
        </p:nvCxnSpPr>
        <p:spPr>
          <a:xfrm flipH="1">
            <a:off x="1356789" y="3522517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04694" y="3522516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82762" y="3529242"/>
            <a:ext cx="1288439" cy="2332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840386" y="3951958"/>
            <a:ext cx="1214905" cy="2361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69289" y="300026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rightRotate(D)</a:t>
            </a:r>
            <a:endParaRPr lang="hu-HU" dirty="0"/>
          </a:p>
        </p:txBody>
      </p:sp>
      <p:sp>
        <p:nvSpPr>
          <p:cNvPr id="26" name="TextBox 25"/>
          <p:cNvSpPr txBox="1"/>
          <p:nvPr/>
        </p:nvSpPr>
        <p:spPr>
          <a:xfrm>
            <a:off x="4733091" y="4135213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leftRotate(B)</a:t>
            </a:r>
            <a:endParaRPr lang="hu-HU" dirty="0"/>
          </a:p>
        </p:txBody>
      </p:sp>
      <p:sp>
        <p:nvSpPr>
          <p:cNvPr id="29" name="Oval 28"/>
          <p:cNvSpPr/>
          <p:nvPr/>
        </p:nvSpPr>
        <p:spPr>
          <a:xfrm>
            <a:off x="8832761" y="2146622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967730" y="314902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10423302" y="4238379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691353" y="3149027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29" idx="3"/>
            <a:endCxn id="30" idx="7"/>
          </p:cNvCxnSpPr>
          <p:nvPr/>
        </p:nvCxnSpPr>
        <p:spPr>
          <a:xfrm flipH="1">
            <a:off x="8517371" y="269626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5"/>
            <a:endCxn id="32" idx="1"/>
          </p:cNvCxnSpPr>
          <p:nvPr/>
        </p:nvCxnSpPr>
        <p:spPr>
          <a:xfrm>
            <a:off x="9382402" y="2696263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871256" y="420818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endCxn id="35" idx="7"/>
          </p:cNvCxnSpPr>
          <p:nvPr/>
        </p:nvCxnSpPr>
        <p:spPr>
          <a:xfrm flipH="1">
            <a:off x="9420897" y="375541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168802" y="3755418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6938" y="5769735"/>
            <a:ext cx="760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just have to update the references which can be done in </a:t>
            </a:r>
            <a:r>
              <a:rPr lang="hu-HU" b="1" dirty="0" smtClean="0"/>
              <a:t>O(1)</a:t>
            </a:r>
          </a:p>
          <a:p>
            <a:r>
              <a:rPr lang="hu-HU" dirty="0"/>
              <a:t>t</a:t>
            </a:r>
            <a:r>
              <a:rPr lang="hu-HU" dirty="0" smtClean="0"/>
              <a:t>ime complexity !!! ( the in-order traversal is the same )</a:t>
            </a:r>
          </a:p>
        </p:txBody>
      </p:sp>
    </p:spTree>
    <p:extLst>
      <p:ext uri="{BB962C8B-B14F-4D97-AF65-F5344CB8AC3E}">
        <p14:creationId xmlns:p14="http://schemas.microsoft.com/office/powerpoint/2010/main" val="241585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Every new node is red by default</a:t>
            </a:r>
          </a:p>
          <a:p>
            <a:r>
              <a:rPr lang="hu-HU" dirty="0" smtClean="0"/>
              <a:t>We keep inserting new node in the same way as we have seen for binary search trees ( or AVL trees )</a:t>
            </a:r>
          </a:p>
          <a:p>
            <a:r>
              <a:rPr lang="hu-HU" dirty="0" smtClean="0"/>
              <a:t>On every insertion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we have to check whether we have violated the red-black properties or not</a:t>
            </a:r>
          </a:p>
          <a:p>
            <a:r>
              <a:rPr lang="hu-HU" dirty="0" smtClean="0"/>
              <a:t>If we have violated the RB properties: we have to rebalance the tree</a:t>
            </a:r>
          </a:p>
          <a:p>
            <a:pPr lvl="1"/>
            <a:r>
              <a:rPr lang="hu-HU" dirty="0" smtClean="0"/>
              <a:t>1.)  make rotations </a:t>
            </a:r>
          </a:p>
          <a:p>
            <a:pPr lvl="1"/>
            <a:r>
              <a:rPr lang="hu-HU" dirty="0" smtClean="0"/>
              <a:t>2.) OR just recolor the nodes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104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93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1: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2408350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319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1921" y="393977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66942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09296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95799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279516" y="345681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27421" y="345681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152104" y="4522547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31680" y="4519834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138154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17730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62785" y="40255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1911791" y="4955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97841" y="49557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27873" y="374176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13923" y="3741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197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1: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2408350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319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1921" y="393977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66942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09296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95799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279516" y="345681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27421" y="345681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152104" y="4522547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31680" y="4519834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138154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17730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62785" y="40255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1911791" y="4955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97841" y="49557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27873" y="374176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13923" y="3741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20" name="Oval 19"/>
          <p:cNvSpPr/>
          <p:nvPr/>
        </p:nvSpPr>
        <p:spPr>
          <a:xfrm>
            <a:off x="8270950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405919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412290" y="4028299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9129542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stCxn id="20" idx="3"/>
            <a:endCxn id="21" idx="7"/>
          </p:cNvCxnSpPr>
          <p:nvPr/>
        </p:nvCxnSpPr>
        <p:spPr>
          <a:xfrm flipH="1">
            <a:off x="795556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5"/>
            <a:endCxn id="23" idx="1"/>
          </p:cNvCxnSpPr>
          <p:nvPr/>
        </p:nvCxnSpPr>
        <p:spPr>
          <a:xfrm>
            <a:off x="882059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166989" y="4648405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914894" y="4648404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281573" y="3456811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961149" y="3454098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9731" y="381921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42" name="TextBox 41"/>
          <p:cNvSpPr txBox="1"/>
          <p:nvPr/>
        </p:nvSpPr>
        <p:spPr>
          <a:xfrm>
            <a:off x="8033605" y="37880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54905" y="528147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8878964" y="3478495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626869" y="3478494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140054" y="526608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876074" y="40244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4507606" y="965915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problem is symmetric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6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1: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2408350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319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1921" y="393977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66942" y="2855653"/>
            <a:ext cx="643944" cy="643944"/>
          </a:xfrm>
          <a:prstGeom prst="ellipse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09296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95799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279516" y="345681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27421" y="345681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152104" y="4522547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31680" y="4519834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138154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17730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62785" y="40255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1911791" y="4955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97841" y="49557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27873" y="374176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13923" y="3741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4559121" y="798490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„uncle” of x is red too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9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1: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2408350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319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1921" y="393977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66942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09296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95799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279516" y="345681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27421" y="345681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152104" y="4522547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31680" y="4519834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138154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17730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62785" y="40255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1911791" y="4955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97841" y="49557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27873" y="374176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13923" y="3741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4559121" y="798490"/>
            <a:ext cx="4889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just have to recolor some nodes, quite</a:t>
            </a:r>
          </a:p>
          <a:p>
            <a:r>
              <a:rPr lang="hu-HU" dirty="0"/>
              <a:t>e</a:t>
            </a:r>
            <a:r>
              <a:rPr lang="hu-HU" dirty="0" smtClean="0"/>
              <a:t>asy case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152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1: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2408350" y="1853248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319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1921" y="393977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66942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09296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95799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279516" y="345681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27421" y="345681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152104" y="4522547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31680" y="4519834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138154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17730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62785" y="40255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1911791" y="4955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97841" y="49557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27873" y="374176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13923" y="3741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4559121" y="798490"/>
            <a:ext cx="5791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just have to recolor some nodes, quite</a:t>
            </a:r>
          </a:p>
          <a:p>
            <a:r>
              <a:rPr lang="hu-HU" dirty="0"/>
              <a:t>e</a:t>
            </a:r>
            <a:r>
              <a:rPr lang="hu-HU" dirty="0" smtClean="0"/>
              <a:t>asy case + the </a:t>
            </a:r>
            <a:r>
              <a:rPr lang="hu-HU" b="1" dirty="0" smtClean="0"/>
              <a:t>x</a:t>
            </a:r>
            <a:r>
              <a:rPr lang="hu-HU" dirty="0" smtClean="0"/>
              <a:t> will be the root node in this case</a:t>
            </a:r>
          </a:p>
          <a:p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5420497" y="2034746"/>
            <a:ext cx="6227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IMPORTANT: with this recoloring, maybe we </a:t>
            </a:r>
          </a:p>
          <a:p>
            <a:r>
              <a:rPr lang="hu-HU" dirty="0"/>
              <a:t>v</a:t>
            </a:r>
            <a:r>
              <a:rPr lang="hu-HU" dirty="0" smtClean="0"/>
              <a:t>iolate the red-black properties in other</a:t>
            </a:r>
          </a:p>
          <a:p>
            <a:r>
              <a:rPr lang="hu-HU" dirty="0"/>
              <a:t>p</a:t>
            </a:r>
            <a:r>
              <a:rPr lang="hu-HU" dirty="0" smtClean="0"/>
              <a:t>arts of the tree !!!</a:t>
            </a:r>
          </a:p>
          <a:p>
            <a:r>
              <a:rPr lang="hu-HU" dirty="0"/>
              <a:t>	</a:t>
            </a:r>
            <a:r>
              <a:rPr lang="hu-HU" dirty="0" smtClean="0"/>
              <a:t>~ have to check recursively on the whole tree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710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1: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2408350" y="1853248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319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1921" y="393977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66942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09296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95799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279516" y="345681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27421" y="345681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152104" y="4522547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31680" y="4519834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138154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17730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62785" y="40255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1911791" y="4955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97841" y="49557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27873" y="374176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13923" y="3741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4559121" y="798490"/>
            <a:ext cx="6038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check recursively (fom bottom to top)</a:t>
            </a:r>
          </a:p>
          <a:p>
            <a:r>
              <a:rPr lang="hu-HU" dirty="0"/>
              <a:t>w</a:t>
            </a:r>
            <a:r>
              <a:rPr lang="hu-HU" dirty="0" smtClean="0"/>
              <a:t>hether the red-black properties are violated or not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089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0158" y="540913"/>
            <a:ext cx="4095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Construct a BST from a sorted array</a:t>
            </a:r>
          </a:p>
          <a:p>
            <a:r>
              <a:rPr lang="hu-HU" dirty="0"/>
              <a:t> </a:t>
            </a:r>
            <a:r>
              <a:rPr lang="hu-HU" dirty="0" smtClean="0"/>
              <a:t> [1,2,3,4]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717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1:</a:t>
            </a:r>
            <a:endParaRPr lang="hu-HU" u="sng" dirty="0"/>
          </a:p>
        </p:txBody>
      </p:sp>
      <p:sp>
        <p:nvSpPr>
          <p:cNvPr id="21" name="Oval 19"/>
          <p:cNvSpPr/>
          <p:nvPr/>
        </p:nvSpPr>
        <p:spPr>
          <a:xfrm>
            <a:off x="5445371" y="1531276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20"/>
          <p:cNvSpPr/>
          <p:nvPr/>
        </p:nvSpPr>
        <p:spPr>
          <a:xfrm>
            <a:off x="4580340" y="2533681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21"/>
          <p:cNvSpPr/>
          <p:nvPr/>
        </p:nvSpPr>
        <p:spPr>
          <a:xfrm>
            <a:off x="5586711" y="3706327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24" name="Oval 22"/>
          <p:cNvSpPr/>
          <p:nvPr/>
        </p:nvSpPr>
        <p:spPr>
          <a:xfrm>
            <a:off x="6303963" y="2533681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3"/>
          <p:cNvCxnSpPr>
            <a:stCxn id="21" idx="3"/>
            <a:endCxn id="22" idx="7"/>
          </p:cNvCxnSpPr>
          <p:nvPr/>
        </p:nvCxnSpPr>
        <p:spPr>
          <a:xfrm flipH="1">
            <a:off x="5129981" y="2080917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4"/>
          <p:cNvCxnSpPr>
            <a:stCxn id="21" idx="5"/>
            <a:endCxn id="24" idx="1"/>
          </p:cNvCxnSpPr>
          <p:nvPr/>
        </p:nvCxnSpPr>
        <p:spPr>
          <a:xfrm>
            <a:off x="5995012" y="2080917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5"/>
          <p:cNvCxnSpPr/>
          <p:nvPr/>
        </p:nvCxnSpPr>
        <p:spPr>
          <a:xfrm flipH="1">
            <a:off x="5341410" y="432643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6"/>
          <p:cNvCxnSpPr/>
          <p:nvPr/>
        </p:nvCxnSpPr>
        <p:spPr>
          <a:xfrm>
            <a:off x="6089315" y="4326432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1"/>
          <p:cNvCxnSpPr/>
          <p:nvPr/>
        </p:nvCxnSpPr>
        <p:spPr>
          <a:xfrm flipH="1">
            <a:off x="4455994" y="3134839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2"/>
          <p:cNvCxnSpPr/>
          <p:nvPr/>
        </p:nvCxnSpPr>
        <p:spPr>
          <a:xfrm>
            <a:off x="5135570" y="3132126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5"/>
          <p:cNvSpPr txBox="1"/>
          <p:nvPr/>
        </p:nvSpPr>
        <p:spPr>
          <a:xfrm>
            <a:off x="4224152" y="349724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41"/>
          <p:cNvSpPr txBox="1"/>
          <p:nvPr/>
        </p:nvSpPr>
        <p:spPr>
          <a:xfrm>
            <a:off x="5208026" y="34660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129326" y="49595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cxnSp>
        <p:nvCxnSpPr>
          <p:cNvPr id="43" name="Straight Arrow Connector 45"/>
          <p:cNvCxnSpPr/>
          <p:nvPr/>
        </p:nvCxnSpPr>
        <p:spPr>
          <a:xfrm flipH="1">
            <a:off x="6053385" y="315652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6"/>
          <p:cNvCxnSpPr/>
          <p:nvPr/>
        </p:nvCxnSpPr>
        <p:spPr>
          <a:xfrm>
            <a:off x="6801290" y="3156522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7"/>
          <p:cNvSpPr txBox="1"/>
          <p:nvPr/>
        </p:nvSpPr>
        <p:spPr>
          <a:xfrm>
            <a:off x="6314475" y="494411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46" name="TextBox 48"/>
          <p:cNvSpPr txBox="1"/>
          <p:nvPr/>
        </p:nvSpPr>
        <p:spPr>
          <a:xfrm>
            <a:off x="7050495" y="37024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234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1:</a:t>
            </a:r>
            <a:endParaRPr lang="hu-HU" u="sng" dirty="0"/>
          </a:p>
        </p:txBody>
      </p:sp>
      <p:sp>
        <p:nvSpPr>
          <p:cNvPr id="21" name="Oval 19"/>
          <p:cNvSpPr/>
          <p:nvPr/>
        </p:nvSpPr>
        <p:spPr>
          <a:xfrm>
            <a:off x="5445371" y="1531276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20"/>
          <p:cNvSpPr/>
          <p:nvPr/>
        </p:nvSpPr>
        <p:spPr>
          <a:xfrm>
            <a:off x="4580340" y="2533681"/>
            <a:ext cx="643944" cy="643944"/>
          </a:xfrm>
          <a:prstGeom prst="ellipse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21"/>
          <p:cNvSpPr/>
          <p:nvPr/>
        </p:nvSpPr>
        <p:spPr>
          <a:xfrm>
            <a:off x="5586711" y="3706327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24" name="Oval 22"/>
          <p:cNvSpPr/>
          <p:nvPr/>
        </p:nvSpPr>
        <p:spPr>
          <a:xfrm>
            <a:off x="6303963" y="2533681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3"/>
          <p:cNvCxnSpPr>
            <a:stCxn id="21" idx="3"/>
            <a:endCxn id="22" idx="7"/>
          </p:cNvCxnSpPr>
          <p:nvPr/>
        </p:nvCxnSpPr>
        <p:spPr>
          <a:xfrm flipH="1">
            <a:off x="5129981" y="2080917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4"/>
          <p:cNvCxnSpPr>
            <a:stCxn id="21" idx="5"/>
            <a:endCxn id="24" idx="1"/>
          </p:cNvCxnSpPr>
          <p:nvPr/>
        </p:nvCxnSpPr>
        <p:spPr>
          <a:xfrm>
            <a:off x="5995012" y="2080917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5"/>
          <p:cNvCxnSpPr/>
          <p:nvPr/>
        </p:nvCxnSpPr>
        <p:spPr>
          <a:xfrm flipH="1">
            <a:off x="5341410" y="432643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6"/>
          <p:cNvCxnSpPr/>
          <p:nvPr/>
        </p:nvCxnSpPr>
        <p:spPr>
          <a:xfrm>
            <a:off x="6089315" y="4326432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1"/>
          <p:cNvCxnSpPr/>
          <p:nvPr/>
        </p:nvCxnSpPr>
        <p:spPr>
          <a:xfrm flipH="1">
            <a:off x="4455994" y="3134839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2"/>
          <p:cNvCxnSpPr/>
          <p:nvPr/>
        </p:nvCxnSpPr>
        <p:spPr>
          <a:xfrm>
            <a:off x="5135570" y="3132126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5"/>
          <p:cNvSpPr txBox="1"/>
          <p:nvPr/>
        </p:nvSpPr>
        <p:spPr>
          <a:xfrm>
            <a:off x="4224152" y="349724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41"/>
          <p:cNvSpPr txBox="1"/>
          <p:nvPr/>
        </p:nvSpPr>
        <p:spPr>
          <a:xfrm>
            <a:off x="5208026" y="34660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129326" y="49595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cxnSp>
        <p:nvCxnSpPr>
          <p:cNvPr id="43" name="Straight Arrow Connector 45"/>
          <p:cNvCxnSpPr/>
          <p:nvPr/>
        </p:nvCxnSpPr>
        <p:spPr>
          <a:xfrm flipH="1">
            <a:off x="6053385" y="315652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6"/>
          <p:cNvCxnSpPr/>
          <p:nvPr/>
        </p:nvCxnSpPr>
        <p:spPr>
          <a:xfrm>
            <a:off x="6801290" y="3156522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7"/>
          <p:cNvSpPr txBox="1"/>
          <p:nvPr/>
        </p:nvSpPr>
        <p:spPr>
          <a:xfrm>
            <a:off x="6314475" y="494411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46" name="TextBox 48"/>
          <p:cNvSpPr txBox="1"/>
          <p:nvPr/>
        </p:nvSpPr>
        <p:spPr>
          <a:xfrm>
            <a:off x="7050495" y="37024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33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1:</a:t>
            </a:r>
            <a:endParaRPr lang="hu-HU" u="sng" dirty="0"/>
          </a:p>
        </p:txBody>
      </p:sp>
      <p:sp>
        <p:nvSpPr>
          <p:cNvPr id="21" name="Oval 19"/>
          <p:cNvSpPr/>
          <p:nvPr/>
        </p:nvSpPr>
        <p:spPr>
          <a:xfrm>
            <a:off x="5445371" y="1531276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20"/>
          <p:cNvSpPr/>
          <p:nvPr/>
        </p:nvSpPr>
        <p:spPr>
          <a:xfrm>
            <a:off x="4580340" y="2533681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21"/>
          <p:cNvSpPr/>
          <p:nvPr/>
        </p:nvSpPr>
        <p:spPr>
          <a:xfrm>
            <a:off x="5586711" y="3706327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24" name="Oval 22"/>
          <p:cNvSpPr/>
          <p:nvPr/>
        </p:nvSpPr>
        <p:spPr>
          <a:xfrm>
            <a:off x="6303963" y="2533681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3"/>
          <p:cNvCxnSpPr>
            <a:stCxn id="21" idx="3"/>
            <a:endCxn id="22" idx="7"/>
          </p:cNvCxnSpPr>
          <p:nvPr/>
        </p:nvCxnSpPr>
        <p:spPr>
          <a:xfrm flipH="1">
            <a:off x="5129981" y="2080917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4"/>
          <p:cNvCxnSpPr>
            <a:stCxn id="21" idx="5"/>
            <a:endCxn id="24" idx="1"/>
          </p:cNvCxnSpPr>
          <p:nvPr/>
        </p:nvCxnSpPr>
        <p:spPr>
          <a:xfrm>
            <a:off x="5995012" y="2080917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5"/>
          <p:cNvCxnSpPr/>
          <p:nvPr/>
        </p:nvCxnSpPr>
        <p:spPr>
          <a:xfrm flipH="1">
            <a:off x="5341410" y="432643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6"/>
          <p:cNvCxnSpPr/>
          <p:nvPr/>
        </p:nvCxnSpPr>
        <p:spPr>
          <a:xfrm>
            <a:off x="6089315" y="4326432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1"/>
          <p:cNvCxnSpPr/>
          <p:nvPr/>
        </p:nvCxnSpPr>
        <p:spPr>
          <a:xfrm flipH="1">
            <a:off x="4455994" y="3134839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2"/>
          <p:cNvCxnSpPr/>
          <p:nvPr/>
        </p:nvCxnSpPr>
        <p:spPr>
          <a:xfrm>
            <a:off x="5135570" y="3132126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5"/>
          <p:cNvSpPr txBox="1"/>
          <p:nvPr/>
        </p:nvSpPr>
        <p:spPr>
          <a:xfrm>
            <a:off x="4224152" y="349724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41"/>
          <p:cNvSpPr txBox="1"/>
          <p:nvPr/>
        </p:nvSpPr>
        <p:spPr>
          <a:xfrm>
            <a:off x="5208026" y="34660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129326" y="49595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cxnSp>
        <p:nvCxnSpPr>
          <p:cNvPr id="43" name="Straight Arrow Connector 45"/>
          <p:cNvCxnSpPr/>
          <p:nvPr/>
        </p:nvCxnSpPr>
        <p:spPr>
          <a:xfrm flipH="1">
            <a:off x="6053385" y="315652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6"/>
          <p:cNvCxnSpPr/>
          <p:nvPr/>
        </p:nvCxnSpPr>
        <p:spPr>
          <a:xfrm>
            <a:off x="6801290" y="3156522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7"/>
          <p:cNvSpPr txBox="1"/>
          <p:nvPr/>
        </p:nvSpPr>
        <p:spPr>
          <a:xfrm>
            <a:off x="6314475" y="494411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46" name="TextBox 48"/>
          <p:cNvSpPr txBox="1"/>
          <p:nvPr/>
        </p:nvSpPr>
        <p:spPr>
          <a:xfrm>
            <a:off x="7050495" y="37024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342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1:</a:t>
            </a:r>
            <a:endParaRPr lang="hu-HU" u="sng" dirty="0"/>
          </a:p>
        </p:txBody>
      </p:sp>
      <p:sp>
        <p:nvSpPr>
          <p:cNvPr id="21" name="Oval 19"/>
          <p:cNvSpPr/>
          <p:nvPr/>
        </p:nvSpPr>
        <p:spPr>
          <a:xfrm>
            <a:off x="5445371" y="1531276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22" name="Oval 20"/>
          <p:cNvSpPr/>
          <p:nvPr/>
        </p:nvSpPr>
        <p:spPr>
          <a:xfrm>
            <a:off x="4580340" y="2533681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21"/>
          <p:cNvSpPr/>
          <p:nvPr/>
        </p:nvSpPr>
        <p:spPr>
          <a:xfrm>
            <a:off x="5586711" y="3706327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24" name="Oval 22"/>
          <p:cNvSpPr/>
          <p:nvPr/>
        </p:nvSpPr>
        <p:spPr>
          <a:xfrm>
            <a:off x="6303963" y="2533681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3"/>
          <p:cNvCxnSpPr>
            <a:stCxn id="21" idx="3"/>
            <a:endCxn id="22" idx="7"/>
          </p:cNvCxnSpPr>
          <p:nvPr/>
        </p:nvCxnSpPr>
        <p:spPr>
          <a:xfrm flipH="1">
            <a:off x="5129981" y="2080917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4"/>
          <p:cNvCxnSpPr>
            <a:stCxn id="21" idx="5"/>
            <a:endCxn id="24" idx="1"/>
          </p:cNvCxnSpPr>
          <p:nvPr/>
        </p:nvCxnSpPr>
        <p:spPr>
          <a:xfrm>
            <a:off x="5995012" y="2080917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5"/>
          <p:cNvCxnSpPr/>
          <p:nvPr/>
        </p:nvCxnSpPr>
        <p:spPr>
          <a:xfrm flipH="1">
            <a:off x="5341410" y="432643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6"/>
          <p:cNvCxnSpPr/>
          <p:nvPr/>
        </p:nvCxnSpPr>
        <p:spPr>
          <a:xfrm>
            <a:off x="6089315" y="4326432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1"/>
          <p:cNvCxnSpPr/>
          <p:nvPr/>
        </p:nvCxnSpPr>
        <p:spPr>
          <a:xfrm flipH="1">
            <a:off x="4455994" y="3134839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2"/>
          <p:cNvCxnSpPr/>
          <p:nvPr/>
        </p:nvCxnSpPr>
        <p:spPr>
          <a:xfrm>
            <a:off x="5135570" y="3132126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5"/>
          <p:cNvSpPr txBox="1"/>
          <p:nvPr/>
        </p:nvSpPr>
        <p:spPr>
          <a:xfrm>
            <a:off x="4224152" y="349724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6" name="TextBox 41"/>
          <p:cNvSpPr txBox="1"/>
          <p:nvPr/>
        </p:nvSpPr>
        <p:spPr>
          <a:xfrm>
            <a:off x="5208026" y="34660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129326" y="49595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cxnSp>
        <p:nvCxnSpPr>
          <p:cNvPr id="43" name="Straight Arrow Connector 45"/>
          <p:cNvCxnSpPr/>
          <p:nvPr/>
        </p:nvCxnSpPr>
        <p:spPr>
          <a:xfrm flipH="1">
            <a:off x="6053385" y="315652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6"/>
          <p:cNvCxnSpPr/>
          <p:nvPr/>
        </p:nvCxnSpPr>
        <p:spPr>
          <a:xfrm>
            <a:off x="6801290" y="3156522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7"/>
          <p:cNvSpPr txBox="1"/>
          <p:nvPr/>
        </p:nvSpPr>
        <p:spPr>
          <a:xfrm>
            <a:off x="6314475" y="494411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46" name="TextBox 48"/>
          <p:cNvSpPr txBox="1"/>
          <p:nvPr/>
        </p:nvSpPr>
        <p:spPr>
          <a:xfrm>
            <a:off x="7050495" y="37024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208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047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2: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2408350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319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1921" y="393977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66942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09296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95799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279516" y="345681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27421" y="345681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152104" y="4522547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31680" y="4519834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138154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7730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2785" y="40255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1911791" y="4955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7841" y="49557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27873" y="374176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13923" y="3741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710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2: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2408350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319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1921" y="393977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66942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09296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95799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279516" y="345681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27421" y="345681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152104" y="4522547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31680" y="4519834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138154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7730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2785" y="40255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1911791" y="4955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7841" y="49557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27873" y="374176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13923" y="3741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3284061" y="631065"/>
            <a:ext cx="679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uncle of node </a:t>
            </a:r>
            <a:r>
              <a:rPr lang="hu-HU" b="1" dirty="0" smtClean="0"/>
              <a:t>x</a:t>
            </a:r>
            <a:r>
              <a:rPr lang="hu-HU" dirty="0" smtClean="0"/>
              <a:t> is a black node + node </a:t>
            </a:r>
            <a:r>
              <a:rPr lang="hu-HU" b="1" dirty="0" smtClean="0"/>
              <a:t>x</a:t>
            </a:r>
            <a:r>
              <a:rPr lang="hu-HU" dirty="0" smtClean="0"/>
              <a:t> is a right child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114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2: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2408350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319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1921" y="393977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66942" y="2855653"/>
            <a:ext cx="643944" cy="643944"/>
          </a:xfrm>
          <a:prstGeom prst="ellipse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09296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95799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279516" y="345681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27421" y="345681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152104" y="4522547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31680" y="4519834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138154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7730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2785" y="40255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1911791" y="4955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7841" y="49557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27873" y="374176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13923" y="3741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3284061" y="631065"/>
            <a:ext cx="679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uncle of node x is a black node + node x is a right child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928037" y="275473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uncle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756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2: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2408350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319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1921" y="393977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66942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09296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95799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279516" y="345681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27421" y="345681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152104" y="4522547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31680" y="4519834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138154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7730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2785" y="40255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1911791" y="4955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7841" y="49557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27873" y="374176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13923" y="3741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171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2: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2408350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319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1921" y="393977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66942" y="2855653"/>
            <a:ext cx="643944" cy="643944"/>
          </a:xfrm>
          <a:prstGeom prst="ellipse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09296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95799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279516" y="345681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27421" y="345681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152104" y="4522547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31680" y="4519834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138154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7730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2785" y="40255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1911791" y="4955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7841" y="49557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27873" y="374176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13923" y="3741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3284061" y="631065"/>
            <a:ext cx="6795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uncle of node </a:t>
            </a:r>
            <a:r>
              <a:rPr lang="hu-HU" b="1" dirty="0" smtClean="0"/>
              <a:t>x</a:t>
            </a:r>
            <a:r>
              <a:rPr lang="hu-HU" dirty="0" smtClean="0"/>
              <a:t> is a black node + node </a:t>
            </a:r>
            <a:r>
              <a:rPr lang="hu-HU" b="1" dirty="0" smtClean="0"/>
              <a:t>x</a:t>
            </a:r>
            <a:r>
              <a:rPr lang="hu-HU" dirty="0" smtClean="0"/>
              <a:t> is a right child</a:t>
            </a:r>
          </a:p>
          <a:p>
            <a:r>
              <a:rPr lang="hu-HU" dirty="0" smtClean="0"/>
              <a:t>     We have to make a left rotation on the node </a:t>
            </a:r>
            <a:r>
              <a:rPr lang="hu-HU" b="1" dirty="0" smtClean="0"/>
              <a:t>x</a:t>
            </a:r>
            <a:r>
              <a:rPr lang="hu-HU" dirty="0" smtClean="0"/>
              <a:t>’s parent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00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51550" y="135228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5994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2: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2408350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319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1921" y="393977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66942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09296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95799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279516" y="345681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27421" y="345681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152104" y="4522547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31680" y="4519834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138154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7730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2785" y="40255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1911791" y="4955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7841" y="49557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27873" y="374176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13923" y="3741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2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2: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2408350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319" y="2855653"/>
            <a:ext cx="643944" cy="643944"/>
          </a:xfrm>
          <a:prstGeom prst="ellipse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1921" y="393977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66942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09296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95799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279516" y="345681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27421" y="345681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152104" y="4522547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31680" y="4519834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138154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7730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2785" y="40255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1911791" y="4955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7841" y="49557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27873" y="374176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13923" y="3741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3284061" y="631065"/>
            <a:ext cx="6795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uncle of node </a:t>
            </a:r>
            <a:r>
              <a:rPr lang="hu-HU" b="1" dirty="0" smtClean="0"/>
              <a:t>x</a:t>
            </a:r>
            <a:r>
              <a:rPr lang="hu-HU" dirty="0" smtClean="0"/>
              <a:t> is a black node + node x is a right child</a:t>
            </a:r>
          </a:p>
          <a:p>
            <a:r>
              <a:rPr lang="hu-HU" dirty="0" smtClean="0"/>
              <a:t>     We have to make a left rotation on the node </a:t>
            </a:r>
            <a:r>
              <a:rPr lang="hu-HU" b="1" dirty="0" smtClean="0"/>
              <a:t>x</a:t>
            </a:r>
            <a:r>
              <a:rPr lang="hu-HU" dirty="0" smtClean="0"/>
              <a:t>’s parent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5087155" y="2497192"/>
            <a:ext cx="416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rotate the blue node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152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2: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2408350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319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1921" y="393977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66942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09296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95799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279516" y="345681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27421" y="345681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152104" y="4522547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31680" y="4519834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138154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7730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2785" y="40255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1911791" y="4955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7841" y="49557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27873" y="374176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13923" y="3741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79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2: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2408350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319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1921" y="393977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66942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09296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95799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279516" y="345681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27421" y="345681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152104" y="4522547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31680" y="4519834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138154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17730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2785" y="402556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1911791" y="4955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7841" y="495573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27873" y="374176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13923" y="3741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3284061" y="631065"/>
            <a:ext cx="6795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uncle of node </a:t>
            </a:r>
            <a:r>
              <a:rPr lang="hu-HU" b="1" dirty="0" smtClean="0"/>
              <a:t>x</a:t>
            </a:r>
            <a:r>
              <a:rPr lang="hu-HU" dirty="0" smtClean="0"/>
              <a:t> is a black node + node </a:t>
            </a:r>
            <a:r>
              <a:rPr lang="hu-HU" b="1" dirty="0" smtClean="0"/>
              <a:t>x</a:t>
            </a:r>
            <a:r>
              <a:rPr lang="hu-HU" dirty="0" smtClean="0"/>
              <a:t> is a right child</a:t>
            </a:r>
          </a:p>
          <a:p>
            <a:r>
              <a:rPr lang="hu-HU" dirty="0" smtClean="0"/>
              <a:t>     We have to make a left rotation on the node </a:t>
            </a:r>
            <a:r>
              <a:rPr lang="hu-HU" b="1" dirty="0" smtClean="0"/>
              <a:t>x</a:t>
            </a:r>
            <a:r>
              <a:rPr lang="hu-HU" dirty="0" smtClean="0"/>
              <a:t>’s parent</a:t>
            </a:r>
            <a:endParaRPr lang="hu-HU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967794" y="3752501"/>
            <a:ext cx="1815921" cy="2207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824956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959925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255049" y="4003878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683548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/>
          <p:cNvCxnSpPr>
            <a:stCxn id="41" idx="3"/>
            <a:endCxn id="42" idx="7"/>
          </p:cNvCxnSpPr>
          <p:nvPr/>
        </p:nvCxnSpPr>
        <p:spPr>
          <a:xfrm flipH="1">
            <a:off x="8509566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5"/>
            <a:endCxn id="44" idx="1"/>
          </p:cNvCxnSpPr>
          <p:nvPr/>
        </p:nvCxnSpPr>
        <p:spPr>
          <a:xfrm>
            <a:off x="9374597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7696122" y="345681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444027" y="345681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125232" y="4586653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804808" y="4583940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9554760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0234336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901432" y="490248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54" name="TextBox 53"/>
          <p:cNvSpPr txBox="1"/>
          <p:nvPr/>
        </p:nvSpPr>
        <p:spPr>
          <a:xfrm>
            <a:off x="7898993" y="491849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735677" y="400993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344479" y="374176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330529" y="37417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75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2: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8413734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548703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628382" y="3683994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272326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8098344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8963375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445740" y="3456812"/>
            <a:ext cx="248854" cy="3322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032805" y="3456811"/>
            <a:ext cx="288630" cy="3915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498565" y="4266769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78141" y="4264056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143538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823114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56472" y="378910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8198781" y="37891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5682" y="45885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92059" y="458853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79950" y="369785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22" name="Szövegdoboz 21"/>
          <p:cNvSpPr txBox="1"/>
          <p:nvPr/>
        </p:nvSpPr>
        <p:spPr>
          <a:xfrm>
            <a:off x="3080951" y="700652"/>
            <a:ext cx="579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</a:t>
            </a:r>
            <a:r>
              <a:rPr lang="hu-HU" dirty="0" err="1" smtClean="0"/>
              <a:t>ame</a:t>
            </a:r>
            <a:r>
              <a:rPr lang="hu-HU" dirty="0" smtClean="0"/>
              <a:t> </a:t>
            </a:r>
            <a:r>
              <a:rPr lang="hu-HU" dirty="0" err="1" smtClean="0"/>
              <a:t>problem</a:t>
            </a:r>
            <a:r>
              <a:rPr lang="hu-HU" dirty="0" smtClean="0"/>
              <a:t> </a:t>
            </a:r>
            <a:r>
              <a:rPr lang="hu-HU" dirty="0" err="1" smtClean="0"/>
              <a:t>basically</a:t>
            </a:r>
            <a:r>
              <a:rPr lang="hu-HU" dirty="0" smtClean="0"/>
              <a:t>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symmetric</a:t>
            </a:r>
            <a:r>
              <a:rPr lang="hu-HU" dirty="0" smtClean="0"/>
              <a:t> version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83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2: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8413734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548703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628382" y="3683994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272326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8098344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8963375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445740" y="3456812"/>
            <a:ext cx="248854" cy="3322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032805" y="3456811"/>
            <a:ext cx="288630" cy="3915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498565" y="4266769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78141" y="4264056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143538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823114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56472" y="378910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8198781" y="37891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5682" y="45885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92059" y="458853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79950" y="369785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944130" y="1696995"/>
            <a:ext cx="3539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dirty="0" err="1" smtClean="0"/>
              <a:t>given</a:t>
            </a:r>
            <a:r>
              <a:rPr lang="hu-HU" dirty="0" smtClean="0"/>
              <a:t> </a:t>
            </a:r>
            <a:r>
              <a:rPr lang="hu-HU" b="1" dirty="0" smtClean="0"/>
              <a:t>x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 is a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child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+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parent</a:t>
            </a:r>
            <a:r>
              <a:rPr lang="hu-HU" dirty="0" smtClean="0"/>
              <a:t> is </a:t>
            </a:r>
            <a:r>
              <a:rPr lang="hu-HU" dirty="0" err="1" smtClean="0"/>
              <a:t>red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+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uncle</a:t>
            </a:r>
            <a:r>
              <a:rPr lang="hu-HU" dirty="0" smtClean="0"/>
              <a:t> is </a:t>
            </a:r>
            <a:r>
              <a:rPr lang="hu-HU" dirty="0" err="1" smtClean="0"/>
              <a:t>black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30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2: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8413734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548703" y="2855653"/>
            <a:ext cx="643944" cy="643944"/>
          </a:xfrm>
          <a:prstGeom prst="ellipse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628382" y="3683994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272326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8098344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8963375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445740" y="3456812"/>
            <a:ext cx="248854" cy="3322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032805" y="3456811"/>
            <a:ext cx="288630" cy="3915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498565" y="4266769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78141" y="4264056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143538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823114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56472" y="378910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8198781" y="37891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5682" y="45885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92059" y="458853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79950" y="369785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944130" y="1696995"/>
            <a:ext cx="3539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dirty="0" err="1" smtClean="0"/>
              <a:t>given</a:t>
            </a:r>
            <a:r>
              <a:rPr lang="hu-HU" dirty="0" smtClean="0"/>
              <a:t> </a:t>
            </a:r>
            <a:r>
              <a:rPr lang="hu-HU" b="1" dirty="0" smtClean="0"/>
              <a:t>x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 is a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child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+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parent</a:t>
            </a:r>
            <a:r>
              <a:rPr lang="hu-HU" dirty="0" smtClean="0"/>
              <a:t> is </a:t>
            </a:r>
            <a:r>
              <a:rPr lang="hu-HU" dirty="0" err="1" smtClean="0"/>
              <a:t>red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+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uncle</a:t>
            </a:r>
            <a:r>
              <a:rPr lang="hu-HU" dirty="0" smtClean="0"/>
              <a:t> is </a:t>
            </a:r>
            <a:r>
              <a:rPr lang="hu-HU" dirty="0" err="1" smtClean="0"/>
              <a:t>black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216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2: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8413734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548703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628382" y="3683994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272326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8098344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8963375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445740" y="3456812"/>
            <a:ext cx="248854" cy="3322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032805" y="3456811"/>
            <a:ext cx="288630" cy="3915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498565" y="4266769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78141" y="4264056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143538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823114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56472" y="378910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8198781" y="37891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5682" y="45885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92059" y="458853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79950" y="369785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944130" y="1696995"/>
            <a:ext cx="3539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dirty="0" err="1" smtClean="0"/>
              <a:t>given</a:t>
            </a:r>
            <a:r>
              <a:rPr lang="hu-HU" dirty="0" smtClean="0"/>
              <a:t> </a:t>
            </a:r>
            <a:r>
              <a:rPr lang="hu-HU" b="1" dirty="0" smtClean="0"/>
              <a:t>x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 is a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child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+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parent</a:t>
            </a:r>
            <a:r>
              <a:rPr lang="hu-HU" dirty="0" smtClean="0"/>
              <a:t> is </a:t>
            </a:r>
            <a:r>
              <a:rPr lang="hu-HU" dirty="0" err="1" smtClean="0"/>
              <a:t>red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+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uncle</a:t>
            </a:r>
            <a:r>
              <a:rPr lang="hu-HU" dirty="0" smtClean="0"/>
              <a:t> is </a:t>
            </a:r>
            <a:r>
              <a:rPr lang="hu-HU" dirty="0" err="1" smtClean="0"/>
              <a:t>black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5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2: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8413734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548703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628382" y="3683994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272326" y="2855653"/>
            <a:ext cx="643944" cy="643944"/>
          </a:xfrm>
          <a:prstGeom prst="ellipse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8098344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8963375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445740" y="3456812"/>
            <a:ext cx="248854" cy="3322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032805" y="3456811"/>
            <a:ext cx="288630" cy="3915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498565" y="4266769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78141" y="4264056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143538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823114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56472" y="378910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8198781" y="37891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5682" y="45885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92059" y="458853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79950" y="369785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944130" y="1696995"/>
            <a:ext cx="3539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dirty="0" err="1" smtClean="0"/>
              <a:t>given</a:t>
            </a:r>
            <a:r>
              <a:rPr lang="hu-HU" dirty="0" smtClean="0"/>
              <a:t> x </a:t>
            </a:r>
            <a:r>
              <a:rPr lang="hu-HU" dirty="0" err="1" smtClean="0"/>
              <a:t>node</a:t>
            </a:r>
            <a:r>
              <a:rPr lang="hu-HU" dirty="0" smtClean="0"/>
              <a:t> is a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child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+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parent</a:t>
            </a:r>
            <a:r>
              <a:rPr lang="hu-HU" dirty="0" smtClean="0"/>
              <a:t> is </a:t>
            </a:r>
            <a:r>
              <a:rPr lang="hu-HU" dirty="0" err="1" smtClean="0"/>
              <a:t>red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+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uncle</a:t>
            </a:r>
            <a:r>
              <a:rPr lang="hu-HU" dirty="0" smtClean="0"/>
              <a:t> is </a:t>
            </a:r>
            <a:r>
              <a:rPr lang="hu-HU" dirty="0" err="1" smtClean="0"/>
              <a:t>black</a:t>
            </a:r>
            <a:endParaRPr lang="hu-HU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2318661" y="2923872"/>
            <a:ext cx="432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just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make</a:t>
            </a:r>
            <a:r>
              <a:rPr lang="hu-HU" dirty="0" smtClean="0"/>
              <a:t> a right </a:t>
            </a:r>
            <a:r>
              <a:rPr lang="hu-HU" dirty="0" err="1" smtClean="0"/>
              <a:t>rotation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blue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02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2: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2432590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67559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47238" y="3683994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91182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117200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2982231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464596" y="3456812"/>
            <a:ext cx="248854" cy="3322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51661" y="3456811"/>
            <a:ext cx="288630" cy="3915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17421" y="4266769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96997" y="4264056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162394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41970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75328" y="378910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2217637" y="37891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4538" y="45885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10915" y="458853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98806" y="369785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21" name="Oval 3"/>
          <p:cNvSpPr/>
          <p:nvPr/>
        </p:nvSpPr>
        <p:spPr>
          <a:xfrm>
            <a:off x="8737566" y="18532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4"/>
          <p:cNvSpPr/>
          <p:nvPr/>
        </p:nvSpPr>
        <p:spPr>
          <a:xfrm>
            <a:off x="7872535" y="285565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5"/>
          <p:cNvSpPr/>
          <p:nvPr/>
        </p:nvSpPr>
        <p:spPr>
          <a:xfrm>
            <a:off x="10256578" y="3657285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24" name="Oval 6"/>
          <p:cNvSpPr/>
          <p:nvPr/>
        </p:nvSpPr>
        <p:spPr>
          <a:xfrm>
            <a:off x="9596158" y="285565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cxnSp>
        <p:nvCxnSpPr>
          <p:cNvPr id="25" name="Straight Arrow Connector 7"/>
          <p:cNvCxnSpPr>
            <a:stCxn id="21" idx="3"/>
            <a:endCxn id="22" idx="7"/>
          </p:cNvCxnSpPr>
          <p:nvPr/>
        </p:nvCxnSpPr>
        <p:spPr>
          <a:xfrm flipH="1">
            <a:off x="8422176" y="240288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8"/>
          <p:cNvCxnSpPr>
            <a:stCxn id="21" idx="5"/>
            <a:endCxn id="24" idx="1"/>
          </p:cNvCxnSpPr>
          <p:nvPr/>
        </p:nvCxnSpPr>
        <p:spPr>
          <a:xfrm>
            <a:off x="9287207" y="240288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9"/>
          <p:cNvCxnSpPr/>
          <p:nvPr/>
        </p:nvCxnSpPr>
        <p:spPr>
          <a:xfrm flipH="1">
            <a:off x="7769572" y="3456812"/>
            <a:ext cx="248854" cy="3322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10"/>
          <p:cNvCxnSpPr/>
          <p:nvPr/>
        </p:nvCxnSpPr>
        <p:spPr>
          <a:xfrm>
            <a:off x="8356637" y="3456811"/>
            <a:ext cx="288630" cy="3915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/>
          <p:nvPr/>
        </p:nvCxnSpPr>
        <p:spPr>
          <a:xfrm flipH="1">
            <a:off x="10126761" y="424006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2"/>
          <p:cNvCxnSpPr/>
          <p:nvPr/>
        </p:nvCxnSpPr>
        <p:spPr>
          <a:xfrm>
            <a:off x="10806337" y="423734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3"/>
          <p:cNvCxnSpPr/>
          <p:nvPr/>
        </p:nvCxnSpPr>
        <p:spPr>
          <a:xfrm flipH="1">
            <a:off x="9467370" y="342327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4"/>
          <p:cNvCxnSpPr/>
          <p:nvPr/>
        </p:nvCxnSpPr>
        <p:spPr>
          <a:xfrm>
            <a:off x="10146946" y="342055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5"/>
          <p:cNvSpPr txBox="1"/>
          <p:nvPr/>
        </p:nvSpPr>
        <p:spPr>
          <a:xfrm>
            <a:off x="7580304" y="378910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34" name="TextBox 16"/>
          <p:cNvSpPr txBox="1"/>
          <p:nvPr/>
        </p:nvSpPr>
        <p:spPr>
          <a:xfrm>
            <a:off x="8522613" y="37891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35" name="TextBox 17"/>
          <p:cNvSpPr txBox="1"/>
          <p:nvPr/>
        </p:nvSpPr>
        <p:spPr>
          <a:xfrm>
            <a:off x="9190212" y="37327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6" name="TextBox 18"/>
          <p:cNvSpPr txBox="1"/>
          <p:nvPr/>
        </p:nvSpPr>
        <p:spPr>
          <a:xfrm>
            <a:off x="9900390" y="458853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37" name="TextBox 19"/>
          <p:cNvSpPr txBox="1"/>
          <p:nvPr/>
        </p:nvSpPr>
        <p:spPr>
          <a:xfrm>
            <a:off x="10916644" y="45885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cxnSp>
        <p:nvCxnSpPr>
          <p:cNvPr id="38" name="Straight Arrow Connector 21"/>
          <p:cNvCxnSpPr/>
          <p:nvPr/>
        </p:nvCxnSpPr>
        <p:spPr>
          <a:xfrm>
            <a:off x="5076712" y="3627582"/>
            <a:ext cx="1815921" cy="2207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51550" y="135228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995117" y="2363416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5686166" y="1910652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974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3: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2565824" y="173733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00793" y="273974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95917" y="3887968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4416" y="273974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250434" y="228697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3115465" y="228697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436990" y="334090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84895" y="334090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66100" y="4470743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45676" y="4468030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295628" y="330736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75204" y="330464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39861" y="48025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76545" y="389402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85347" y="36258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71397" y="36258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646111" y="48025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3411503" y="656822"/>
            <a:ext cx="572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Uncle of node </a:t>
            </a:r>
            <a:r>
              <a:rPr lang="hu-HU" b="1" dirty="0" smtClean="0"/>
              <a:t>x</a:t>
            </a:r>
            <a:r>
              <a:rPr lang="hu-HU" dirty="0" smtClean="0"/>
              <a:t> is black and node </a:t>
            </a:r>
            <a:r>
              <a:rPr lang="hu-HU" b="1" dirty="0" smtClean="0"/>
              <a:t>x</a:t>
            </a:r>
            <a:r>
              <a:rPr lang="hu-HU" dirty="0" smtClean="0"/>
              <a:t> is a left child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7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3: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2565824" y="173733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00793" y="273974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95917" y="3887968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4416" y="2739743"/>
            <a:ext cx="643944" cy="643944"/>
          </a:xfrm>
          <a:prstGeom prst="ellipse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250434" y="228697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3115465" y="228697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436990" y="334090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84895" y="334090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66100" y="4470743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45676" y="4468030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295628" y="330736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75204" y="330464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39861" y="48025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76545" y="389402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85347" y="36258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71397" y="36258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646111" y="48025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3411503" y="656822"/>
            <a:ext cx="572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Uncle of node </a:t>
            </a:r>
            <a:r>
              <a:rPr lang="hu-HU" b="1" dirty="0" smtClean="0"/>
              <a:t>x</a:t>
            </a:r>
            <a:r>
              <a:rPr lang="hu-HU" dirty="0" smtClean="0"/>
              <a:t> is black and node </a:t>
            </a:r>
            <a:r>
              <a:rPr lang="hu-HU" b="1" dirty="0" smtClean="0"/>
              <a:t>x</a:t>
            </a:r>
            <a:r>
              <a:rPr lang="hu-HU" dirty="0" smtClean="0"/>
              <a:t> is a left child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4034674" y="257878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uncle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048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3: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2565824" y="173733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00793" y="273974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95917" y="3887968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4416" y="273974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250434" y="228697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3115465" y="228697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436990" y="334090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84895" y="334090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66100" y="4470743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45676" y="4468030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295628" y="330736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75204" y="330464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39861" y="48025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76545" y="389402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85347" y="36258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71397" y="36258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646111" y="48025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3411503" y="656822"/>
            <a:ext cx="6346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Uncle of node x is black and node </a:t>
            </a:r>
            <a:r>
              <a:rPr lang="hu-HU" b="1" dirty="0" smtClean="0"/>
              <a:t>x</a:t>
            </a:r>
            <a:r>
              <a:rPr lang="hu-HU" dirty="0" smtClean="0"/>
              <a:t> is a left child</a:t>
            </a:r>
          </a:p>
          <a:p>
            <a:r>
              <a:rPr lang="hu-HU" dirty="0" smtClean="0"/>
              <a:t>  We have to make a rotation on</a:t>
            </a:r>
            <a:r>
              <a:rPr lang="hu-HU" b="1" dirty="0" smtClean="0"/>
              <a:t> x </a:t>
            </a:r>
            <a:r>
              <a:rPr lang="hu-HU" dirty="0" smtClean="0"/>
              <a:t>node’s grandparent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11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3: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2565824" y="1737338"/>
            <a:ext cx="643944" cy="643944"/>
          </a:xfrm>
          <a:prstGeom prst="ellipse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00793" y="273974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95917" y="3887968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4416" y="273974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250434" y="228697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3115465" y="228697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436990" y="334090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84895" y="334090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66100" y="4470743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45676" y="4468030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295628" y="330736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75204" y="330464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39861" y="48025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76545" y="389402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85347" y="36258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71397" y="36258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646111" y="48025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3411503" y="656822"/>
            <a:ext cx="6346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Uncle of node </a:t>
            </a:r>
            <a:r>
              <a:rPr lang="hu-HU" b="1" dirty="0" smtClean="0"/>
              <a:t>x</a:t>
            </a:r>
            <a:r>
              <a:rPr lang="hu-HU" dirty="0" smtClean="0"/>
              <a:t> is black and node </a:t>
            </a:r>
            <a:r>
              <a:rPr lang="hu-HU" b="1" dirty="0" smtClean="0"/>
              <a:t>x</a:t>
            </a:r>
            <a:r>
              <a:rPr lang="hu-HU" dirty="0" smtClean="0"/>
              <a:t> is a left child</a:t>
            </a:r>
          </a:p>
          <a:p>
            <a:r>
              <a:rPr lang="hu-HU" dirty="0" smtClean="0"/>
              <a:t>  We have to make a rotation on </a:t>
            </a:r>
            <a:r>
              <a:rPr lang="hu-HU" b="1" dirty="0" smtClean="0"/>
              <a:t>x</a:t>
            </a:r>
            <a:r>
              <a:rPr lang="hu-HU" dirty="0" smtClean="0"/>
              <a:t> node’s grandparent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163878" y="1628999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r>
              <a:rPr lang="hu-HU" dirty="0" smtClean="0"/>
              <a:t>’s grandparent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9391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3: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2565824" y="1737338"/>
            <a:ext cx="643944" cy="643944"/>
          </a:xfrm>
          <a:prstGeom prst="ellipse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00793" y="273974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95917" y="3887968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4416" y="273974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250434" y="228697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3115465" y="228697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436990" y="334090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84895" y="334090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66100" y="4470743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45676" y="4468030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295628" y="330736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75204" y="330464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39861" y="48025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76545" y="389402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85347" y="36258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71397" y="36258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646111" y="48025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3411503" y="656822"/>
            <a:ext cx="6346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Uncle of node </a:t>
            </a:r>
            <a:r>
              <a:rPr lang="hu-HU" b="1" dirty="0" smtClean="0"/>
              <a:t>x</a:t>
            </a:r>
            <a:r>
              <a:rPr lang="hu-HU" dirty="0" smtClean="0"/>
              <a:t> is black and node </a:t>
            </a:r>
            <a:r>
              <a:rPr lang="hu-HU" b="1" dirty="0" smtClean="0"/>
              <a:t>x</a:t>
            </a:r>
            <a:r>
              <a:rPr lang="hu-HU" dirty="0" smtClean="0"/>
              <a:t> is a left child</a:t>
            </a:r>
          </a:p>
          <a:p>
            <a:r>
              <a:rPr lang="hu-HU" dirty="0" smtClean="0"/>
              <a:t>  We have to make a rotation on </a:t>
            </a:r>
            <a:r>
              <a:rPr lang="hu-HU" b="1" dirty="0" smtClean="0"/>
              <a:t>x</a:t>
            </a:r>
            <a:r>
              <a:rPr lang="hu-HU" dirty="0" smtClean="0"/>
              <a:t> node’s grandparent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163878" y="1628999"/>
            <a:ext cx="526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x</a:t>
            </a:r>
            <a:r>
              <a:rPr lang="hu-HU" dirty="0" smtClean="0"/>
              <a:t>’s grandparent: we have to rotate this node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494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3: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2565824" y="173733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00793" y="273974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95917" y="3887968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4416" y="273974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250434" y="228697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3115465" y="228697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436990" y="334090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84895" y="334090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66100" y="4470743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45676" y="4468030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295628" y="330736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75204" y="330464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39861" y="48025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76545" y="389402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85347" y="36258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71397" y="36258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646111" y="48025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3411503" y="656822"/>
            <a:ext cx="6346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Uncle of node </a:t>
            </a:r>
            <a:r>
              <a:rPr lang="hu-HU" b="1" dirty="0" smtClean="0"/>
              <a:t>x</a:t>
            </a:r>
            <a:r>
              <a:rPr lang="hu-HU" dirty="0" smtClean="0"/>
              <a:t> is black and node </a:t>
            </a:r>
            <a:r>
              <a:rPr lang="hu-HU" b="1" dirty="0" smtClean="0"/>
              <a:t>x</a:t>
            </a:r>
            <a:r>
              <a:rPr lang="hu-HU" dirty="0" smtClean="0"/>
              <a:t> is a left child</a:t>
            </a:r>
          </a:p>
          <a:p>
            <a:r>
              <a:rPr lang="hu-HU" dirty="0" smtClean="0"/>
              <a:t>  We have to make a rotation on </a:t>
            </a:r>
            <a:r>
              <a:rPr lang="hu-HU" b="1" dirty="0" smtClean="0"/>
              <a:t>x</a:t>
            </a:r>
            <a:r>
              <a:rPr lang="hu-HU" dirty="0" smtClean="0"/>
              <a:t> node’s grandparent</a:t>
            </a:r>
            <a:endParaRPr lang="hu-HU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087155" y="3477296"/>
            <a:ext cx="148107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800462" y="1735380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935431" y="2737785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393519" y="3849764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59054" y="2737785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stCxn id="23" idx="3"/>
            <a:endCxn id="24" idx="7"/>
          </p:cNvCxnSpPr>
          <p:nvPr/>
        </p:nvCxnSpPr>
        <p:spPr>
          <a:xfrm flipH="1">
            <a:off x="8485072" y="2285021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5"/>
            <a:endCxn id="26" idx="1"/>
          </p:cNvCxnSpPr>
          <p:nvPr/>
        </p:nvCxnSpPr>
        <p:spPr>
          <a:xfrm>
            <a:off x="9350103" y="228502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407713" y="3355093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142739" y="3342213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799431" y="3337323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479007" y="3334610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573192" y="36691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86059" y="392097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79442" y="366916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10269932" y="4424111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949508" y="4421398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059651" y="474260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045701" y="47426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3115465" y="4682611"/>
            <a:ext cx="5299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important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after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rotations</a:t>
            </a:r>
            <a:endParaRPr lang="hu-HU" dirty="0" smtClean="0"/>
          </a:p>
          <a:p>
            <a:r>
              <a:rPr lang="hu-HU" dirty="0"/>
              <a:t> </a:t>
            </a:r>
            <a:r>
              <a:rPr lang="hu-HU" dirty="0" smtClean="0"/>
              <a:t> 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make</a:t>
            </a:r>
            <a:r>
              <a:rPr lang="hu-HU" dirty="0" smtClean="0"/>
              <a:t> </a:t>
            </a:r>
            <a:r>
              <a:rPr lang="hu-HU" dirty="0" err="1" smtClean="0"/>
              <a:t>some</a:t>
            </a:r>
            <a:r>
              <a:rPr lang="hu-HU" dirty="0" smtClean="0"/>
              <a:t> </a:t>
            </a:r>
            <a:r>
              <a:rPr lang="hu-HU" dirty="0" err="1" smtClean="0"/>
              <a:t>recoloring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610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3:</a:t>
            </a:r>
            <a:endParaRPr lang="hu-HU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3295628" y="572897"/>
            <a:ext cx="5388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dirty="0" err="1" smtClean="0"/>
              <a:t>symmetric</a:t>
            </a:r>
            <a:r>
              <a:rPr lang="hu-HU" dirty="0" smtClean="0"/>
              <a:t> version is </a:t>
            </a:r>
            <a:r>
              <a:rPr lang="hu-HU" dirty="0" err="1" smtClean="0"/>
              <a:t>basically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just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err="1" smtClean="0"/>
              <a:t>rotate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opposite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endParaRPr lang="hu-HU" dirty="0"/>
          </a:p>
        </p:txBody>
      </p:sp>
      <p:sp>
        <p:nvSpPr>
          <p:cNvPr id="23" name="Oval 22"/>
          <p:cNvSpPr/>
          <p:nvPr/>
        </p:nvSpPr>
        <p:spPr>
          <a:xfrm>
            <a:off x="2251380" y="208051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86349" y="308292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44437" y="419490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109972" y="308292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stCxn id="23" idx="3"/>
            <a:endCxn id="24" idx="7"/>
          </p:cNvCxnSpPr>
          <p:nvPr/>
        </p:nvCxnSpPr>
        <p:spPr>
          <a:xfrm flipH="1">
            <a:off x="1935990" y="263015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5"/>
            <a:endCxn id="26" idx="1"/>
          </p:cNvCxnSpPr>
          <p:nvPr/>
        </p:nvCxnSpPr>
        <p:spPr>
          <a:xfrm>
            <a:off x="2801021" y="263015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858631" y="3700231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93657" y="368735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250349" y="3682461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929925" y="3679748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024110" y="40143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36977" y="42661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30360" y="401430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720850" y="4769249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400426" y="4766536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10569" y="508774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96619" y="50877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326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3:</a:t>
            </a:r>
            <a:endParaRPr lang="hu-HU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3295628" y="572897"/>
            <a:ext cx="5388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</a:t>
            </a:r>
            <a:r>
              <a:rPr lang="hu-HU" dirty="0" err="1" smtClean="0"/>
              <a:t>symmetric</a:t>
            </a:r>
            <a:r>
              <a:rPr lang="hu-HU" dirty="0" smtClean="0"/>
              <a:t> version is </a:t>
            </a:r>
            <a:r>
              <a:rPr lang="hu-HU" dirty="0" err="1" smtClean="0"/>
              <a:t>basically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just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err="1" smtClean="0"/>
              <a:t>rotate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opposite</a:t>
            </a:r>
            <a:r>
              <a:rPr lang="hu-HU" dirty="0" smtClean="0"/>
              <a:t> </a:t>
            </a:r>
            <a:r>
              <a:rPr lang="hu-HU" dirty="0" err="1" smtClean="0"/>
              <a:t>direction</a:t>
            </a:r>
            <a:endParaRPr lang="hu-HU" dirty="0"/>
          </a:p>
        </p:txBody>
      </p:sp>
      <p:sp>
        <p:nvSpPr>
          <p:cNvPr id="23" name="Oval 22"/>
          <p:cNvSpPr/>
          <p:nvPr/>
        </p:nvSpPr>
        <p:spPr>
          <a:xfrm>
            <a:off x="2251380" y="208051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386349" y="308292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44437" y="419490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109972" y="308292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stCxn id="23" idx="3"/>
            <a:endCxn id="24" idx="7"/>
          </p:cNvCxnSpPr>
          <p:nvPr/>
        </p:nvCxnSpPr>
        <p:spPr>
          <a:xfrm flipH="1">
            <a:off x="1935990" y="263015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5"/>
            <a:endCxn id="26" idx="1"/>
          </p:cNvCxnSpPr>
          <p:nvPr/>
        </p:nvCxnSpPr>
        <p:spPr>
          <a:xfrm>
            <a:off x="2801021" y="263015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858631" y="3700231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93657" y="368735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250349" y="3682461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929925" y="3679748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024110" y="40143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36977" y="42661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30360" y="401430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720850" y="4769249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400426" y="4766536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510569" y="508774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96619" y="50877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087155" y="3477296"/>
            <a:ext cx="148107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"/>
          <p:cNvSpPr/>
          <p:nvPr/>
        </p:nvSpPr>
        <p:spPr>
          <a:xfrm>
            <a:off x="8884245" y="208051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4" name="Oval 4"/>
          <p:cNvSpPr/>
          <p:nvPr/>
        </p:nvSpPr>
        <p:spPr>
          <a:xfrm>
            <a:off x="8019214" y="308292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7" name="Oval 5"/>
          <p:cNvSpPr/>
          <p:nvPr/>
        </p:nvSpPr>
        <p:spPr>
          <a:xfrm>
            <a:off x="7314338" y="423114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38" name="Oval 6"/>
          <p:cNvSpPr/>
          <p:nvPr/>
        </p:nvSpPr>
        <p:spPr>
          <a:xfrm>
            <a:off x="9742837" y="308292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cxnSp>
        <p:nvCxnSpPr>
          <p:cNvPr id="40" name="Straight Arrow Connector 7"/>
          <p:cNvCxnSpPr>
            <a:stCxn id="33" idx="3"/>
            <a:endCxn id="34" idx="7"/>
          </p:cNvCxnSpPr>
          <p:nvPr/>
        </p:nvCxnSpPr>
        <p:spPr>
          <a:xfrm flipH="1">
            <a:off x="8568855" y="263015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8"/>
          <p:cNvCxnSpPr>
            <a:stCxn id="33" idx="5"/>
            <a:endCxn id="38" idx="1"/>
          </p:cNvCxnSpPr>
          <p:nvPr/>
        </p:nvCxnSpPr>
        <p:spPr>
          <a:xfrm>
            <a:off x="9433886" y="263015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9"/>
          <p:cNvCxnSpPr/>
          <p:nvPr/>
        </p:nvCxnSpPr>
        <p:spPr>
          <a:xfrm flipH="1">
            <a:off x="7755411" y="368408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0"/>
          <p:cNvCxnSpPr/>
          <p:nvPr/>
        </p:nvCxnSpPr>
        <p:spPr>
          <a:xfrm>
            <a:off x="8503316" y="368408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1"/>
          <p:cNvCxnSpPr/>
          <p:nvPr/>
        </p:nvCxnSpPr>
        <p:spPr>
          <a:xfrm flipH="1">
            <a:off x="7184521" y="4813923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2"/>
          <p:cNvCxnSpPr/>
          <p:nvPr/>
        </p:nvCxnSpPr>
        <p:spPr>
          <a:xfrm>
            <a:off x="7864097" y="4811210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13"/>
          <p:cNvCxnSpPr/>
          <p:nvPr/>
        </p:nvCxnSpPr>
        <p:spPr>
          <a:xfrm flipH="1">
            <a:off x="9614049" y="365054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4"/>
          <p:cNvCxnSpPr/>
          <p:nvPr/>
        </p:nvCxnSpPr>
        <p:spPr>
          <a:xfrm>
            <a:off x="10293625" y="364782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5"/>
          <p:cNvSpPr txBox="1"/>
          <p:nvPr/>
        </p:nvSpPr>
        <p:spPr>
          <a:xfrm>
            <a:off x="7958282" y="51457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53" name="TextBox 16"/>
          <p:cNvSpPr txBox="1"/>
          <p:nvPr/>
        </p:nvSpPr>
        <p:spPr>
          <a:xfrm>
            <a:off x="8794966" y="42372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54" name="TextBox 17"/>
          <p:cNvSpPr txBox="1"/>
          <p:nvPr/>
        </p:nvSpPr>
        <p:spPr>
          <a:xfrm>
            <a:off x="9403768" y="396903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55" name="TextBox 18"/>
          <p:cNvSpPr txBox="1"/>
          <p:nvPr/>
        </p:nvSpPr>
        <p:spPr>
          <a:xfrm>
            <a:off x="10389818" y="39690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56" name="TextBox 19"/>
          <p:cNvSpPr txBox="1"/>
          <p:nvPr/>
        </p:nvSpPr>
        <p:spPr>
          <a:xfrm>
            <a:off x="6964532" y="514576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613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89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51550" y="135228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995117" y="2363416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5686166" y="1910652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842976" y="3391580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6534025" y="2938816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9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4: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2565824" y="173733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00793" y="273974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95917" y="3887968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4416" y="273974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250434" y="228697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3115465" y="228697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436990" y="334090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84895" y="334090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66100" y="4470743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45676" y="4468030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295628" y="330736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75204" y="330464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39861" y="48025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76545" y="389402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85347" y="36258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71397" y="36258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646111" y="48025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3411503" y="656822"/>
            <a:ext cx="5678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Uncle of node </a:t>
            </a:r>
            <a:r>
              <a:rPr lang="hu-HU" b="1" dirty="0" smtClean="0"/>
              <a:t>x</a:t>
            </a:r>
            <a:r>
              <a:rPr lang="hu-HU" dirty="0" smtClean="0"/>
              <a:t> is black and node </a:t>
            </a:r>
            <a:r>
              <a:rPr lang="hu-HU" b="1" dirty="0" smtClean="0"/>
              <a:t>x</a:t>
            </a:r>
            <a:r>
              <a:rPr lang="hu-HU" dirty="0" smtClean="0"/>
              <a:t> is a left child</a:t>
            </a:r>
          </a:p>
          <a:p>
            <a:r>
              <a:rPr lang="hu-HU" dirty="0" smtClean="0"/>
              <a:t>   + </a:t>
            </a:r>
            <a:r>
              <a:rPr lang="hu-HU" dirty="0" err="1" smtClean="0"/>
              <a:t>uncle</a:t>
            </a:r>
            <a:r>
              <a:rPr lang="hu-HU" dirty="0" smtClean="0"/>
              <a:t> is </a:t>
            </a:r>
            <a:r>
              <a:rPr lang="hu-HU" dirty="0" err="1" smtClean="0"/>
              <a:t>red</a:t>
            </a:r>
            <a:r>
              <a:rPr lang="hu-HU" dirty="0" smtClean="0"/>
              <a:t> here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err="1"/>
              <a:t>W</a:t>
            </a:r>
            <a:r>
              <a:rPr lang="hu-HU" dirty="0" err="1" smtClean="0"/>
              <a:t>e</a:t>
            </a:r>
            <a:r>
              <a:rPr lang="hu-HU" dirty="0" smtClean="0"/>
              <a:t> have to recolor </a:t>
            </a:r>
            <a:r>
              <a:rPr lang="hu-HU" dirty="0" err="1" smtClean="0"/>
              <a:t>some</a:t>
            </a:r>
            <a:r>
              <a:rPr lang="hu-HU" dirty="0" smtClean="0"/>
              <a:t> </a:t>
            </a:r>
            <a:r>
              <a:rPr lang="hu-HU" dirty="0" err="1" smtClean="0"/>
              <a:t>nodes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03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4: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2565824" y="173733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00793" y="273974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95917" y="3887968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4416" y="273974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5" idx="7"/>
          </p:cNvCxnSpPr>
          <p:nvPr/>
        </p:nvCxnSpPr>
        <p:spPr>
          <a:xfrm flipH="1">
            <a:off x="2250434" y="228697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1"/>
          </p:cNvCxnSpPr>
          <p:nvPr/>
        </p:nvCxnSpPr>
        <p:spPr>
          <a:xfrm>
            <a:off x="3115465" y="228697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436990" y="334090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84895" y="334090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66100" y="4470743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45676" y="4468030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295628" y="330736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75204" y="330464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39861" y="48025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76545" y="389402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85347" y="36258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71397" y="36258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20" name="TextBox 19"/>
          <p:cNvSpPr txBox="1"/>
          <p:nvPr/>
        </p:nvSpPr>
        <p:spPr>
          <a:xfrm>
            <a:off x="646111" y="48025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sp>
        <p:nvSpPr>
          <p:cNvPr id="21" name="TextBox 20"/>
          <p:cNvSpPr txBox="1"/>
          <p:nvPr/>
        </p:nvSpPr>
        <p:spPr>
          <a:xfrm>
            <a:off x="3411503" y="656822"/>
            <a:ext cx="5639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Uncle of node </a:t>
            </a:r>
            <a:r>
              <a:rPr lang="hu-HU" b="1" dirty="0" smtClean="0"/>
              <a:t>x</a:t>
            </a:r>
            <a:r>
              <a:rPr lang="hu-HU" dirty="0" smtClean="0"/>
              <a:t> is black and node </a:t>
            </a:r>
            <a:r>
              <a:rPr lang="hu-HU" b="1" dirty="0" smtClean="0"/>
              <a:t>x</a:t>
            </a:r>
            <a:r>
              <a:rPr lang="hu-HU" dirty="0" smtClean="0"/>
              <a:t> is a left child</a:t>
            </a:r>
          </a:p>
          <a:p>
            <a:r>
              <a:rPr lang="hu-HU" dirty="0" smtClean="0"/>
              <a:t>  </a:t>
            </a:r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have to recolor some nodes</a:t>
            </a:r>
            <a:endParaRPr lang="hu-HU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087155" y="3477296"/>
            <a:ext cx="148107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857249" y="1737338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992218" y="273974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287342" y="3887968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15841" y="2739743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íííí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stCxn id="23" idx="3"/>
            <a:endCxn id="24" idx="7"/>
          </p:cNvCxnSpPr>
          <p:nvPr/>
        </p:nvCxnSpPr>
        <p:spPr>
          <a:xfrm flipH="1">
            <a:off x="8541859" y="228697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5"/>
            <a:endCxn id="26" idx="1"/>
          </p:cNvCxnSpPr>
          <p:nvPr/>
        </p:nvCxnSpPr>
        <p:spPr>
          <a:xfrm>
            <a:off x="9406890" y="228697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728415" y="334090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476320" y="334090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157525" y="4470743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837101" y="4468030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9587053" y="330736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266629" y="330464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31286" y="48025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67970" y="389402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76772" y="36258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362822" y="36258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937536" y="48025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128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4:</a:t>
            </a:r>
            <a:endParaRPr lang="hu-HU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3411503" y="656822"/>
            <a:ext cx="4963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problem</a:t>
            </a:r>
            <a:r>
              <a:rPr lang="hu-HU" dirty="0" smtClean="0"/>
              <a:t>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symmetric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version !!!</a:t>
            </a:r>
            <a:endParaRPr lang="hu-HU" dirty="0"/>
          </a:p>
        </p:txBody>
      </p:sp>
      <p:sp>
        <p:nvSpPr>
          <p:cNvPr id="40" name="Oval 22"/>
          <p:cNvSpPr/>
          <p:nvPr/>
        </p:nvSpPr>
        <p:spPr>
          <a:xfrm>
            <a:off x="2251380" y="208051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23"/>
          <p:cNvSpPr/>
          <p:nvPr/>
        </p:nvSpPr>
        <p:spPr>
          <a:xfrm>
            <a:off x="1386349" y="308292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42" name="Oval 24"/>
          <p:cNvSpPr/>
          <p:nvPr/>
        </p:nvSpPr>
        <p:spPr>
          <a:xfrm>
            <a:off x="3844437" y="419490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43" name="Oval 25"/>
          <p:cNvSpPr/>
          <p:nvPr/>
        </p:nvSpPr>
        <p:spPr>
          <a:xfrm>
            <a:off x="3109972" y="308292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26"/>
          <p:cNvCxnSpPr>
            <a:stCxn id="40" idx="3"/>
            <a:endCxn id="41" idx="7"/>
          </p:cNvCxnSpPr>
          <p:nvPr/>
        </p:nvCxnSpPr>
        <p:spPr>
          <a:xfrm flipH="1">
            <a:off x="1935990" y="263015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27"/>
          <p:cNvCxnSpPr>
            <a:stCxn id="40" idx="5"/>
            <a:endCxn id="43" idx="1"/>
          </p:cNvCxnSpPr>
          <p:nvPr/>
        </p:nvCxnSpPr>
        <p:spPr>
          <a:xfrm>
            <a:off x="2801021" y="263015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28"/>
          <p:cNvCxnSpPr/>
          <p:nvPr/>
        </p:nvCxnSpPr>
        <p:spPr>
          <a:xfrm flipH="1">
            <a:off x="2858631" y="3700231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9"/>
          <p:cNvCxnSpPr/>
          <p:nvPr/>
        </p:nvCxnSpPr>
        <p:spPr>
          <a:xfrm>
            <a:off x="3593657" y="368735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0"/>
          <p:cNvCxnSpPr/>
          <p:nvPr/>
        </p:nvCxnSpPr>
        <p:spPr>
          <a:xfrm flipH="1">
            <a:off x="1250349" y="3682461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1"/>
          <p:cNvCxnSpPr/>
          <p:nvPr/>
        </p:nvCxnSpPr>
        <p:spPr>
          <a:xfrm>
            <a:off x="1929925" y="3679748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34"/>
          <p:cNvSpPr txBox="1"/>
          <p:nvPr/>
        </p:nvSpPr>
        <p:spPr>
          <a:xfrm>
            <a:off x="2024110" y="40143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51" name="TextBox 35"/>
          <p:cNvSpPr txBox="1"/>
          <p:nvPr/>
        </p:nvSpPr>
        <p:spPr>
          <a:xfrm>
            <a:off x="2636977" y="42661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52" name="TextBox 38"/>
          <p:cNvSpPr txBox="1"/>
          <p:nvPr/>
        </p:nvSpPr>
        <p:spPr>
          <a:xfrm>
            <a:off x="1030360" y="401430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cxnSp>
        <p:nvCxnSpPr>
          <p:cNvPr id="53" name="Straight Arrow Connector 40"/>
          <p:cNvCxnSpPr/>
          <p:nvPr/>
        </p:nvCxnSpPr>
        <p:spPr>
          <a:xfrm flipH="1">
            <a:off x="3720850" y="4769249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41"/>
          <p:cNvCxnSpPr/>
          <p:nvPr/>
        </p:nvCxnSpPr>
        <p:spPr>
          <a:xfrm>
            <a:off x="4400426" y="4766536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42"/>
          <p:cNvSpPr txBox="1"/>
          <p:nvPr/>
        </p:nvSpPr>
        <p:spPr>
          <a:xfrm>
            <a:off x="3510569" y="508774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56" name="TextBox 43"/>
          <p:cNvSpPr txBox="1"/>
          <p:nvPr/>
        </p:nvSpPr>
        <p:spPr>
          <a:xfrm>
            <a:off x="4496619" y="50877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40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Case 4:</a:t>
            </a:r>
            <a:endParaRPr lang="hu-HU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3411503" y="656822"/>
            <a:ext cx="4963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problem</a:t>
            </a:r>
            <a:r>
              <a:rPr lang="hu-HU" dirty="0" smtClean="0"/>
              <a:t>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symmetric</a:t>
            </a:r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version !!!</a:t>
            </a:r>
            <a:endParaRPr lang="hu-HU" dirty="0"/>
          </a:p>
        </p:txBody>
      </p:sp>
      <p:sp>
        <p:nvSpPr>
          <p:cNvPr id="40" name="Oval 22"/>
          <p:cNvSpPr/>
          <p:nvPr/>
        </p:nvSpPr>
        <p:spPr>
          <a:xfrm>
            <a:off x="2251380" y="2080518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1" name="Oval 23"/>
          <p:cNvSpPr/>
          <p:nvPr/>
        </p:nvSpPr>
        <p:spPr>
          <a:xfrm>
            <a:off x="1386349" y="308292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42" name="Oval 24"/>
          <p:cNvSpPr/>
          <p:nvPr/>
        </p:nvSpPr>
        <p:spPr>
          <a:xfrm>
            <a:off x="3844437" y="4194902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43" name="Oval 25"/>
          <p:cNvSpPr/>
          <p:nvPr/>
        </p:nvSpPr>
        <p:spPr>
          <a:xfrm>
            <a:off x="3109972" y="308292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26"/>
          <p:cNvCxnSpPr>
            <a:stCxn id="40" idx="3"/>
            <a:endCxn id="41" idx="7"/>
          </p:cNvCxnSpPr>
          <p:nvPr/>
        </p:nvCxnSpPr>
        <p:spPr>
          <a:xfrm flipH="1">
            <a:off x="1935990" y="2630159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27"/>
          <p:cNvCxnSpPr>
            <a:stCxn id="40" idx="5"/>
            <a:endCxn id="43" idx="1"/>
          </p:cNvCxnSpPr>
          <p:nvPr/>
        </p:nvCxnSpPr>
        <p:spPr>
          <a:xfrm>
            <a:off x="2801021" y="2630159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28"/>
          <p:cNvCxnSpPr/>
          <p:nvPr/>
        </p:nvCxnSpPr>
        <p:spPr>
          <a:xfrm flipH="1">
            <a:off x="2858631" y="3700231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9"/>
          <p:cNvCxnSpPr/>
          <p:nvPr/>
        </p:nvCxnSpPr>
        <p:spPr>
          <a:xfrm>
            <a:off x="3593657" y="3687351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0"/>
          <p:cNvCxnSpPr/>
          <p:nvPr/>
        </p:nvCxnSpPr>
        <p:spPr>
          <a:xfrm flipH="1">
            <a:off x="1250349" y="3682461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31"/>
          <p:cNvCxnSpPr/>
          <p:nvPr/>
        </p:nvCxnSpPr>
        <p:spPr>
          <a:xfrm>
            <a:off x="1929925" y="3679748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34"/>
          <p:cNvSpPr txBox="1"/>
          <p:nvPr/>
        </p:nvSpPr>
        <p:spPr>
          <a:xfrm>
            <a:off x="2024110" y="40143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51" name="TextBox 35"/>
          <p:cNvSpPr txBox="1"/>
          <p:nvPr/>
        </p:nvSpPr>
        <p:spPr>
          <a:xfrm>
            <a:off x="2636977" y="42661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52" name="TextBox 38"/>
          <p:cNvSpPr txBox="1"/>
          <p:nvPr/>
        </p:nvSpPr>
        <p:spPr>
          <a:xfrm>
            <a:off x="1030360" y="401430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cxnSp>
        <p:nvCxnSpPr>
          <p:cNvPr id="53" name="Straight Arrow Connector 40"/>
          <p:cNvCxnSpPr/>
          <p:nvPr/>
        </p:nvCxnSpPr>
        <p:spPr>
          <a:xfrm flipH="1">
            <a:off x="3720850" y="4769249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41"/>
          <p:cNvCxnSpPr/>
          <p:nvPr/>
        </p:nvCxnSpPr>
        <p:spPr>
          <a:xfrm>
            <a:off x="4400426" y="4766536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42"/>
          <p:cNvSpPr txBox="1"/>
          <p:nvPr/>
        </p:nvSpPr>
        <p:spPr>
          <a:xfrm>
            <a:off x="3510569" y="508774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56" name="TextBox 43"/>
          <p:cNvSpPr txBox="1"/>
          <p:nvPr/>
        </p:nvSpPr>
        <p:spPr>
          <a:xfrm>
            <a:off x="4496619" y="50877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202484" y="3177226"/>
            <a:ext cx="148107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574638" y="1852849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>
                <a:solidFill>
                  <a:schemeClr val="tx2"/>
                </a:solidFill>
              </a:rPr>
              <a:t>x</a:t>
            </a:r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709607" y="2855254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167695" y="3967233"/>
            <a:ext cx="643944" cy="6439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2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433230" y="2855254"/>
            <a:ext cx="643944" cy="64394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stCxn id="23" idx="3"/>
            <a:endCxn id="24" idx="7"/>
          </p:cNvCxnSpPr>
          <p:nvPr/>
        </p:nvCxnSpPr>
        <p:spPr>
          <a:xfrm flipH="1">
            <a:off x="8259248" y="2402490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5"/>
            <a:endCxn id="26" idx="1"/>
          </p:cNvCxnSpPr>
          <p:nvPr/>
        </p:nvCxnSpPr>
        <p:spPr>
          <a:xfrm>
            <a:off x="9124279" y="2402490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181889" y="3472562"/>
            <a:ext cx="409693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916915" y="3459682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573607" y="3454792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253183" y="3452079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4"/>
          <p:cNvSpPr txBox="1"/>
          <p:nvPr/>
        </p:nvSpPr>
        <p:spPr>
          <a:xfrm>
            <a:off x="8347368" y="37866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</a:t>
            </a:r>
          </a:p>
        </p:txBody>
      </p:sp>
      <p:sp>
        <p:nvSpPr>
          <p:cNvPr id="34" name="TextBox 35"/>
          <p:cNvSpPr txBox="1"/>
          <p:nvPr/>
        </p:nvSpPr>
        <p:spPr>
          <a:xfrm>
            <a:off x="8960235" y="403844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</a:t>
            </a:r>
          </a:p>
        </p:txBody>
      </p:sp>
      <p:sp>
        <p:nvSpPr>
          <p:cNvPr id="35" name="TextBox 38"/>
          <p:cNvSpPr txBox="1"/>
          <p:nvPr/>
        </p:nvSpPr>
        <p:spPr>
          <a:xfrm>
            <a:off x="7353618" y="378663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</a:t>
            </a:r>
            <a:endParaRPr lang="hu-HU" dirty="0"/>
          </a:p>
        </p:txBody>
      </p:sp>
      <p:cxnSp>
        <p:nvCxnSpPr>
          <p:cNvPr id="36" name="Straight Arrow Connector 40"/>
          <p:cNvCxnSpPr/>
          <p:nvPr/>
        </p:nvCxnSpPr>
        <p:spPr>
          <a:xfrm flipH="1">
            <a:off x="10044108" y="4541580"/>
            <a:ext cx="231751" cy="3094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1"/>
          <p:cNvCxnSpPr/>
          <p:nvPr/>
        </p:nvCxnSpPr>
        <p:spPr>
          <a:xfrm>
            <a:off x="10723684" y="4538867"/>
            <a:ext cx="220614" cy="2992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42"/>
          <p:cNvSpPr txBox="1"/>
          <p:nvPr/>
        </p:nvSpPr>
        <p:spPr>
          <a:xfrm>
            <a:off x="9833827" y="486007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</a:t>
            </a:r>
          </a:p>
        </p:txBody>
      </p:sp>
      <p:sp>
        <p:nvSpPr>
          <p:cNvPr id="39" name="TextBox 43"/>
          <p:cNvSpPr txBox="1"/>
          <p:nvPr/>
        </p:nvSpPr>
        <p:spPr>
          <a:xfrm>
            <a:off x="10819877" y="48600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261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42134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764692" y="70021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  <a:r>
              <a:rPr lang="hu-HU" dirty="0" smtClean="0"/>
              <a:t>nsert(1)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57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764692" y="70021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  <a:r>
              <a:rPr lang="hu-HU" dirty="0" smtClean="0"/>
              <a:t>nsert(1)</a:t>
            </a:r>
            <a:endParaRPr lang="hu-HU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8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764692" y="70021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</a:t>
            </a:r>
            <a:r>
              <a:rPr lang="hu-HU" dirty="0" smtClean="0"/>
              <a:t>nsert(1)</a:t>
            </a:r>
            <a:endParaRPr lang="hu-HU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31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764692" y="70021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insert(2)</a:t>
            </a:r>
            <a:endParaRPr lang="hu-HU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7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764692" y="70021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insert(2)</a:t>
            </a:r>
            <a:endParaRPr lang="hu-HU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8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51550" y="1352283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995117" y="2363416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5686166" y="1910652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842976" y="3391580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3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6534025" y="2938816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652198" y="4406865"/>
            <a:ext cx="643944" cy="643944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356126" y="3966980"/>
            <a:ext cx="403254" cy="5470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65172" y="5898524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a linked list: </a:t>
            </a:r>
            <a:r>
              <a:rPr lang="hu-HU" b="1" dirty="0" smtClean="0"/>
              <a:t>O(N)</a:t>
            </a:r>
            <a:r>
              <a:rPr lang="hu-HU" dirty="0" smtClean="0"/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54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764692" y="70021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insert(2)</a:t>
            </a:r>
            <a:endParaRPr lang="hu-HU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764692" y="70021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insert(3)</a:t>
            </a:r>
            <a:endParaRPr lang="hu-HU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22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764692" y="70021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insert(3)</a:t>
            </a:r>
            <a:endParaRPr lang="hu-HU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19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764692" y="70021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insert(3)</a:t>
            </a:r>
            <a:endParaRPr lang="hu-HU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9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885904" y="327015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6569090" y="2899796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18704" y="4647072"/>
            <a:ext cx="5797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It is the Case 3: because the NULL is considered to be a black node</a:t>
            </a:r>
          </a:p>
          <a:p>
            <a:r>
              <a:rPr lang="hu-HU" dirty="0"/>
              <a:t> </a:t>
            </a:r>
            <a:r>
              <a:rPr lang="hu-HU" dirty="0" smtClean="0">
                <a:sym typeface="Wingdings" panose="05000000000000000000" pitchFamily="2" charset="2"/>
              </a:rPr>
              <a:t> the uncle of Node 3  is black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Have to make a rotation + recolor the nodes if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necessary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579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885904" y="327015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6569090" y="2899796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18704" y="4647072"/>
            <a:ext cx="5797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It is the Case 3: because the NULL is considered to be a black node</a:t>
            </a:r>
          </a:p>
          <a:p>
            <a:r>
              <a:rPr lang="hu-HU" dirty="0"/>
              <a:t> </a:t>
            </a:r>
            <a:r>
              <a:rPr lang="hu-HU" dirty="0" smtClean="0">
                <a:sym typeface="Wingdings" panose="05000000000000000000" pitchFamily="2" charset="2"/>
              </a:rPr>
              <a:t> the uncle of Node 3  is black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 smtClean="0">
                <a:sym typeface="Wingdings" panose="05000000000000000000" pitchFamily="2" charset="2"/>
              </a:rPr>
              <a:t>Have to make a rotation + recolor the nodes if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dirty="0" smtClean="0">
                <a:sym typeface="Wingdings" panose="05000000000000000000" pitchFamily="2" charset="2"/>
              </a:rPr>
              <a:t>necessary </a:t>
            </a:r>
            <a:endParaRPr lang="hu-HU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898868" y="2051299"/>
            <a:ext cx="495643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38032" y="251707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chemeClr val="bg1"/>
                </a:solidFill>
              </a:rPr>
              <a:t>NULL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2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764692" y="70021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insert(4)</a:t>
            </a:r>
            <a:endParaRPr lang="hu-HU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20730" y="24216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7"/>
          </p:cNvCxnSpPr>
          <p:nvPr/>
        </p:nvCxnSpPr>
        <p:spPr>
          <a:xfrm flipH="1">
            <a:off x="4898868" y="2051299"/>
            <a:ext cx="495643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85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764692" y="70021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insert(4)</a:t>
            </a:r>
            <a:endParaRPr lang="hu-HU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20730" y="24216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7"/>
          </p:cNvCxnSpPr>
          <p:nvPr/>
        </p:nvCxnSpPr>
        <p:spPr>
          <a:xfrm flipH="1">
            <a:off x="4898868" y="2051299"/>
            <a:ext cx="495643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51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764692" y="70021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insert(4)</a:t>
            </a:r>
            <a:endParaRPr lang="hu-HU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20730" y="24216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7"/>
          </p:cNvCxnSpPr>
          <p:nvPr/>
        </p:nvCxnSpPr>
        <p:spPr>
          <a:xfrm flipH="1">
            <a:off x="4898868" y="2051299"/>
            <a:ext cx="495643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8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20730" y="24216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7"/>
          </p:cNvCxnSpPr>
          <p:nvPr/>
        </p:nvCxnSpPr>
        <p:spPr>
          <a:xfrm flipH="1">
            <a:off x="4898868" y="2051299"/>
            <a:ext cx="495643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905226" y="32619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6588412" y="2891558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7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6879" y="1601274"/>
            <a:ext cx="8946541" cy="5256726"/>
          </a:xfrm>
        </p:spPr>
        <p:txBody>
          <a:bodyPr/>
          <a:lstStyle/>
          <a:p>
            <a:r>
              <a:rPr lang="hu-HU" dirty="0" smtClean="0"/>
              <a:t>The running time of BST operations depends on the height of the binary search tree: we should keep the tree balanced in order to get the best performance</a:t>
            </a:r>
          </a:p>
          <a:p>
            <a:r>
              <a:rPr lang="en-US" dirty="0"/>
              <a:t>In an AVL tree, the heights of the two child subtrees of any node differ by at most </a:t>
            </a:r>
            <a:r>
              <a:rPr lang="en-US" dirty="0" smtClean="0"/>
              <a:t>one</a:t>
            </a:r>
            <a:endParaRPr lang="hu-HU" dirty="0" smtClean="0"/>
          </a:p>
          <a:p>
            <a:r>
              <a:rPr lang="hu-HU" dirty="0" smtClean="0"/>
              <a:t>Another solution to the problem is a red-black trees</a:t>
            </a:r>
          </a:p>
          <a:p>
            <a:r>
              <a:rPr lang="en-US" dirty="0" smtClean="0"/>
              <a:t>AVL </a:t>
            </a:r>
            <a:r>
              <a:rPr lang="en-US" dirty="0"/>
              <a:t>trees are faster than red-black trees because they are more rigidly </a:t>
            </a:r>
            <a:r>
              <a:rPr lang="en-US" dirty="0" smtClean="0"/>
              <a:t>balanced</a:t>
            </a:r>
            <a:r>
              <a:rPr lang="hu-HU" dirty="0" smtClean="0"/>
              <a:t> BUT needs more work </a:t>
            </a:r>
          </a:p>
          <a:p>
            <a:r>
              <a:rPr lang="hu-HU" dirty="0" smtClean="0"/>
              <a:t>Operating Systems relies heavily on these data structures !!!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641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20730" y="24216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7"/>
          </p:cNvCxnSpPr>
          <p:nvPr/>
        </p:nvCxnSpPr>
        <p:spPr>
          <a:xfrm flipH="1">
            <a:off x="4898868" y="2051299"/>
            <a:ext cx="495643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905226" y="32619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6588412" y="2891558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18704" y="4647072"/>
            <a:ext cx="5797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It is the Case 1: the given node 4 and the parent are both red + uncle is red</a:t>
            </a:r>
          </a:p>
          <a:p>
            <a:r>
              <a:rPr lang="hu-HU" dirty="0"/>
              <a:t>	</a:t>
            </a:r>
            <a:r>
              <a:rPr lang="hu-HU" dirty="0" smtClean="0"/>
              <a:t>Color uncle + parent to be black</a:t>
            </a:r>
          </a:p>
          <a:p>
            <a:endParaRPr lang="hu-HU" dirty="0"/>
          </a:p>
          <a:p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97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20730" y="242165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7"/>
          </p:cNvCxnSpPr>
          <p:nvPr/>
        </p:nvCxnSpPr>
        <p:spPr>
          <a:xfrm flipH="1">
            <a:off x="4898868" y="2051299"/>
            <a:ext cx="495643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905226" y="32619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6588412" y="2891558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18704" y="4647072"/>
            <a:ext cx="5797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It is the Case 1: the given node 4 and the parent are both red + uncle is red</a:t>
            </a:r>
          </a:p>
          <a:p>
            <a:r>
              <a:rPr lang="hu-HU" dirty="0"/>
              <a:t>	</a:t>
            </a:r>
            <a:r>
              <a:rPr lang="hu-HU" dirty="0" smtClean="0"/>
              <a:t>Color uncle + parent to be black</a:t>
            </a:r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57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20730" y="242165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7"/>
          </p:cNvCxnSpPr>
          <p:nvPr/>
        </p:nvCxnSpPr>
        <p:spPr>
          <a:xfrm flipH="1">
            <a:off x="4898868" y="2051299"/>
            <a:ext cx="495643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905226" y="32619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6588412" y="2891558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18704" y="4647072"/>
            <a:ext cx="5797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It is the Case 1: the given node 4 and the parent are both red + uncle is red</a:t>
            </a:r>
          </a:p>
          <a:p>
            <a:r>
              <a:rPr lang="hu-HU" dirty="0"/>
              <a:t>	</a:t>
            </a:r>
            <a:r>
              <a:rPr lang="hu-HU" dirty="0" smtClean="0"/>
              <a:t>Color uncle + parent to be black</a:t>
            </a:r>
          </a:p>
          <a:p>
            <a:r>
              <a:rPr lang="hu-HU" dirty="0"/>
              <a:t>	</a:t>
            </a:r>
            <a:r>
              <a:rPr lang="hu-HU" dirty="0" smtClean="0"/>
              <a:t>	VIOLATES THE PROPERTIES AGAIN</a:t>
            </a:r>
          </a:p>
          <a:p>
            <a:r>
              <a:rPr lang="hu-HU" dirty="0"/>
              <a:t>	</a:t>
            </a:r>
            <a:r>
              <a:rPr lang="hu-HU" dirty="0" smtClean="0"/>
              <a:t>	     Root has to be black as well</a:t>
            </a:r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641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20730" y="242165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7"/>
          </p:cNvCxnSpPr>
          <p:nvPr/>
        </p:nvCxnSpPr>
        <p:spPr>
          <a:xfrm flipH="1">
            <a:off x="4898868" y="2051299"/>
            <a:ext cx="495643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905226" y="32619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6588412" y="2891558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64692" y="70021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insert(5)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84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20730" y="242165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7"/>
          </p:cNvCxnSpPr>
          <p:nvPr/>
        </p:nvCxnSpPr>
        <p:spPr>
          <a:xfrm flipH="1">
            <a:off x="4898868" y="2051299"/>
            <a:ext cx="495643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905226" y="32619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6588412" y="2891558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64692" y="70021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insert(5)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9804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20730" y="242165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7"/>
          </p:cNvCxnSpPr>
          <p:nvPr/>
        </p:nvCxnSpPr>
        <p:spPr>
          <a:xfrm flipH="1">
            <a:off x="4898868" y="2051299"/>
            <a:ext cx="495643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905226" y="3261918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6588412" y="2891558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64692" y="70021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insert(5)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165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20730" y="242165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7"/>
          </p:cNvCxnSpPr>
          <p:nvPr/>
        </p:nvCxnSpPr>
        <p:spPr>
          <a:xfrm flipH="1">
            <a:off x="4898868" y="2051299"/>
            <a:ext cx="495643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905226" y="32619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6588412" y="2891558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64692" y="70021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insert(5)</a:t>
            </a:r>
            <a:endParaRPr lang="hu-HU" dirty="0"/>
          </a:p>
        </p:txBody>
      </p:sp>
      <p:sp>
        <p:nvSpPr>
          <p:cNvPr id="12" name="Oval 11"/>
          <p:cNvSpPr/>
          <p:nvPr/>
        </p:nvSpPr>
        <p:spPr>
          <a:xfrm>
            <a:off x="7691939" y="411007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7375125" y="3739711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74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20730" y="242165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7"/>
          </p:cNvCxnSpPr>
          <p:nvPr/>
        </p:nvCxnSpPr>
        <p:spPr>
          <a:xfrm flipH="1">
            <a:off x="4898868" y="2051299"/>
            <a:ext cx="495643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905226" y="32619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6588412" y="2891558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91939" y="411007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endCxn id="12" idx="1"/>
          </p:cNvCxnSpPr>
          <p:nvPr/>
        </p:nvCxnSpPr>
        <p:spPr>
          <a:xfrm>
            <a:off x="7375125" y="3739711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77330" y="683873"/>
            <a:ext cx="5139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Case 3 situation, we have to make</a:t>
            </a:r>
          </a:p>
          <a:p>
            <a:r>
              <a:rPr lang="hu-HU" dirty="0"/>
              <a:t>	</a:t>
            </a:r>
            <a:r>
              <a:rPr lang="hu-HU" dirty="0" smtClean="0"/>
              <a:t>some rotations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045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07428" y="242165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5790614" y="2051299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420730" y="2421659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7"/>
          </p:cNvCxnSpPr>
          <p:nvPr/>
        </p:nvCxnSpPr>
        <p:spPr>
          <a:xfrm flipH="1">
            <a:off x="4898868" y="2051299"/>
            <a:ext cx="495643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905226" y="32619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6588412" y="2891558"/>
            <a:ext cx="398849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193129" y="324414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endCxn id="13" idx="7"/>
          </p:cNvCxnSpPr>
          <p:nvPr/>
        </p:nvCxnSpPr>
        <p:spPr>
          <a:xfrm flipH="1">
            <a:off x="5671267" y="2873788"/>
            <a:ext cx="495643" cy="452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89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102208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78357"/>
              </p:ext>
            </p:extLst>
          </p:nvPr>
        </p:nvGraphicFramePr>
        <p:xfrm>
          <a:off x="1825938" y="2445435"/>
          <a:ext cx="812799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Average case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Worst case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Space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O(n)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Insert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O(log</a:t>
                      </a:r>
                      <a:r>
                        <a:rPr lang="hu-HU" baseline="0" dirty="0" smtClean="0"/>
                        <a:t> 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O(log n)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Delete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O(log</a:t>
                      </a:r>
                      <a:r>
                        <a:rPr lang="hu-HU" baseline="0" dirty="0" smtClean="0"/>
                        <a:t> 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O(log n)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Search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O(log</a:t>
                      </a:r>
                      <a:r>
                        <a:rPr lang="hu-HU" baseline="0" dirty="0" smtClean="0"/>
                        <a:t> 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O(log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dirty="0" smtClean="0"/>
                        <a:t>n)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8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7" idx="5"/>
            <a:endCxn id="9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9" idx="3"/>
            <a:endCxn id="16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7" idx="5"/>
            <a:endCxn id="9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9" idx="3"/>
            <a:endCxn id="16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01596" y="73922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to insert 12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74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7" idx="5"/>
            <a:endCxn id="9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9" idx="3"/>
            <a:endCxn id="16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01596" y="73922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to insert 12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07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7" idx="5"/>
            <a:endCxn id="9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9" idx="3"/>
            <a:endCxn id="16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01596" y="73922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to insert 12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487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7" idx="5"/>
            <a:endCxn id="9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9" idx="3"/>
            <a:endCxn id="16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01596" y="73922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to insert 12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901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7" idx="5"/>
            <a:endCxn id="9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9" idx="3"/>
            <a:endCxn id="16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01596" y="73922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want to insert 12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0467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7" idx="5"/>
            <a:endCxn id="9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9" idx="3"/>
            <a:endCxn id="16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3"/>
            <a:endCxn id="18" idx="0"/>
          </p:cNvCxnSpPr>
          <p:nvPr/>
        </p:nvCxnSpPr>
        <p:spPr>
          <a:xfrm flipH="1">
            <a:off x="2572656" y="4607622"/>
            <a:ext cx="557103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92569" y="489299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3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7" idx="5"/>
            <a:endCxn id="9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9" idx="3"/>
            <a:endCxn id="16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3"/>
            <a:endCxn id="18" idx="0"/>
          </p:cNvCxnSpPr>
          <p:nvPr/>
        </p:nvCxnSpPr>
        <p:spPr>
          <a:xfrm flipH="1">
            <a:off x="2572656" y="4607622"/>
            <a:ext cx="557103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92569" y="489299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02570" y="646744"/>
            <a:ext cx="5808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insertion we have to check whether</a:t>
            </a:r>
          </a:p>
          <a:p>
            <a:r>
              <a:rPr lang="hu-HU" dirty="0"/>
              <a:t>t</a:t>
            </a:r>
            <a:r>
              <a:rPr lang="hu-HU" dirty="0" smtClean="0"/>
              <a:t>he red black tree properties are violated or not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41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7" idx="5"/>
            <a:endCxn id="9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9" idx="3"/>
            <a:endCxn id="16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3"/>
            <a:endCxn id="18" idx="0"/>
          </p:cNvCxnSpPr>
          <p:nvPr/>
        </p:nvCxnSpPr>
        <p:spPr>
          <a:xfrm flipH="1">
            <a:off x="2572656" y="4607622"/>
            <a:ext cx="557103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92569" y="489299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02570" y="646744"/>
            <a:ext cx="5808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On every insertion we have to check whether</a:t>
            </a:r>
          </a:p>
          <a:p>
            <a:r>
              <a:rPr lang="hu-HU" dirty="0"/>
              <a:t>t</a:t>
            </a:r>
            <a:r>
              <a:rPr lang="hu-HU" dirty="0" smtClean="0"/>
              <a:t>he red black tree properties are violated or not !!!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3795295" y="5453169"/>
            <a:ext cx="614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It is violated because red node has a single red child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412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7" idx="5"/>
            <a:endCxn id="9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9" idx="3"/>
            <a:endCxn id="16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3"/>
            <a:endCxn id="18" idx="0"/>
          </p:cNvCxnSpPr>
          <p:nvPr/>
        </p:nvCxnSpPr>
        <p:spPr>
          <a:xfrm flipH="1">
            <a:off x="2572656" y="4607622"/>
            <a:ext cx="557103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92569" y="489299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19880631">
            <a:off x="1797955" y="3347531"/>
            <a:ext cx="4240229" cy="309093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6194738" y="5173082"/>
            <a:ext cx="4498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Case1 situation: we just have</a:t>
            </a:r>
          </a:p>
          <a:p>
            <a:r>
              <a:rPr lang="hu-HU" dirty="0"/>
              <a:t>t</a:t>
            </a:r>
            <a:r>
              <a:rPr lang="hu-HU" dirty="0" smtClean="0"/>
              <a:t>o recolor nodes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087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Red-black properties: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Each node is either red or black </a:t>
            </a:r>
          </a:p>
          <a:p>
            <a:r>
              <a:rPr lang="hu-HU" dirty="0" smtClean="0"/>
              <a:t>The root node is always </a:t>
            </a:r>
            <a:r>
              <a:rPr lang="hu-HU" b="1" dirty="0" smtClean="0"/>
              <a:t>black</a:t>
            </a:r>
          </a:p>
          <a:p>
            <a:r>
              <a:rPr lang="hu-HU" dirty="0" smtClean="0"/>
              <a:t>All leaves (NIL or NULL) are black</a:t>
            </a:r>
          </a:p>
          <a:p>
            <a:r>
              <a:rPr lang="en-US" dirty="0"/>
              <a:t>Every red node must have two black child nodes and no other </a:t>
            </a:r>
            <a:r>
              <a:rPr lang="en-US" dirty="0" smtClean="0"/>
              <a:t>children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 </a:t>
            </a:r>
            <a:r>
              <a:rPr lang="en-US" dirty="0" smtClean="0"/>
              <a:t>it </a:t>
            </a:r>
            <a:r>
              <a:rPr lang="en-US" dirty="0"/>
              <a:t>must have a black </a:t>
            </a:r>
            <a:r>
              <a:rPr lang="en-US" dirty="0" smtClean="0"/>
              <a:t>parent</a:t>
            </a:r>
            <a:endParaRPr lang="hu-HU" dirty="0" smtClean="0"/>
          </a:p>
          <a:p>
            <a:r>
              <a:rPr lang="en-US" dirty="0"/>
              <a:t>Every path from a given node to any of its descendant </a:t>
            </a:r>
            <a:r>
              <a:rPr lang="en-US" dirty="0" smtClean="0"/>
              <a:t>NIL</a:t>
            </a:r>
            <a:r>
              <a:rPr lang="hu-HU" dirty="0" smtClean="0"/>
              <a:t>/NULL</a:t>
            </a:r>
            <a:r>
              <a:rPr lang="en-US" dirty="0" smtClean="0"/>
              <a:t> </a:t>
            </a:r>
            <a:r>
              <a:rPr lang="en-US" dirty="0"/>
              <a:t>nodes contains the same number of black nodes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57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7" idx="5"/>
            <a:endCxn id="9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9" idx="3"/>
            <a:endCxn id="16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3"/>
            <a:endCxn id="18" idx="0"/>
          </p:cNvCxnSpPr>
          <p:nvPr/>
        </p:nvCxnSpPr>
        <p:spPr>
          <a:xfrm flipH="1">
            <a:off x="2572656" y="4607622"/>
            <a:ext cx="557103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92569" y="489299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19880631">
            <a:off x="1797955" y="3347531"/>
            <a:ext cx="4240229" cy="309093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6194738" y="5173082"/>
            <a:ext cx="4498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Case1 situation: we just have</a:t>
            </a:r>
          </a:p>
          <a:p>
            <a:r>
              <a:rPr lang="hu-HU" dirty="0"/>
              <a:t>t</a:t>
            </a:r>
            <a:r>
              <a:rPr lang="hu-HU" dirty="0" smtClean="0"/>
              <a:t>o recolor nodes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09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7" idx="5"/>
            <a:endCxn id="9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9" idx="3"/>
            <a:endCxn id="16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3"/>
            <a:endCxn id="18" idx="0"/>
          </p:cNvCxnSpPr>
          <p:nvPr/>
        </p:nvCxnSpPr>
        <p:spPr>
          <a:xfrm flipH="1">
            <a:off x="2572656" y="4607622"/>
            <a:ext cx="557103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92569" y="489299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02570" y="633358"/>
            <a:ext cx="5788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</a:t>
            </a:r>
            <a:r>
              <a:rPr lang="hu-HU" dirty="0"/>
              <a:t>have to check whether</a:t>
            </a:r>
          </a:p>
          <a:p>
            <a:r>
              <a:rPr lang="hu-HU" dirty="0"/>
              <a:t>the red black tree properties are violated or not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977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7" idx="5"/>
            <a:endCxn id="9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9" idx="3"/>
            <a:endCxn id="16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3"/>
            <a:endCxn id="18" idx="0"/>
          </p:cNvCxnSpPr>
          <p:nvPr/>
        </p:nvCxnSpPr>
        <p:spPr>
          <a:xfrm flipH="1">
            <a:off x="2572656" y="4607622"/>
            <a:ext cx="557103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92569" y="489299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21273175">
            <a:off x="2554475" y="1377962"/>
            <a:ext cx="6076174" cy="309093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8763636" y="1853247"/>
            <a:ext cx="1972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Case2</a:t>
            </a:r>
          </a:p>
          <a:p>
            <a:r>
              <a:rPr lang="hu-HU" dirty="0"/>
              <a:t>s</a:t>
            </a:r>
            <a:r>
              <a:rPr lang="hu-HU" dirty="0" smtClean="0"/>
              <a:t>ituation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r>
              <a:rPr lang="hu-HU" sz="1200" dirty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7" idx="5"/>
            <a:endCxn id="9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>
            <a:stCxn id="9" idx="3"/>
            <a:endCxn id="16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3"/>
            <a:endCxn id="18" idx="0"/>
          </p:cNvCxnSpPr>
          <p:nvPr/>
        </p:nvCxnSpPr>
        <p:spPr>
          <a:xfrm flipH="1">
            <a:off x="2572656" y="4607622"/>
            <a:ext cx="557103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92569" y="489299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21273175">
            <a:off x="2554475" y="1377962"/>
            <a:ext cx="6076174" cy="309093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8763636" y="1853247"/>
            <a:ext cx="1972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Case2</a:t>
            </a:r>
          </a:p>
          <a:p>
            <a:r>
              <a:rPr lang="hu-HU" dirty="0"/>
              <a:t>s</a:t>
            </a:r>
            <a:r>
              <a:rPr lang="hu-HU" dirty="0" smtClean="0"/>
              <a:t>ituation !!!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4736124" y="5138670"/>
            <a:ext cx="537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make a left rotation on node 10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269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5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34845" y="410372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3"/>
            <a:endCxn id="18" idx="0"/>
          </p:cNvCxnSpPr>
          <p:nvPr/>
        </p:nvCxnSpPr>
        <p:spPr>
          <a:xfrm flipH="1">
            <a:off x="2572656" y="4581864"/>
            <a:ext cx="544224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92569" y="486723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849202" y="343196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endCxn id="26" idx="0"/>
          </p:cNvCxnSpPr>
          <p:nvPr/>
        </p:nvCxnSpPr>
        <p:spPr>
          <a:xfrm flipH="1">
            <a:off x="1325982" y="3787044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045895" y="402517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491704" y="3871202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68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5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34845" y="410372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3"/>
            <a:endCxn id="18" idx="0"/>
          </p:cNvCxnSpPr>
          <p:nvPr/>
        </p:nvCxnSpPr>
        <p:spPr>
          <a:xfrm flipH="1">
            <a:off x="2572656" y="4581864"/>
            <a:ext cx="544224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92569" y="486723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849202" y="343196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endCxn id="26" idx="0"/>
          </p:cNvCxnSpPr>
          <p:nvPr/>
        </p:nvCxnSpPr>
        <p:spPr>
          <a:xfrm flipH="1">
            <a:off x="1325982" y="3787044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045895" y="402517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491704" y="3871202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02570" y="633358"/>
            <a:ext cx="5788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</a:t>
            </a:r>
            <a:r>
              <a:rPr lang="hu-HU" dirty="0"/>
              <a:t>have to check whether</a:t>
            </a:r>
          </a:p>
          <a:p>
            <a:r>
              <a:rPr lang="hu-HU" dirty="0"/>
              <a:t>the red black tree properties are violated or not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432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5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34845" y="410372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3"/>
            <a:endCxn id="18" idx="0"/>
          </p:cNvCxnSpPr>
          <p:nvPr/>
        </p:nvCxnSpPr>
        <p:spPr>
          <a:xfrm flipH="1">
            <a:off x="2572656" y="4581864"/>
            <a:ext cx="544224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92569" y="486723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849202" y="343196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endCxn id="26" idx="0"/>
          </p:cNvCxnSpPr>
          <p:nvPr/>
        </p:nvCxnSpPr>
        <p:spPr>
          <a:xfrm flipH="1">
            <a:off x="1325982" y="3787044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045895" y="402517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491704" y="3871202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02570" y="633358"/>
            <a:ext cx="5788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</a:t>
            </a:r>
            <a:r>
              <a:rPr lang="hu-HU" dirty="0"/>
              <a:t>have to check whether</a:t>
            </a:r>
          </a:p>
          <a:p>
            <a:r>
              <a:rPr lang="hu-HU" dirty="0"/>
              <a:t>the red black tree properties are violated or not !!!</a:t>
            </a:r>
          </a:p>
          <a:p>
            <a:endParaRPr lang="hu-HU" dirty="0"/>
          </a:p>
        </p:txBody>
      </p:sp>
      <p:sp>
        <p:nvSpPr>
          <p:cNvPr id="23" name="Oval 22"/>
          <p:cNvSpPr/>
          <p:nvPr/>
        </p:nvSpPr>
        <p:spPr>
          <a:xfrm rot="21273175">
            <a:off x="1390966" y="1486771"/>
            <a:ext cx="7179598" cy="309093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8981146" y="1957589"/>
            <a:ext cx="1972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Case3</a:t>
            </a:r>
          </a:p>
          <a:p>
            <a:r>
              <a:rPr lang="hu-HU" dirty="0"/>
              <a:t>s</a:t>
            </a:r>
            <a:r>
              <a:rPr lang="hu-HU" dirty="0" smtClean="0"/>
              <a:t>ituation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565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5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14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34845" y="410372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3"/>
            <a:endCxn id="18" idx="0"/>
          </p:cNvCxnSpPr>
          <p:nvPr/>
        </p:nvCxnSpPr>
        <p:spPr>
          <a:xfrm flipH="1">
            <a:off x="2572656" y="4581864"/>
            <a:ext cx="544224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92569" y="486723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849202" y="3431965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endCxn id="26" idx="0"/>
          </p:cNvCxnSpPr>
          <p:nvPr/>
        </p:nvCxnSpPr>
        <p:spPr>
          <a:xfrm flipH="1">
            <a:off x="1325982" y="3787044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045895" y="4025174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491704" y="3871202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02570" y="633358"/>
            <a:ext cx="5788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</a:t>
            </a:r>
            <a:r>
              <a:rPr lang="hu-HU" dirty="0"/>
              <a:t>have to check whether</a:t>
            </a:r>
          </a:p>
          <a:p>
            <a:r>
              <a:rPr lang="hu-HU" dirty="0"/>
              <a:t>the red black tree properties are violated or not !!!</a:t>
            </a:r>
          </a:p>
          <a:p>
            <a:endParaRPr lang="hu-HU" dirty="0"/>
          </a:p>
        </p:txBody>
      </p:sp>
      <p:sp>
        <p:nvSpPr>
          <p:cNvPr id="23" name="Oval 22"/>
          <p:cNvSpPr/>
          <p:nvPr/>
        </p:nvSpPr>
        <p:spPr>
          <a:xfrm rot="21273175">
            <a:off x="1390966" y="1486771"/>
            <a:ext cx="7179598" cy="309093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8981146" y="1957589"/>
            <a:ext cx="1972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This is the Case3</a:t>
            </a:r>
          </a:p>
          <a:p>
            <a:r>
              <a:rPr lang="hu-HU" dirty="0"/>
              <a:t>s</a:t>
            </a:r>
            <a:r>
              <a:rPr lang="hu-HU" dirty="0" smtClean="0"/>
              <a:t>ituation !!!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4409375" y="5241701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make a right rotation</a:t>
            </a:r>
          </a:p>
          <a:p>
            <a:r>
              <a:rPr lang="hu-HU" dirty="0"/>
              <a:t>o</a:t>
            </a:r>
            <a:r>
              <a:rPr lang="hu-HU" dirty="0" smtClean="0"/>
              <a:t>n the root node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45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Example:</a:t>
            </a:r>
            <a:endParaRPr lang="hu-HU" u="sng" dirty="0"/>
          </a:p>
        </p:txBody>
      </p:sp>
      <p:sp>
        <p:nvSpPr>
          <p:cNvPr id="4" name="Oval 3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>
            <a:stCxn id="4" idx="5"/>
            <a:endCxn id="5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7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858305" y="341864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6" idx="3"/>
          </p:cNvCxnSpPr>
          <p:nvPr/>
        </p:nvCxnSpPr>
        <p:spPr>
          <a:xfrm flipH="1">
            <a:off x="3396116" y="3896784"/>
            <a:ext cx="544224" cy="2853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956672" y="414352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19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881660" y="3372548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315164" y="3186122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9728716" y="3923844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</a:t>
            </a:r>
            <a:r>
              <a:rPr lang="hu-HU" sz="1200" dirty="0" smtClean="0">
                <a:solidFill>
                  <a:schemeClr val="bg1"/>
                </a:solidFill>
              </a:rPr>
              <a:t>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9261232" y="3681972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31" idx="0"/>
          </p:cNvCxnSpPr>
          <p:nvPr/>
        </p:nvCxnSpPr>
        <p:spPr>
          <a:xfrm flipH="1">
            <a:off x="7080158" y="3084941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800071" y="3323071"/>
            <a:ext cx="560173" cy="56017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smtClean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7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3472</TotalTime>
  <Words>1818</Words>
  <Application>Microsoft Office PowerPoint</Application>
  <PresentationFormat>Widescreen</PresentationFormat>
  <Paragraphs>783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3" baseType="lpstr">
      <vt:lpstr>Arial</vt:lpstr>
      <vt:lpstr>Century Gothic</vt:lpstr>
      <vt:lpstr>Wingdings</vt:lpstr>
      <vt:lpstr>Wingdings 3</vt:lpstr>
      <vt:lpstr>Ion</vt:lpstr>
      <vt:lpstr>RED-BLACK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Red-black properties:</vt:lpstr>
      <vt:lpstr>PowerPoint Presentation</vt:lpstr>
      <vt:lpstr>Rotations</vt:lpstr>
      <vt:lpstr>PowerPoint Presentation</vt:lpstr>
      <vt:lpstr>PowerPoint Presentation</vt:lpstr>
      <vt:lpstr>Case 1:</vt:lpstr>
      <vt:lpstr>Case 1:</vt:lpstr>
      <vt:lpstr>Case 1:</vt:lpstr>
      <vt:lpstr>Case 1:</vt:lpstr>
      <vt:lpstr>Case 1:</vt:lpstr>
      <vt:lpstr>Case 1:</vt:lpstr>
      <vt:lpstr>Case 1:</vt:lpstr>
      <vt:lpstr>Case 1:</vt:lpstr>
      <vt:lpstr>Case 1:</vt:lpstr>
      <vt:lpstr>Case 1:</vt:lpstr>
      <vt:lpstr>PowerPoint Presentation</vt:lpstr>
      <vt:lpstr>Case 2:</vt:lpstr>
      <vt:lpstr>Case 2:</vt:lpstr>
      <vt:lpstr>Case 2:</vt:lpstr>
      <vt:lpstr>Case 2:</vt:lpstr>
      <vt:lpstr>Case 2:</vt:lpstr>
      <vt:lpstr>Case 2:</vt:lpstr>
      <vt:lpstr>Case 2:</vt:lpstr>
      <vt:lpstr>Case 2:</vt:lpstr>
      <vt:lpstr>Case 2:</vt:lpstr>
      <vt:lpstr>Case 2:</vt:lpstr>
      <vt:lpstr>Case 2:</vt:lpstr>
      <vt:lpstr>Case 2:</vt:lpstr>
      <vt:lpstr>Case 2:</vt:lpstr>
      <vt:lpstr>Case 2:</vt:lpstr>
      <vt:lpstr>Case 2:</vt:lpstr>
      <vt:lpstr>PowerPoint Presentation</vt:lpstr>
      <vt:lpstr>Case 3:</vt:lpstr>
      <vt:lpstr>Case 3:</vt:lpstr>
      <vt:lpstr>Case 3:</vt:lpstr>
      <vt:lpstr>Case 3:</vt:lpstr>
      <vt:lpstr>Case 3:</vt:lpstr>
      <vt:lpstr>Case 3:</vt:lpstr>
      <vt:lpstr>Case 3:</vt:lpstr>
      <vt:lpstr>Case 3:</vt:lpstr>
      <vt:lpstr>PowerPoint Presentation</vt:lpstr>
      <vt:lpstr>Case 4:</vt:lpstr>
      <vt:lpstr>Case 4:</vt:lpstr>
      <vt:lpstr>Case 4:</vt:lpstr>
      <vt:lpstr>Case 4: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  <vt:lpstr>Example: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Balazs Holczer</dc:creator>
  <cp:lastModifiedBy>User</cp:lastModifiedBy>
  <cp:revision>106</cp:revision>
  <dcterms:created xsi:type="dcterms:W3CDTF">2015-02-23T13:28:28Z</dcterms:created>
  <dcterms:modified xsi:type="dcterms:W3CDTF">2016-09-12T05:05:06Z</dcterms:modified>
</cp:coreProperties>
</file>