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307" r:id="rId4"/>
    <p:sldId id="308" r:id="rId5"/>
    <p:sldId id="316" r:id="rId6"/>
    <p:sldId id="309" r:id="rId7"/>
    <p:sldId id="310" r:id="rId8"/>
    <p:sldId id="314" r:id="rId9"/>
    <p:sldId id="317" r:id="rId10"/>
    <p:sldId id="300" r:id="rId11"/>
    <p:sldId id="335" r:id="rId12"/>
    <p:sldId id="392" r:id="rId13"/>
    <p:sldId id="339" r:id="rId14"/>
    <p:sldId id="340" r:id="rId15"/>
    <p:sldId id="341" r:id="rId16"/>
    <p:sldId id="342" r:id="rId17"/>
    <p:sldId id="343" r:id="rId18"/>
    <p:sldId id="344" r:id="rId19"/>
    <p:sldId id="385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8" r:id="rId33"/>
    <p:sldId id="362" r:id="rId34"/>
    <p:sldId id="359" r:id="rId35"/>
    <p:sldId id="361" r:id="rId36"/>
    <p:sldId id="363" r:id="rId37"/>
    <p:sldId id="364" r:id="rId38"/>
    <p:sldId id="366" r:id="rId39"/>
    <p:sldId id="365" r:id="rId40"/>
    <p:sldId id="367" r:id="rId41"/>
    <p:sldId id="368" r:id="rId42"/>
    <p:sldId id="369" r:id="rId43"/>
    <p:sldId id="372" r:id="rId44"/>
    <p:sldId id="371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6" r:id="rId58"/>
    <p:sldId id="387" r:id="rId59"/>
    <p:sldId id="388" r:id="rId60"/>
    <p:sldId id="389" r:id="rId61"/>
    <p:sldId id="390" r:id="rId62"/>
    <p:sldId id="391" r:id="rId63"/>
    <p:sldId id="393" r:id="rId64"/>
    <p:sldId id="337" r:id="rId65"/>
    <p:sldId id="33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338" r:id="rId103"/>
    <p:sldId id="334" r:id="rId104"/>
    <p:sldId id="432" r:id="rId105"/>
    <p:sldId id="433" r:id="rId106"/>
    <p:sldId id="434" r:id="rId107"/>
    <p:sldId id="435" r:id="rId108"/>
    <p:sldId id="436" r:id="rId109"/>
    <p:sldId id="437" r:id="rId110"/>
    <p:sldId id="438" r:id="rId111"/>
    <p:sldId id="439" r:id="rId112"/>
    <p:sldId id="440" r:id="rId113"/>
    <p:sldId id="441" r:id="rId114"/>
    <p:sldId id="443" r:id="rId115"/>
    <p:sldId id="444" r:id="rId116"/>
    <p:sldId id="445" r:id="rId117"/>
    <p:sldId id="446" r:id="rId118"/>
    <p:sldId id="447" r:id="rId119"/>
    <p:sldId id="448" r:id="rId120"/>
    <p:sldId id="449" r:id="rId121"/>
    <p:sldId id="450" r:id="rId122"/>
    <p:sldId id="451" r:id="rId123"/>
    <p:sldId id="452" r:id="rId124"/>
    <p:sldId id="453" r:id="rId125"/>
    <p:sldId id="454" r:id="rId126"/>
    <p:sldId id="329" r:id="rId127"/>
    <p:sldId id="410" r:id="rId128"/>
    <p:sldId id="460" r:id="rId129"/>
    <p:sldId id="461" r:id="rId130"/>
    <p:sldId id="462" r:id="rId131"/>
    <p:sldId id="463" r:id="rId132"/>
    <p:sldId id="464" r:id="rId133"/>
    <p:sldId id="465" r:id="rId134"/>
    <p:sldId id="466" r:id="rId135"/>
    <p:sldId id="467" r:id="rId136"/>
    <p:sldId id="468" r:id="rId137"/>
    <p:sldId id="469" r:id="rId138"/>
    <p:sldId id="470" r:id="rId139"/>
    <p:sldId id="506" r:id="rId140"/>
    <p:sldId id="471" r:id="rId141"/>
    <p:sldId id="472" r:id="rId142"/>
    <p:sldId id="473" r:id="rId143"/>
    <p:sldId id="474" r:id="rId144"/>
    <p:sldId id="475" r:id="rId145"/>
    <p:sldId id="476" r:id="rId146"/>
    <p:sldId id="477" r:id="rId147"/>
    <p:sldId id="478" r:id="rId148"/>
    <p:sldId id="479" r:id="rId149"/>
    <p:sldId id="480" r:id="rId150"/>
    <p:sldId id="481" r:id="rId151"/>
    <p:sldId id="482" r:id="rId152"/>
    <p:sldId id="483" r:id="rId153"/>
    <p:sldId id="484" r:id="rId154"/>
    <p:sldId id="485" r:id="rId155"/>
    <p:sldId id="486" r:id="rId156"/>
    <p:sldId id="487" r:id="rId157"/>
    <p:sldId id="488" r:id="rId158"/>
    <p:sldId id="489" r:id="rId159"/>
    <p:sldId id="490" r:id="rId160"/>
    <p:sldId id="491" r:id="rId161"/>
    <p:sldId id="492" r:id="rId162"/>
    <p:sldId id="493" r:id="rId163"/>
    <p:sldId id="494" r:id="rId164"/>
    <p:sldId id="495" r:id="rId165"/>
    <p:sldId id="496" r:id="rId166"/>
    <p:sldId id="497" r:id="rId167"/>
    <p:sldId id="498" r:id="rId168"/>
    <p:sldId id="499" r:id="rId169"/>
    <p:sldId id="500" r:id="rId170"/>
    <p:sldId id="501" r:id="rId171"/>
    <p:sldId id="502" r:id="rId172"/>
    <p:sldId id="503" r:id="rId173"/>
    <p:sldId id="504" r:id="rId174"/>
    <p:sldId id="505" r:id="rId175"/>
    <p:sldId id="507" r:id="rId176"/>
    <p:sldId id="508" r:id="rId177"/>
    <p:sldId id="509" r:id="rId178"/>
    <p:sldId id="510" r:id="rId179"/>
    <p:sldId id="511" r:id="rId180"/>
    <p:sldId id="512" r:id="rId181"/>
    <p:sldId id="513" r:id="rId182"/>
    <p:sldId id="514" r:id="rId183"/>
    <p:sldId id="515" r:id="rId184"/>
    <p:sldId id="516" r:id="rId185"/>
    <p:sldId id="517" r:id="rId186"/>
    <p:sldId id="518" r:id="rId187"/>
    <p:sldId id="519" r:id="rId188"/>
    <p:sldId id="520" r:id="rId189"/>
    <p:sldId id="409" r:id="rId190"/>
    <p:sldId id="322" r:id="rId191"/>
    <p:sldId id="324" r:id="rId192"/>
    <p:sldId id="325" r:id="rId193"/>
    <p:sldId id="326" r:id="rId194"/>
    <p:sldId id="327" r:id="rId195"/>
    <p:sldId id="328" r:id="rId196"/>
    <p:sldId id="332" r:id="rId197"/>
    <p:sldId id="330" r:id="rId198"/>
    <p:sldId id="331" r:id="rId199"/>
    <p:sldId id="312" r:id="rId200"/>
    <p:sldId id="313" r:id="rId201"/>
    <p:sldId id="315" r:id="rId202"/>
    <p:sldId id="301" r:id="rId203"/>
    <p:sldId id="282" r:id="rId204"/>
    <p:sldId id="257" r:id="rId205"/>
    <p:sldId id="258" r:id="rId206"/>
    <p:sldId id="259" r:id="rId207"/>
    <p:sldId id="260" r:id="rId208"/>
    <p:sldId id="261" r:id="rId209"/>
    <p:sldId id="262" r:id="rId210"/>
    <p:sldId id="318" r:id="rId211"/>
    <p:sldId id="263" r:id="rId212"/>
    <p:sldId id="264" r:id="rId213"/>
    <p:sldId id="265" r:id="rId214"/>
    <p:sldId id="266" r:id="rId215"/>
    <p:sldId id="267" r:id="rId216"/>
    <p:sldId id="268" r:id="rId217"/>
    <p:sldId id="269" r:id="rId218"/>
    <p:sldId id="270" r:id="rId219"/>
    <p:sldId id="271" r:id="rId220"/>
    <p:sldId id="285" r:id="rId221"/>
    <p:sldId id="272" r:id="rId222"/>
    <p:sldId id="273" r:id="rId223"/>
    <p:sldId id="274" r:id="rId224"/>
    <p:sldId id="275" r:id="rId225"/>
    <p:sldId id="276" r:id="rId226"/>
    <p:sldId id="286" r:id="rId227"/>
    <p:sldId id="277" r:id="rId228"/>
    <p:sldId id="278" r:id="rId229"/>
    <p:sldId id="279" r:id="rId230"/>
    <p:sldId id="280" r:id="rId231"/>
    <p:sldId id="281" r:id="rId232"/>
    <p:sldId id="288" r:id="rId233"/>
    <p:sldId id="289" r:id="rId234"/>
    <p:sldId id="290" r:id="rId235"/>
    <p:sldId id="291" r:id="rId236"/>
    <p:sldId id="292" r:id="rId237"/>
    <p:sldId id="293" r:id="rId238"/>
    <p:sldId id="294" r:id="rId239"/>
    <p:sldId id="295" r:id="rId240"/>
    <p:sldId id="296" r:id="rId241"/>
    <p:sldId id="297" r:id="rId242"/>
    <p:sldId id="298" r:id="rId243"/>
    <p:sldId id="299" r:id="rId244"/>
    <p:sldId id="319" r:id="rId245"/>
    <p:sldId id="320" r:id="rId246"/>
    <p:sldId id="321" r:id="rId247"/>
    <p:sldId id="302" r:id="rId248"/>
    <p:sldId id="303" r:id="rId249"/>
    <p:sldId id="304" r:id="rId250"/>
    <p:sldId id="521" r:id="rId251"/>
    <p:sldId id="522" r:id="rId252"/>
    <p:sldId id="523" r:id="rId253"/>
    <p:sldId id="524" r:id="rId254"/>
    <p:sldId id="525" r:id="rId255"/>
    <p:sldId id="526" r:id="rId256"/>
    <p:sldId id="527" r:id="rId257"/>
    <p:sldId id="528" r:id="rId258"/>
    <p:sldId id="529" r:id="rId259"/>
    <p:sldId id="530" r:id="rId260"/>
    <p:sldId id="531" r:id="rId261"/>
    <p:sldId id="532" r:id="rId262"/>
    <p:sldId id="533" r:id="rId263"/>
    <p:sldId id="534" r:id="rId264"/>
    <p:sldId id="535" r:id="rId265"/>
    <p:sldId id="537" r:id="rId266"/>
    <p:sldId id="541" r:id="rId267"/>
    <p:sldId id="542" r:id="rId268"/>
    <p:sldId id="543" r:id="rId269"/>
    <p:sldId id="544" r:id="rId270"/>
    <p:sldId id="536" r:id="rId271"/>
    <p:sldId id="539" r:id="rId272"/>
    <p:sldId id="545" r:id="rId273"/>
    <p:sldId id="546" r:id="rId274"/>
    <p:sldId id="547" r:id="rId275"/>
    <p:sldId id="548" r:id="rId276"/>
    <p:sldId id="540" r:id="rId277"/>
    <p:sldId id="549" r:id="rId278"/>
    <p:sldId id="550" r:id="rId279"/>
    <p:sldId id="551" r:id="rId280"/>
    <p:sldId id="552" r:id="rId281"/>
    <p:sldId id="553" r:id="rId282"/>
    <p:sldId id="554" r:id="rId2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theme" Target="theme/theme1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0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4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28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0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8FFB64-9CE8-42F5-96AC-372756CF589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2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TRIE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With the help of tries we can search and sort strings very very efficiently</a:t>
            </a:r>
          </a:p>
          <a:p>
            <a:r>
              <a:rPr lang="hu-HU" dirty="0" smtClean="0"/>
              <a:t>The problem is that tries consume a lot of memory, so we should use ternary search trees instead which stores less references and null objects</a:t>
            </a:r>
          </a:p>
        </p:txBody>
      </p:sp>
    </p:spTree>
    <p:extLst>
      <p:ext uri="{BB962C8B-B14F-4D97-AF65-F5344CB8AC3E}">
        <p14:creationId xmlns:p14="http://schemas.microsoft.com/office/powerpoint/2010/main" val="18484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20778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approve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20778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approve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0104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Autocomplete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2265405" y="1993557"/>
            <a:ext cx="781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seen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sorting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BUT here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</a:t>
            </a:r>
            <a:r>
              <a:rPr lang="hu-HU" dirty="0" err="1" smtClean="0"/>
              <a:t>make</a:t>
            </a:r>
            <a:r>
              <a:rPr lang="hu-HU" dirty="0" smtClean="0"/>
              <a:t> a </a:t>
            </a:r>
            <a:r>
              <a:rPr lang="hu-HU" dirty="0" err="1" smtClean="0"/>
              <a:t>depth-first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 starting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344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13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2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9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9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55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0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8895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12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0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15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7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71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64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10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6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35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INSERTION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0485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80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5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70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approv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35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approve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61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approve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27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5962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Trie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as</a:t>
            </a:r>
            <a:r>
              <a:rPr lang="hu-HU" b="1" u="sng" dirty="0" smtClean="0"/>
              <a:t> a map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9576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37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50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1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67655" y="81454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7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01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(„air”, 2)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97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ir”, 2)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8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ir”, 2)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44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r”, 2)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49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r”, 2)</a:t>
            </a:r>
            <a:endParaRPr lang="hu-HU" dirty="0"/>
          </a:p>
        </p:txBody>
      </p:sp>
      <p:cxnSp>
        <p:nvCxnSpPr>
          <p:cNvPr id="17" name="Egyenes összekötő nyíllal 16"/>
          <p:cNvCxnSpPr>
            <a:stCxn id="7" idx="4"/>
            <a:endCxn id="18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39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air</a:t>
            </a:r>
            <a:r>
              <a:rPr lang="hu-HU" dirty="0" smtClean="0"/>
              <a:t>”, 2)</a:t>
            </a:r>
            <a:endParaRPr lang="hu-HU" dirty="0"/>
          </a:p>
        </p:txBody>
      </p:sp>
      <p:cxnSp>
        <p:nvCxnSpPr>
          <p:cNvPr id="19" name="Egyenes összekötő nyíllal 18"/>
          <p:cNvCxnSpPr>
            <a:endCxn id="20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endCxn id="22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52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endCxn id="22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>
            <a:endCxn id="24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9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/>
              <a:t>approve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4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/>
              <a:t>approve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1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67655" y="81454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11"/>
          <p:cNvCxnSpPr/>
          <p:nvPr/>
        </p:nvCxnSpPr>
        <p:spPr>
          <a:xfrm flipH="1">
            <a:off x="1625080" y="1548642"/>
            <a:ext cx="4009623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2"/>
          <p:cNvCxnSpPr/>
          <p:nvPr/>
        </p:nvCxnSpPr>
        <p:spPr>
          <a:xfrm flipH="1">
            <a:off x="3441001" y="1548642"/>
            <a:ext cx="2193702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5"/>
          <p:cNvCxnSpPr/>
          <p:nvPr/>
        </p:nvCxnSpPr>
        <p:spPr>
          <a:xfrm flipH="1">
            <a:off x="2384933" y="1548642"/>
            <a:ext cx="324977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0"/>
          <p:cNvSpPr txBox="1"/>
          <p:nvPr/>
        </p:nvSpPr>
        <p:spPr>
          <a:xfrm>
            <a:off x="5312960" y="20980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. . .</a:t>
            </a:r>
            <a:endParaRPr lang="hu-HU" b="1" dirty="0"/>
          </a:p>
        </p:txBody>
      </p:sp>
      <p:cxnSp>
        <p:nvCxnSpPr>
          <p:cNvPr id="10" name="Straight Arrow Connector 36"/>
          <p:cNvCxnSpPr/>
          <p:nvPr/>
        </p:nvCxnSpPr>
        <p:spPr>
          <a:xfrm>
            <a:off x="5634703" y="1548642"/>
            <a:ext cx="3434365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3016332" y="2956956"/>
            <a:ext cx="704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has 26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pointing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alphabet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a, b, c 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6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57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52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</a:t>
            </a:r>
            <a:r>
              <a:rPr lang="hu-HU" dirty="0" err="1" smtClean="0"/>
              <a:t>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61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</a:t>
            </a:r>
            <a:r>
              <a:rPr lang="hu-HU" dirty="0" err="1" smtClean="0"/>
              <a:t>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6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</a:t>
            </a:r>
            <a:r>
              <a:rPr lang="hu-HU" dirty="0" err="1" smtClean="0"/>
              <a:t>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05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</a:t>
            </a:r>
            <a:r>
              <a:rPr lang="hu-HU" dirty="0" err="1" smtClean="0"/>
              <a:t>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55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</a:t>
            </a:r>
            <a:r>
              <a:rPr lang="hu-HU" dirty="0" err="1" smtClean="0"/>
              <a:t>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53512" y="5329600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71946" y="552223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92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53512" y="5329600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71946" y="552223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6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09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67655" y="81454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11"/>
          <p:cNvCxnSpPr/>
          <p:nvPr/>
        </p:nvCxnSpPr>
        <p:spPr>
          <a:xfrm flipH="1">
            <a:off x="1625080" y="1548642"/>
            <a:ext cx="4009623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2"/>
          <p:cNvCxnSpPr/>
          <p:nvPr/>
        </p:nvCxnSpPr>
        <p:spPr>
          <a:xfrm flipH="1">
            <a:off x="3441001" y="1548642"/>
            <a:ext cx="2193702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5"/>
          <p:cNvCxnSpPr/>
          <p:nvPr/>
        </p:nvCxnSpPr>
        <p:spPr>
          <a:xfrm flipH="1">
            <a:off x="2384933" y="1548642"/>
            <a:ext cx="324977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0"/>
          <p:cNvSpPr txBox="1"/>
          <p:nvPr/>
        </p:nvSpPr>
        <p:spPr>
          <a:xfrm>
            <a:off x="5312960" y="20980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. . .</a:t>
            </a:r>
            <a:endParaRPr lang="hu-HU" b="1" dirty="0"/>
          </a:p>
        </p:txBody>
      </p:sp>
      <p:cxnSp>
        <p:nvCxnSpPr>
          <p:cNvPr id="10" name="Straight Arrow Connector 36"/>
          <p:cNvCxnSpPr/>
          <p:nvPr/>
        </p:nvCxnSpPr>
        <p:spPr>
          <a:xfrm>
            <a:off x="5634703" y="1548642"/>
            <a:ext cx="3434365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3016332" y="2956956"/>
            <a:ext cx="704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has 26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pointing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alphabet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a, b, c …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426181" y="23192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214053" y="232396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3257477" y="23192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27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60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7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4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>
                <a:solidFill>
                  <a:schemeClr val="tx2"/>
                </a:solidFill>
              </a:rPr>
              <a:t>ppa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81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>
                <a:solidFill>
                  <a:schemeClr val="tx2"/>
                </a:solidFill>
              </a:rPr>
              <a:t>pa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6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>
                <a:solidFill>
                  <a:schemeClr val="tx2"/>
                </a:solidFill>
              </a:rPr>
              <a:t>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97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appa</a:t>
            </a:r>
            <a:r>
              <a:rPr lang="hu-HU" dirty="0" smtClean="0"/>
              <a:t>”, 4)</a:t>
            </a:r>
            <a:endParaRPr lang="hu-HU" dirty="0"/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64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19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94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95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67655" y="81454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11"/>
          <p:cNvCxnSpPr/>
          <p:nvPr/>
        </p:nvCxnSpPr>
        <p:spPr>
          <a:xfrm flipH="1">
            <a:off x="1625080" y="1548642"/>
            <a:ext cx="4009623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2"/>
          <p:cNvCxnSpPr/>
          <p:nvPr/>
        </p:nvCxnSpPr>
        <p:spPr>
          <a:xfrm flipH="1">
            <a:off x="3441001" y="1548642"/>
            <a:ext cx="2193702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5"/>
          <p:cNvCxnSpPr/>
          <p:nvPr/>
        </p:nvCxnSpPr>
        <p:spPr>
          <a:xfrm flipH="1">
            <a:off x="2384933" y="1548642"/>
            <a:ext cx="324977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0"/>
          <p:cNvSpPr txBox="1"/>
          <p:nvPr/>
        </p:nvSpPr>
        <p:spPr>
          <a:xfrm>
            <a:off x="5312960" y="20980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. . .</a:t>
            </a:r>
            <a:endParaRPr lang="hu-HU" b="1" dirty="0"/>
          </a:p>
        </p:txBody>
      </p:sp>
      <p:cxnSp>
        <p:nvCxnSpPr>
          <p:cNvPr id="10" name="Straight Arrow Connector 36"/>
          <p:cNvCxnSpPr/>
          <p:nvPr/>
        </p:nvCxnSpPr>
        <p:spPr>
          <a:xfrm>
            <a:off x="5634703" y="1548642"/>
            <a:ext cx="3434365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3016332" y="2956956"/>
            <a:ext cx="7558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has 26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pointing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alphabet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a, b, c …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BUT </a:t>
            </a:r>
            <a:r>
              <a:rPr lang="hu-HU" dirty="0" err="1" smtClean="0">
                <a:sym typeface="Wingdings" panose="05000000000000000000" pitchFamily="2" charset="2"/>
              </a:rPr>
              <a:t>ther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null </a:t>
            </a:r>
            <a:r>
              <a:rPr lang="hu-HU" dirty="0" err="1" smtClean="0">
                <a:sym typeface="Wingdings" panose="05000000000000000000" pitchFamily="2" charset="2"/>
              </a:rPr>
              <a:t>values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beginning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When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insert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insert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place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95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>
                <a:solidFill>
                  <a:schemeClr val="tx2"/>
                </a:solidFill>
              </a:rPr>
              <a:t>ppb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73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>
                <a:solidFill>
                  <a:schemeClr val="tx2"/>
                </a:solidFill>
              </a:rPr>
              <a:t>pb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61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>
                <a:solidFill>
                  <a:schemeClr val="tx2"/>
                </a:solidFill>
              </a:rPr>
              <a:t>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5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appb</a:t>
            </a:r>
            <a:r>
              <a:rPr lang="hu-HU" dirty="0" smtClean="0"/>
              <a:t>”, 5)</a:t>
            </a:r>
            <a:endParaRPr lang="hu-HU" dirty="0"/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31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28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20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62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40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40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2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13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2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1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03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28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(„air”)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36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66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39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air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08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2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air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3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93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6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507829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Hashing</a:t>
            </a:r>
            <a:r>
              <a:rPr lang="hu-HU" u="sng" dirty="0" smtClean="0"/>
              <a:t> VS </a:t>
            </a:r>
            <a:r>
              <a:rPr lang="hu-HU" u="sng" dirty="0" err="1" smtClean="0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67698" y="3361037"/>
            <a:ext cx="87623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converted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an </a:t>
            </a:r>
            <a:r>
              <a:rPr lang="hu-HU" dirty="0" err="1" smtClean="0"/>
              <a:t>array</a:t>
            </a:r>
            <a:r>
              <a:rPr lang="hu-HU" dirty="0" smtClean="0"/>
              <a:t> index</a:t>
            </a:r>
          </a:p>
          <a:p>
            <a:r>
              <a:rPr lang="hu-HU" dirty="0"/>
              <a:t>	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help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dirty="0" err="1" smtClean="0"/>
              <a:t>key</a:t>
            </a:r>
            <a:r>
              <a:rPr lang="hu-HU" dirty="0" smtClean="0"/>
              <a:t> is „</a:t>
            </a:r>
            <a:r>
              <a:rPr lang="hu-HU" dirty="0" err="1" smtClean="0"/>
              <a:t>apple</a:t>
            </a:r>
            <a:r>
              <a:rPr lang="hu-HU" dirty="0" smtClean="0"/>
              <a:t>”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considers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single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consider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single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r>
              <a:rPr lang="hu-HU" dirty="0" smtClean="0">
                <a:sym typeface="Wingdings" panose="05000000000000000000" pitchFamily="2" charset="2"/>
              </a:rPr>
              <a:t> „</a:t>
            </a:r>
            <a:r>
              <a:rPr lang="hu-HU" dirty="0" err="1" smtClean="0">
                <a:sym typeface="Wingdings" panose="05000000000000000000" pitchFamily="2" charset="2"/>
              </a:rPr>
              <a:t>apple</a:t>
            </a:r>
            <a:r>
              <a:rPr lang="hu-HU" dirty="0" smtClean="0">
                <a:sym typeface="Wingdings" panose="05000000000000000000" pitchFamily="2" charset="2"/>
              </a:rPr>
              <a:t>”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BUT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return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when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is a </a:t>
            </a:r>
            <a:r>
              <a:rPr lang="hu-HU" dirty="0" err="1" smtClean="0">
                <a:sym typeface="Wingdings" panose="05000000000000000000" pitchFamily="2" charset="2"/>
              </a:rPr>
              <a:t>mismatch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// </a:t>
            </a:r>
            <a:r>
              <a:rPr lang="hu-HU" dirty="0" err="1" smtClean="0">
                <a:sym typeface="Wingdings" panose="05000000000000000000" pitchFamily="2" charset="2"/>
              </a:rPr>
              <a:t>several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just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consider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few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first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</a:t>
            </a:r>
            <a:r>
              <a:rPr lang="hu-HU" dirty="0" err="1" smtClean="0">
                <a:sym typeface="Wingdings" panose="05000000000000000000" pitchFamily="2" charset="2"/>
              </a:rPr>
              <a:t>characters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33743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faster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16912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faster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303373" y="3599935"/>
            <a:ext cx="7630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end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 linked </a:t>
            </a:r>
            <a:r>
              <a:rPr lang="hu-HU" dirty="0" err="1" smtClean="0"/>
              <a:t>list</a:t>
            </a:r>
            <a:r>
              <a:rPr lang="hu-HU" dirty="0" smtClean="0"/>
              <a:t>,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searching</a:t>
            </a:r>
            <a:r>
              <a:rPr lang="hu-HU" dirty="0" smtClean="0"/>
              <a:t> is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dirty="0" smtClean="0"/>
              <a:t>O(N)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running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endParaRPr lang="hu-HU" dirty="0" smtClean="0"/>
          </a:p>
          <a:p>
            <a:r>
              <a:rPr lang="hu-HU" dirty="0" smtClean="0"/>
              <a:t>			</a:t>
            </a:r>
            <a:r>
              <a:rPr lang="hu-HU" b="1" dirty="0" smtClean="0"/>
              <a:t>N</a:t>
            </a:r>
            <a:r>
              <a:rPr lang="hu-HU" dirty="0" smtClean="0"/>
              <a:t>: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Tries</a:t>
            </a:r>
            <a:r>
              <a:rPr lang="hu-HU" dirty="0" smtClean="0"/>
              <a:t>: </a:t>
            </a:r>
            <a:r>
              <a:rPr lang="hu-HU" dirty="0" err="1" smtClean="0"/>
              <a:t>worst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is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consider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b="1" dirty="0" smtClean="0">
                <a:sym typeface="Wingdings" panose="05000000000000000000" pitchFamily="2" charset="2"/>
              </a:rPr>
              <a:t>O(m)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complexity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dirty="0" err="1" smtClean="0">
                <a:sym typeface="Wingdings" panose="05000000000000000000" pitchFamily="2" charset="2"/>
              </a:rPr>
              <a:t>length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olidFill>
                  <a:srgbClr val="FFFF00"/>
                </a:solidFill>
                <a:sym typeface="Wingdings" panose="05000000000000000000" pitchFamily="2" charset="2"/>
              </a:rPr>
              <a:t>		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USUALLY N &gt;&gt; m !!!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9041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faster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no </a:t>
            </a:r>
            <a:r>
              <a:rPr lang="hu-HU" dirty="0" err="1" smtClean="0">
                <a:sym typeface="Wingdings" panose="05000000000000000000" pitchFamily="2" charset="2"/>
              </a:rPr>
              <a:t>collisions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69121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faster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no </a:t>
            </a:r>
            <a:r>
              <a:rPr lang="hu-HU" dirty="0" err="1" smtClean="0">
                <a:sym typeface="Wingdings" panose="05000000000000000000" pitchFamily="2" charset="2"/>
              </a:rPr>
              <a:t>collisions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provide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sorting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alphabetical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ordering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entries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keys</a:t>
            </a:r>
            <a:r>
              <a:rPr lang="hu-HU" dirty="0" smtClean="0">
                <a:sym typeface="Wingdings" panose="05000000000000000000" pitchFamily="2" charset="2"/>
              </a:rPr>
              <a:t> !! 		~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tables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No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and designing a </a:t>
            </a:r>
            <a:r>
              <a:rPr lang="hu-HU" dirty="0" err="1" smtClean="0">
                <a:sym typeface="Wingdings" panose="05000000000000000000" pitchFamily="2" charset="2"/>
              </a:rPr>
              <a:t>perfect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is a </a:t>
            </a:r>
            <a:r>
              <a:rPr lang="hu-HU" dirty="0" err="1" smtClean="0">
                <a:sym typeface="Wingdings" panose="05000000000000000000" pitchFamily="2" charset="2"/>
              </a:rPr>
              <a:t>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complex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task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849125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be </a:t>
            </a:r>
            <a:r>
              <a:rPr lang="hu-HU" dirty="0" err="1" smtClean="0"/>
              <a:t>slower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endParaRPr lang="hu-HU" dirty="0" smtClean="0"/>
          </a:p>
          <a:p>
            <a:r>
              <a:rPr lang="hu-HU" dirty="0" err="1" smtClean="0">
                <a:sym typeface="Wingdings" panose="05000000000000000000" pitchFamily="2" charset="2"/>
              </a:rPr>
              <a:t>Searching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secondary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storage</a:t>
            </a:r>
            <a:r>
              <a:rPr lang="hu-HU" dirty="0" smtClean="0">
                <a:sym typeface="Wingdings" panose="05000000000000000000" pitchFamily="2" charset="2"/>
              </a:rPr>
              <a:t> (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example</a:t>
            </a:r>
            <a:r>
              <a:rPr lang="hu-HU" dirty="0" smtClean="0">
                <a:sym typeface="Wingdings" panose="05000000000000000000" pitchFamily="2" charset="2"/>
              </a:rPr>
              <a:t> HDD </a:t>
            </a:r>
            <a:r>
              <a:rPr lang="hu-HU" dirty="0" err="1" smtClean="0">
                <a:sym typeface="Wingdings" panose="05000000000000000000" pitchFamily="2" charset="2"/>
              </a:rPr>
              <a:t>hard</a:t>
            </a:r>
            <a:r>
              <a:rPr lang="hu-HU" dirty="0" smtClean="0">
                <a:sym typeface="Wingdings" panose="05000000000000000000" pitchFamily="2" charset="2"/>
              </a:rPr>
              <a:t> drive </a:t>
            </a:r>
            <a:r>
              <a:rPr lang="hu-HU" dirty="0" err="1" smtClean="0">
                <a:sym typeface="Wingdings" panose="05000000000000000000" pitchFamily="2" charset="2"/>
              </a:rPr>
              <a:t>disk</a:t>
            </a:r>
            <a:r>
              <a:rPr lang="hu-HU" dirty="0" smtClean="0">
                <a:sym typeface="Wingdings" panose="05000000000000000000" pitchFamily="2" charset="2"/>
              </a:rPr>
              <a:t>) 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Random-access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high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compared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main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tables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just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indexes </a:t>
            </a:r>
            <a:r>
              <a:rPr lang="hu-HU" dirty="0" err="1" smtClean="0">
                <a:sym typeface="Wingdings" panose="05000000000000000000" pitchFamily="2" charset="2"/>
              </a:rPr>
              <a:t>once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index is </a:t>
            </a:r>
            <a:r>
              <a:rPr lang="hu-HU" dirty="0" err="1" smtClean="0">
                <a:sym typeface="Wingdings" panose="05000000000000000000" pitchFamily="2" charset="2"/>
              </a:rPr>
              <a:t>generated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is a </a:t>
            </a:r>
            <a:r>
              <a:rPr lang="hu-HU" dirty="0" err="1" smtClean="0">
                <a:sym typeface="Wingdings" panose="05000000000000000000" pitchFamily="2" charset="2"/>
              </a:rPr>
              <a:t>random-access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consider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next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Sometimes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r>
              <a:rPr lang="hu-HU" dirty="0" smtClean="0">
                <a:sym typeface="Wingdings" panose="05000000000000000000" pitchFamily="2" charset="2"/>
              </a:rPr>
              <a:t>: a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chunk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allocated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single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BUT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tables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just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single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chunk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r>
              <a:rPr lang="hu-HU" dirty="0" smtClean="0">
                <a:sym typeface="Wingdings" panose="05000000000000000000" pitchFamily="2" charset="2"/>
              </a:rPr>
              <a:t> !!! 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075815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14807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Applications</a:t>
            </a:r>
            <a:endParaRPr lang="hu-HU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433383" y="1680519"/>
            <a:ext cx="98523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/>
              <a:t>Predictive</a:t>
            </a:r>
            <a:r>
              <a:rPr lang="hu-HU" b="1" u="sng" dirty="0"/>
              <a:t> </a:t>
            </a:r>
            <a:r>
              <a:rPr lang="hu-HU" b="1" u="sng" dirty="0" smtClean="0"/>
              <a:t>text</a:t>
            </a:r>
            <a:r>
              <a:rPr lang="hu-HU" dirty="0" smtClean="0"/>
              <a:t>  </a:t>
            </a:r>
            <a:r>
              <a:rPr lang="hu-HU" dirty="0" err="1"/>
              <a:t>it</a:t>
            </a:r>
            <a:r>
              <a:rPr lang="hu-HU" dirty="0"/>
              <a:t> is sort of an input </a:t>
            </a:r>
            <a:r>
              <a:rPr lang="hu-HU" dirty="0" err="1"/>
              <a:t>technology</a:t>
            </a:r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smart</a:t>
            </a:r>
            <a:r>
              <a:rPr lang="hu-HU" dirty="0" smtClean="0"/>
              <a:t> </a:t>
            </a:r>
            <a:r>
              <a:rPr lang="hu-HU" dirty="0" err="1" smtClean="0"/>
              <a:t>phones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quite</a:t>
            </a:r>
            <a:r>
              <a:rPr lang="hu-HU" dirty="0" smtClean="0"/>
              <a:t> </a:t>
            </a:r>
            <a:r>
              <a:rPr lang="hu-HU" dirty="0" err="1" smtClean="0"/>
              <a:t>popular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~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press</a:t>
            </a:r>
            <a:r>
              <a:rPr lang="hu-HU" dirty="0" smtClean="0"/>
              <a:t>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prediction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predictions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endParaRPr lang="hu-HU" dirty="0" smtClean="0"/>
          </a:p>
          <a:p>
            <a:endParaRPr lang="hu-HU" dirty="0"/>
          </a:p>
          <a:p>
            <a:r>
              <a:rPr lang="hu-HU" b="1" u="sng" dirty="0" err="1" smtClean="0"/>
              <a:t>Autocomplete</a:t>
            </a:r>
            <a:r>
              <a:rPr lang="hu-HU" dirty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start </a:t>
            </a:r>
            <a:r>
              <a:rPr lang="hu-HU" dirty="0" err="1" smtClean="0"/>
              <a:t>typing</a:t>
            </a:r>
            <a:r>
              <a:rPr lang="hu-HU" dirty="0" smtClean="0"/>
              <a:t> –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-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browser</a:t>
            </a:r>
          </a:p>
          <a:p>
            <a:r>
              <a:rPr lang="hu-HU" dirty="0"/>
              <a:t>	</a:t>
            </a:r>
            <a:r>
              <a:rPr lang="hu-HU" dirty="0" smtClean="0"/>
              <a:t>	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suggestions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appeared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~ a </a:t>
            </a:r>
            <a:r>
              <a:rPr lang="hu-HU" dirty="0" err="1" smtClean="0"/>
              <a:t>trie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underlying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r>
              <a:rPr lang="hu-HU" dirty="0" smtClean="0"/>
              <a:t>, and</a:t>
            </a:r>
          </a:p>
          <a:p>
            <a:r>
              <a:rPr lang="hu-HU" dirty="0"/>
              <a:t>	</a:t>
            </a:r>
            <a:r>
              <a:rPr lang="hu-HU" dirty="0" smtClean="0"/>
              <a:t>			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suggestions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entries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prefixes</a:t>
            </a:r>
            <a:r>
              <a:rPr lang="hu-HU" dirty="0" smtClean="0"/>
              <a:t> !!!</a:t>
            </a:r>
          </a:p>
          <a:p>
            <a:endParaRPr lang="hu-HU" b="1" u="sng" dirty="0"/>
          </a:p>
          <a:p>
            <a:r>
              <a:rPr lang="hu-HU" b="1" u="sng" dirty="0" err="1" smtClean="0"/>
              <a:t>Spell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checking</a:t>
            </a:r>
            <a:r>
              <a:rPr lang="hu-HU" dirty="0" smtClean="0"/>
              <a:t> a </a:t>
            </a:r>
            <a:r>
              <a:rPr lang="hu-HU" dirty="0" err="1" smtClean="0"/>
              <a:t>trie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spell</a:t>
            </a:r>
            <a:r>
              <a:rPr lang="hu-HU" dirty="0" smtClean="0"/>
              <a:t> </a:t>
            </a:r>
            <a:r>
              <a:rPr lang="hu-HU" dirty="0" err="1" smtClean="0"/>
              <a:t>checker</a:t>
            </a:r>
            <a:endParaRPr lang="hu-HU" dirty="0" smtClean="0"/>
          </a:p>
          <a:p>
            <a:r>
              <a:rPr lang="hu-HU" dirty="0" smtClean="0"/>
              <a:t>		 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construct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trie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words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~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construction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able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check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whether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    </a:t>
            </a:r>
            <a:r>
              <a:rPr lang="hu-HU" dirty="0" err="1" smtClean="0">
                <a:sym typeface="Wingdings" panose="05000000000000000000" pitchFamily="2" charset="2"/>
              </a:rPr>
              <a:t>given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string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present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-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check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whether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given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word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spelled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correctly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-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suggest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may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correctly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spelled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053956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5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882" y="50227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60620" y="1416676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hashmaps are very efficient so far: we can achieve </a:t>
            </a:r>
            <a:r>
              <a:rPr lang="hu-HU" b="1" dirty="0" smtClean="0"/>
              <a:t>O(1)</a:t>
            </a:r>
          </a:p>
          <a:p>
            <a:pPr lvl="1"/>
            <a:r>
              <a:rPr lang="hu-HU" dirty="0"/>
              <a:t>r</a:t>
            </a:r>
            <a:r>
              <a:rPr lang="hu-HU" dirty="0" smtClean="0"/>
              <a:t>unning time for the most important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0620" y="2343955"/>
            <a:ext cx="8986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does not support sorting + hashfunction is usually not perfect: we would</a:t>
            </a:r>
          </a:p>
          <a:p>
            <a:pPr lvl="1"/>
            <a:r>
              <a:rPr lang="hu-HU" dirty="0"/>
              <a:t>l</a:t>
            </a:r>
            <a:r>
              <a:rPr lang="hu-HU" dirty="0" smtClean="0"/>
              <a:t>ike to construct a data structure where search and insert operations have 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running time proportional to the length of the key !!!</a:t>
            </a:r>
          </a:p>
          <a:p>
            <a:pPr lvl="1"/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hu-HU" dirty="0" smtClean="0"/>
              <a:t>	~ hashmap worst case search: </a:t>
            </a:r>
            <a:r>
              <a:rPr lang="hu-HU" b="1" dirty="0" smtClean="0"/>
              <a:t>O(N)</a:t>
            </a:r>
            <a:r>
              <a:rPr lang="hu-HU" dirty="0" smtClean="0"/>
              <a:t> 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60620" y="3911435"/>
            <a:ext cx="755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we would like to get rid of collisions: this can be solved with tries</a:t>
            </a:r>
          </a:p>
          <a:p>
            <a:pPr lvl="1"/>
            <a:r>
              <a:rPr lang="hu-HU" dirty="0" smtClean="0"/>
              <a:t>+ add another feature: sorting !!! </a:t>
            </a:r>
          </a:p>
        </p:txBody>
      </p:sp>
    </p:spTree>
    <p:extLst>
      <p:ext uri="{BB962C8B-B14F-4D97-AF65-F5344CB8AC3E}">
        <p14:creationId xmlns:p14="http://schemas.microsoft.com/office/powerpoint/2010/main" val="4090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TERNARY SEARCH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With the help of tries we can search and sort strings very very efficiently</a:t>
            </a:r>
          </a:p>
          <a:p>
            <a:r>
              <a:rPr lang="hu-HU" dirty="0" smtClean="0"/>
              <a:t>The problem is that tries consume a lot of memory, so we should use ternary search trees instead which stores less references and null objects</a:t>
            </a:r>
          </a:p>
          <a:p>
            <a:r>
              <a:rPr lang="hu-HU" dirty="0" smtClean="0"/>
              <a:t>TST stores characters or strings in nodes </a:t>
            </a:r>
          </a:p>
          <a:p>
            <a:r>
              <a:rPr lang="hu-HU" dirty="0" smtClean="0"/>
              <a:t>Each node has 3 children: less (lower child), equal (middle child) or greater (higher child)</a:t>
            </a:r>
          </a:p>
          <a:p>
            <a:r>
              <a:rPr lang="en-US" dirty="0"/>
              <a:t>Can we balance TST-s with rotations? </a:t>
            </a:r>
            <a:r>
              <a:rPr lang="hu-HU" dirty="0"/>
              <a:t>Y</a:t>
            </a:r>
            <a:r>
              <a:rPr lang="en-US" dirty="0" err="1" smtClean="0"/>
              <a:t>es</a:t>
            </a:r>
            <a:r>
              <a:rPr lang="hu-HU" dirty="0" smtClean="0"/>
              <a:t>,</a:t>
            </a:r>
            <a:r>
              <a:rPr lang="en-US" dirty="0" smtClean="0"/>
              <a:t> but</a:t>
            </a:r>
            <a:r>
              <a:rPr lang="hu-HU" dirty="0" smtClean="0"/>
              <a:t> it does</a:t>
            </a:r>
            <a:r>
              <a:rPr lang="en-US" dirty="0" smtClean="0"/>
              <a:t> </a:t>
            </a:r>
            <a:r>
              <a:rPr lang="en-US" dirty="0"/>
              <a:t>not worth the </a:t>
            </a:r>
            <a:r>
              <a:rPr lang="en-US" dirty="0" smtClean="0"/>
              <a:t>trouble</a:t>
            </a:r>
            <a:endParaRPr lang="hu-HU" dirty="0" smtClean="0"/>
          </a:p>
          <a:p>
            <a:r>
              <a:rPr lang="hu-HU" dirty="0" smtClean="0"/>
              <a:t>It can be used instead of hashmap: it is as efficient as hashing</a:t>
            </a:r>
          </a:p>
          <a:p>
            <a:r>
              <a:rPr lang="hu-HU" dirty="0"/>
              <a:t>H</a:t>
            </a:r>
            <a:r>
              <a:rPr lang="en-US" dirty="0" err="1" smtClean="0"/>
              <a:t>ashing</a:t>
            </a:r>
            <a:r>
              <a:rPr lang="en-US" dirty="0" smtClean="0"/>
              <a:t> </a:t>
            </a:r>
            <a:r>
              <a:rPr lang="en-US" dirty="0"/>
              <a:t>need to examine the entire string </a:t>
            </a:r>
            <a:r>
              <a:rPr lang="en-US" dirty="0" smtClean="0"/>
              <a:t>key</a:t>
            </a:r>
            <a:r>
              <a:rPr lang="hu-HU" dirty="0" smtClean="0"/>
              <a:t> ... TST does 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4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07584"/>
            <a:ext cx="8946541" cy="5140816"/>
          </a:xfrm>
        </p:spPr>
        <p:txBody>
          <a:bodyPr/>
          <a:lstStyle/>
          <a:p>
            <a:r>
              <a:rPr lang="hu-HU" dirty="0" smtClean="0"/>
              <a:t>TST support sorting operation !!!</a:t>
            </a:r>
          </a:p>
          <a:p>
            <a:r>
              <a:rPr lang="en-US" dirty="0"/>
              <a:t>So: </a:t>
            </a:r>
            <a:r>
              <a:rPr lang="en-US" dirty="0" smtClean="0"/>
              <a:t>TST</a:t>
            </a:r>
            <a:r>
              <a:rPr lang="hu-HU" dirty="0" smtClean="0"/>
              <a:t> is</a:t>
            </a:r>
            <a:r>
              <a:rPr lang="en-US" dirty="0" smtClean="0"/>
              <a:t> </a:t>
            </a:r>
            <a:r>
              <a:rPr lang="en-US" dirty="0"/>
              <a:t>better than </a:t>
            </a:r>
            <a:r>
              <a:rPr lang="en-US" dirty="0" smtClean="0"/>
              <a:t>hashing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especially for search misses + flexible than </a:t>
            </a:r>
            <a:r>
              <a:rPr lang="en-US" dirty="0" smtClean="0"/>
              <a:t>BST</a:t>
            </a:r>
            <a:r>
              <a:rPr lang="hu-HU" dirty="0" smtClean="0"/>
              <a:t> ( usually there is no perfect hash function )</a:t>
            </a:r>
          </a:p>
          <a:p>
            <a:r>
              <a:rPr lang="hu-HU" dirty="0" smtClean="0"/>
              <a:t>Conclusion: TST is faster than hashmap and more flexible than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41736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into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841679" y="1146219"/>
            <a:ext cx="6917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f the character is smaller alphabetically: we go to the left</a:t>
            </a:r>
          </a:p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f the character is equal: we go to the middle</a:t>
            </a:r>
          </a:p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f the character is greater alphabetically: go right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79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into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63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into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77" y="206062"/>
            <a:ext cx="785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</a:t>
            </a:r>
            <a:r>
              <a:rPr lang="hu-HU" dirty="0"/>
              <a:t>in</a:t>
            </a:r>
            <a:r>
              <a:rPr lang="hu-HU" dirty="0" smtClean="0"/>
              <a:t>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</a:t>
            </a:r>
            <a:r>
              <a:rPr lang="hu-HU" dirty="0"/>
              <a:t>in</a:t>
            </a:r>
            <a:r>
              <a:rPr lang="hu-HU" dirty="0" smtClean="0"/>
              <a:t>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</a:t>
            </a:r>
            <a:r>
              <a:rPr lang="hu-HU" dirty="0"/>
              <a:t>in</a:t>
            </a:r>
            <a:r>
              <a:rPr lang="hu-HU" dirty="0" smtClean="0"/>
              <a:t>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</a:t>
            </a:r>
            <a:r>
              <a:rPr lang="hu-HU" dirty="0"/>
              <a:t>in</a:t>
            </a:r>
            <a:r>
              <a:rPr lang="hu-HU" dirty="0" smtClean="0"/>
              <a:t>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hu-HU" dirty="0" smtClean="0"/>
              <a:t>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15" idx="2"/>
            <a:endCxn id="22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7" idx="4"/>
            <a:endCxn id="18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endCxn id="20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17" idx="2"/>
            <a:endCxn id="24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9" idx="4"/>
            <a:endCxn id="20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19" idx="2"/>
            <a:endCxn id="26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1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2" idx="2"/>
            <a:endCxn id="29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50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2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2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dirty="0" smtClean="0"/>
              <a:t>ar”,6)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2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hu-HU" dirty="0" smtClean="0"/>
              <a:t>r”,6)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2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9" idx="4"/>
            <a:endCxn id="30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stCxn id="29" idx="2"/>
            <a:endCxn id="35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stCxn id="32" idx="2"/>
            <a:endCxn id="47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6" idx="4"/>
            <a:endCxn id="47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endCxn id="49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2"/>
            <a:endCxn id="52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6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64" name="Oval 63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9" idx="2"/>
            <a:endCxn id="64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36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8" idx="4"/>
            <a:endCxn id="29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28" idx="2"/>
            <a:endCxn id="34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31" idx="2"/>
            <a:endCxn id="45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8" idx="4"/>
            <a:endCxn id="29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28" idx="2"/>
            <a:endCxn id="34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31" idx="2"/>
            <a:endCxn id="45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dirty="0" smtClean="0"/>
              <a:t>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8" idx="4"/>
            <a:endCxn id="29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28" idx="2"/>
            <a:endCxn id="34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31" idx="2"/>
            <a:endCxn id="45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 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hu-HU" dirty="0" smtClean="0"/>
              <a:t>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5" idx="2"/>
            <a:endCxn id="3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2"/>
            <a:endCxn id="4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5" idx="2"/>
            <a:endCxn id="3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2"/>
            <a:endCxn id="4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</a:t>
            </a:r>
            <a:r>
              <a:rPr lang="hu-H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7" idx="4"/>
            <a:endCxn id="28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27" idx="2"/>
            <a:endCxn id="33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0" idx="2"/>
            <a:endCxn id="44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endCxn id="47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>
            <a:stCxn id="55" idx="2"/>
            <a:endCxn id="6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endCxn id="6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72" name="Oval 7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58" idx="2"/>
            <a:endCxn id="7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>
            <a:endCxn id="7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57" idx="4"/>
            <a:endCxn id="58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>
            <a:stCxn id="57" idx="2"/>
            <a:endCxn id="63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endCxn id="65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74" name="Oval 73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0" idx="2"/>
            <a:endCxn id="74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77" name="Oval 76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>
            <a:endCxn id="77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>
            <a:endCxn id="79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endCxn id="81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3" idx="4"/>
            <a:endCxn id="34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3" idx="2"/>
            <a:endCxn id="39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endCxn id="47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36" idx="2"/>
            <a:endCxn id="50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3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6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32" idx="4"/>
            <a:endCxn id="3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2" idx="2"/>
            <a:endCxn id="3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35" idx="2"/>
            <a:endCxn id="49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6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ut(„cow”,112)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dirty="0" smtClean="0"/>
              <a:t>ow”,112)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dirty="0" smtClean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hu-HU" dirty="0" smtClean="0"/>
              <a:t>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32" idx="1"/>
            <a:endCxn id="6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ut(„cow”,112)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32" idx="1"/>
            <a:endCxn id="6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ut(„cow”,112)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32" idx="1"/>
            <a:endCxn id="6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70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06062"/>
            <a:ext cx="916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get</a:t>
            </a:r>
            <a:r>
              <a:rPr lang="hu-HU" dirty="0" smtClean="0"/>
              <a:t>: with this operation we would like to get an item from the ternary search tree</a:t>
            </a:r>
          </a:p>
          <a:p>
            <a:r>
              <a:rPr lang="hu-HU" dirty="0"/>
              <a:t>	</a:t>
            </a:r>
            <a:r>
              <a:rPr lang="hu-HU" dirty="0" smtClean="0"/>
              <a:t>with a given key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06828" y="1609859"/>
            <a:ext cx="96215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IMPORTANT:</a:t>
            </a:r>
          </a:p>
          <a:p>
            <a:endParaRPr lang="hu-HU" dirty="0"/>
          </a:p>
          <a:p>
            <a:r>
              <a:rPr lang="hu-HU" dirty="0" smtClean="0"/>
              <a:t>	- hashmap: we generate an index from the key with the hashfunction.</a:t>
            </a:r>
          </a:p>
          <a:p>
            <a:r>
              <a:rPr lang="hu-HU" dirty="0"/>
              <a:t>	</a:t>
            </a:r>
            <a:r>
              <a:rPr lang="hu-HU" dirty="0" smtClean="0"/>
              <a:t>	We use every single character of the key</a:t>
            </a:r>
          </a:p>
          <a:p>
            <a:endParaRPr lang="hu-HU" dirty="0"/>
          </a:p>
          <a:p>
            <a:r>
              <a:rPr lang="hu-HU" dirty="0" smtClean="0"/>
              <a:t>	- TST: we may come to the conclusion that there is no value with a given key</a:t>
            </a:r>
          </a:p>
          <a:p>
            <a:r>
              <a:rPr lang="hu-HU" dirty="0"/>
              <a:t>	</a:t>
            </a:r>
            <a:r>
              <a:rPr lang="hu-HU" dirty="0" smtClean="0"/>
              <a:t>	   without considering every character</a:t>
            </a:r>
          </a:p>
          <a:p>
            <a:r>
              <a:rPr lang="hu-HU" dirty="0"/>
              <a:t>	</a:t>
            </a:r>
            <a:r>
              <a:rPr lang="hu-HU" dirty="0" smtClean="0"/>
              <a:t>		For example: we may return after the second character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u="sng" dirty="0" smtClean="0"/>
              <a:t>CONCLUSION</a:t>
            </a:r>
            <a:r>
              <a:rPr lang="hu-HU" dirty="0" smtClean="0"/>
              <a:t>: for mismatch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  TST is faster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59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get(„car”)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dirty="0" smtClean="0"/>
              <a:t>ar”)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hu-HU" dirty="0" smtClean="0"/>
              <a:t>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”)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33375" y="4546242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managed to find the value 6</a:t>
            </a:r>
          </a:p>
          <a:p>
            <a:r>
              <a:rPr lang="hu-HU" dirty="0"/>
              <a:t>f</a:t>
            </a:r>
            <a:r>
              <a:rPr lang="hu-HU" dirty="0" smtClean="0"/>
              <a:t>or key „car”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83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</a:t>
            </a:r>
            <a:r>
              <a:rPr lang="hu-HU" dirty="0" smtClean="0">
                <a:solidFill>
                  <a:schemeClr val="tx2"/>
                </a:solidFill>
              </a:rPr>
              <a:t>d</a:t>
            </a:r>
            <a:r>
              <a:rPr lang="hu-HU" dirty="0" smtClean="0"/>
              <a:t>og”)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</a:t>
            </a:r>
            <a:r>
              <a:rPr lang="hu-HU" b="1" dirty="0" smtClean="0">
                <a:solidFill>
                  <a:srgbClr val="FF0000"/>
                </a:solidFill>
              </a:rPr>
              <a:t>d</a:t>
            </a:r>
            <a:r>
              <a:rPr lang="hu-HU" dirty="0" smtClean="0"/>
              <a:t>og”)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64264" y="4158053"/>
            <a:ext cx="61045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d</a:t>
            </a:r>
            <a:r>
              <a:rPr lang="hu-HU" dirty="0" smtClean="0"/>
              <a:t> is „greater” than </a:t>
            </a:r>
            <a:r>
              <a:rPr lang="hu-HU" b="1" i="1" dirty="0" smtClean="0"/>
              <a:t>c</a:t>
            </a:r>
            <a:r>
              <a:rPr lang="hu-HU" dirty="0" smtClean="0"/>
              <a:t> in the alphabetical order</a:t>
            </a:r>
          </a:p>
          <a:p>
            <a:r>
              <a:rPr lang="hu-HU" dirty="0"/>
              <a:t>	b</a:t>
            </a:r>
            <a:r>
              <a:rPr lang="hu-HU" dirty="0" smtClean="0"/>
              <a:t>ut </a:t>
            </a:r>
            <a:r>
              <a:rPr lang="hu-HU" b="1" i="1" dirty="0" smtClean="0"/>
              <a:t>c</a:t>
            </a:r>
            <a:r>
              <a:rPr lang="hu-HU" dirty="0" smtClean="0"/>
              <a:t> does not have any right child: it means</a:t>
            </a:r>
          </a:p>
          <a:p>
            <a:r>
              <a:rPr lang="hu-HU" dirty="0"/>
              <a:t>	</a:t>
            </a:r>
            <a:r>
              <a:rPr lang="hu-HU" dirty="0" smtClean="0"/>
              <a:t>  there is no value with key „dog” in the TST</a:t>
            </a:r>
          </a:p>
          <a:p>
            <a:endParaRPr lang="hu-HU" dirty="0" smtClean="0"/>
          </a:p>
          <a:p>
            <a:r>
              <a:rPr lang="hu-HU" dirty="0" smtClean="0"/>
              <a:t>After checking the first character: we are sure there</a:t>
            </a:r>
          </a:p>
          <a:p>
            <a:r>
              <a:rPr lang="hu-HU" dirty="0"/>
              <a:t>	</a:t>
            </a:r>
            <a:r>
              <a:rPr lang="hu-HU" dirty="0" smtClean="0"/>
              <a:t>is no value with this key !!!	</a:t>
            </a:r>
          </a:p>
          <a:p>
            <a:r>
              <a:rPr lang="hu-HU" dirty="0" smtClean="0"/>
              <a:t>   </a:t>
            </a:r>
          </a:p>
          <a:p>
            <a:r>
              <a:rPr lang="hu-HU" b="1" u="sng" dirty="0" smtClean="0"/>
              <a:t>OUTPERMFORMS HASHMAP</a:t>
            </a:r>
            <a:r>
              <a:rPr lang="hu-HU" dirty="0" smtClean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5536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Important notes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should combine tries with TST</a:t>
            </a:r>
          </a:p>
          <a:p>
            <a:r>
              <a:rPr lang="hu-HU" dirty="0" smtClean="0"/>
              <a:t>At the root: it is a trie with many many children</a:t>
            </a:r>
          </a:p>
          <a:p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lower</a:t>
            </a:r>
            <a:r>
              <a:rPr lang="hu-HU" dirty="0" smtClean="0"/>
              <a:t> </a:t>
            </a:r>
            <a:r>
              <a:rPr lang="hu-HU" dirty="0" err="1" smtClean="0"/>
              <a:t>levels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becomes</a:t>
            </a:r>
            <a:r>
              <a:rPr lang="hu-HU" dirty="0" smtClean="0"/>
              <a:t> a TST </a:t>
            </a:r>
            <a:r>
              <a:rPr lang="hu-HU" dirty="0" err="1" smtClean="0"/>
              <a:t>with</a:t>
            </a:r>
            <a:r>
              <a:rPr lang="hu-HU" dirty="0" smtClean="0"/>
              <a:t> 3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endParaRPr lang="hu-HU" dirty="0" smtClean="0"/>
          </a:p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combination</a:t>
            </a:r>
            <a:r>
              <a:rPr lang="hu-HU" dirty="0" smtClean="0"/>
              <a:t> is </a:t>
            </a:r>
            <a:r>
              <a:rPr lang="hu-HU" dirty="0" err="1" smtClean="0"/>
              <a:t>quite</a:t>
            </a:r>
            <a:r>
              <a:rPr lang="hu-HU" dirty="0" smtClean="0"/>
              <a:t> </a:t>
            </a:r>
            <a:r>
              <a:rPr lang="hu-HU" dirty="0" err="1" smtClean="0"/>
              <a:t>efficient</a:t>
            </a:r>
            <a:r>
              <a:rPr lang="hu-HU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TST </a:t>
            </a:r>
            <a:r>
              <a:rPr lang="hu-HU" u="sng" dirty="0" err="1" smtClean="0"/>
              <a:t>vs</a:t>
            </a:r>
            <a:r>
              <a:rPr lang="hu-HU" u="sng" dirty="0" smtClean="0"/>
              <a:t> </a:t>
            </a:r>
            <a:r>
              <a:rPr lang="hu-HU" u="sng" dirty="0" err="1" smtClean="0"/>
              <a:t>hashing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7717"/>
            <a:ext cx="8946541" cy="4720682"/>
          </a:xfrm>
        </p:spPr>
        <p:txBody>
          <a:bodyPr/>
          <a:lstStyle/>
          <a:p>
            <a:r>
              <a:rPr lang="hu-HU" b="1" dirty="0" err="1" smtClean="0"/>
              <a:t>Hashing</a:t>
            </a:r>
            <a:endParaRPr lang="hu-HU" b="1" dirty="0" smtClean="0"/>
          </a:p>
          <a:p>
            <a:pPr lvl="1"/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examine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entire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(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works</a:t>
            </a:r>
            <a:r>
              <a:rPr lang="hu-HU" dirty="0" smtClean="0"/>
              <a:t> )</a:t>
            </a:r>
          </a:p>
          <a:p>
            <a:pPr lvl="1"/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hits</a:t>
            </a:r>
            <a:r>
              <a:rPr lang="hu-HU" dirty="0" smtClean="0"/>
              <a:t> and </a:t>
            </a:r>
            <a:r>
              <a:rPr lang="hu-HU" dirty="0" err="1" smtClean="0"/>
              <a:t>misses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endParaRPr lang="hu-HU" dirty="0" smtClean="0"/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running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and performance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hashfunction</a:t>
            </a:r>
            <a:endParaRPr lang="hu-HU" dirty="0" smtClean="0"/>
          </a:p>
          <a:p>
            <a:pPr lvl="1"/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TST ( </a:t>
            </a:r>
            <a:r>
              <a:rPr lang="hu-HU" dirty="0" err="1" smtClean="0"/>
              <a:t>sorting</a:t>
            </a:r>
            <a:r>
              <a:rPr lang="hu-HU" dirty="0" smtClean="0"/>
              <a:t> )</a:t>
            </a:r>
          </a:p>
          <a:p>
            <a:r>
              <a:rPr lang="hu-HU" b="1" dirty="0" smtClean="0"/>
              <a:t>TST</a:t>
            </a:r>
          </a:p>
          <a:p>
            <a:pPr lvl="1"/>
            <a:r>
              <a:rPr lang="hu-HU" dirty="0" smtClean="0"/>
              <a:t>Works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strings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examines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enough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endParaRPr lang="hu-HU" dirty="0" smtClean="0"/>
          </a:p>
          <a:p>
            <a:pPr lvl="1"/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miss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involve</a:t>
            </a:r>
            <a:r>
              <a:rPr lang="hu-HU" dirty="0" smtClean="0"/>
              <a:t> a </a:t>
            </a:r>
            <a:r>
              <a:rPr lang="hu-HU" dirty="0" err="1" smtClean="0"/>
              <a:t>few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endParaRPr lang="hu-HU" dirty="0" smtClean="0"/>
          </a:p>
          <a:p>
            <a:pPr lvl="1"/>
            <a:r>
              <a:rPr lang="hu-HU" dirty="0" err="1" smtClean="0"/>
              <a:t>Support</a:t>
            </a:r>
            <a:r>
              <a:rPr lang="hu-HU" dirty="0" smtClean="0"/>
              <a:t> more </a:t>
            </a:r>
            <a:r>
              <a:rPr lang="hu-HU" dirty="0" err="1" smtClean="0"/>
              <a:t>operations</a:t>
            </a:r>
            <a:r>
              <a:rPr lang="hu-HU" dirty="0" smtClean="0"/>
              <a:t> ( </a:t>
            </a:r>
            <a:r>
              <a:rPr lang="hu-HU" dirty="0" err="1" smtClean="0"/>
              <a:t>sorting</a:t>
            </a:r>
            <a:r>
              <a:rPr lang="hu-HU" dirty="0" smtClean="0"/>
              <a:t> ) </a:t>
            </a:r>
          </a:p>
          <a:p>
            <a:pPr lvl="1"/>
            <a:r>
              <a:rPr lang="hu-HU" dirty="0" smtClean="0"/>
              <a:t>Faster than hashing ( for misses especially ) and more flexible than BST</a:t>
            </a:r>
          </a:p>
        </p:txBody>
      </p:sp>
    </p:spTree>
    <p:extLst>
      <p:ext uri="{BB962C8B-B14F-4D97-AF65-F5344CB8AC3E}">
        <p14:creationId xmlns:p14="http://schemas.microsoft.com/office/powerpoint/2010/main" val="28393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Applications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8040"/>
            <a:ext cx="8946541" cy="4870360"/>
          </a:xfrm>
        </p:spPr>
        <p:txBody>
          <a:bodyPr>
            <a:normAutofit/>
          </a:bodyPr>
          <a:lstStyle/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auto</a:t>
            </a:r>
            <a:r>
              <a:rPr lang="hu-HU" dirty="0" err="1"/>
              <a:t>-</a:t>
            </a:r>
            <a:r>
              <a:rPr lang="hu-HU" dirty="0" err="1" smtClean="0"/>
              <a:t>complete</a:t>
            </a:r>
            <a:r>
              <a:rPr lang="hu-HU" dirty="0" smtClean="0"/>
              <a:t> </a:t>
            </a:r>
            <a:r>
              <a:rPr lang="hu-HU" dirty="0" err="1" smtClean="0"/>
              <a:t>feature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efficiently</a:t>
            </a:r>
            <a:endParaRPr lang="hu-HU" dirty="0" smtClean="0"/>
          </a:p>
          <a:p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spell-checkers</a:t>
            </a:r>
            <a:endParaRPr lang="hu-HU" dirty="0" smtClean="0"/>
          </a:p>
          <a:p>
            <a:r>
              <a:rPr lang="en-US" dirty="0"/>
              <a:t>Near-neighbor searching </a:t>
            </a:r>
            <a:r>
              <a:rPr lang="en-US" dirty="0" smtClean="0"/>
              <a:t>(</a:t>
            </a:r>
            <a:r>
              <a:rPr lang="hu-HU" dirty="0" smtClean="0"/>
              <a:t>o</a:t>
            </a:r>
            <a:r>
              <a:rPr lang="en-US" dirty="0" smtClean="0"/>
              <a:t>f </a:t>
            </a:r>
            <a:r>
              <a:rPr lang="en-US" dirty="0"/>
              <a:t>which a spell-check is a special case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en-US" dirty="0" smtClean="0"/>
              <a:t>database</a:t>
            </a:r>
            <a:r>
              <a:rPr lang="hu-HU" dirty="0" smtClean="0"/>
              <a:t>s</a:t>
            </a:r>
            <a:r>
              <a:rPr lang="en-US" dirty="0"/>
              <a:t> especially when indexing by several non-key fields is </a:t>
            </a:r>
            <a:r>
              <a:rPr lang="en-US" dirty="0" smtClean="0"/>
              <a:t>desirable</a:t>
            </a:r>
            <a:endParaRPr lang="hu-HU" dirty="0" smtClean="0"/>
          </a:p>
          <a:p>
            <a:pPr marL="342900" lvl="1" indent="-342900"/>
            <a:r>
              <a:rPr lang="hu-HU" dirty="0"/>
              <a:t>Very important in package </a:t>
            </a:r>
            <a:r>
              <a:rPr lang="hu-HU" dirty="0" smtClean="0"/>
              <a:t>routing on WWW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the </a:t>
            </a:r>
            <a:r>
              <a:rPr lang="hu-HU" dirty="0"/>
              <a:t>router direct the packages in the direction of the longest prefix. It can be found very quickly with the help of </a:t>
            </a:r>
            <a:r>
              <a:rPr lang="hu-HU" dirty="0" smtClean="0"/>
              <a:t>TST-s</a:t>
            </a:r>
          </a:p>
          <a:p>
            <a:pPr marL="342900" lvl="1" indent="-342900"/>
            <a:r>
              <a:rPr lang="hu-HU" dirty="0"/>
              <a:t>Prefix matching  ~ google </a:t>
            </a:r>
            <a:r>
              <a:rPr lang="hu-HU" dirty="0" smtClean="0"/>
              <a:t>search</a:t>
            </a:r>
          </a:p>
          <a:p>
            <a:pPr marL="742950" lvl="2" indent="-342900"/>
            <a:r>
              <a:rPr lang="hu-HU" dirty="0"/>
              <a:t>We can use DFS instead usually</a:t>
            </a:r>
          </a:p>
          <a:p>
            <a:pPr marL="400050" lvl="2" indent="0">
              <a:buNone/>
            </a:pPr>
            <a:endParaRPr lang="hu-HU" dirty="0" smtClean="0"/>
          </a:p>
          <a:p>
            <a:pPr marL="342900" lvl="1" indent="-342900"/>
            <a:endParaRPr lang="hu-HU" dirty="0" smtClean="0"/>
          </a:p>
          <a:p>
            <a:pPr marL="342900" lvl="1" indent="-342900"/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TRIES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IP </a:t>
            </a:r>
            <a:r>
              <a:rPr lang="hu-HU" b="1" dirty="0" err="1" smtClean="0"/>
              <a:t>routing</a:t>
            </a:r>
            <a:r>
              <a:rPr lang="hu-HU" b="1" dirty="0" smtClean="0"/>
              <a:t> </a:t>
            </a:r>
            <a:r>
              <a:rPr lang="hu-HU" b="1" dirty="0" err="1" smtClean="0"/>
              <a:t>with</a:t>
            </a:r>
            <a:r>
              <a:rPr lang="hu-HU" b="1" dirty="0" smtClean="0"/>
              <a:t> </a:t>
            </a:r>
            <a:r>
              <a:rPr lang="hu-HU" b="1" dirty="0" err="1" smtClean="0"/>
              <a:t>trie</a:t>
            </a:r>
            <a:r>
              <a:rPr lang="hu-HU" b="1" dirty="0" smtClean="0"/>
              <a:t> </a:t>
            </a:r>
            <a:r>
              <a:rPr lang="hu-HU" b="1" dirty="0" err="1" smtClean="0"/>
              <a:t>data</a:t>
            </a:r>
            <a:r>
              <a:rPr lang="hu-HU" b="1" dirty="0" smtClean="0"/>
              <a:t> </a:t>
            </a:r>
            <a:r>
              <a:rPr lang="hu-HU" b="1" dirty="0" err="1" smtClean="0"/>
              <a:t>structures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06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1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8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0"/>
          <p:cNvCxnSpPr>
            <a:stCxn id="7" idx="3"/>
            <a:endCxn id="6" idx="7"/>
          </p:cNvCxnSpPr>
          <p:nvPr/>
        </p:nvCxnSpPr>
        <p:spPr>
          <a:xfrm flipH="1">
            <a:off x="3610717" y="2211949"/>
            <a:ext cx="899852" cy="407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9"/>
          <p:cNvSpPr/>
          <p:nvPr/>
        </p:nvSpPr>
        <p:spPr>
          <a:xfrm>
            <a:off x="3289451" y="2564715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4455448" y="1890683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9"/>
          <p:cNvSpPr/>
          <p:nvPr/>
        </p:nvSpPr>
        <p:spPr>
          <a:xfrm>
            <a:off x="43578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>
            <a:off x="3194716" y="4356445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359" y="275290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9"/>
          <p:cNvSpPr/>
          <p:nvPr/>
        </p:nvSpPr>
        <p:spPr>
          <a:xfrm>
            <a:off x="5344794" y="3996728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9"/>
          <p:cNvSpPr/>
          <p:nvPr/>
        </p:nvSpPr>
        <p:spPr>
          <a:xfrm>
            <a:off x="6316857" y="190156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9"/>
          <p:cNvSpPr/>
          <p:nvPr/>
        </p:nvSpPr>
        <p:spPr>
          <a:xfrm>
            <a:off x="5940470" y="3278480"/>
            <a:ext cx="376387" cy="376387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9"/>
          <p:cNvSpPr/>
          <p:nvPr/>
        </p:nvSpPr>
        <p:spPr>
          <a:xfrm>
            <a:off x="8417505" y="2564715"/>
            <a:ext cx="376387" cy="37638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7334876" y="3278479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9"/>
          <p:cNvSpPr/>
          <p:nvPr/>
        </p:nvSpPr>
        <p:spPr>
          <a:xfrm>
            <a:off x="8196360" y="4653007"/>
            <a:ext cx="376387" cy="37638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0"/>
          <p:cNvCxnSpPr>
            <a:stCxn id="8" idx="1"/>
            <a:endCxn id="6" idx="5"/>
          </p:cNvCxnSpPr>
          <p:nvPr/>
        </p:nvCxnSpPr>
        <p:spPr>
          <a:xfrm flipH="1" flipV="1">
            <a:off x="3610717" y="2885981"/>
            <a:ext cx="802274" cy="44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/>
          <p:cNvCxnSpPr>
            <a:stCxn id="9" idx="0"/>
            <a:endCxn id="6" idx="4"/>
          </p:cNvCxnSpPr>
          <p:nvPr/>
        </p:nvCxnSpPr>
        <p:spPr>
          <a:xfrm flipV="1">
            <a:off x="3382910" y="2941102"/>
            <a:ext cx="94735" cy="14153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/>
          <p:cNvCxnSpPr>
            <a:stCxn id="9" idx="7"/>
            <a:endCxn id="8" idx="3"/>
          </p:cNvCxnSpPr>
          <p:nvPr/>
        </p:nvCxnSpPr>
        <p:spPr>
          <a:xfrm flipV="1">
            <a:off x="3515982" y="3599746"/>
            <a:ext cx="897009" cy="8118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/>
          <p:cNvCxnSpPr>
            <a:stCxn id="9" idx="6"/>
            <a:endCxn id="11" idx="2"/>
          </p:cNvCxnSpPr>
          <p:nvPr/>
        </p:nvCxnSpPr>
        <p:spPr>
          <a:xfrm flipV="1">
            <a:off x="3571103" y="4184922"/>
            <a:ext cx="1773691" cy="3597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/>
          <p:cNvCxnSpPr>
            <a:stCxn id="8" idx="6"/>
            <a:endCxn id="11" idx="0"/>
          </p:cNvCxnSpPr>
          <p:nvPr/>
        </p:nvCxnSpPr>
        <p:spPr>
          <a:xfrm>
            <a:off x="4734257" y="3466674"/>
            <a:ext cx="798731" cy="53005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11" idx="6"/>
            <a:endCxn id="16" idx="2"/>
          </p:cNvCxnSpPr>
          <p:nvPr/>
        </p:nvCxnSpPr>
        <p:spPr>
          <a:xfrm>
            <a:off x="5721181" y="4184922"/>
            <a:ext cx="2475179" cy="656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"/>
          <p:cNvCxnSpPr>
            <a:stCxn id="11" idx="7"/>
            <a:endCxn id="15" idx="3"/>
          </p:cNvCxnSpPr>
          <p:nvPr/>
        </p:nvCxnSpPr>
        <p:spPr>
          <a:xfrm flipV="1">
            <a:off x="5666060" y="3599745"/>
            <a:ext cx="1723937" cy="452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/>
          <p:cNvCxnSpPr>
            <a:stCxn id="7" idx="5"/>
            <a:endCxn id="10" idx="1"/>
          </p:cNvCxnSpPr>
          <p:nvPr/>
        </p:nvCxnSpPr>
        <p:spPr>
          <a:xfrm>
            <a:off x="4776714" y="2211949"/>
            <a:ext cx="746766" cy="596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/>
          <p:cNvCxnSpPr>
            <a:stCxn id="16" idx="0"/>
            <a:endCxn id="14" idx="4"/>
          </p:cNvCxnSpPr>
          <p:nvPr/>
        </p:nvCxnSpPr>
        <p:spPr>
          <a:xfrm flipV="1">
            <a:off x="8384554" y="2941102"/>
            <a:ext cx="221145" cy="17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"/>
          <p:cNvCxnSpPr>
            <a:stCxn id="12" idx="6"/>
            <a:endCxn id="14" idx="1"/>
          </p:cNvCxnSpPr>
          <p:nvPr/>
        </p:nvCxnSpPr>
        <p:spPr>
          <a:xfrm>
            <a:off x="6693244" y="2089763"/>
            <a:ext cx="1779382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"/>
          <p:cNvCxnSpPr>
            <a:stCxn id="7" idx="6"/>
            <a:endCxn id="12" idx="2"/>
          </p:cNvCxnSpPr>
          <p:nvPr/>
        </p:nvCxnSpPr>
        <p:spPr>
          <a:xfrm>
            <a:off x="4831835" y="2078877"/>
            <a:ext cx="1485022" cy="10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"/>
          <p:cNvCxnSpPr>
            <a:stCxn id="16" idx="1"/>
            <a:endCxn id="15" idx="5"/>
          </p:cNvCxnSpPr>
          <p:nvPr/>
        </p:nvCxnSpPr>
        <p:spPr>
          <a:xfrm flipH="1" flipV="1">
            <a:off x="7656142" y="3599745"/>
            <a:ext cx="595339" cy="1108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/>
          <p:cNvCxnSpPr>
            <a:stCxn id="13" idx="0"/>
            <a:endCxn id="12" idx="4"/>
          </p:cNvCxnSpPr>
          <p:nvPr/>
        </p:nvCxnSpPr>
        <p:spPr>
          <a:xfrm flipV="1">
            <a:off x="6128664" y="2277956"/>
            <a:ext cx="376387" cy="1000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>
            <a:stCxn id="10" idx="5"/>
            <a:endCxn id="13" idx="1"/>
          </p:cNvCxnSpPr>
          <p:nvPr/>
        </p:nvCxnSpPr>
        <p:spPr>
          <a:xfrm>
            <a:off x="5789625" y="3074174"/>
            <a:ext cx="205966" cy="25942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"/>
          <p:cNvCxnSpPr>
            <a:stCxn id="13" idx="7"/>
            <a:endCxn id="14" idx="2"/>
          </p:cNvCxnSpPr>
          <p:nvPr/>
        </p:nvCxnSpPr>
        <p:spPr>
          <a:xfrm flipV="1">
            <a:off x="6261736" y="2752909"/>
            <a:ext cx="2155769" cy="58069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/>
          <p:cNvCxnSpPr>
            <a:stCxn id="15" idx="1"/>
            <a:endCxn id="12" idx="5"/>
          </p:cNvCxnSpPr>
          <p:nvPr/>
        </p:nvCxnSpPr>
        <p:spPr>
          <a:xfrm flipH="1" flipV="1">
            <a:off x="6638123" y="2222835"/>
            <a:ext cx="751874" cy="111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/>
          <p:cNvCxnSpPr>
            <a:stCxn id="13" idx="5"/>
            <a:endCxn id="16" idx="1"/>
          </p:cNvCxnSpPr>
          <p:nvPr/>
        </p:nvCxnSpPr>
        <p:spPr>
          <a:xfrm>
            <a:off x="6261736" y="3599746"/>
            <a:ext cx="1989745" cy="1108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0"/>
          <p:cNvCxnSpPr>
            <a:stCxn id="7" idx="4"/>
            <a:endCxn id="8" idx="0"/>
          </p:cNvCxnSpPr>
          <p:nvPr/>
        </p:nvCxnSpPr>
        <p:spPr>
          <a:xfrm flipH="1">
            <a:off x="4546064" y="2267070"/>
            <a:ext cx="97578" cy="1011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"/>
          <p:cNvCxnSpPr>
            <a:stCxn id="10" idx="3"/>
            <a:endCxn id="8" idx="7"/>
          </p:cNvCxnSpPr>
          <p:nvPr/>
        </p:nvCxnSpPr>
        <p:spPr>
          <a:xfrm flipH="1">
            <a:off x="4679136" y="3074174"/>
            <a:ext cx="844344" cy="259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"/>
          <p:cNvCxnSpPr>
            <a:stCxn id="7" idx="4"/>
            <a:endCxn id="11" idx="0"/>
          </p:cNvCxnSpPr>
          <p:nvPr/>
        </p:nvCxnSpPr>
        <p:spPr>
          <a:xfrm>
            <a:off x="4643642" y="2267070"/>
            <a:ext cx="889346" cy="17296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"/>
          <p:cNvCxnSpPr>
            <a:stCxn id="10" idx="4"/>
            <a:endCxn id="11" idx="0"/>
          </p:cNvCxnSpPr>
          <p:nvPr/>
        </p:nvCxnSpPr>
        <p:spPr>
          <a:xfrm flipH="1">
            <a:off x="5532988" y="3129295"/>
            <a:ext cx="123565" cy="8674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0"/>
          <p:cNvCxnSpPr>
            <a:stCxn id="9" idx="5"/>
            <a:endCxn id="16" idx="3"/>
          </p:cNvCxnSpPr>
          <p:nvPr/>
        </p:nvCxnSpPr>
        <p:spPr>
          <a:xfrm>
            <a:off x="3515982" y="4677711"/>
            <a:ext cx="4735499" cy="296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0"/>
          <p:cNvCxnSpPr>
            <a:stCxn id="13" idx="3"/>
            <a:endCxn id="11" idx="7"/>
          </p:cNvCxnSpPr>
          <p:nvPr/>
        </p:nvCxnSpPr>
        <p:spPr>
          <a:xfrm flipH="1">
            <a:off x="5666060" y="3599746"/>
            <a:ext cx="329531" cy="4521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"/>
          <p:cNvCxnSpPr>
            <a:stCxn id="12" idx="3"/>
            <a:endCxn id="10" idx="0"/>
          </p:cNvCxnSpPr>
          <p:nvPr/>
        </p:nvCxnSpPr>
        <p:spPr>
          <a:xfrm flipH="1">
            <a:off x="5656553" y="2222835"/>
            <a:ext cx="715425" cy="530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just send </a:t>
            </a:r>
            <a:r>
              <a:rPr lang="hu-HU" dirty="0" smtClean="0"/>
              <a:t>the packages</a:t>
            </a:r>
            <a:r>
              <a:rPr lang="hu-HU" dirty="0" smtClean="0"/>
              <a:t> </a:t>
            </a:r>
            <a:r>
              <a:rPr lang="hu-HU" dirty="0" smtClean="0"/>
              <a:t>approximately to the </a:t>
            </a:r>
            <a:r>
              <a:rPr lang="hu-HU" dirty="0" smtClean="0"/>
              <a:t>right direction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74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just send </a:t>
            </a:r>
            <a:r>
              <a:rPr lang="hu-HU" dirty="0" smtClean="0"/>
              <a:t>the packages </a:t>
            </a:r>
            <a:r>
              <a:rPr lang="hu-HU" dirty="0" smtClean="0"/>
              <a:t>approximately to the </a:t>
            </a:r>
            <a:r>
              <a:rPr lang="hu-HU" dirty="0" smtClean="0"/>
              <a:t>right 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</p:txBody>
      </p:sp>
    </p:spTree>
    <p:extLst>
      <p:ext uri="{BB962C8B-B14F-4D97-AF65-F5344CB8AC3E}">
        <p14:creationId xmlns:p14="http://schemas.microsoft.com/office/powerpoint/2010/main" val="29631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/>
              <a:t>243.189.345.221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1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243.189.345</a:t>
            </a:r>
            <a:r>
              <a:rPr lang="hu-HU" dirty="0" smtClean="0"/>
              <a:t>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243.189.345</a:t>
            </a:r>
            <a:r>
              <a:rPr lang="hu-HU" dirty="0" smtClean="0"/>
              <a:t>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76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>
                <a:solidFill>
                  <a:srgbClr val="FFFF00"/>
                </a:solidFill>
              </a:rPr>
              <a:t>243.189</a:t>
            </a:r>
            <a:r>
              <a:rPr lang="hu-HU" dirty="0" smtClean="0"/>
              <a:t>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243.189</a:t>
            </a:r>
            <a:r>
              <a:rPr lang="hu-HU" dirty="0" smtClean="0"/>
              <a:t>.345.221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18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>
                <a:solidFill>
                  <a:srgbClr val="FFFF00"/>
                </a:solidFill>
              </a:rPr>
              <a:t>243</a:t>
            </a:r>
            <a:r>
              <a:rPr lang="hu-HU" dirty="0" smtClean="0"/>
              <a:t>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243</a:t>
            </a:r>
            <a:r>
              <a:rPr lang="hu-HU" dirty="0" smtClean="0"/>
              <a:t>.189.345.221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>
                <a:solidFill>
                  <a:srgbClr val="FFFF00"/>
                </a:solidFill>
              </a:rPr>
              <a:t>243.189.345</a:t>
            </a:r>
            <a:r>
              <a:rPr lang="hu-HU" dirty="0" smtClean="0"/>
              <a:t>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243.189.345</a:t>
            </a:r>
            <a:r>
              <a:rPr lang="hu-HU" dirty="0" smtClean="0"/>
              <a:t>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80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351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243.189.345.123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/>
              <a:t>243.189.345.221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7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/>
              <a:t>243.145.667.221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39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243</a:t>
            </a:r>
            <a:r>
              <a:rPr lang="hu-HU" dirty="0" smtClean="0"/>
              <a:t>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243</a:t>
            </a:r>
            <a:r>
              <a:rPr lang="hu-HU" dirty="0" smtClean="0"/>
              <a:t>.145.667.221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65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>
                <a:solidFill>
                  <a:srgbClr val="FFFF00"/>
                </a:solidFill>
              </a:rPr>
              <a:t>243</a:t>
            </a:r>
            <a:r>
              <a:rPr lang="hu-HU" dirty="0" smtClean="0"/>
              <a:t>.189.562.173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243</a:t>
            </a:r>
            <a:r>
              <a:rPr lang="hu-HU" dirty="0" smtClean="0"/>
              <a:t>.145.667.221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66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>
                <a:solidFill>
                  <a:srgbClr val="FFFF00"/>
                </a:solidFill>
              </a:rPr>
              <a:t>243.145</a:t>
            </a:r>
            <a:r>
              <a:rPr lang="hu-HU" dirty="0" smtClean="0"/>
              <a:t>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243.145</a:t>
            </a:r>
            <a:r>
              <a:rPr lang="hu-HU" dirty="0" smtClean="0"/>
              <a:t>.667.221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33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1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dirty="0" smtClean="0"/>
              <a:t>243.145.111.173</a:t>
            </a:r>
          </a:p>
          <a:p>
            <a:endParaRPr lang="hu-HU" dirty="0"/>
          </a:p>
          <a:p>
            <a:r>
              <a:rPr lang="hu-HU" dirty="0" smtClean="0">
                <a:solidFill>
                  <a:srgbClr val="FFFF00"/>
                </a:solidFill>
              </a:rPr>
              <a:t>243</a:t>
            </a:r>
            <a:r>
              <a:rPr lang="hu-HU" dirty="0" smtClean="0"/>
              <a:t>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>
                <a:solidFill>
                  <a:srgbClr val="FFFF00"/>
                </a:solidFill>
              </a:rPr>
              <a:t>243</a:t>
            </a:r>
            <a:r>
              <a:rPr lang="hu-HU" dirty="0" smtClean="0"/>
              <a:t>.145.667.221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25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20130" y="41189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IP </a:t>
            </a:r>
            <a:r>
              <a:rPr lang="hu-HU" b="1" u="sng" dirty="0" err="1" smtClean="0"/>
              <a:t>routing</a:t>
            </a:r>
            <a:r>
              <a:rPr lang="hu-HU" b="1" u="sng" dirty="0" smtClean="0"/>
              <a:t>: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39330" y="1112108"/>
            <a:ext cx="8465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IP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web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and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destination</a:t>
            </a:r>
            <a:r>
              <a:rPr lang="hu-HU" dirty="0" smtClean="0"/>
              <a:t> IP </a:t>
            </a:r>
            <a:r>
              <a:rPr lang="hu-HU" dirty="0" err="1" smtClean="0"/>
              <a:t>address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calculates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longest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send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approximately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550508" y="3789406"/>
            <a:ext cx="19351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243.189.345.123</a:t>
            </a:r>
          </a:p>
          <a:p>
            <a:endParaRPr lang="hu-HU" dirty="0" smtClean="0"/>
          </a:p>
          <a:p>
            <a:r>
              <a:rPr lang="hu-HU" dirty="0" smtClean="0"/>
              <a:t>243.189.562.173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00B050"/>
                </a:solidFill>
              </a:rPr>
              <a:t>243.145.111.173</a:t>
            </a:r>
          </a:p>
          <a:p>
            <a:endParaRPr lang="hu-HU" dirty="0"/>
          </a:p>
          <a:p>
            <a:r>
              <a:rPr lang="hu-HU" dirty="0" smtClean="0"/>
              <a:t>243.189.345.763</a:t>
            </a:r>
          </a:p>
          <a:p>
            <a:r>
              <a:rPr lang="hu-HU" dirty="0" smtClean="0"/>
              <a:t>----------------------</a:t>
            </a:r>
          </a:p>
          <a:p>
            <a:r>
              <a:rPr lang="hu-HU" dirty="0" smtClean="0"/>
              <a:t>243.145.667.221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76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Algorithm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0562" y="1441622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consider the nodes where just a single node is valid</a:t>
            </a:r>
          </a:p>
          <a:p>
            <a:r>
              <a:rPr lang="hu-HU" dirty="0"/>
              <a:t>	</a:t>
            </a:r>
            <a:r>
              <a:rPr lang="hu-HU" dirty="0" smtClean="0"/>
              <a:t>~ so a single node is not null !!!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612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Algorithm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0562" y="1441622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consider the nodes where just a single node is valid</a:t>
            </a:r>
          </a:p>
          <a:p>
            <a:r>
              <a:rPr lang="hu-HU" dirty="0"/>
              <a:t>	</a:t>
            </a:r>
            <a:r>
              <a:rPr lang="hu-HU" dirty="0" smtClean="0"/>
              <a:t>~ so a single node is not null !!!</a:t>
            </a:r>
          </a:p>
          <a:p>
            <a:endParaRPr lang="hu-HU" dirty="0" smtClean="0"/>
          </a:p>
        </p:txBody>
      </p:sp>
      <p:sp>
        <p:nvSpPr>
          <p:cNvPr id="14" name="Oval 13"/>
          <p:cNvSpPr/>
          <p:nvPr/>
        </p:nvSpPr>
        <p:spPr>
          <a:xfrm>
            <a:off x="5045677" y="227305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45677" y="327807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14" idx="4"/>
            <a:endCxn id="15" idx="0"/>
          </p:cNvCxnSpPr>
          <p:nvPr/>
        </p:nvCxnSpPr>
        <p:spPr>
          <a:xfrm>
            <a:off x="5330225" y="284215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5677" y="428308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5330225" y="384716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03365" y="480542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endCxn id="20" idx="7"/>
          </p:cNvCxnSpPr>
          <p:nvPr/>
        </p:nvCxnSpPr>
        <p:spPr>
          <a:xfrm flipH="1">
            <a:off x="4489118" y="4712000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03446" y="579836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4287994" y="536244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87989" y="46286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6" idx="1"/>
          </p:cNvCxnSpPr>
          <p:nvPr/>
        </p:nvCxnSpPr>
        <p:spPr>
          <a:xfrm flipH="1" flipV="1">
            <a:off x="5606452" y="4610120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95035" y="563985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6379583" y="520392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37357" y="5288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5321905" y="4852184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Algorithm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0562" y="1441622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consider the nodes where just a single node is valid</a:t>
            </a:r>
          </a:p>
          <a:p>
            <a:r>
              <a:rPr lang="hu-HU" dirty="0"/>
              <a:t>	</a:t>
            </a:r>
            <a:r>
              <a:rPr lang="hu-HU" dirty="0" smtClean="0"/>
              <a:t>~ so a single node is not null !!!</a:t>
            </a:r>
          </a:p>
          <a:p>
            <a:endParaRPr lang="hu-HU" dirty="0" smtClean="0"/>
          </a:p>
        </p:txBody>
      </p:sp>
      <p:sp>
        <p:nvSpPr>
          <p:cNvPr id="14" name="Oval 13"/>
          <p:cNvSpPr/>
          <p:nvPr/>
        </p:nvSpPr>
        <p:spPr>
          <a:xfrm>
            <a:off x="5045677" y="2273057"/>
            <a:ext cx="569095" cy="56909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45677" y="327807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14" idx="4"/>
            <a:endCxn id="15" idx="0"/>
          </p:cNvCxnSpPr>
          <p:nvPr/>
        </p:nvCxnSpPr>
        <p:spPr>
          <a:xfrm>
            <a:off x="5330225" y="284215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5677" y="428308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5330225" y="384716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03365" y="480542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endCxn id="20" idx="7"/>
          </p:cNvCxnSpPr>
          <p:nvPr/>
        </p:nvCxnSpPr>
        <p:spPr>
          <a:xfrm flipH="1">
            <a:off x="4489118" y="4712000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03446" y="579836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4287994" y="536244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87989" y="46286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6" idx="1"/>
          </p:cNvCxnSpPr>
          <p:nvPr/>
        </p:nvCxnSpPr>
        <p:spPr>
          <a:xfrm flipH="1" flipV="1">
            <a:off x="5606452" y="4610120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95035" y="563985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6379583" y="520392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37357" y="5288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5321905" y="4852184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Algorithm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0562" y="1441622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consider the nodes where just a single node is valid</a:t>
            </a:r>
          </a:p>
          <a:p>
            <a:r>
              <a:rPr lang="hu-HU" dirty="0"/>
              <a:t>	</a:t>
            </a:r>
            <a:r>
              <a:rPr lang="hu-HU" dirty="0" smtClean="0"/>
              <a:t>~ so a single node is not null !!!</a:t>
            </a:r>
          </a:p>
          <a:p>
            <a:endParaRPr lang="hu-HU" dirty="0" smtClean="0"/>
          </a:p>
        </p:txBody>
      </p:sp>
      <p:sp>
        <p:nvSpPr>
          <p:cNvPr id="14" name="Oval 13"/>
          <p:cNvSpPr/>
          <p:nvPr/>
        </p:nvSpPr>
        <p:spPr>
          <a:xfrm>
            <a:off x="5045677" y="2273057"/>
            <a:ext cx="569095" cy="56909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45677" y="3278073"/>
            <a:ext cx="569095" cy="56909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14" idx="4"/>
            <a:endCxn id="15" idx="0"/>
          </p:cNvCxnSpPr>
          <p:nvPr/>
        </p:nvCxnSpPr>
        <p:spPr>
          <a:xfrm>
            <a:off x="5330225" y="284215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5677" y="428308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5330225" y="384716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03365" y="480542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endCxn id="20" idx="7"/>
          </p:cNvCxnSpPr>
          <p:nvPr/>
        </p:nvCxnSpPr>
        <p:spPr>
          <a:xfrm flipH="1">
            <a:off x="4489118" y="4712000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03446" y="579836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4287994" y="536244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87989" y="46286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6" idx="1"/>
          </p:cNvCxnSpPr>
          <p:nvPr/>
        </p:nvCxnSpPr>
        <p:spPr>
          <a:xfrm flipH="1" flipV="1">
            <a:off x="5606452" y="4610120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95035" y="563985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6379583" y="520392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37357" y="5288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5321905" y="4852184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Algorithm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0562" y="1441622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consider the nodes where just a single node is valid</a:t>
            </a:r>
          </a:p>
          <a:p>
            <a:r>
              <a:rPr lang="hu-HU" dirty="0"/>
              <a:t>	</a:t>
            </a:r>
            <a:r>
              <a:rPr lang="hu-HU" dirty="0" smtClean="0"/>
              <a:t>~ so a single node is not null !!!</a:t>
            </a:r>
          </a:p>
          <a:p>
            <a:endParaRPr lang="hu-HU" dirty="0" smtClean="0"/>
          </a:p>
        </p:txBody>
      </p:sp>
      <p:sp>
        <p:nvSpPr>
          <p:cNvPr id="14" name="Oval 13"/>
          <p:cNvSpPr/>
          <p:nvPr/>
        </p:nvSpPr>
        <p:spPr>
          <a:xfrm>
            <a:off x="5045677" y="2273057"/>
            <a:ext cx="569095" cy="56909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45677" y="3278073"/>
            <a:ext cx="569095" cy="56909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14" idx="4"/>
            <a:endCxn id="15" idx="0"/>
          </p:cNvCxnSpPr>
          <p:nvPr/>
        </p:nvCxnSpPr>
        <p:spPr>
          <a:xfrm>
            <a:off x="5330225" y="284215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5677" y="4283089"/>
            <a:ext cx="569095" cy="56909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5330225" y="384716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03365" y="480542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endCxn id="20" idx="7"/>
          </p:cNvCxnSpPr>
          <p:nvPr/>
        </p:nvCxnSpPr>
        <p:spPr>
          <a:xfrm flipH="1">
            <a:off x="4489118" y="4712000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03446" y="579836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4287994" y="536244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87989" y="46286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6" idx="1"/>
          </p:cNvCxnSpPr>
          <p:nvPr/>
        </p:nvCxnSpPr>
        <p:spPr>
          <a:xfrm flipH="1" flipV="1">
            <a:off x="5606452" y="4610120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95035" y="563985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6379583" y="520392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37357" y="5288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5321905" y="4852184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Algorithm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0562" y="1441622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consider the nodes where just a single node is valid</a:t>
            </a:r>
          </a:p>
          <a:p>
            <a:r>
              <a:rPr lang="hu-HU" dirty="0"/>
              <a:t>	</a:t>
            </a:r>
            <a:r>
              <a:rPr lang="hu-HU" dirty="0" smtClean="0"/>
              <a:t>~ so a single node is not null !!!</a:t>
            </a:r>
          </a:p>
          <a:p>
            <a:endParaRPr lang="hu-HU" dirty="0" smtClean="0"/>
          </a:p>
        </p:txBody>
      </p:sp>
      <p:sp>
        <p:nvSpPr>
          <p:cNvPr id="14" name="Oval 13"/>
          <p:cNvSpPr/>
          <p:nvPr/>
        </p:nvSpPr>
        <p:spPr>
          <a:xfrm>
            <a:off x="5045677" y="2273057"/>
            <a:ext cx="569095" cy="56909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45677" y="3278073"/>
            <a:ext cx="569095" cy="56909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14" idx="4"/>
            <a:endCxn id="15" idx="0"/>
          </p:cNvCxnSpPr>
          <p:nvPr/>
        </p:nvCxnSpPr>
        <p:spPr>
          <a:xfrm>
            <a:off x="5330225" y="284215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5677" y="4283089"/>
            <a:ext cx="569095" cy="56909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5330225" y="384716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03365" y="480542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endCxn id="20" idx="7"/>
          </p:cNvCxnSpPr>
          <p:nvPr/>
        </p:nvCxnSpPr>
        <p:spPr>
          <a:xfrm flipH="1">
            <a:off x="4489118" y="4712000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03446" y="579836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4287994" y="536244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87989" y="46286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6" idx="1"/>
          </p:cNvCxnSpPr>
          <p:nvPr/>
        </p:nvCxnSpPr>
        <p:spPr>
          <a:xfrm flipH="1" flipV="1">
            <a:off x="5606452" y="4610120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95035" y="563985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6379583" y="520392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37357" y="5288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5321905" y="4852184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Tries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hu-HU" dirty="0" smtClean="0"/>
              <a:t>Trie / radix tree / prefix tree</a:t>
            </a:r>
          </a:p>
          <a:p>
            <a:r>
              <a:rPr lang="hu-HU" dirty="0" smtClean="0"/>
              <a:t>It is a data structure to implement associative arrays</a:t>
            </a:r>
          </a:p>
          <a:p>
            <a:r>
              <a:rPr lang="hu-HU" dirty="0" smtClean="0"/>
              <a:t>The keys are usually strings</a:t>
            </a:r>
          </a:p>
          <a:p>
            <a:r>
              <a:rPr lang="en-US" dirty="0"/>
              <a:t>Unlike </a:t>
            </a:r>
            <a:r>
              <a:rPr lang="hu-HU" dirty="0" smtClean="0"/>
              <a:t>BST n</a:t>
            </a:r>
            <a:r>
              <a:rPr lang="en-US" dirty="0" smtClean="0"/>
              <a:t>o </a:t>
            </a:r>
            <a:r>
              <a:rPr lang="en-US" dirty="0"/>
              <a:t>node in the tree stores the key associated with that </a:t>
            </a:r>
            <a:r>
              <a:rPr lang="hu-HU" dirty="0" smtClean="0"/>
              <a:t>given </a:t>
            </a:r>
            <a:r>
              <a:rPr lang="en-US" dirty="0" smtClean="0"/>
              <a:t>node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its </a:t>
            </a:r>
            <a:r>
              <a:rPr lang="en-US" dirty="0"/>
              <a:t>position in the tree defines the key with which it is associated</a:t>
            </a:r>
            <a:endParaRPr lang="hu-HU" dirty="0" smtClean="0"/>
          </a:p>
          <a:p>
            <a:r>
              <a:rPr lang="en-US" dirty="0"/>
              <a:t>All the descendants of a node have a common </a:t>
            </a:r>
            <a:r>
              <a:rPr lang="en-US" dirty="0" smtClean="0"/>
              <a:t>prefix</a:t>
            </a:r>
            <a:r>
              <a:rPr lang="hu-HU" dirty="0"/>
              <a:t> </a:t>
            </a:r>
            <a:r>
              <a:rPr lang="en-US" dirty="0" smtClean="0"/>
              <a:t>of </a:t>
            </a:r>
            <a:r>
              <a:rPr lang="en-US" dirty="0"/>
              <a:t>the string associated with that node, and the root is associated with the empty </a:t>
            </a:r>
            <a:r>
              <a:rPr lang="en-US" dirty="0" smtClean="0"/>
              <a:t>string</a:t>
            </a:r>
            <a:endParaRPr lang="hu-HU" dirty="0" smtClean="0"/>
          </a:p>
          <a:p>
            <a:r>
              <a:rPr lang="en-US" dirty="0" smtClean="0"/>
              <a:t>Values </a:t>
            </a:r>
            <a:r>
              <a:rPr lang="en-US" dirty="0"/>
              <a:t>are not necessarily associated with every </a:t>
            </a:r>
            <a:r>
              <a:rPr lang="en-US" dirty="0" smtClean="0"/>
              <a:t>node</a:t>
            </a:r>
            <a:r>
              <a:rPr lang="hu-HU" dirty="0" smtClean="0"/>
              <a:t> // usually 			leaf nodes only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44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(„air”)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96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53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4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77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r”)</a:t>
            </a:r>
            <a:endParaRPr lang="hu-HU" dirty="0"/>
          </a:p>
        </p:txBody>
      </p:sp>
      <p:cxnSp>
        <p:nvCxnSpPr>
          <p:cNvPr id="17" name="Egyenes összekötő nyíllal 16"/>
          <p:cNvCxnSpPr>
            <a:stCxn id="7" idx="4"/>
            <a:endCxn id="18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air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19" name="Egyenes összekötő nyíllal 18"/>
          <p:cNvCxnSpPr>
            <a:endCxn id="20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endCxn id="22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endCxn id="22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>
            <a:endCxn id="24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53954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78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5448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8666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4880" y="373916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3906592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6226754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5967212" y="1738647"/>
            <a:ext cx="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3172496" y="3135824"/>
            <a:ext cx="474554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9" idx="0"/>
          </p:cNvCxnSpPr>
          <p:nvPr/>
        </p:nvCxnSpPr>
        <p:spPr>
          <a:xfrm>
            <a:off x="4166134" y="3135824"/>
            <a:ext cx="489580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0" idx="0"/>
          </p:cNvCxnSpPr>
          <p:nvPr/>
        </p:nvCxnSpPr>
        <p:spPr>
          <a:xfrm>
            <a:off x="8287374" y="3135824"/>
            <a:ext cx="474554" cy="6033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4575" y="173864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5669565" y="198642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0166" y="16311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8524651" y="3109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9146" y="310398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157237" y="335581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07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</a:t>
            </a:r>
            <a:r>
              <a:rPr lang="hu-HU" dirty="0" err="1" smtClean="0"/>
              <a:t>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</a:t>
            </a:r>
            <a:r>
              <a:rPr lang="hu-HU" dirty="0" err="1" smtClean="0"/>
              <a:t>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</a:t>
            </a:r>
            <a:r>
              <a:rPr lang="hu-HU" dirty="0" err="1" smtClean="0"/>
              <a:t>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53512" y="5329600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71946" y="552223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53512" y="5329600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71946" y="552223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53954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78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5448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8666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4880" y="373916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3906592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6226754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5967212" y="1738647"/>
            <a:ext cx="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3172496" y="3135824"/>
            <a:ext cx="474554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9" idx="0"/>
          </p:cNvCxnSpPr>
          <p:nvPr/>
        </p:nvCxnSpPr>
        <p:spPr>
          <a:xfrm>
            <a:off x="4166134" y="3135824"/>
            <a:ext cx="489580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0" idx="0"/>
          </p:cNvCxnSpPr>
          <p:nvPr/>
        </p:nvCxnSpPr>
        <p:spPr>
          <a:xfrm>
            <a:off x="8287374" y="3135824"/>
            <a:ext cx="474554" cy="6033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4575" y="173864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5669565" y="198642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0166" y="16311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8524651" y="3109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9146" y="310398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157237" y="335581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36482" y="3921548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Person(„Adam”,25”)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554044" y="4545237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Person(„Daniel”,4</a:t>
            </a:r>
            <a:r>
              <a:rPr lang="hu-HU" dirty="0"/>
              <a:t>7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136057" y="5293146"/>
            <a:ext cx="715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Like hashmaps: we have key-value pairs</a:t>
            </a:r>
          </a:p>
          <a:p>
            <a:r>
              <a:rPr lang="hu-HU" dirty="0"/>
              <a:t>	</a:t>
            </a:r>
            <a:r>
              <a:rPr lang="hu-HU" dirty="0" smtClean="0"/>
              <a:t>Key: tt     </a:t>
            </a:r>
            <a:r>
              <a:rPr lang="hu-HU" dirty="0" smtClean="0">
                <a:sym typeface="Wingdings" panose="05000000000000000000" pitchFamily="2" charset="2"/>
              </a:rPr>
              <a:t>  value: a person with name Daniel, age 47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Key: ca     value: a person with name Adam, age 25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68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4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79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>
                <a:solidFill>
                  <a:schemeClr val="tx2"/>
                </a:solidFill>
              </a:rPr>
              <a:t>ppa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01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>
                <a:solidFill>
                  <a:schemeClr val="tx2"/>
                </a:solidFill>
              </a:rPr>
              <a:t>pa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16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>
                <a:solidFill>
                  <a:schemeClr val="tx2"/>
                </a:solidFill>
              </a:rPr>
              <a:t>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29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appa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4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17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>
                <a:solidFill>
                  <a:schemeClr val="tx2"/>
                </a:solidFill>
              </a:rPr>
              <a:t>ppb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44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539544" y="2509234"/>
            <a:ext cx="734096" cy="73409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78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5448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8666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4880" y="373916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3906592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6226754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5967212" y="1738647"/>
            <a:ext cx="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3172496" y="3135824"/>
            <a:ext cx="474554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9" idx="0"/>
          </p:cNvCxnSpPr>
          <p:nvPr/>
        </p:nvCxnSpPr>
        <p:spPr>
          <a:xfrm>
            <a:off x="4166134" y="3135824"/>
            <a:ext cx="489580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0" idx="0"/>
          </p:cNvCxnSpPr>
          <p:nvPr/>
        </p:nvCxnSpPr>
        <p:spPr>
          <a:xfrm>
            <a:off x="8287374" y="3135824"/>
            <a:ext cx="474554" cy="6033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4575" y="173864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5669565" y="198642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0166" y="16311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8524651" y="3109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9146" y="310398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157237" y="335581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34" y="526571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 the descendants of a node</a:t>
            </a:r>
          </a:p>
          <a:p>
            <a:r>
              <a:rPr lang="hu-HU" dirty="0"/>
              <a:t>h</a:t>
            </a:r>
            <a:r>
              <a:rPr lang="hu-HU" dirty="0" smtClean="0"/>
              <a:t>as a common prefix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82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>
                <a:solidFill>
                  <a:schemeClr val="tx2"/>
                </a:solidFill>
              </a:rPr>
              <a:t>pb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8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>
                <a:solidFill>
                  <a:schemeClr val="tx2"/>
                </a:solidFill>
              </a:rPr>
              <a:t>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27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appb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057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Sorting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02588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53655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Sorting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start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is</a:t>
            </a:r>
          </a:p>
          <a:p>
            <a:r>
              <a:rPr lang="hu-HU" dirty="0" smtClean="0"/>
              <a:t> </a:t>
            </a:r>
            <a:r>
              <a:rPr lang="hu-HU" dirty="0" err="1"/>
              <a:t>b</a:t>
            </a:r>
            <a:r>
              <a:rPr lang="hu-HU" dirty="0" err="1" smtClean="0"/>
              <a:t>asically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„”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r>
              <a:rPr lang="hu-HU" dirty="0" smtClean="0"/>
              <a:t> of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trie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WE MAKE A SIMPLE DFS !!!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i="1" dirty="0" err="1" smtClean="0">
                <a:solidFill>
                  <a:srgbClr val="FFFF00"/>
                </a:solidFill>
              </a:rPr>
              <a:t>depth-first</a:t>
            </a:r>
            <a:r>
              <a:rPr lang="hu-HU" b="1" i="1" dirty="0" smtClean="0">
                <a:solidFill>
                  <a:srgbClr val="FFFF00"/>
                </a:solidFill>
              </a:rPr>
              <a:t> </a:t>
            </a:r>
            <a:r>
              <a:rPr lang="hu-HU" b="1" i="1" dirty="0" err="1" smtClean="0">
                <a:solidFill>
                  <a:srgbClr val="FFFF00"/>
                </a:solidFill>
              </a:rPr>
              <a:t>search</a:t>
            </a:r>
            <a:endParaRPr lang="hu-HU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  <a:endParaRPr lang="hu-HU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  <a:endParaRPr lang="hu-HU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539544" y="2509234"/>
            <a:ext cx="734096" cy="73409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78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5448" y="3743459"/>
            <a:ext cx="734096" cy="73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8666" y="3743459"/>
            <a:ext cx="734096" cy="73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4880" y="373916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3906592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6226754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5967212" y="1738647"/>
            <a:ext cx="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3172496" y="3135824"/>
            <a:ext cx="474554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9" idx="0"/>
          </p:cNvCxnSpPr>
          <p:nvPr/>
        </p:nvCxnSpPr>
        <p:spPr>
          <a:xfrm>
            <a:off x="4166134" y="3135824"/>
            <a:ext cx="489580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0" idx="0"/>
          </p:cNvCxnSpPr>
          <p:nvPr/>
        </p:nvCxnSpPr>
        <p:spPr>
          <a:xfrm>
            <a:off x="8287374" y="3135824"/>
            <a:ext cx="474554" cy="6033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4575" y="173864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5669565" y="198642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0166" y="16311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8524651" y="3109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9146" y="310398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157237" y="335581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34" y="526571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 the descendants of a node</a:t>
            </a:r>
          </a:p>
          <a:p>
            <a:r>
              <a:rPr lang="hu-HU" dirty="0"/>
              <a:t>h</a:t>
            </a:r>
            <a:r>
              <a:rPr lang="hu-HU" dirty="0" smtClean="0"/>
              <a:t>as a common prefix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82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>
                <a:solidFill>
                  <a:schemeClr val="tx2"/>
                </a:solidFill>
              </a:rPr>
              <a:t>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ai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4" idx="4"/>
          </p:cNvCxnSpPr>
          <p:nvPr/>
        </p:nvCxnSpPr>
        <p:spPr>
          <a:xfrm flipH="1">
            <a:off x="1957589" y="1738647"/>
            <a:ext cx="4009623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</p:cNvCxnSpPr>
          <p:nvPr/>
        </p:nvCxnSpPr>
        <p:spPr>
          <a:xfrm flipH="1">
            <a:off x="3773510" y="1738647"/>
            <a:ext cx="2193702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</p:cNvCxnSpPr>
          <p:nvPr/>
        </p:nvCxnSpPr>
        <p:spPr>
          <a:xfrm flipH="1">
            <a:off x="2717442" y="1738647"/>
            <a:ext cx="324977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729" y="32197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 general</a:t>
            </a:r>
            <a:endParaRPr lang="hu-HU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645469" y="22880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. . .</a:t>
            </a:r>
            <a:endParaRPr lang="hu-HU" b="1" dirty="0"/>
          </a:p>
        </p:txBody>
      </p:sp>
      <p:cxnSp>
        <p:nvCxnSpPr>
          <p:cNvPr id="37" name="Straight Arrow Connector 36"/>
          <p:cNvCxnSpPr>
            <a:stCxn id="4" idx="4"/>
          </p:cNvCxnSpPr>
          <p:nvPr/>
        </p:nvCxnSpPr>
        <p:spPr>
          <a:xfrm>
            <a:off x="5967212" y="1738647"/>
            <a:ext cx="3434365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60909" y="3490175"/>
            <a:ext cx="7925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general we have as many pointers / edges from every node as the</a:t>
            </a:r>
          </a:p>
          <a:p>
            <a:r>
              <a:rPr lang="hu-HU" dirty="0"/>
              <a:t>n</a:t>
            </a:r>
            <a:r>
              <a:rPr lang="hu-HU" dirty="0" smtClean="0"/>
              <a:t>umber of characters in the alphabet</a:t>
            </a:r>
          </a:p>
          <a:p>
            <a:endParaRPr lang="hu-HU" dirty="0" smtClean="0"/>
          </a:p>
          <a:p>
            <a:r>
              <a:rPr lang="hu-HU" dirty="0" smtClean="0"/>
              <a:t>We have to define an alphabet in advance + ALPHABET_SIZE</a:t>
            </a:r>
          </a:p>
          <a:p>
            <a:r>
              <a:rPr lang="hu-HU" dirty="0" smtClean="0"/>
              <a:t>	For example: in english alphabet there are 26 characters, so</a:t>
            </a:r>
          </a:p>
          <a:p>
            <a:r>
              <a:rPr lang="hu-HU" dirty="0"/>
              <a:t>	</a:t>
            </a:r>
            <a:r>
              <a:rPr lang="hu-HU" dirty="0" smtClean="0"/>
              <a:t>	ALPHABET_SIZE = 26 </a:t>
            </a:r>
            <a:r>
              <a:rPr lang="hu-HU" dirty="0" smtClean="0">
                <a:sym typeface="Wingdings" panose="05000000000000000000" pitchFamily="2" charset="2"/>
              </a:rPr>
              <a:t> 26 pointers from every node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23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 general</a:t>
            </a:r>
            <a:endParaRPr lang="hu-HU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660909" y="3490175"/>
            <a:ext cx="79255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general we have as many pointers / edges from every node as the</a:t>
            </a:r>
          </a:p>
          <a:p>
            <a:r>
              <a:rPr lang="hu-HU" dirty="0"/>
              <a:t>n</a:t>
            </a:r>
            <a:r>
              <a:rPr lang="hu-HU" dirty="0" smtClean="0"/>
              <a:t>umber of characters in the alphabet</a:t>
            </a:r>
          </a:p>
          <a:p>
            <a:endParaRPr lang="hu-HU" dirty="0" smtClean="0"/>
          </a:p>
          <a:p>
            <a:r>
              <a:rPr lang="hu-HU" dirty="0" smtClean="0"/>
              <a:t>We have to define an alphabet in advance + ALPHABET_SIZE</a:t>
            </a:r>
          </a:p>
          <a:p>
            <a:r>
              <a:rPr lang="hu-HU" dirty="0" smtClean="0"/>
              <a:t>	For example: in english alphabet there are 26 characters, so</a:t>
            </a:r>
          </a:p>
          <a:p>
            <a:r>
              <a:rPr lang="hu-HU" dirty="0"/>
              <a:t>	</a:t>
            </a:r>
            <a:r>
              <a:rPr lang="hu-HU" dirty="0" smtClean="0"/>
              <a:t>	ALPHABET_SIZE = 26 </a:t>
            </a:r>
            <a:r>
              <a:rPr lang="hu-HU" dirty="0" smtClean="0">
                <a:sym typeface="Wingdings" panose="05000000000000000000" pitchFamily="2" charset="2"/>
              </a:rPr>
              <a:t> 26 pointers from every node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MOST OF THE TIME, WE DO NOT NEED 26 CHILD NODES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u="sng" dirty="0" smtClean="0">
                <a:sym typeface="Wingdings" panose="05000000000000000000" pitchFamily="2" charset="2"/>
              </a:rPr>
              <a:t>MEMORY INEFFICIENT </a:t>
            </a:r>
            <a:r>
              <a:rPr lang="hu-HU" dirty="0" smtClean="0">
                <a:sym typeface="Wingdings" panose="05000000000000000000" pitchFamily="2" charset="2"/>
              </a:rPr>
              <a:t>!!!</a:t>
            </a:r>
            <a:endParaRPr lang="hu-HU" dirty="0"/>
          </a:p>
          <a:p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489409" y="6167831"/>
            <a:ext cx="108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Running time – memory tradeoff: it is fast but needs lots of memory ( slow, but memory friendly ) 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28812" y="1236372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lass Node {</a:t>
            </a:r>
          </a:p>
          <a:p>
            <a:r>
              <a:rPr lang="hu-HU" dirty="0" smtClean="0"/>
              <a:t>	value</a:t>
            </a:r>
          </a:p>
          <a:p>
            <a:r>
              <a:rPr lang="hu-HU" dirty="0"/>
              <a:t>	</a:t>
            </a:r>
            <a:r>
              <a:rPr lang="hu-HU" dirty="0" smtClean="0"/>
              <a:t>children Node[ALPHABET_SIZE]</a:t>
            </a:r>
            <a:endParaRPr lang="hu-HU" dirty="0"/>
          </a:p>
          <a:p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3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988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appro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927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approv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1606</TotalTime>
  <Words>5333</Words>
  <Application>Microsoft Office PowerPoint</Application>
  <PresentationFormat>Widescreen</PresentationFormat>
  <Paragraphs>3379</Paragraphs>
  <Slides>282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282</vt:i4>
      </vt:variant>
    </vt:vector>
  </HeadingPairs>
  <TitlesOfParts>
    <vt:vector size="287" baseType="lpstr">
      <vt:lpstr>Arial</vt:lpstr>
      <vt:lpstr>Century Gothic</vt:lpstr>
      <vt:lpstr>Wingdings</vt:lpstr>
      <vt:lpstr>Wingdings 3</vt:lpstr>
      <vt:lpstr>Ion</vt:lpstr>
      <vt:lpstr>TRIE</vt:lpstr>
      <vt:lpstr>PowerPoint Presentation</vt:lpstr>
      <vt:lpstr>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Autocomplete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Trie as a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Hashing VS tries</vt:lpstr>
      <vt:lpstr>Hashing VS tries</vt:lpstr>
      <vt:lpstr>Hashing VS tries</vt:lpstr>
      <vt:lpstr>Hashing VS tries</vt:lpstr>
      <vt:lpstr>Hashing VS tries</vt:lpstr>
      <vt:lpstr>Hashing VS tries</vt:lpstr>
      <vt:lpstr>Hashing VS tries</vt:lpstr>
      <vt:lpstr>PowerPoint Presentation</vt:lpstr>
      <vt:lpstr>Applications</vt:lpstr>
      <vt:lpstr>PowerPoint Presentation</vt:lpstr>
      <vt:lpstr>TERNARY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notes</vt:lpstr>
      <vt:lpstr>TST vs hashing</vt:lpstr>
      <vt:lpstr>Applications</vt:lpstr>
      <vt:lpstr>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Algorithm</vt:lpstr>
      <vt:lpstr>Algorithm</vt:lpstr>
      <vt:lpstr>Algorithm</vt:lpstr>
      <vt:lpstr>Algorithm</vt:lpstr>
      <vt:lpstr>Algorithm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Balazs Holczer</dc:creator>
  <cp:lastModifiedBy>User</cp:lastModifiedBy>
  <cp:revision>123</cp:revision>
  <dcterms:created xsi:type="dcterms:W3CDTF">2015-02-26T10:40:08Z</dcterms:created>
  <dcterms:modified xsi:type="dcterms:W3CDTF">2016-09-12T20:21:49Z</dcterms:modified>
</cp:coreProperties>
</file>