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6" r:id="rId2"/>
    <p:sldId id="271" r:id="rId3"/>
    <p:sldId id="363" r:id="rId4"/>
    <p:sldId id="361" r:id="rId5"/>
    <p:sldId id="362" r:id="rId6"/>
    <p:sldId id="357" r:id="rId7"/>
    <p:sldId id="358" r:id="rId8"/>
    <p:sldId id="360" r:id="rId9"/>
    <p:sldId id="364" r:id="rId10"/>
    <p:sldId id="365" r:id="rId11"/>
    <p:sldId id="393" r:id="rId12"/>
    <p:sldId id="366" r:id="rId13"/>
    <p:sldId id="372" r:id="rId14"/>
    <p:sldId id="373" r:id="rId15"/>
    <p:sldId id="370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7" r:id="rId29"/>
    <p:sldId id="386" r:id="rId30"/>
    <p:sldId id="388" r:id="rId31"/>
    <p:sldId id="389" r:id="rId32"/>
    <p:sldId id="390" r:id="rId33"/>
    <p:sldId id="391" r:id="rId34"/>
    <p:sldId id="3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52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8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2453BA-0569-40C3-A706-DBA2E5C1A0F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ARRAYS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56068" y="282047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dd(34)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Rectangle 13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336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56068" y="282047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</a:t>
            </a:r>
            <a:r>
              <a:rPr lang="hu-HU" dirty="0" smtClean="0"/>
              <a:t>dd(34)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Rectangle 13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75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6068" y="282047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add(12)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Rectangle 14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09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6068" y="282047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add(120)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Rectangle 14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003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6068" y="282047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add(-5)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122015" y="3005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Rectangle 14"/>
          <p:cNvSpPr/>
          <p:nvPr/>
        </p:nvSpPr>
        <p:spPr>
          <a:xfrm>
            <a:off x="4700787" y="300513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0787" y="339150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0787" y="377787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0787" y="4164237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0787" y="4550603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0787" y="4936969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0787" y="5323335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0787" y="5709701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2015" y="3403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22015" y="3802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22015" y="4171397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2015" y="4560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22015" y="4958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2015" y="535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35726" y="5726735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96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 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37137" y="5934240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when adding new values to the list, we just have to insert</a:t>
            </a:r>
          </a:p>
          <a:p>
            <a:r>
              <a:rPr lang="hu-HU" dirty="0" smtClean="0"/>
              <a:t>it with the next index </a:t>
            </a:r>
            <a:r>
              <a:rPr lang="hu-HU" dirty="0" smtClean="0">
                <a:sym typeface="Wingdings" panose="05000000000000000000" pitchFamily="2" charset="2"/>
              </a:rPr>
              <a:t> very fast </a:t>
            </a:r>
            <a:r>
              <a:rPr lang="hu-HU" b="1" dirty="0" smtClean="0">
                <a:sym typeface="Wingdings" panose="05000000000000000000" pitchFamily="2" charset="2"/>
              </a:rPr>
              <a:t>O(1)</a:t>
            </a:r>
            <a:r>
              <a:rPr lang="hu-HU" dirty="0" smtClean="0">
                <a:sym typeface="Wingdings" panose="05000000000000000000" pitchFamily="2" charset="2"/>
              </a:rPr>
              <a:t> operation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21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9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04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2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30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358" y="22538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5358" y="26401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358" y="30265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358" y="34129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300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5358" y="37992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-45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5358" y="418563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358" y="457199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5358" y="495836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30354" y="2253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0354" y="26873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30354" y="3035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30354" y="3412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30354" y="3799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0354" y="4159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0354" y="4571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0354" y="4983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65277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Arrays:</a:t>
            </a:r>
            <a:r>
              <a:rPr lang="hu-HU" sz="2400" dirty="0" smtClean="0"/>
              <a:t>  data structures</a:t>
            </a:r>
          </a:p>
          <a:p>
            <a:endParaRPr lang="hu-HU" sz="2400" b="1" u="sng" dirty="0"/>
          </a:p>
          <a:p>
            <a:r>
              <a:rPr lang="hu-HU" sz="2400" dirty="0" smtClean="0"/>
              <a:t>A collection of elements / values</a:t>
            </a:r>
          </a:p>
          <a:p>
            <a:r>
              <a:rPr lang="hu-HU" sz="2400" dirty="0"/>
              <a:t>e</a:t>
            </a:r>
            <a:r>
              <a:rPr lang="hu-HU" sz="2400" dirty="0" smtClean="0"/>
              <a:t>ach identified by an array index or key !!!</a:t>
            </a:r>
          </a:p>
          <a:p>
            <a:endParaRPr lang="hu-HU" sz="2400" dirty="0"/>
          </a:p>
          <a:p>
            <a:pPr marL="342900" indent="-342900">
              <a:buFontTx/>
              <a:buChar char="-"/>
            </a:pPr>
            <a:r>
              <a:rPr lang="hu-HU" sz="2400" dirty="0"/>
              <a:t>i</a:t>
            </a:r>
            <a:r>
              <a:rPr lang="hu-HU" sz="2400" dirty="0" smtClean="0"/>
              <a:t>ndex starts at zero</a:t>
            </a:r>
          </a:p>
          <a:p>
            <a:pPr marL="342900" indent="-342900">
              <a:buFontTx/>
              <a:buChar char="-"/>
            </a:pPr>
            <a:r>
              <a:rPr lang="hu-HU" sz="2400" dirty="0"/>
              <a:t>b</a:t>
            </a:r>
            <a:r>
              <a:rPr lang="hu-HU" sz="2400" dirty="0" smtClean="0"/>
              <a:t>ecause of the indexes: random access</a:t>
            </a:r>
          </a:p>
          <a:p>
            <a:pPr lvl="1"/>
            <a:r>
              <a:rPr lang="hu-HU" sz="2400" dirty="0" smtClean="0"/>
              <a:t>is possible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770513" y="16356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05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9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1" name="Rectangle 30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248" y="25551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nsert(23,1);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944710" y="5908482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it is a bit more problematic, sometime we have to shift lots of values in</a:t>
            </a:r>
          </a:p>
          <a:p>
            <a:r>
              <a:rPr lang="hu-HU" dirty="0"/>
              <a:t>	</a:t>
            </a:r>
            <a:r>
              <a:rPr lang="hu-HU" dirty="0" smtClean="0"/>
              <a:t>order to be able to insert the new one !!!  ~ </a:t>
            </a:r>
            <a:r>
              <a:rPr lang="hu-HU" b="1" dirty="0" smtClean="0"/>
              <a:t>O(N)</a:t>
            </a:r>
            <a:r>
              <a:rPr lang="hu-HU" dirty="0" smtClean="0"/>
              <a:t> time complexity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8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insert item  </a:t>
            </a:r>
          </a:p>
          <a:p>
            <a:r>
              <a:rPr lang="hu-HU" sz="2400" dirty="0" smtClean="0"/>
              <a:t>	We would like to insert a given value with a given index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46987" y="2253803"/>
            <a:ext cx="6205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Add new item:                          </a:t>
            </a:r>
            <a:r>
              <a:rPr lang="hu-HU" sz="2800" b="1" dirty="0" smtClean="0"/>
              <a:t>O(1)</a:t>
            </a:r>
          </a:p>
          <a:p>
            <a:r>
              <a:rPr lang="hu-HU" sz="2800" dirty="0" smtClean="0"/>
              <a:t>Insert item to a given index:    </a:t>
            </a:r>
            <a:r>
              <a:rPr lang="hu-HU" sz="2800" b="1" dirty="0" smtClean="0"/>
              <a:t>O(N)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0225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</a:t>
            </a:r>
          </a:p>
          <a:p>
            <a:r>
              <a:rPr lang="hu-HU" sz="2400" dirty="0" smtClean="0"/>
              <a:t>	We would like to remove the last item, it is very simple,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just remove it // </a:t>
            </a:r>
            <a:r>
              <a:rPr lang="hu-HU" sz="2400" b="1" dirty="0" smtClean="0"/>
              <a:t>O(1)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85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</a:t>
            </a:r>
          </a:p>
          <a:p>
            <a:r>
              <a:rPr lang="hu-HU" sz="2400" dirty="0" smtClean="0"/>
              <a:t>	We would like to remove the last item, it is very simple,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just remove it // </a:t>
            </a:r>
            <a:r>
              <a:rPr lang="hu-HU" sz="2400" b="1" dirty="0" smtClean="0"/>
              <a:t>O(1)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279" y="271744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removeLast();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8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</a:t>
            </a:r>
          </a:p>
          <a:p>
            <a:r>
              <a:rPr lang="hu-HU" sz="2400" dirty="0" smtClean="0"/>
              <a:t>	We would like to remove the last item, it is very simple,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just remove it // </a:t>
            </a:r>
            <a:r>
              <a:rPr lang="hu-HU" sz="2400" b="1" dirty="0" smtClean="0"/>
              <a:t>O(1)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64438" y="25551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443210" y="255518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3210" y="294154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3210" y="332791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210" y="371428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3210" y="410064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43210" y="448701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43210" y="487337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3210" y="525974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38" y="2953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438" y="33521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4438" y="372144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4438" y="4110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4438" y="4508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64438" y="49074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149" y="5276778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279" y="2717442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removeLast();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41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941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8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17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358" y="22538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5358" y="26401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55358" y="30265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5358" y="34129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300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5358" y="3799266"/>
            <a:ext cx="2421228" cy="3863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-45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5358" y="418563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5358" y="457199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5358" y="495836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30354" y="2253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0354" y="26873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30354" y="3035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30354" y="3412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30354" y="3799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0354" y="4159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0354" y="4571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0354" y="4983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65277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Arrays:</a:t>
            </a:r>
            <a:r>
              <a:rPr lang="hu-HU" sz="2400" dirty="0" smtClean="0"/>
              <a:t>  data structure</a:t>
            </a:r>
          </a:p>
          <a:p>
            <a:endParaRPr lang="hu-HU" sz="2400" b="1" u="sng" dirty="0"/>
          </a:p>
          <a:p>
            <a:r>
              <a:rPr lang="hu-HU" sz="2400" dirty="0" smtClean="0"/>
              <a:t>A collection of elements / values</a:t>
            </a:r>
          </a:p>
          <a:p>
            <a:r>
              <a:rPr lang="hu-HU" sz="2400" dirty="0"/>
              <a:t>e</a:t>
            </a:r>
            <a:r>
              <a:rPr lang="hu-HU" sz="2400" dirty="0" smtClean="0"/>
              <a:t>ach identified by an array index or key !!!</a:t>
            </a:r>
          </a:p>
          <a:p>
            <a:endParaRPr lang="hu-HU" sz="2400" dirty="0"/>
          </a:p>
          <a:p>
            <a:pPr marL="342900" indent="-342900">
              <a:buFontTx/>
              <a:buChar char="-"/>
            </a:pPr>
            <a:r>
              <a:rPr lang="hu-HU" sz="2400" dirty="0"/>
              <a:t>i</a:t>
            </a:r>
            <a:r>
              <a:rPr lang="hu-HU" sz="2400" dirty="0" smtClean="0"/>
              <a:t>ndex starts at zero</a:t>
            </a:r>
          </a:p>
          <a:p>
            <a:pPr marL="342900" indent="-342900">
              <a:buFontTx/>
              <a:buChar char="-"/>
            </a:pPr>
            <a:r>
              <a:rPr lang="hu-HU" sz="2400" dirty="0"/>
              <a:t>b</a:t>
            </a:r>
            <a:r>
              <a:rPr lang="hu-HU" sz="2400" dirty="0" smtClean="0"/>
              <a:t>ecause of the indexes: random access</a:t>
            </a:r>
          </a:p>
          <a:p>
            <a:pPr lvl="1"/>
            <a:r>
              <a:rPr lang="hu-HU" sz="2400" dirty="0" smtClean="0"/>
              <a:t>is possible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770513" y="16356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0676586" y="379926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numbers[4]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8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99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52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15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</a:t>
            </a:r>
            <a:r>
              <a:rPr lang="hu-HU" sz="2400" b="1" dirty="0" smtClean="0"/>
              <a:t>O(N)</a:t>
            </a:r>
            <a:r>
              <a:rPr lang="hu-HU" sz="2400" dirty="0" smtClean="0"/>
              <a:t> time complexity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49968" y="2992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4628740" y="299250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34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8740" y="337887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8740" y="376523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120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8740" y="4151602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-5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740" y="4537968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8740" y="4924334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28740" y="5310700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8740" y="5697066"/>
            <a:ext cx="2421228" cy="386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68" y="3390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9968" y="3789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9968" y="4158762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9968" y="4547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9968" y="4946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9968" y="5344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679" y="5714100"/>
            <a:ext cx="28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2580" y="299250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emove(1);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193961" y="6251064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So: overall complecity will be linear </a:t>
            </a:r>
            <a:r>
              <a:rPr lang="hu-HU" b="1" dirty="0" smtClean="0"/>
              <a:t>O(N)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69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40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remove items with given index</a:t>
            </a:r>
          </a:p>
          <a:p>
            <a:r>
              <a:rPr lang="hu-HU" sz="2400" dirty="0" smtClean="0"/>
              <a:t>	We would like to remove a value with a given index, it is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not that simple, we may have to shift items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	// O(N) time complexity</a:t>
            </a:r>
            <a:endParaRPr lang="hu-H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40169" y="3082861"/>
            <a:ext cx="5997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Removing last item:                </a:t>
            </a:r>
            <a:r>
              <a:rPr lang="hu-HU" sz="2800" b="1" dirty="0" smtClean="0"/>
              <a:t>O(1)</a:t>
            </a:r>
          </a:p>
          <a:p>
            <a:r>
              <a:rPr lang="hu-HU" sz="2800" dirty="0" smtClean="0"/>
              <a:t>Removing f.e. middle item:   </a:t>
            </a:r>
            <a:r>
              <a:rPr lang="hu-HU" sz="2800" b="1" dirty="0" smtClean="0"/>
              <a:t>O(N)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29338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7866" y="3597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7866" y="4121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37866" y="4636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7866" y="5160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902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Multidimensional arrays</a:t>
            </a:r>
            <a:r>
              <a:rPr lang="hu-HU" sz="2400" dirty="0" smtClean="0"/>
              <a:t>: it can prove to be very important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in mathematical related computations ( matrixes )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61408" y="2871617"/>
            <a:ext cx="40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numbers[][]  two dimensional array</a:t>
            </a:r>
          </a:p>
          <a:p>
            <a:endParaRPr lang="hu-HU" dirty="0"/>
          </a:p>
          <a:p>
            <a:r>
              <a:rPr lang="hu-HU" dirty="0" smtClean="0"/>
              <a:t>First paramter: row index</a:t>
            </a:r>
          </a:p>
          <a:p>
            <a:r>
              <a:rPr lang="hu-HU" dirty="0" smtClean="0"/>
              <a:t>Second parameter: column index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228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1744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23259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74775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220228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271744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323259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374775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20228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17442" y="45633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23259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3747752" y="45633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20228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71744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323259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374775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2303411" y="3057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8566" y="3057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335628" y="305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837904" y="306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47633" y="413857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row </a:t>
            </a:r>
          </a:p>
          <a:p>
            <a:r>
              <a:rPr lang="hu-HU" dirty="0" smtClean="0"/>
              <a:t>indexes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3411" y="250228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column indexes</a:t>
            </a:r>
          </a:p>
        </p:txBody>
      </p:sp>
    </p:spTree>
    <p:extLst>
      <p:ext uri="{BB962C8B-B14F-4D97-AF65-F5344CB8AC3E}">
        <p14:creationId xmlns:p14="http://schemas.microsoft.com/office/powerpoint/2010/main" val="24394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7866" y="3597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7866" y="41212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37866" y="4636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7866" y="5160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2580" y="875764"/>
            <a:ext cx="9026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Multidimensional arrays</a:t>
            </a:r>
            <a:r>
              <a:rPr lang="hu-HU" sz="2400" dirty="0" smtClean="0"/>
              <a:t>: it can prove to be very important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in mathematical related computations ( matrixes )</a:t>
            </a:r>
          </a:p>
          <a:p>
            <a:endParaRPr lang="hu-HU" sz="2400" b="1" u="sng" dirty="0"/>
          </a:p>
          <a:p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61408" y="2871617"/>
            <a:ext cx="40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numbers[][]  two dimensional array</a:t>
            </a:r>
          </a:p>
          <a:p>
            <a:endParaRPr lang="hu-HU" dirty="0"/>
          </a:p>
          <a:p>
            <a:r>
              <a:rPr lang="hu-HU" dirty="0" smtClean="0"/>
              <a:t>First paramter: row index</a:t>
            </a:r>
          </a:p>
          <a:p>
            <a:r>
              <a:rPr lang="hu-HU" dirty="0" smtClean="0"/>
              <a:t>Second parameter: column index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228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271744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3232597" y="35334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747752" y="35332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220228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271744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3232597" y="40485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3747752" y="40483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220228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2717442" y="456331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/>
          <p:cNvSpPr/>
          <p:nvPr/>
        </p:nvSpPr>
        <p:spPr>
          <a:xfrm>
            <a:off x="3232597" y="4563529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3747752" y="4563319"/>
            <a:ext cx="515155" cy="5151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20228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271744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3232597" y="507868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3747752" y="5078474"/>
            <a:ext cx="515155" cy="51515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extBox 35"/>
          <p:cNvSpPr txBox="1"/>
          <p:nvPr/>
        </p:nvSpPr>
        <p:spPr>
          <a:xfrm>
            <a:off x="2303411" y="3057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8566" y="3057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hu-HU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335628" y="305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hu-HU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837904" y="306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hu-HU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47633" y="413857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row </a:t>
            </a:r>
          </a:p>
          <a:p>
            <a:r>
              <a:rPr lang="hu-HU" dirty="0" smtClean="0"/>
              <a:t>indexes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3411" y="250228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column indexes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4295" y="456331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  <a:r>
              <a:rPr lang="hu-HU" dirty="0" smtClean="0"/>
              <a:t>umber[2][3]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9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Arrays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Arrays are data structures in order to store items of the same type</a:t>
            </a:r>
          </a:p>
          <a:p>
            <a:r>
              <a:rPr lang="hu-HU" dirty="0" smtClean="0"/>
              <a:t>We use indices as keys !!!</a:t>
            </a:r>
          </a:p>
          <a:p>
            <a:r>
              <a:rPr lang="hu-HU" dirty="0" smtClean="0"/>
              <a:t>Arrays can have as many dimensions as we want: one or two dimensional arrays are quite popular</a:t>
            </a:r>
          </a:p>
          <a:p>
            <a:r>
              <a:rPr lang="hu-HU" dirty="0" smtClean="0"/>
              <a:t>For example: storing a matrix </a:t>
            </a:r>
            <a:r>
              <a:rPr lang="hu-HU" dirty="0" smtClean="0">
                <a:sym typeface="Wingdings" panose="05000000000000000000" pitchFamily="2" charset="2"/>
              </a:rPr>
              <a:t> two dimensional array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Dynamic array: when the size of the array is changing dynamically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Applications: lookup tables / hashtables, heaps</a:t>
            </a:r>
          </a:p>
        </p:txBody>
      </p:sp>
    </p:spTree>
    <p:extLst>
      <p:ext uri="{BB962C8B-B14F-4D97-AF65-F5344CB8AC3E}">
        <p14:creationId xmlns:p14="http://schemas.microsoft.com/office/powerpoint/2010/main" val="35859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can use random access because of the keys: getItem(int index) will return the value with the given key very fast // </a:t>
            </a:r>
            <a:r>
              <a:rPr lang="hu-HU" b="1" dirty="0" smtClean="0"/>
              <a:t>O(1)</a:t>
            </a:r>
          </a:p>
          <a:p>
            <a:r>
              <a:rPr lang="hu-HU" dirty="0" smtClean="0"/>
              <a:t>Very easy to implement and to use</a:t>
            </a:r>
          </a:p>
          <a:p>
            <a:r>
              <a:rPr lang="hu-HU" dirty="0" smtClean="0"/>
              <a:t>Very fast data structure</a:t>
            </a:r>
          </a:p>
          <a:p>
            <a:r>
              <a:rPr lang="hu-HU" dirty="0" smtClean="0"/>
              <a:t>We should use arrays in applications when we want to add items over and over again and we want to take items with given indexes!!! ~ it will be fast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8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Disadvantages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to know the size of the array at compile-time: so it is not so dynamic data structure</a:t>
            </a:r>
          </a:p>
          <a:p>
            <a:r>
              <a:rPr lang="hu-HU" dirty="0" smtClean="0"/>
              <a:t>If it is full: we have to create a bigger array and have to copy the values one by one // reconstructing an array is </a:t>
            </a:r>
            <a:r>
              <a:rPr lang="hu-HU" b="1" dirty="0" smtClean="0"/>
              <a:t>O(N)</a:t>
            </a:r>
            <a:r>
              <a:rPr lang="hu-HU" dirty="0" smtClean="0"/>
              <a:t> operation</a:t>
            </a:r>
          </a:p>
          <a:p>
            <a:r>
              <a:rPr lang="hu-HU" dirty="0" smtClean="0"/>
              <a:t>It is not able to store items with different types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5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80" y="87576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 smtClean="0"/>
              <a:t>Arrays operation</a:t>
            </a:r>
            <a:r>
              <a:rPr lang="hu-HU" sz="2400" dirty="0" smtClean="0"/>
              <a:t>: add</a:t>
            </a:r>
          </a:p>
          <a:p>
            <a:r>
              <a:rPr lang="hu-HU" sz="2400" dirty="0" smtClean="0"/>
              <a:t>	We can keep adding values to the array as far as the 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array is not full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7028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3721</TotalTime>
  <Words>944</Words>
  <Application>Microsoft Office PowerPoint</Application>
  <PresentationFormat>Widescreen</PresentationFormat>
  <Paragraphs>482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Wingdings</vt:lpstr>
      <vt:lpstr>Wingdings 3</vt:lpstr>
      <vt:lpstr>Ion</vt:lpstr>
      <vt:lpstr>ARRAYS</vt:lpstr>
      <vt:lpstr>PowerPoint Presentation</vt:lpstr>
      <vt:lpstr>PowerPoint Presentation</vt:lpstr>
      <vt:lpstr>PowerPoint Presentation</vt:lpstr>
      <vt:lpstr>PowerPoint Presentation</vt:lpstr>
      <vt:lpstr>Arrays</vt:lpstr>
      <vt:lpstr>Advantages</vt:lpstr>
      <vt:lpstr>Disadvantages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Balazs Holczer</dc:creator>
  <cp:lastModifiedBy>User</cp:lastModifiedBy>
  <cp:revision>93</cp:revision>
  <dcterms:created xsi:type="dcterms:W3CDTF">2015-02-20T11:28:05Z</dcterms:created>
  <dcterms:modified xsi:type="dcterms:W3CDTF">2017-06-29T16:48:58Z</dcterms:modified>
</cp:coreProperties>
</file>