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315" r:id="rId4"/>
    <p:sldId id="313" r:id="rId5"/>
    <p:sldId id="314" r:id="rId6"/>
    <p:sldId id="311" r:id="rId7"/>
    <p:sldId id="297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299" r:id="rId17"/>
    <p:sldId id="316" r:id="rId18"/>
    <p:sldId id="257" r:id="rId19"/>
    <p:sldId id="291" r:id="rId20"/>
    <p:sldId id="292" r:id="rId21"/>
    <p:sldId id="293" r:id="rId22"/>
    <p:sldId id="31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318" r:id="rId40"/>
    <p:sldId id="321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295" r:id="rId52"/>
    <p:sldId id="275" r:id="rId53"/>
    <p:sldId id="319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300" r:id="rId70"/>
    <p:sldId id="301" r:id="rId71"/>
    <p:sldId id="331" r:id="rId72"/>
    <p:sldId id="332" r:id="rId73"/>
    <p:sldId id="333" r:id="rId74"/>
    <p:sldId id="334" r:id="rId75"/>
    <p:sldId id="335" r:id="rId76"/>
    <p:sldId id="298" r:id="rId77"/>
    <p:sldId id="294" r:id="rId78"/>
    <p:sldId id="296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73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9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7C0BB3-3509-4D6B-81C9-88FA727F0ED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93C5-B189-4B93-B65A-7A4890E3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PRIORITY QUEUES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30156" y="2753278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277392" y="2555207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50229" y="2372555"/>
            <a:ext cx="734096" cy="708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13615" y="271848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960851" y="2520415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7253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711976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4061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546876" y="1816080"/>
            <a:ext cx="705109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22642" y="201415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1038115" cy="284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101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391728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1356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456079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93048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6499312" y="2520414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72533" y="2732757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7119769" y="2534686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05284" y="352534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7"/>
          </p:cNvCxnSpPr>
          <p:nvPr/>
        </p:nvCxnSpPr>
        <p:spPr>
          <a:xfrm flipH="1">
            <a:off x="3411548" y="3313003"/>
            <a:ext cx="210191" cy="299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5" name="TextBox 4"/>
          <p:cNvSpPr txBox="1"/>
          <p:nvPr/>
        </p:nvSpPr>
        <p:spPr>
          <a:xfrm>
            <a:off x="1126273" y="70252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 a binary heap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47020" y="4301544"/>
            <a:ext cx="296214" cy="5022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15055" y="4675031"/>
            <a:ext cx="656823" cy="64394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8530" y="5489353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not a heap: not </a:t>
            </a:r>
            <a:r>
              <a:rPr lang="hu-HU" dirty="0" smtClean="0"/>
              <a:t>complete because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this 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07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Heap properties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rmAutofit/>
          </a:bodyPr>
          <a:lstStyle/>
          <a:p>
            <a:r>
              <a:rPr lang="hu-HU" dirty="0" smtClean="0"/>
              <a:t>1.) </a:t>
            </a:r>
            <a:r>
              <a:rPr lang="hu-HU" b="1" dirty="0" smtClean="0"/>
              <a:t>Complete</a:t>
            </a:r>
            <a:r>
              <a:rPr lang="hu-HU" dirty="0" smtClean="0"/>
              <a:t> -&gt; we construct the heap from left to right across each 			row // of course the last row may not be completely </a:t>
            </a:r>
            <a:r>
              <a:rPr lang="hu-HU" dirty="0" smtClean="0"/>
              <a:t>full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		There is no mising node from left to right in a layer</a:t>
            </a:r>
          </a:p>
          <a:p>
            <a:r>
              <a:rPr lang="hu-HU" dirty="0" smtClean="0"/>
              <a:t>2.) In a binary heap every node can have 2 children, left child and 			right child</a:t>
            </a:r>
          </a:p>
          <a:p>
            <a:endParaRPr lang="hu-HU" dirty="0"/>
          </a:p>
          <a:p>
            <a:r>
              <a:rPr lang="hu-HU" dirty="0" smtClean="0"/>
              <a:t>3.) Min heap </a:t>
            </a:r>
            <a:r>
              <a:rPr lang="hu-HU" dirty="0" smtClean="0">
                <a:sym typeface="Wingdings" panose="05000000000000000000" pitchFamily="2" charset="2"/>
              </a:rPr>
              <a:t> the parent is always smaller than the values of the 							children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   Max heap  the parent is always greater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So: the root node will be the smallest/ greatest value in the heap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// O(1) access !!!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7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2" name="TextBox 1"/>
          <p:cNvSpPr txBox="1"/>
          <p:nvPr/>
        </p:nvSpPr>
        <p:spPr>
          <a:xfrm>
            <a:off x="1126273" y="70252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Binary </a:t>
            </a:r>
            <a:r>
              <a:rPr lang="hu-HU" b="1" u="sng" dirty="0" smtClean="0"/>
              <a:t>heap:</a:t>
            </a:r>
            <a:r>
              <a:rPr lang="hu-HU" dirty="0" smtClean="0"/>
              <a:t> maximum heap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360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5" name="TextBox 4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6273" y="70252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Binary </a:t>
            </a:r>
            <a:r>
              <a:rPr lang="hu-HU" b="1" u="sng" dirty="0" smtClean="0"/>
              <a:t>heap:</a:t>
            </a:r>
            <a:r>
              <a:rPr lang="hu-HU" dirty="0" smtClean="0"/>
              <a:t> maximum heap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34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an abstract data type such as stack or queue</a:t>
            </a:r>
          </a:p>
          <a:p>
            <a:r>
              <a:rPr lang="hu-HU" dirty="0" smtClean="0"/>
              <a:t>BUT every item has an additional property: a priority value</a:t>
            </a:r>
          </a:p>
          <a:p>
            <a:r>
              <a:rPr lang="en-US" dirty="0"/>
              <a:t>In a priority queue, an element with high priority is served before an element with </a:t>
            </a:r>
            <a:r>
              <a:rPr lang="en-US" dirty="0" smtClean="0"/>
              <a:t>low</a:t>
            </a:r>
            <a:r>
              <a:rPr lang="hu-HU" dirty="0" smtClean="0"/>
              <a:t>er</a:t>
            </a:r>
            <a:r>
              <a:rPr lang="en-US" dirty="0" smtClean="0"/>
              <a:t> priority</a:t>
            </a:r>
            <a:endParaRPr lang="hu-HU" dirty="0" smtClean="0"/>
          </a:p>
          <a:p>
            <a:r>
              <a:rPr lang="hu-HU" dirty="0" smtClean="0"/>
              <a:t>Priority queues are usually implemented with heaps, but it can be implemented with self balancing trees as well </a:t>
            </a:r>
          </a:p>
          <a:p>
            <a:r>
              <a:rPr lang="hu-HU" dirty="0" smtClean="0"/>
              <a:t>Very similar to queues with some modification: when we would like to get the next item </a:t>
            </a:r>
            <a:r>
              <a:rPr lang="hu-HU" dirty="0" smtClean="0">
                <a:sym typeface="Wingdings" panose="05000000000000000000" pitchFamily="2" charset="2"/>
              </a:rPr>
              <a:t> the highest priority element is retrieved first !!!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No FIFO structure here !!!</a:t>
            </a:r>
          </a:p>
        </p:txBody>
      </p:sp>
    </p:spTree>
    <p:extLst>
      <p:ext uri="{BB962C8B-B14F-4D97-AF65-F5344CB8AC3E}">
        <p14:creationId xmlns:p14="http://schemas.microsoft.com/office/powerpoint/2010/main" val="18493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9311"/>
          </a:xfrm>
        </p:spPr>
        <p:txBody>
          <a:bodyPr/>
          <a:lstStyle/>
          <a:p>
            <a:r>
              <a:rPr lang="hu-HU" u="sng" dirty="0" err="1" smtClean="0"/>
              <a:t>Represent</a:t>
            </a:r>
            <a:r>
              <a:rPr lang="hu-HU" u="sng" dirty="0" smtClean="0"/>
              <a:t> </a:t>
            </a:r>
            <a:r>
              <a:rPr lang="hu-HU" u="sng" dirty="0" err="1" smtClean="0"/>
              <a:t>heap</a:t>
            </a:r>
            <a:r>
              <a:rPr lang="hu-HU" u="sng" dirty="0" smtClean="0"/>
              <a:t> </a:t>
            </a:r>
            <a:r>
              <a:rPr lang="hu-HU" u="sng" dirty="0" err="1" smtClean="0"/>
              <a:t>as</a:t>
            </a:r>
            <a:r>
              <a:rPr lang="hu-HU" u="sng" dirty="0" smtClean="0"/>
              <a:t> </a:t>
            </a:r>
            <a:r>
              <a:rPr lang="hu-HU" u="sng" dirty="0" err="1" smtClean="0"/>
              <a:t>array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8987884" y="186225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8" name="TextBox 7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87884" y="224139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87884" y="26205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87884" y="29996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3439" y="33788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3439" y="37579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93439" y="41371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3439" y="45162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884" y="487962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7548" y="1867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47548" y="223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47548" y="2605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47548" y="2975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47548" y="3378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47548" y="374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7548" y="4117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47548" y="448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647548" y="4856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601513"/>
            <a:ext cx="3304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assign indexes to every </a:t>
            </a:r>
          </a:p>
          <a:p>
            <a:r>
              <a:rPr lang="hu-HU" dirty="0" smtClean="0"/>
              <a:t>node in the heap !!!</a:t>
            </a:r>
          </a:p>
          <a:p>
            <a:endParaRPr lang="hu-HU" dirty="0"/>
          </a:p>
          <a:p>
            <a:r>
              <a:rPr lang="hu-HU" dirty="0" smtClean="0"/>
              <a:t>~ the index will be the index</a:t>
            </a:r>
          </a:p>
          <a:p>
            <a:r>
              <a:rPr lang="hu-HU" dirty="0"/>
              <a:t>i</a:t>
            </a:r>
            <a:r>
              <a:rPr lang="hu-HU" dirty="0" smtClean="0"/>
              <a:t>n a one dimensional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5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9311"/>
          </a:xfrm>
        </p:spPr>
        <p:txBody>
          <a:bodyPr/>
          <a:lstStyle/>
          <a:p>
            <a:r>
              <a:rPr lang="hu-HU" u="sng" dirty="0" err="1" smtClean="0"/>
              <a:t>Represent</a:t>
            </a:r>
            <a:r>
              <a:rPr lang="hu-HU" u="sng" dirty="0" smtClean="0"/>
              <a:t> </a:t>
            </a:r>
            <a:r>
              <a:rPr lang="hu-HU" u="sng" dirty="0" err="1" smtClean="0"/>
              <a:t>heap</a:t>
            </a:r>
            <a:r>
              <a:rPr lang="hu-HU" u="sng" dirty="0" smtClean="0"/>
              <a:t> </a:t>
            </a:r>
            <a:r>
              <a:rPr lang="hu-HU" u="sng" dirty="0" err="1" smtClean="0"/>
              <a:t>as</a:t>
            </a:r>
            <a:r>
              <a:rPr lang="hu-HU" u="sng" dirty="0" smtClean="0"/>
              <a:t> </a:t>
            </a:r>
            <a:r>
              <a:rPr lang="hu-HU" u="sng" dirty="0" err="1" smtClean="0"/>
              <a:t>array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8987884" y="186225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21" y="2021166"/>
            <a:ext cx="4772025" cy="3533775"/>
          </a:xfrm>
        </p:spPr>
      </p:pic>
      <p:sp>
        <p:nvSpPr>
          <p:cNvPr id="7" name="TextBox 6"/>
          <p:cNvSpPr txBox="1"/>
          <p:nvPr/>
        </p:nvSpPr>
        <p:spPr>
          <a:xfrm>
            <a:off x="5532856" y="275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3036" y="31905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6696" y="3120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85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5359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4345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5142" y="409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86029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33036" y="5074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87884" y="224139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7884" y="26205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87884" y="29996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3439" y="33788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3439" y="37579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3439" y="41371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93439" y="45162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884" y="487962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47548" y="1867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47548" y="223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47548" y="2605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47548" y="2975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47548" y="3378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47548" y="374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47548" y="4117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47548" y="4486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47548" y="4856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66960" y="1855129"/>
            <a:ext cx="475729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9723" y="2602258"/>
            <a:ext cx="807237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2i+1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42689" y="2602258"/>
            <a:ext cx="807237" cy="32963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2i+2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8" idx="1"/>
            <a:endCxn id="39" idx="0"/>
          </p:cNvCxnSpPr>
          <p:nvPr/>
        </p:nvCxnSpPr>
        <p:spPr>
          <a:xfrm flipH="1">
            <a:off x="863342" y="2019946"/>
            <a:ext cx="403618" cy="582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  <a:endCxn id="40" idx="0"/>
          </p:cNvCxnSpPr>
          <p:nvPr/>
        </p:nvCxnSpPr>
        <p:spPr>
          <a:xfrm>
            <a:off x="1742689" y="2019946"/>
            <a:ext cx="403619" cy="582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3162" y="149292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arent node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9723" y="3052091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</a:t>
            </a:r>
          </a:p>
          <a:p>
            <a:r>
              <a:rPr lang="hu-HU" dirty="0" smtClean="0"/>
              <a:t>child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1697138" y="3025564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</a:t>
            </a:r>
          </a:p>
          <a:p>
            <a:r>
              <a:rPr lang="hu-HU" dirty="0" smtClean="0"/>
              <a:t>child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2922137" y="5981220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Accessing the root node:  array[0]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1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30" y="165304"/>
            <a:ext cx="969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smtClean="0"/>
              <a:t>heap</a:t>
            </a:r>
            <a:r>
              <a:rPr lang="hu-HU" dirty="0" smtClean="0"/>
              <a:t>: first we insert the data to the heap and we check whether the </a:t>
            </a:r>
          </a:p>
          <a:p>
            <a:r>
              <a:rPr lang="hu-HU" dirty="0"/>
              <a:t>	</a:t>
            </a:r>
            <a:r>
              <a:rPr lang="hu-HU" dirty="0" smtClean="0"/>
              <a:t>heap properties are met </a:t>
            </a:r>
          </a:p>
          <a:p>
            <a:r>
              <a:rPr lang="hu-HU" dirty="0"/>
              <a:t>	</a:t>
            </a:r>
            <a:r>
              <a:rPr lang="hu-HU" dirty="0" smtClean="0"/>
              <a:t>	~ if the heap properties are violated: we reconstruct the heap in </a:t>
            </a:r>
          </a:p>
          <a:p>
            <a:r>
              <a:rPr lang="hu-HU" dirty="0"/>
              <a:t>	</a:t>
            </a:r>
            <a:r>
              <a:rPr lang="hu-HU" dirty="0" smtClean="0"/>
              <a:t>		order to make it a valid heap !!!</a:t>
            </a:r>
          </a:p>
          <a:p>
            <a:r>
              <a:rPr lang="hu-HU" dirty="0"/>
              <a:t>	</a:t>
            </a:r>
            <a:r>
              <a:rPr lang="hu-HU" dirty="0" smtClean="0"/>
              <a:t>			„heapify process” 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30" y="165304"/>
            <a:ext cx="96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smtClean="0"/>
              <a:t>heap</a:t>
            </a:r>
            <a:r>
              <a:rPr lang="hu-HU" dirty="0" smtClean="0"/>
              <a:t>: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65902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Insert: </a:t>
            </a:r>
            <a:r>
              <a:rPr lang="hu-HU" dirty="0" smtClean="0"/>
              <a:t>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059" y="6590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Insert</a:t>
            </a:r>
            <a:r>
              <a:rPr lang="hu-HU" dirty="0" smtClean="0"/>
              <a:t>: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5059" y="6590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Insert</a:t>
            </a:r>
            <a:r>
              <a:rPr lang="hu-HU" dirty="0" smtClean="0"/>
              <a:t>: 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Integer values as priorities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49250" y="1983346"/>
            <a:ext cx="9565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Sometimes: we do not specify the priority  // for example when implementing heap</a:t>
            </a:r>
          </a:p>
          <a:p>
            <a:endParaRPr lang="hu-HU" dirty="0"/>
          </a:p>
          <a:p>
            <a:r>
              <a:rPr lang="hu-HU" dirty="0" smtClean="0"/>
              <a:t>	- the value of an integer or double can be interpreted as a priority</a:t>
            </a:r>
          </a:p>
          <a:p>
            <a:r>
              <a:rPr lang="hu-HU" dirty="0"/>
              <a:t>	</a:t>
            </a:r>
            <a:r>
              <a:rPr lang="hu-HU" dirty="0" smtClean="0"/>
              <a:t>- so we can omit the priority when inserting new integers or doubles</a:t>
            </a:r>
          </a:p>
          <a:p>
            <a:r>
              <a:rPr lang="hu-HU" dirty="0" smtClean="0"/>
              <a:t>	- the priority of 10 will be greater than that of 5 because 10 &gt; 5 so there is no</a:t>
            </a:r>
          </a:p>
          <a:p>
            <a:r>
              <a:rPr lang="hu-HU" dirty="0"/>
              <a:t>	</a:t>
            </a:r>
            <a:r>
              <a:rPr lang="hu-HU" dirty="0" smtClean="0"/>
              <a:t>	need to store the priority in another variable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4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5059" y="65902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Insert</a:t>
            </a:r>
            <a:r>
              <a:rPr lang="hu-HU" dirty="0" smtClean="0"/>
              <a:t>: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5059" y="6590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Insert</a:t>
            </a:r>
            <a:r>
              <a:rPr lang="hu-HU" dirty="0" smtClean="0"/>
              <a:t>: 210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9322735" y="224862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22735" y="262776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22735" y="300690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735" y="3386044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28290" y="3765185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28290" y="414432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28290" y="452346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8290" y="490260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2735" y="526599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82399" y="2253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982399" y="2622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82399" y="2992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982399" y="33615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399" y="3765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982399" y="4134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82399" y="4503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82399" y="4873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82399" y="5242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630" y="165304"/>
            <a:ext cx="240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 smtClean="0"/>
              <a:t>Building a </a:t>
            </a:r>
            <a:r>
              <a:rPr lang="hu-HU" b="1" u="sng" dirty="0" err="1" smtClean="0"/>
              <a:t>heap</a:t>
            </a:r>
            <a:endParaRPr lang="en-US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150772" y="4134118"/>
            <a:ext cx="7563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it is an O(N) process to construct a heap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OK we have to reconstruct it if the heap properties are violated</a:t>
            </a:r>
          </a:p>
          <a:p>
            <a:r>
              <a:rPr lang="hu-HU" dirty="0"/>
              <a:t>	</a:t>
            </a:r>
            <a:r>
              <a:rPr lang="hu-HU" dirty="0" smtClean="0"/>
              <a:t>but it takes O(logN) time</a:t>
            </a:r>
          </a:p>
          <a:p>
            <a:r>
              <a:rPr lang="hu-HU" dirty="0"/>
              <a:t>	</a:t>
            </a:r>
            <a:r>
              <a:rPr lang="hu-HU" dirty="0" smtClean="0"/>
              <a:t>	O(N) + O(logN) = O(N)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nserting an item to the heap is just adding the data to the </a:t>
            </a:r>
          </a:p>
          <a:p>
            <a:pPr lvl="1"/>
            <a:r>
              <a:rPr lang="hu-HU" dirty="0" smtClean="0"/>
              <a:t>array with incremented index !!!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3783" y="53463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3783" y="913777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3783" y="1292918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03783" y="1672059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9338" y="2051200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9338" y="2430341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9338" y="2809482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9338" y="3188623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3783" y="3552006"/>
            <a:ext cx="1572322" cy="3791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3447" y="5395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63447" y="9088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63447" y="1278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63447" y="164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63447" y="205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3447" y="24205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63447" y="278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63447" y="31591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63447" y="3528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Operations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49251" y="1853248"/>
            <a:ext cx="93955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insertWithPriority(data, priority)  // sometimes we do not specify the priority</a:t>
            </a:r>
          </a:p>
          <a:p>
            <a:endParaRPr lang="hu-HU" dirty="0"/>
          </a:p>
          <a:p>
            <a:r>
              <a:rPr lang="hu-HU" dirty="0" smtClean="0"/>
              <a:t>	This method will insert new item into the priority queue. We have to specify</a:t>
            </a:r>
          </a:p>
          <a:p>
            <a:r>
              <a:rPr lang="hu-HU" dirty="0"/>
              <a:t>	</a:t>
            </a:r>
            <a:r>
              <a:rPr lang="hu-HU" dirty="0" smtClean="0"/>
              <a:t>the data we want to insert and the priority associated with the given data</a:t>
            </a:r>
          </a:p>
          <a:p>
            <a:endParaRPr lang="hu-HU" dirty="0"/>
          </a:p>
          <a:p>
            <a:r>
              <a:rPr lang="hu-HU" dirty="0" smtClean="0"/>
              <a:t>getHighestPriorityElement()</a:t>
            </a:r>
          </a:p>
          <a:p>
            <a:endParaRPr lang="hu-HU" dirty="0"/>
          </a:p>
          <a:p>
            <a:r>
              <a:rPr lang="hu-HU" dirty="0" smtClean="0"/>
              <a:t>	Returns the element with highest priority: we have to reconstruct the heap</a:t>
            </a:r>
          </a:p>
          <a:p>
            <a:r>
              <a:rPr lang="hu-HU" dirty="0"/>
              <a:t>	</a:t>
            </a:r>
            <a:r>
              <a:rPr lang="hu-HU" dirty="0" smtClean="0"/>
              <a:t>Max heap: returns maximum element</a:t>
            </a:r>
          </a:p>
          <a:p>
            <a:r>
              <a:rPr lang="hu-HU" dirty="0"/>
              <a:t>	</a:t>
            </a:r>
            <a:r>
              <a:rPr lang="hu-HU" dirty="0" smtClean="0"/>
              <a:t>Min heap: returns minimum element</a:t>
            </a:r>
          </a:p>
          <a:p>
            <a:endParaRPr lang="hu-HU" dirty="0"/>
          </a:p>
          <a:p>
            <a:r>
              <a:rPr lang="hu-HU" dirty="0"/>
              <a:t>p</a:t>
            </a:r>
            <a:r>
              <a:rPr lang="hu-HU" dirty="0" smtClean="0"/>
              <a:t>eek()</a:t>
            </a:r>
          </a:p>
          <a:p>
            <a:endParaRPr lang="hu-HU" dirty="0"/>
          </a:p>
          <a:p>
            <a:r>
              <a:rPr lang="hu-HU" dirty="0" smtClean="0"/>
              <a:t>	Returns the element with highest priority: the structure of the heap</a:t>
            </a:r>
          </a:p>
          <a:p>
            <a:r>
              <a:rPr lang="hu-HU" dirty="0"/>
              <a:t>	</a:t>
            </a:r>
            <a:r>
              <a:rPr lang="hu-HU" dirty="0" smtClean="0"/>
              <a:t>does not change !!!</a:t>
            </a:r>
          </a:p>
          <a:p>
            <a:endParaRPr lang="hu-HU" dirty="0"/>
          </a:p>
          <a:p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6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Remove operation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2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9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850006" y="220046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deleteNode(210);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6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endCxn id="5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54362" y="343042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455927" y="3215874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2846231" y="4803820"/>
            <a:ext cx="6094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OK, we have to find the last item in the heap:</a:t>
            </a:r>
          </a:p>
          <a:p>
            <a:endParaRPr lang="hu-HU" dirty="0"/>
          </a:p>
          <a:p>
            <a:r>
              <a:rPr lang="hu-HU" dirty="0" smtClean="0"/>
              <a:t>	heapArray[lastIndex] </a:t>
            </a:r>
            <a:r>
              <a:rPr lang="hu-HU" dirty="0" smtClean="0">
                <a:sym typeface="Wingdings" panose="05000000000000000000" pitchFamily="2" charset="2"/>
              </a:rPr>
              <a:t> very easy to find it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32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OK, we end up with a complete heap again, but we have to swap</a:t>
            </a:r>
          </a:p>
          <a:p>
            <a:r>
              <a:rPr lang="hu-HU" dirty="0"/>
              <a:t>	</a:t>
            </a:r>
            <a:r>
              <a:rPr lang="hu-HU" dirty="0" smtClean="0"/>
              <a:t>some items to make it valid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64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OK, we end up with a complete heap again, but we have to swap</a:t>
            </a:r>
          </a:p>
          <a:p>
            <a:r>
              <a:rPr lang="hu-HU" dirty="0"/>
              <a:t>	</a:t>
            </a:r>
            <a:r>
              <a:rPr lang="hu-HU" dirty="0" smtClean="0"/>
              <a:t>some items to make it valid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99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OK, we end up with a complete heap again, but we have to swap</a:t>
            </a:r>
          </a:p>
          <a:p>
            <a:r>
              <a:rPr lang="hu-HU" dirty="0"/>
              <a:t>	</a:t>
            </a:r>
            <a:r>
              <a:rPr lang="hu-HU" dirty="0" smtClean="0"/>
              <a:t>some items to make it valid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38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93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we have managed to get rid of the root node and to make some</a:t>
            </a:r>
          </a:p>
          <a:p>
            <a:r>
              <a:rPr lang="hu-HU" dirty="0"/>
              <a:t>	</a:t>
            </a:r>
            <a:r>
              <a:rPr lang="hu-HU" dirty="0" smtClean="0"/>
              <a:t>reconstructions in order to end up with a valid heap again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1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Sorting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concept of priority queues naturally suggest a sorting algorithm</a:t>
            </a:r>
          </a:p>
          <a:p>
            <a:r>
              <a:rPr lang="hu-HU" dirty="0"/>
              <a:t>I</a:t>
            </a:r>
            <a:r>
              <a:rPr lang="en-US" dirty="0" err="1" smtClean="0"/>
              <a:t>nsert</a:t>
            </a:r>
            <a:r>
              <a:rPr lang="en-US" dirty="0" smtClean="0"/>
              <a:t> </a:t>
            </a:r>
            <a:r>
              <a:rPr lang="en-US" dirty="0"/>
              <a:t>all the elements to be sorted into a priority </a:t>
            </a:r>
            <a:r>
              <a:rPr lang="en-US" dirty="0" err="1" smtClean="0"/>
              <a:t>queu</a:t>
            </a:r>
            <a:r>
              <a:rPr lang="hu-HU" dirty="0" smtClean="0"/>
              <a:t>e</a:t>
            </a:r>
          </a:p>
          <a:p>
            <a:r>
              <a:rPr lang="hu-HU" dirty="0"/>
              <a:t>S</a:t>
            </a:r>
            <a:r>
              <a:rPr lang="en-US" dirty="0" err="1" smtClean="0"/>
              <a:t>equentially</a:t>
            </a:r>
            <a:r>
              <a:rPr lang="en-US" dirty="0" smtClean="0"/>
              <a:t> </a:t>
            </a:r>
            <a:r>
              <a:rPr lang="en-US" dirty="0"/>
              <a:t>remove </a:t>
            </a:r>
            <a:r>
              <a:rPr lang="en-US" dirty="0" smtClean="0"/>
              <a:t>them</a:t>
            </a:r>
            <a:r>
              <a:rPr lang="hu-HU" dirty="0" smtClean="0"/>
              <a:t>: it will be the sorted order !!!</a:t>
            </a:r>
          </a:p>
          <a:p>
            <a:r>
              <a:rPr lang="hu-HU" u="sng" dirty="0" smtClean="0"/>
              <a:t>Why is it working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We have been discussing that priority queues rely heavily on priorities</a:t>
            </a:r>
          </a:p>
          <a:p>
            <a:pPr lvl="1"/>
            <a:r>
              <a:rPr lang="hu-HU" dirty="0" smtClean="0"/>
              <a:t>We take out items </a:t>
            </a:r>
            <a:r>
              <a:rPr lang="hu-HU" dirty="0" smtClean="0">
                <a:sym typeface="Wingdings" panose="05000000000000000000" pitchFamily="2" charset="2"/>
              </a:rPr>
              <a:t> the one with highest prioirity will be returned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Result: sequency of decreasing priorities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This is the sorted order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For example: tree sort, heapsort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7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006" y="631065"/>
            <a:ext cx="1046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Deleting an item</a:t>
            </a:r>
            <a:r>
              <a:rPr lang="hu-HU" dirty="0" smtClean="0"/>
              <a:t>: we just get rid of the item we want to delete. OK, but there will be </a:t>
            </a:r>
          </a:p>
          <a:p>
            <a:r>
              <a:rPr lang="hu-HU" dirty="0"/>
              <a:t>	</a:t>
            </a:r>
            <a:r>
              <a:rPr lang="hu-HU" dirty="0" smtClean="0"/>
              <a:t>		a „hole” in the tree. So we put the last item there, and make</a:t>
            </a:r>
          </a:p>
          <a:p>
            <a:r>
              <a:rPr lang="hu-HU" dirty="0"/>
              <a:t>	</a:t>
            </a:r>
            <a:r>
              <a:rPr lang="hu-HU" dirty="0" smtClean="0"/>
              <a:t>			sure the heap properties are valid // with reconstructions !!! </a:t>
            </a:r>
            <a:endParaRPr lang="hu-HU" dirty="0"/>
          </a:p>
        </p:txBody>
      </p:sp>
      <p:sp>
        <p:nvSpPr>
          <p:cNvPr id="13" name="Oval 12"/>
          <p:cNvSpPr/>
          <p:nvPr/>
        </p:nvSpPr>
        <p:spPr>
          <a:xfrm>
            <a:off x="5641642" y="2005275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9663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5455927" y="2511539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00670" y="2709610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6147906" y="2511539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59198" y="3422183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765462" y="3215874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7290" y="4353059"/>
            <a:ext cx="793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we have managed to get rid of the root node and to make some</a:t>
            </a:r>
          </a:p>
          <a:p>
            <a:r>
              <a:rPr lang="hu-HU" dirty="0"/>
              <a:t>	</a:t>
            </a:r>
            <a:r>
              <a:rPr lang="hu-HU" dirty="0" smtClean="0"/>
              <a:t>reconstructions in order to end up with a valid heap again !!!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670743" y="5225803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Operation: deleting the root node O(1) + reconstruction O(logN) = O(logN)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8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Heapsort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</a:t>
            </a:r>
            <a:r>
              <a:rPr lang="hu-HU" dirty="0" smtClean="0"/>
              <a:t>omparison-based</a:t>
            </a:r>
            <a:r>
              <a:rPr lang="hu-HU" dirty="0"/>
              <a:t> sorting </a:t>
            </a:r>
            <a:r>
              <a:rPr lang="hu-HU" dirty="0" smtClean="0"/>
              <a:t>algorithm</a:t>
            </a:r>
          </a:p>
          <a:p>
            <a:r>
              <a:rPr lang="hu-HU" dirty="0"/>
              <a:t>U</a:t>
            </a:r>
            <a:r>
              <a:rPr lang="en-US" dirty="0" smtClean="0"/>
              <a:t>se</a:t>
            </a:r>
            <a:r>
              <a:rPr lang="en-US" dirty="0"/>
              <a:t> </a:t>
            </a:r>
            <a:r>
              <a:rPr lang="en-US" dirty="0" smtClean="0"/>
              <a:t>heap</a:t>
            </a:r>
            <a:r>
              <a:rPr lang="hu-HU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structure rather than a linear-time search to find the </a:t>
            </a:r>
            <a:r>
              <a:rPr lang="en-US" dirty="0" smtClean="0"/>
              <a:t>maximum</a:t>
            </a:r>
            <a:endParaRPr lang="hu-HU" dirty="0" smtClean="0"/>
          </a:p>
          <a:p>
            <a:r>
              <a:rPr lang="hu-HU" dirty="0" smtClean="0"/>
              <a:t>A bit s</a:t>
            </a:r>
            <a:r>
              <a:rPr lang="en-US" dirty="0" smtClean="0"/>
              <a:t>lower </a:t>
            </a:r>
            <a:r>
              <a:rPr lang="en-US" dirty="0"/>
              <a:t>in practice on most machines than a well-implemented quicksort, it has the advantage of a more favorable worst-case O(</a:t>
            </a:r>
            <a:r>
              <a:rPr lang="en-US" i="1" dirty="0"/>
              <a:t>n</a:t>
            </a:r>
            <a:r>
              <a:rPr lang="en-US" dirty="0"/>
              <a:t> log 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smtClean="0"/>
              <a:t>runtime</a:t>
            </a:r>
            <a:endParaRPr lang="hu-HU" dirty="0" smtClean="0"/>
          </a:p>
          <a:p>
            <a:r>
              <a:rPr lang="hu-HU" dirty="0"/>
              <a:t>I</a:t>
            </a:r>
            <a:r>
              <a:rPr lang="hu-HU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an in-place algorithm, but it is not a stable </a:t>
            </a:r>
            <a:r>
              <a:rPr lang="en-US" dirty="0" smtClean="0"/>
              <a:t>sort</a:t>
            </a:r>
            <a:endParaRPr lang="hu-HU" dirty="0" smtClean="0"/>
          </a:p>
          <a:p>
            <a:r>
              <a:rPr lang="hu-HU" dirty="0" smtClean="0"/>
              <a:t>DOES NOT NEED ADDITIONAL </a:t>
            </a:r>
            <a:r>
              <a:rPr lang="hu-HU" dirty="0" smtClean="0"/>
              <a:t>MEMORY</a:t>
            </a:r>
          </a:p>
          <a:p>
            <a:r>
              <a:rPr lang="hu-HU" dirty="0" smtClean="0"/>
              <a:t>Problem: first we have to construct the heap itself from the numbers we want to sort </a:t>
            </a:r>
            <a:r>
              <a:rPr lang="hu-HU" dirty="0" smtClean="0">
                <a:sym typeface="Wingdings" panose="05000000000000000000" pitchFamily="2" charset="2"/>
              </a:rPr>
              <a:t> O(N) time complexity !!!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7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010" y="258800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Keep swapping the </a:t>
            </a:r>
            <a:r>
              <a:rPr lang="hu-HU" dirty="0" smtClean="0"/>
              <a:t>root ( because it is a heap, we know for certain</a:t>
            </a:r>
          </a:p>
          <a:p>
            <a:r>
              <a:rPr lang="hu-HU" dirty="0"/>
              <a:t>	</a:t>
            </a:r>
            <a:r>
              <a:rPr lang="hu-HU" dirty="0" smtClean="0"/>
              <a:t>that the root is the item with highest priority ) 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/>
              <a:t>with </a:t>
            </a:r>
            <a:r>
              <a:rPr lang="hu-HU" dirty="0" smtClean="0"/>
              <a:t>the last element + maintain heap properties !!!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446986" y="4095482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case, we are dealing with a max-heap, the root is the</a:t>
            </a:r>
          </a:p>
          <a:p>
            <a:r>
              <a:rPr lang="hu-HU" dirty="0"/>
              <a:t>	</a:t>
            </a:r>
            <a:r>
              <a:rPr lang="hu-HU" dirty="0" smtClean="0"/>
              <a:t>item with greatest value in the whole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1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4101" y="431442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3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1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838682" y="1606378"/>
            <a:ext cx="4746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swapping with the root:</a:t>
            </a:r>
          </a:p>
          <a:p>
            <a:r>
              <a:rPr lang="hu-HU" dirty="0"/>
              <a:t> </a:t>
            </a:r>
            <a:r>
              <a:rPr lang="hu-HU" dirty="0" smtClean="0"/>
              <a:t> - we consider the last item to be</a:t>
            </a:r>
          </a:p>
          <a:p>
            <a:r>
              <a:rPr lang="hu-HU" dirty="0"/>
              <a:t> </a:t>
            </a:r>
            <a:r>
              <a:rPr lang="hu-HU" dirty="0" smtClean="0"/>
              <a:t>    sorted: no longer part of the tree !!!</a:t>
            </a:r>
          </a:p>
          <a:p>
            <a:r>
              <a:rPr lang="hu-HU" dirty="0"/>
              <a:t> </a:t>
            </a:r>
            <a:r>
              <a:rPr lang="hu-HU" dirty="0" smtClean="0"/>
              <a:t> - check whether it is a valid heap or not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41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5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3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HEAPS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1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96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5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66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69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02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hu-HU" sz="1100" dirty="0" smtClean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8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3" idx="3"/>
            <a:endCxn id="14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4" idx="3"/>
            <a:endCxn id="18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4" idx="5"/>
            <a:endCxn id="20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4101" y="43144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, 5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79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4101" y="43144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, 5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42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Heap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It </a:t>
            </a:r>
            <a:r>
              <a:rPr lang="hu-HU" dirty="0" smtClean="0"/>
              <a:t>is baiscally </a:t>
            </a:r>
            <a:r>
              <a:rPr lang="hu-HU" dirty="0" smtClean="0"/>
              <a:t>a binary </a:t>
            </a:r>
            <a:r>
              <a:rPr lang="hu-HU" dirty="0" smtClean="0"/>
              <a:t>tree</a:t>
            </a:r>
          </a:p>
          <a:p>
            <a:r>
              <a:rPr lang="hu-HU" dirty="0" smtClean="0"/>
              <a:t>Two main binary heap types: min and max heap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a max heap, the keys of parent nodes are always greater than or equal to those of the children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</a:t>
            </a:r>
            <a:r>
              <a:rPr lang="en-US" dirty="0"/>
              <a:t>highest key is in the root node. 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a min heap, the keys of parent nodes are less than or equal to those of the children and the lowest key is in the root </a:t>
            </a:r>
            <a:r>
              <a:rPr lang="en-US" dirty="0" smtClean="0"/>
              <a:t>node</a:t>
            </a:r>
            <a:endParaRPr lang="hu-HU" dirty="0" smtClean="0"/>
          </a:p>
          <a:p>
            <a:r>
              <a:rPr lang="hu-HU" dirty="0" smtClean="0"/>
              <a:t>It is complete: it cannot be unbalanced !!! We insert every new item to the next available place</a:t>
            </a:r>
          </a:p>
          <a:p>
            <a:r>
              <a:rPr lang="hu-HU" dirty="0" smtClean="0"/>
              <a:t>Applications: Dijkstra algorithm, Prims algorithm</a:t>
            </a:r>
          </a:p>
          <a:p>
            <a:r>
              <a:rPr lang="en-US" dirty="0"/>
              <a:t>The heap is one maximally efficient implementation of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priority </a:t>
            </a:r>
            <a:r>
              <a:rPr lang="en-US" dirty="0" smtClean="0"/>
              <a:t>queue</a:t>
            </a:r>
            <a:r>
              <a:rPr lang="hu-HU" dirty="0" smtClean="0"/>
              <a:t> ADT</a:t>
            </a:r>
          </a:p>
          <a:p>
            <a:r>
              <a:rPr lang="hu-HU" dirty="0" smtClean="0"/>
              <a:t>It has nothing to do with the </a:t>
            </a:r>
            <a:r>
              <a:rPr lang="en-US" dirty="0"/>
              <a:t>pool of memory from which dynamically allocated memory is allocated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23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3934" y="4803168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 smtClean="0"/>
              <a:t>have managed to sort the elements </a:t>
            </a:r>
            <a:r>
              <a:rPr lang="hu-HU" dirty="0" smtClean="0"/>
              <a:t>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584101" y="43144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, 5 , 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5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23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82680" y="2726724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4288944" y="252041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7844" y="2734962"/>
            <a:ext cx="593125" cy="59312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smtClean="0">
                <a:solidFill>
                  <a:schemeClr val="bg1"/>
                </a:solidFill>
              </a:rPr>
              <a:t>210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4979409" y="252041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3934" y="4803168"/>
            <a:ext cx="7467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 smtClean="0"/>
              <a:t>have managed to sort the elements !!!</a:t>
            </a:r>
          </a:p>
          <a:p>
            <a:endParaRPr lang="hu-HU" dirty="0"/>
          </a:p>
          <a:p>
            <a:r>
              <a:rPr lang="hu-HU" dirty="0" smtClean="0"/>
              <a:t>Running time: we have to consider N items + have to make some</a:t>
            </a:r>
          </a:p>
          <a:p>
            <a:r>
              <a:rPr lang="hu-HU" dirty="0"/>
              <a:t>	</a:t>
            </a:r>
            <a:r>
              <a:rPr lang="hu-HU" dirty="0" smtClean="0"/>
              <a:t>swappings if necessary</a:t>
            </a:r>
          </a:p>
          <a:p>
            <a:endParaRPr lang="hu-HU" dirty="0"/>
          </a:p>
          <a:p>
            <a:r>
              <a:rPr lang="hu-HU" dirty="0" smtClean="0"/>
              <a:t>		O(N*logN)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584101" y="431442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Sorted order: 210 , 100 , 23 , 5 , 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01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Running time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03042" y="2137893"/>
            <a:ext cx="7686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Memory complexity: we have N items we want to store in the heap</a:t>
            </a:r>
          </a:p>
          <a:p>
            <a:r>
              <a:rPr lang="hu-HU" dirty="0"/>
              <a:t>	</a:t>
            </a:r>
            <a:r>
              <a:rPr lang="hu-HU" dirty="0" smtClean="0"/>
              <a:t>We have to allocate memory for an array with size N</a:t>
            </a:r>
          </a:p>
          <a:p>
            <a:r>
              <a:rPr lang="hu-HU" dirty="0"/>
              <a:t>	</a:t>
            </a:r>
            <a:r>
              <a:rPr lang="hu-HU" dirty="0" smtClean="0"/>
              <a:t>	O(N) memory complexity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Running time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0766" y="1661375"/>
            <a:ext cx="1038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Memory complexity: we have N items we want to store in the heap</a:t>
            </a:r>
          </a:p>
          <a:p>
            <a:r>
              <a:rPr lang="hu-HU" dirty="0"/>
              <a:t>	</a:t>
            </a:r>
            <a:r>
              <a:rPr lang="hu-HU" dirty="0" smtClean="0"/>
              <a:t>We have to allocate memory for an array with size N</a:t>
            </a:r>
          </a:p>
          <a:p>
            <a:r>
              <a:rPr lang="hu-HU" dirty="0"/>
              <a:t>	</a:t>
            </a:r>
            <a:r>
              <a:rPr lang="hu-HU" dirty="0" smtClean="0"/>
              <a:t>	O(N) memory complexity</a:t>
            </a:r>
          </a:p>
          <a:p>
            <a:endParaRPr lang="hu-HU" dirty="0"/>
          </a:p>
          <a:p>
            <a:r>
              <a:rPr lang="hu-HU" dirty="0" smtClean="0"/>
              <a:t>Find the minimum / maximum: O(1) very fast</a:t>
            </a:r>
          </a:p>
          <a:p>
            <a:r>
              <a:rPr lang="hu-HU" dirty="0"/>
              <a:t>	</a:t>
            </a:r>
            <a:r>
              <a:rPr lang="hu-HU" dirty="0" smtClean="0"/>
              <a:t>Because in a heap the highest priority item is at the</a:t>
            </a:r>
          </a:p>
          <a:p>
            <a:r>
              <a:rPr lang="hu-HU" dirty="0"/>
              <a:t>	</a:t>
            </a:r>
            <a:r>
              <a:rPr lang="hu-HU" dirty="0" smtClean="0"/>
              <a:t>	root node, it is easy</a:t>
            </a:r>
          </a:p>
          <a:p>
            <a:r>
              <a:rPr lang="hu-HU" dirty="0"/>
              <a:t>	</a:t>
            </a:r>
            <a:r>
              <a:rPr lang="hu-HU" dirty="0" smtClean="0"/>
              <a:t>		heapArray[0] will be the item we are looking for </a:t>
            </a:r>
          </a:p>
          <a:p>
            <a:endParaRPr lang="hu-HU" dirty="0" smtClean="0"/>
          </a:p>
          <a:p>
            <a:r>
              <a:rPr lang="hu-HU" dirty="0" smtClean="0"/>
              <a:t>Insert new item: we can insert at the next available place, so increment the array</a:t>
            </a:r>
          </a:p>
          <a:p>
            <a:r>
              <a:rPr lang="hu-HU" dirty="0"/>
              <a:t>	</a:t>
            </a:r>
            <a:r>
              <a:rPr lang="hu-HU" dirty="0" smtClean="0"/>
              <a:t>index and insert it </a:t>
            </a:r>
            <a:r>
              <a:rPr lang="hu-HU" dirty="0" smtClean="0">
                <a:sym typeface="Wingdings" panose="05000000000000000000" pitchFamily="2" charset="2"/>
              </a:rPr>
              <a:t> O(1) fast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BUT we have to make sure the heap properties are met ...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it may take O(logN) time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O(log  N)  </a:t>
            </a:r>
            <a:r>
              <a:rPr lang="hu-HU" u="sng" dirty="0" smtClean="0">
                <a:sym typeface="Wingdings" panose="05000000000000000000" pitchFamily="2" charset="2"/>
              </a:rPr>
              <a:t>Why</a:t>
            </a:r>
            <a:r>
              <a:rPr lang="hu-HU" dirty="0" smtClean="0">
                <a:sym typeface="Wingdings" panose="05000000000000000000" pitchFamily="2" charset="2"/>
              </a:rPr>
              <a:t>? Because a node has at most log  N parents so at most log  N swaps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are needed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33353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7625792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0405482" y="5692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36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Running time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32585" y="1596980"/>
            <a:ext cx="817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Remove item: we usually remove the root node</a:t>
            </a:r>
          </a:p>
          <a:p>
            <a:r>
              <a:rPr lang="hu-HU" dirty="0"/>
              <a:t>	</a:t>
            </a:r>
            <a:r>
              <a:rPr lang="hu-HU" dirty="0" smtClean="0"/>
              <a:t>Removing it is quite fast: just delete it in O(1) time</a:t>
            </a:r>
          </a:p>
          <a:p>
            <a:r>
              <a:rPr lang="hu-HU" dirty="0"/>
              <a:t>	</a:t>
            </a:r>
            <a:r>
              <a:rPr lang="hu-HU" dirty="0" smtClean="0"/>
              <a:t>	BUT we have to make sure we met the heap properties</a:t>
            </a:r>
          </a:p>
          <a:p>
            <a:r>
              <a:rPr lang="hu-HU" dirty="0"/>
              <a:t>	</a:t>
            </a:r>
            <a:r>
              <a:rPr lang="hu-HU" dirty="0" smtClean="0"/>
              <a:t>		O(logN) time to reconstruct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7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15505"/>
              </p:ext>
            </p:extLst>
          </p:nvPr>
        </p:nvGraphicFramePr>
        <p:xfrm>
          <a:off x="1747257" y="1640514"/>
          <a:ext cx="894715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Operation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Time Complexity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Find</a:t>
                      </a:r>
                      <a:r>
                        <a:rPr lang="hu-HU" baseline="0" dirty="0" smtClean="0"/>
                        <a:t> minimum/maximum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Remove min</a:t>
                      </a:r>
                      <a:r>
                        <a:rPr lang="hu-HU" baseline="0" dirty="0" smtClean="0"/>
                        <a:t> / max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Insert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Binomial heap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err="1" smtClean="0"/>
              <a:t>imilar</a:t>
            </a:r>
            <a:r>
              <a:rPr lang="en-US" dirty="0" smtClean="0"/>
              <a:t> </a:t>
            </a:r>
            <a:r>
              <a:rPr lang="en-US" dirty="0"/>
              <a:t>to a binary heap but also supports quick merging of two </a:t>
            </a:r>
            <a:r>
              <a:rPr lang="en-US" dirty="0" smtClean="0"/>
              <a:t>heaps</a:t>
            </a:r>
            <a:endParaRPr lang="hu-HU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as an implementation of the </a:t>
            </a:r>
            <a:r>
              <a:rPr lang="en-US" dirty="0" err="1"/>
              <a:t>mergeable</a:t>
            </a:r>
            <a:r>
              <a:rPr lang="en-US" dirty="0"/>
              <a:t> heap abstract data type </a:t>
            </a:r>
            <a:r>
              <a:rPr lang="hu-HU" dirty="0"/>
              <a:t>(</a:t>
            </a:r>
            <a:r>
              <a:rPr lang="en-US" dirty="0" err="1" smtClean="0"/>
              <a:t>meldable</a:t>
            </a:r>
            <a:r>
              <a:rPr lang="en-US" dirty="0" smtClean="0"/>
              <a:t> </a:t>
            </a:r>
            <a:r>
              <a:rPr lang="en-US" dirty="0"/>
              <a:t>heap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hu-HU" dirty="0"/>
              <a:t>W</a:t>
            </a:r>
            <a:r>
              <a:rPr lang="en-US" dirty="0" err="1" smtClean="0"/>
              <a:t>hich</a:t>
            </a:r>
            <a:r>
              <a:rPr lang="en-US" dirty="0" smtClean="0"/>
              <a:t> </a:t>
            </a:r>
            <a:r>
              <a:rPr lang="en-US" dirty="0"/>
              <a:t>is a priority </a:t>
            </a:r>
            <a:r>
              <a:rPr lang="en-US" dirty="0" smtClean="0"/>
              <a:t>queue</a:t>
            </a:r>
            <a:r>
              <a:rPr lang="hu-HU" dirty="0"/>
              <a:t> </a:t>
            </a:r>
            <a:r>
              <a:rPr lang="hu-HU" dirty="0" smtClean="0"/>
              <a:t>basically + </a:t>
            </a:r>
            <a:r>
              <a:rPr lang="en-US" dirty="0"/>
              <a:t> supporting merge </a:t>
            </a:r>
            <a:r>
              <a:rPr lang="en-US" dirty="0" smtClean="0"/>
              <a:t>operation</a:t>
            </a:r>
            <a:endParaRPr lang="hu-HU" dirty="0" smtClean="0"/>
          </a:p>
          <a:p>
            <a:r>
              <a:rPr lang="en-US" dirty="0"/>
              <a:t>A binomial heap is implemented as a collection of </a:t>
            </a:r>
            <a:r>
              <a:rPr lang="en-US" dirty="0" smtClean="0"/>
              <a:t>tree</a:t>
            </a:r>
            <a:endParaRPr lang="hu-HU" dirty="0" smtClean="0"/>
          </a:p>
          <a:p>
            <a:r>
              <a:rPr lang="hu-HU" dirty="0" smtClean="0"/>
              <a:t>Insertion O(log n) time complexity can be reduced to O(1) constant time complexity with the help of binomial heaps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88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4706"/>
          </a:xfrm>
        </p:spPr>
        <p:txBody>
          <a:bodyPr/>
          <a:lstStyle/>
          <a:p>
            <a:r>
              <a:rPr lang="hu-HU" u="sng" dirty="0" smtClean="0"/>
              <a:t>Fibonacci </a:t>
            </a:r>
            <a:r>
              <a:rPr lang="hu-HU" u="sng" dirty="0" err="1" smtClean="0"/>
              <a:t>heap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6206"/>
            <a:ext cx="8946541" cy="4832194"/>
          </a:xfrm>
        </p:spPr>
        <p:txBody>
          <a:bodyPr/>
          <a:lstStyle/>
          <a:p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classic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endParaRPr lang="hu-HU" dirty="0" smtClean="0"/>
          </a:p>
          <a:p>
            <a:r>
              <a:rPr lang="hu-HU" dirty="0" err="1" smtClean="0"/>
              <a:t>Dijkstra’s</a:t>
            </a:r>
            <a:r>
              <a:rPr lang="hu-HU" dirty="0" smtClean="0"/>
              <a:t> </a:t>
            </a:r>
            <a:r>
              <a:rPr lang="hu-HU" dirty="0" err="1" smtClean="0"/>
              <a:t>shortest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and </a:t>
            </a:r>
            <a:r>
              <a:rPr lang="hu-HU" dirty="0" err="1" smtClean="0"/>
              <a:t>Prim’s</a:t>
            </a:r>
            <a:r>
              <a:rPr lang="hu-HU" dirty="0" smtClean="0"/>
              <a:t> </a:t>
            </a:r>
            <a:r>
              <a:rPr lang="hu-HU" dirty="0" err="1" smtClean="0"/>
              <a:t>spannig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run</a:t>
            </a:r>
            <a:r>
              <a:rPr lang="hu-HU" dirty="0" smtClean="0"/>
              <a:t> </a:t>
            </a:r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rely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Fibonacci </a:t>
            </a:r>
            <a:r>
              <a:rPr lang="hu-HU" dirty="0" err="1" smtClean="0"/>
              <a:t>heap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heaps</a:t>
            </a:r>
            <a:endParaRPr lang="hu-HU" dirty="0" smtClean="0"/>
          </a:p>
          <a:p>
            <a:r>
              <a:rPr lang="hu-HU" dirty="0" smtClean="0"/>
              <a:t>BUT very hard to implement efficiently so ususally does not worth the effort</a:t>
            </a:r>
          </a:p>
          <a:p>
            <a:r>
              <a:rPr lang="hu-HU" dirty="0" err="1" smtClean="0"/>
              <a:t>Unlike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heaps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children</a:t>
            </a:r>
            <a:r>
              <a:rPr lang="hu-HU" dirty="0" smtClean="0"/>
              <a:t>: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kept</a:t>
            </a:r>
            <a:r>
              <a:rPr lang="hu-HU" dirty="0" smtClean="0"/>
              <a:t> </a:t>
            </a:r>
            <a:r>
              <a:rPr lang="hu-HU" dirty="0" err="1" smtClean="0"/>
              <a:t>low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achive</a:t>
            </a:r>
            <a:r>
              <a:rPr lang="hu-HU" dirty="0" smtClean="0"/>
              <a:t> O(1) </a:t>
            </a:r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O(log n) !!!</a:t>
            </a:r>
          </a:p>
          <a:p>
            <a:r>
              <a:rPr lang="hu-HU" dirty="0"/>
              <a:t>E</a:t>
            </a:r>
            <a:r>
              <a:rPr lang="en-US" dirty="0" smtClean="0"/>
              <a:t>very </a:t>
            </a:r>
            <a:r>
              <a:rPr lang="en-US" dirty="0"/>
              <a:t>node has degree at most </a:t>
            </a:r>
            <a:r>
              <a:rPr lang="en-US" i="1" dirty="0"/>
              <a:t>O</a:t>
            </a:r>
            <a:r>
              <a:rPr lang="en-US" dirty="0"/>
              <a:t>(log </a:t>
            </a:r>
            <a:r>
              <a:rPr lang="en-US" i="1" dirty="0"/>
              <a:t>n</a:t>
            </a:r>
            <a:r>
              <a:rPr lang="en-US" dirty="0"/>
              <a:t>) and the size of a subtree rooted in a node of degree </a:t>
            </a:r>
            <a:r>
              <a:rPr lang="en-US" i="1" dirty="0"/>
              <a:t>k</a:t>
            </a:r>
            <a:r>
              <a:rPr lang="en-US" dirty="0"/>
              <a:t> is at least 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baseline="-25000" dirty="0"/>
              <a:t> + 2</a:t>
            </a:r>
            <a:r>
              <a:rPr lang="en-US" dirty="0"/>
              <a:t>, where 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 is the </a:t>
            </a:r>
            <a:r>
              <a:rPr lang="en-US" i="1" dirty="0" smtClean="0"/>
              <a:t>k</a:t>
            </a:r>
            <a:r>
              <a:rPr lang="hu-HU" i="1" dirty="0" smtClean="0"/>
              <a:t>-</a:t>
            </a:r>
            <a:r>
              <a:rPr lang="en-US" dirty="0" err="1" smtClean="0"/>
              <a:t>th</a:t>
            </a:r>
            <a:r>
              <a:rPr lang="en-US" dirty="0"/>
              <a:t> 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37086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Time complexities</a:t>
            </a:r>
            <a:endParaRPr lang="hu-HU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81097"/>
              </p:ext>
            </p:extLst>
          </p:nvPr>
        </p:nvGraphicFramePr>
        <p:xfrm>
          <a:off x="1922834" y="2162100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Binary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Binomial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Fibonacci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Find min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Delete min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Decrease</a:t>
                      </a:r>
                      <a:r>
                        <a:rPr lang="hu-HU" baseline="0" dirty="0" smtClean="0"/>
                        <a:t> key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merge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O(1)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Heap properties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rmAutofit/>
          </a:bodyPr>
          <a:lstStyle/>
          <a:p>
            <a:r>
              <a:rPr lang="hu-HU" dirty="0" smtClean="0"/>
              <a:t>1.) </a:t>
            </a:r>
            <a:r>
              <a:rPr lang="hu-HU" b="1" dirty="0" smtClean="0"/>
              <a:t>Complete</a:t>
            </a:r>
            <a:r>
              <a:rPr lang="hu-HU" dirty="0" smtClean="0"/>
              <a:t> -&gt; we construct the heap from left to right across each 			row // of course the last row may not be completely </a:t>
            </a:r>
            <a:r>
              <a:rPr lang="hu-HU" dirty="0" smtClean="0"/>
              <a:t>full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		There is no missing node from left to right in a layer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65124" y="1309816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73145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4979409" y="181608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24152" y="2014151"/>
            <a:ext cx="593125" cy="5931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5671388" y="181608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1722</TotalTime>
  <Words>1778</Words>
  <Application>Microsoft Office PowerPoint</Application>
  <PresentationFormat>Widescreen</PresentationFormat>
  <Paragraphs>761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Century Gothic</vt:lpstr>
      <vt:lpstr>Wingdings</vt:lpstr>
      <vt:lpstr>Wingdings 3</vt:lpstr>
      <vt:lpstr>Ion</vt:lpstr>
      <vt:lpstr>PRIORITY QUEUES</vt:lpstr>
      <vt:lpstr>PowerPoint Presentation</vt:lpstr>
      <vt:lpstr>Integer values as priorities</vt:lpstr>
      <vt:lpstr>Operations</vt:lpstr>
      <vt:lpstr>Sorting</vt:lpstr>
      <vt:lpstr>HEAPS</vt:lpstr>
      <vt:lpstr>Heap</vt:lpstr>
      <vt:lpstr>Heap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properties</vt:lpstr>
      <vt:lpstr>PowerPoint Presentation</vt:lpstr>
      <vt:lpstr>PowerPoint Presentation</vt:lpstr>
      <vt:lpstr>Represent heap as array</vt:lpstr>
      <vt:lpstr>Represent heap as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</vt:lpstr>
      <vt:lpstr>Running time</vt:lpstr>
      <vt:lpstr>Running time</vt:lpstr>
      <vt:lpstr>PowerPoint Presentation</vt:lpstr>
      <vt:lpstr>Binomial heap</vt:lpstr>
      <vt:lpstr>Fibonacci heap</vt:lpstr>
      <vt:lpstr>Time complexities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Balazs Holczer</dc:creator>
  <cp:lastModifiedBy>User</cp:lastModifiedBy>
  <cp:revision>103</cp:revision>
  <dcterms:created xsi:type="dcterms:W3CDTF">2015-02-23T12:04:49Z</dcterms:created>
  <dcterms:modified xsi:type="dcterms:W3CDTF">2016-03-07T13:41:03Z</dcterms:modified>
</cp:coreProperties>
</file>