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57" r:id="rId4"/>
    <p:sldId id="258" r:id="rId5"/>
    <p:sldId id="260" r:id="rId6"/>
    <p:sldId id="261" r:id="rId7"/>
    <p:sldId id="268" r:id="rId8"/>
    <p:sldId id="273" r:id="rId9"/>
    <p:sldId id="27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5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B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sz="3200" b="0"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FontTx/>
              <a:buNone/>
              <a:defRPr sz="3200" b="0"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FontTx/>
              <a:buNone/>
              <a:defRPr sz="3200" b="0"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FontTx/>
              <a:buNone/>
              <a:defRPr sz="3200" b="0"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FontTx/>
              <a:buNone/>
              <a:defRPr sz="3200" b="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B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defRPr sz="2800" b="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defRPr sz="2800" b="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defRPr sz="2800" b="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defRPr sz="2800" b="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defRPr sz="2800" b="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B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6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sz="16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sz="16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sz="16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sz="1600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14312" marR="0" indent="-21431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661307" marR="0" indent="-20410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04900" marR="0" indent="-190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002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574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146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718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290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88620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asted-image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4847" y="-4392"/>
            <a:ext cx="10513694" cy="7034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" name="Group 55"/>
          <p:cNvGrpSpPr/>
          <p:nvPr/>
        </p:nvGrpSpPr>
        <p:grpSpPr>
          <a:xfrm>
            <a:off x="1722728" y="1641010"/>
            <a:ext cx="5869992" cy="4749757"/>
            <a:chOff x="-139700" y="0"/>
            <a:chExt cx="5869990" cy="4749756"/>
          </a:xfrm>
        </p:grpSpPr>
        <p:sp>
          <p:nvSpPr>
            <p:cNvPr id="51" name="Shape 51"/>
            <p:cNvSpPr/>
            <p:nvPr/>
          </p:nvSpPr>
          <p:spPr>
            <a:xfrm>
              <a:off x="4441208" y="1607600"/>
              <a:ext cx="1289083" cy="3142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defRPr sz="10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”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-139700" y="0"/>
              <a:ext cx="1289083" cy="31421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defRPr sz="10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“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895485" y="1164296"/>
              <a:ext cx="3996374" cy="1182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/>
            </a:bodyPr>
            <a:lstStyle/>
            <a:p>
              <a:pPr>
                <a:spcBef>
                  <a:spcPts val="700"/>
                </a:spcBef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让成功只需努力，不需运气</a:t>
              </a:r>
            </a:p>
            <a:p>
              <a:pPr>
                <a:spcBef>
                  <a:spcPts val="700"/>
                </a:spcBef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把小白培养成CTO的黄埔军校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1567650" y="2184939"/>
              <a:ext cx="3299942" cy="943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>
                <a:defRPr sz="32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——百战程序员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71854" y="713832"/>
            <a:ext cx="4331315" cy="1143001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zh-CN" altLang="en-US" dirty="0" smtClean="0"/>
              <a:t>学习介绍</a:t>
            </a:r>
            <a:endParaRPr dirty="0"/>
          </a:p>
        </p:txBody>
      </p:sp>
      <p:sp>
        <p:nvSpPr>
          <p:cNvPr id="78" name="Shape 78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7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82" name="Shape 82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441730" y="1856833"/>
            <a:ext cx="8511201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fontAlgn="auto" hangingPunct="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为什么</a:t>
            </a:r>
            <a:r>
              <a:rPr lang="zh-CN" altLang="en-US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需要</a:t>
            </a:r>
            <a:r>
              <a:rPr lang="en-US" altLang="zh-CN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</a:t>
            </a:r>
            <a:r>
              <a:rPr lang="zh-CN" altLang="en-US" sz="24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？</a:t>
            </a:r>
            <a:endParaRPr lang="en-US" altLang="zh-CN" sz="2400" b="1" dirty="0" smtClean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r>
              <a:rPr lang="en-US" altLang="zh-CN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	</a:t>
            </a:r>
            <a:r>
              <a:rPr lang="en-US" altLang="zh-CN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 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使网页增加互动性。</a:t>
            </a:r>
            <a:r>
              <a:rPr lang="en-US" altLang="zh-CN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 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使有规律地重复的</a:t>
            </a:r>
            <a:r>
              <a:rPr lang="en-US" altLang="zh-CN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HTML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文段简化，</a:t>
            </a:r>
            <a:r>
              <a:rPr lang="zh-CN" altLang="en-US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减</a:t>
            </a:r>
            <a:r>
              <a:rPr lang="en-US" altLang="zh-CN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lang="en-US" altLang="zh-CN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    	</a:t>
            </a:r>
            <a:r>
              <a:rPr lang="zh-CN" altLang="en-US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少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下载时间。</a:t>
            </a:r>
            <a:r>
              <a:rPr lang="en-US" altLang="zh-CN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 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能及时响应用户的操作，对提交表单做即时的检查，</a:t>
            </a:r>
            <a:r>
              <a:rPr lang="zh-CN" altLang="en-US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无需</a:t>
            </a:r>
            <a:r>
              <a:rPr lang="en-US" altLang="zh-CN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	</a:t>
            </a:r>
            <a:r>
              <a:rPr lang="zh-CN" altLang="en-US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浪费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时间交由 </a:t>
            </a:r>
            <a:r>
              <a:rPr lang="en-US" altLang="zh-CN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CGI 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验证。</a:t>
            </a:r>
            <a:r>
              <a:rPr lang="en-US" altLang="zh-CN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 </a:t>
            </a:r>
            <a:r>
              <a:rPr lang="zh-CN" altLang="en-US" sz="16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的特点是无穷无尽的，只要你有</a:t>
            </a:r>
            <a:r>
              <a:rPr lang="zh-CN" altLang="en-US" sz="16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创意</a:t>
            </a:r>
            <a:endParaRPr lang="en-US" altLang="zh-CN" sz="2400" b="1" dirty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342900" indent="-342900" fontAlgn="auto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什么是</a:t>
            </a:r>
            <a:r>
              <a:rPr lang="en-US" altLang="zh-CN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</a:t>
            </a:r>
            <a:r>
              <a:rPr lang="zh-CN" altLang="en-US" sz="24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？</a:t>
            </a:r>
            <a:endParaRPr lang="en-US" altLang="zh-CN" sz="2400" b="1" dirty="0" smtClean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fontAlgn="auto" hangingPunct="0"/>
            <a:r>
              <a:rPr lang="en-US" altLang="zh-CN" sz="2400" b="1" dirty="0" smtClean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	</a:t>
            </a:r>
            <a:endParaRPr lang="en-US" altLang="zh-CN" sz="2400" b="1" dirty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342900" indent="-342900" fontAlgn="auto" hangingPunct="0">
              <a:buFont typeface="Wingdings" panose="05000000000000000000" pitchFamily="2" charset="2"/>
              <a:buChar char="l"/>
            </a:pPr>
            <a:endParaRPr lang="en-US" altLang="zh-CN" sz="2400" b="1" dirty="0" smtClean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342900" indent="-342900" fontAlgn="auto" hangingPunct="0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342900" indent="-342900" fontAlgn="auto" hangingPunct="0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342900" indent="-342900" fontAlgn="auto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如何使用</a:t>
            </a:r>
            <a:r>
              <a:rPr lang="en-US" altLang="zh-CN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JavaScript</a:t>
            </a:r>
            <a:r>
              <a:rPr lang="zh-CN" altLang="en-US" sz="2400" b="1" dirty="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？</a:t>
            </a:r>
            <a:endParaRPr lang="en-US" altLang="zh-CN" sz="2400" b="1" dirty="0">
              <a:solidFill>
                <a:srgbClr val="474747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894845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71854" y="713832"/>
            <a:ext cx="4331315" cy="1143001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zh-CN" altLang="en-US" dirty="0" smtClean="0"/>
              <a:t>简介</a:t>
            </a:r>
            <a:endParaRPr dirty="0"/>
          </a:p>
        </p:txBody>
      </p:sp>
      <p:sp>
        <p:nvSpPr>
          <p:cNvPr id="78" name="Shape 78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7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82" name="Shape 82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矩形 4"/>
          <p:cNvSpPr/>
          <p:nvPr/>
        </p:nvSpPr>
        <p:spPr>
          <a:xfrm>
            <a:off x="538078" y="1778225"/>
            <a:ext cx="8373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JavaScript</a:t>
            </a:r>
            <a:r>
              <a:rPr lang="zh-CN" altLang="en-US" sz="2800" dirty="0">
                <a:latin typeface="Cambria Math" panose="02040503050406030204" pitchFamily="18" charset="0"/>
              </a:rPr>
              <a:t>是一种可以与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HTML</a:t>
            </a:r>
            <a:r>
              <a:rPr lang="zh-CN" altLang="en-US" sz="2800" dirty="0">
                <a:latin typeface="Cambria Math" panose="02040503050406030204" pitchFamily="18" charset="0"/>
              </a:rPr>
              <a:t>标记语言混合使用的脚本语言，其编写的程序可以直接在浏览器中</a:t>
            </a:r>
            <a:r>
              <a:rPr lang="zh-CN" altLang="en-US" sz="2800" b="1" dirty="0">
                <a:latin typeface="Cambria Math" panose="02040503050406030204" pitchFamily="18" charset="0"/>
              </a:rPr>
              <a:t>解释</a:t>
            </a:r>
            <a:r>
              <a:rPr lang="zh-CN" altLang="en-US" sz="2800" dirty="0">
                <a:latin typeface="Cambria Math" panose="02040503050406030204" pitchFamily="18" charset="0"/>
              </a:rPr>
              <a:t>执行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。</a:t>
            </a:r>
            <a:endParaRPr lang="zh-CN" altLang="en-US" sz="2800" dirty="0">
              <a:latin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Cambria Math" panose="02040503050406030204" pitchFamily="18" charset="0"/>
              </a:rPr>
              <a:t>对于很多初学者而言，往往会将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JavaScript</a:t>
            </a:r>
            <a:r>
              <a:rPr lang="zh-CN" altLang="en-US" sz="2800" dirty="0">
                <a:latin typeface="Cambria Math" panose="02040503050406030204" pitchFamily="18" charset="0"/>
              </a:rPr>
              <a:t>脚本语言与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JAVA</a:t>
            </a:r>
            <a:r>
              <a:rPr lang="zh-CN" altLang="en-US" sz="2800" dirty="0">
                <a:latin typeface="Cambria Math" panose="02040503050406030204" pitchFamily="18" charset="0"/>
              </a:rPr>
              <a:t>编程语言混为一谈。实际上从本质上来说，这二者并没有什么必然的联系。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2800" dirty="0">
              <a:latin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Javascript</a:t>
            </a:r>
            <a:r>
              <a:rPr lang="zh-CN" altLang="en-US" sz="2800" dirty="0">
                <a:latin typeface="Cambria Math" panose="02040503050406030204" pitchFamily="18" charset="0"/>
              </a:rPr>
              <a:t>的国际标准是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ECMAScript</a:t>
            </a:r>
            <a:r>
              <a:rPr lang="zh-CN" altLang="en-US" sz="2800" dirty="0">
                <a:latin typeface="Cambria Math" panose="02040503050406030204" pitchFamily="18" charset="0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806425" y="713833"/>
            <a:ext cx="43524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2400"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的联系</a:t>
            </a:r>
            <a:endParaRPr dirty="0"/>
          </a:p>
        </p:txBody>
      </p:sp>
      <p:pic>
        <p:nvPicPr>
          <p:cNvPr id="8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314510" y="346670"/>
            <a:ext cx="18208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91" name="Shape 91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除了名字和语法有点像，其他没有任何的关系。主要做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富客户端开发。</a:t>
            </a:r>
          </a:p>
          <a:p>
            <a:r>
              <a:rPr lang="zh-CN" altLang="en-US" sz="1400" dirty="0" smtClean="0"/>
              <a:t>做个比较是为了让大家更好地理解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，事实上，两个语言根本没有可比性，是完全不同的。</a:t>
            </a:r>
            <a:endParaRPr lang="en-US" altLang="zh-CN" sz="1400" dirty="0" smtClean="0"/>
          </a:p>
          <a:p>
            <a:endParaRPr lang="zh-CN" altLang="en-US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58" y="2396870"/>
            <a:ext cx="8809484" cy="412125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806425" y="713833"/>
            <a:ext cx="57023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2400"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网页中使用</a:t>
            </a:r>
            <a:r>
              <a:rPr lang="en-US" altLang="zh-CN" dirty="0" smtClean="0"/>
              <a:t>JavaScript</a:t>
            </a:r>
            <a:endParaRPr dirty="0"/>
          </a:p>
        </p:txBody>
      </p:sp>
      <p:sp>
        <p:nvSpPr>
          <p:cNvPr id="151" name="Shape 151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5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155" name="Shape 155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" y="1696473"/>
            <a:ext cx="9114310" cy="44443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06425" y="713833"/>
            <a:ext cx="57023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2400"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168" name="Shape 168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3" y="1945259"/>
            <a:ext cx="8827773" cy="39261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06425" y="713833"/>
            <a:ext cx="57023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2400"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/>
              <a:t>&lt;script&gt;</a:t>
            </a:r>
            <a:r>
              <a:rPr lang="zh-CN" altLang="en-US" dirty="0"/>
              <a:t>标记的使用要点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168" name="Shape 168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&lt;script&gt;</a:t>
            </a:r>
            <a:r>
              <a:rPr lang="zh-CN" altLang="en-US" sz="1600" dirty="0" smtClean="0"/>
              <a:t>标记可以置于页面任意位置！ </a:t>
            </a:r>
          </a:p>
          <a:p>
            <a:r>
              <a:rPr lang="en-US" altLang="zh-CN" sz="1600" dirty="0" smtClean="0"/>
              <a:t>&lt;script&gt;</a:t>
            </a:r>
            <a:r>
              <a:rPr lang="zh-CN" altLang="en-US" sz="1600" dirty="0" smtClean="0"/>
              <a:t>定义函数一般置于</a:t>
            </a:r>
            <a:r>
              <a:rPr lang="en-US" altLang="zh-CN" sz="1600" dirty="0" smtClean="0"/>
              <a:t>&lt;head&gt;</a:t>
            </a:r>
            <a:r>
              <a:rPr lang="zh-CN" altLang="en-US" sz="1600" dirty="0" smtClean="0"/>
              <a:t>中 </a:t>
            </a:r>
          </a:p>
          <a:p>
            <a:r>
              <a:rPr lang="en-US" altLang="zh-CN" sz="1600" dirty="0" smtClean="0"/>
              <a:t>&lt;script&gt;</a:t>
            </a:r>
            <a:r>
              <a:rPr lang="zh-CN" altLang="en-US" sz="1600" dirty="0" smtClean="0"/>
              <a:t>可以直接写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语句。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85" y="2605071"/>
            <a:ext cx="8730229" cy="43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85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06425" y="713833"/>
            <a:ext cx="57023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2400"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 smtClean="0"/>
              <a:t>Js</a:t>
            </a:r>
            <a:r>
              <a:rPr lang="zh-CN" altLang="en-US" dirty="0" smtClean="0"/>
              <a:t>事件机制学习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168" name="Shape 168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什么是事件机制</a:t>
            </a:r>
            <a:endParaRPr lang="en-US" altLang="zh-CN" sz="2800" dirty="0" smtClean="0"/>
          </a:p>
          <a:p>
            <a:r>
              <a:rPr lang="zh-CN" altLang="en-US" sz="2800" dirty="0" smtClean="0"/>
              <a:t>常用的事件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单双击事件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鼠标事件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键盘事件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焦点</a:t>
            </a:r>
            <a:r>
              <a:rPr lang="zh-CN" altLang="en-US" sz="1800" dirty="0" smtClean="0"/>
              <a:t>事件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页面加载事件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值改变事件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6144436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06425" y="713833"/>
            <a:ext cx="57023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2400"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对象学习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 rot="18900000">
            <a:off x="483815" y="1183733"/>
            <a:ext cx="203201" cy="203201"/>
          </a:xfrm>
          <a:prstGeom prst="rect">
            <a:avLst/>
          </a:prstGeom>
          <a:solidFill>
            <a:srgbClr val="1765C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024" y="330232"/>
            <a:ext cx="2107943" cy="302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8" y="220940"/>
            <a:ext cx="1903124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7314510" y="346670"/>
            <a:ext cx="182087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把小白培养成CTO的黄埔军校</a:t>
            </a:r>
          </a:p>
        </p:txBody>
      </p:sp>
      <p:sp>
        <p:nvSpPr>
          <p:cNvPr id="168" name="Shape 168"/>
          <p:cNvSpPr/>
          <p:nvPr/>
        </p:nvSpPr>
        <p:spPr>
          <a:xfrm>
            <a:off x="1601711" y="625407"/>
            <a:ext cx="7612600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-199651" y="625407"/>
            <a:ext cx="1210752" cy="1"/>
          </a:xfrm>
          <a:prstGeom prst="line">
            <a:avLst/>
          </a:prstGeom>
          <a:ln w="25400">
            <a:solidFill>
              <a:srgbClr val="085CC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window</a:t>
            </a:r>
            <a:r>
              <a:rPr lang="zh-CN" altLang="en-US" u="sng" dirty="0"/>
              <a:t>对象常见的属性</a:t>
            </a:r>
            <a:endParaRPr lang="en-US" altLang="zh-CN" u="sng" dirty="0"/>
          </a:p>
          <a:p>
            <a:pPr lvl="1"/>
            <a:r>
              <a:rPr lang="zh-CN" altLang="en-US" u="sng" dirty="0"/>
              <a:t>打开关闭页面</a:t>
            </a:r>
            <a:endParaRPr lang="en-US" altLang="zh-CN" u="sng" dirty="0"/>
          </a:p>
          <a:p>
            <a:pPr lvl="1"/>
            <a:r>
              <a:rPr lang="en-US" altLang="zh-CN" u="sng" dirty="0" err="1"/>
              <a:t>window.open</a:t>
            </a:r>
            <a:r>
              <a:rPr lang="en-US" altLang="zh-CN" u="sng" dirty="0"/>
              <a:t> ('page.html', '</a:t>
            </a:r>
            <a:r>
              <a:rPr lang="en-US" altLang="zh-CN" u="sng" dirty="0" err="1"/>
              <a:t>newwindow</a:t>
            </a:r>
            <a:r>
              <a:rPr lang="en-US" altLang="zh-CN" u="sng" dirty="0"/>
              <a:t>', 'height=100, width=400, top=0,left=0, toolbar=no, </a:t>
            </a:r>
            <a:r>
              <a:rPr lang="en-US" altLang="zh-CN" u="sng" dirty="0" err="1"/>
              <a:t>menubar</a:t>
            </a:r>
            <a:r>
              <a:rPr lang="en-US" altLang="zh-CN" u="sng" dirty="0"/>
              <a:t>=no, scrollbars=no, resizable=</a:t>
            </a:r>
            <a:r>
              <a:rPr lang="en-US" altLang="zh-CN" u="sng" dirty="0" err="1"/>
              <a:t>no,location</a:t>
            </a:r>
            <a:r>
              <a:rPr lang="en-US" altLang="zh-CN" u="sng" dirty="0"/>
              <a:t>=no, status=no') </a:t>
            </a:r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  <p:pic>
        <p:nvPicPr>
          <p:cNvPr id="12" name="图片 11" descr="ope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101" y="3388068"/>
            <a:ext cx="5715040" cy="33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8875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265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Cambria Math</vt:lpstr>
      <vt:lpstr>Helvetica</vt:lpstr>
      <vt:lpstr>Wingdings</vt:lpstr>
      <vt:lpstr>Office 主题</vt:lpstr>
      <vt:lpstr>PowerPoint 演示文稿</vt:lpstr>
      <vt:lpstr>javaScript学习介绍</vt:lpstr>
      <vt:lpstr>javaScript简介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43</cp:revision>
  <dcterms:modified xsi:type="dcterms:W3CDTF">2017-09-11T09:36:28Z</dcterms:modified>
</cp:coreProperties>
</file>