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70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04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5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5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69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82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10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55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2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0EEF5-F131-4A80-ADD3-BC4D0090C97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84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hotchilipeppers.com/" TargetMode="External"/><Relationship Id="rId2" Type="http://schemas.openxmlformats.org/officeDocument/2006/relationships/hyperlink" Target="http://www.cakemusic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2rbina2rista.ru/" TargetMode="External"/><Relationship Id="rId5" Type="http://schemas.openxmlformats.org/officeDocument/2006/relationships/hyperlink" Target="http://www.rammstein.de/en/live/" TargetMode="External"/><Relationship Id="rId4" Type="http://schemas.openxmlformats.org/officeDocument/2006/relationships/hyperlink" Target="http://www.gunsnroses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31522" y="378045"/>
            <a:ext cx="10607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МИНИСТЕРСТВО НАУКИ И ВЫСШЕГО ОБРАЗОВАНИЯ РЕСПУБЛИКИ КАЗАХСТАН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СЕВЕРО-КАЗАХСТАНСКИЙ УНИВЕРСИТЕТ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ИМ. М. КОЗЫБАЕВА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ФАКУЛЬТЕТ ИНЖЕНЕРИИ И ЦИФРОВЫХ ТЕХНОЛОГИЙ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КАФЕДРА «ИНФОРМАЦИОННО-КОММУНИКАЦИОННЫЕ ТЕХНОЛОГИИ»  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97577" y="2844225"/>
            <a:ext cx="96229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ТВОРЧЕСКИЙ ЭКЗАМЕН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ПО ДИСЦИПЛИНЕ «ПРОТОКОЛЫ И ИНТЕРФЕЙСЫ КОМПЬЮТЕРНЫХ СИСТЕМ»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5097" y="4356187"/>
            <a:ext cx="11382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                                                                                                                           Пасецкий А.А.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АПО-22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2024</a:t>
            </a:r>
          </a:p>
        </p:txBody>
      </p:sp>
    </p:spTree>
    <p:extLst>
      <p:ext uri="{BB962C8B-B14F-4D97-AF65-F5344CB8AC3E}">
        <p14:creationId xmlns:p14="http://schemas.microsoft.com/office/powerpoint/2010/main" val="2270645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C18E4A-B3BD-451A-A367-AFDC5C4F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457706"/>
            <a:ext cx="11163300" cy="594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5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BCFC7C-EC6C-48AB-B05D-E59B3691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73" y="464350"/>
            <a:ext cx="11194054" cy="59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5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1625" y="462987"/>
            <a:ext cx="65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 НА ПУБЛИКАЦИЮ ПРОЕКТА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BB6C1-1A77-48DE-BD02-370271CBD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746" y="1022746"/>
            <a:ext cx="4812507" cy="481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5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811" y="731520"/>
            <a:ext cx="10937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Люди любящую музыку , а особенно рок и панк-рок, сталкиваются с частой проблемой покупки билетов или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мерча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 же многие сталкиваются с проблемой об изучении истории и основании группы.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Эти проблемы могут быть решены с помощью создания онлайн-платформы, посвященной группам рок и панк-рок направлений. На такой платформе любители музыки смогут легко найти информацию о концертах и мероприятиях своих любимых групп, приобрести билеты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мерчандайз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узнать интересные факты о истории и основании коллективов.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Создание такой платформы поможет улучшить доступ к информации о рок и панк-рок музыке, сделать процесс покупки билетов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мерча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более удобным, а также создать сообщество единомышленников, которые смогут делиться своими впечатлениями и статьями о любимых группах.</a:t>
            </a:r>
          </a:p>
        </p:txBody>
      </p:sp>
    </p:spTree>
    <p:extLst>
      <p:ext uri="{BB962C8B-B14F-4D97-AF65-F5344CB8AC3E}">
        <p14:creationId xmlns:p14="http://schemas.microsoft.com/office/powerpoint/2010/main" val="341040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9862" y="144561"/>
            <a:ext cx="11602387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</a:p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является создание онлайн-платформы, объединяющей любителей музыки в жанрах рок и панк-рок, чтобы облегчить им доступ к информации о концертах, мероприятиях, билетах своих любимых групп. Платформа также будет предоставлять информацию об истории и основании групп, что поможет поклонникам более глубоко погрузиться в творчество и атмосферу коллективов. Создание такой платформы позволит создать удобное и информативное пространство для общения, обмена опытом и наслаждения музыкой для ценителей рок и панк-рок музыки..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Задачи данного проекта: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платформы: Создание пользовательского интерфейса и функционала, который обеспечит удобный доступ к информации о концертах, мероприятиях, билетах,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мерчендайзе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истории групп.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контента: Составление информации о группах, их биографиях, дискографии, фотографиях, а также новостей и обновлений.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безопасности: Разработка мер по обеспечению безопасности пользовательских данных и финансовых транзакций при покупке билетов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мерчендайза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аудитории: Разработка маркетинговой стратегии для привлечения пользователей и формирования активного сообщества.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связь и поддержка: Создание механизмов обратной связи с пользователями и организация поддержки для решения возникающих вопросов и проблем.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Монетизация: Разработка стратегии монетизации платформы через продажу билетов,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мерчандайза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рекламу.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и совершенствование: Постоянное обновление и улучшение платформы в соответствии с потребностями пользователей и изменениями в музыкальной индустрии.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2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0229" y="474014"/>
            <a:ext cx="1070283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ПРОЕКТА</a:t>
            </a:r>
          </a:p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проекта по созданию онлайн-платформы для фан-рок группы заключается в следующем:</a:t>
            </a: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доступности информации: Платформа предоставит поклонникам группы удобный и быстрый доступ к информации о выступлениях, новых релизах, мероприятиях и других новостях, что поможет им быть в курсе всех событий и активно участвовать в жизни группы.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взаимодействия с фанатами: Создание онлайн-сообщества вокруг группы позволит фанатам обмениваться мнениями, обсуждать творчество и делиться впечатлениями, что укрепит их связь с коллективом.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удовлетворенности поклонников: Легкий доступ к музыке, видео и другому контенту группы на платформе позволит фанатам наслаждаться творчеством коллектива в любое удобное время, что улучшит их общее впечатление от группы.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аудитории: Онлайн-платформа поможет привлечь новых поклонников и расширить аудиторию группы за счет более широкого охвата интернет-пользователей, что способствует росту популярности и узнаваемости группы.</a:t>
            </a: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создание онлайн-платформы для фан-рок группы не только облегчит взаимодействие с фанатами и повысит удовлетворенность их потребностей, но и способствует развитию сообщества поклонников и расширению аудитории группы.</a:t>
            </a: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1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106D91E-539B-4263-94AA-14EA40960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764693"/>
              </p:ext>
            </p:extLst>
          </p:nvPr>
        </p:nvGraphicFramePr>
        <p:xfrm>
          <a:off x="954373" y="708284"/>
          <a:ext cx="10283254" cy="5441431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464388">
                  <a:extLst>
                    <a:ext uri="{9D8B030D-6E8A-4147-A177-3AD203B41FA5}">
                      <a16:colId xmlns:a16="http://schemas.microsoft.com/office/drawing/2014/main" val="3865095622"/>
                    </a:ext>
                  </a:extLst>
                </a:gridCol>
                <a:gridCol w="1916104">
                  <a:extLst>
                    <a:ext uri="{9D8B030D-6E8A-4147-A177-3AD203B41FA5}">
                      <a16:colId xmlns:a16="http://schemas.microsoft.com/office/drawing/2014/main" val="1192362274"/>
                    </a:ext>
                  </a:extLst>
                </a:gridCol>
                <a:gridCol w="1916104">
                  <a:extLst>
                    <a:ext uri="{9D8B030D-6E8A-4147-A177-3AD203B41FA5}">
                      <a16:colId xmlns:a16="http://schemas.microsoft.com/office/drawing/2014/main" val="1924040842"/>
                    </a:ext>
                  </a:extLst>
                </a:gridCol>
                <a:gridCol w="1769421">
                  <a:extLst>
                    <a:ext uri="{9D8B030D-6E8A-4147-A177-3AD203B41FA5}">
                      <a16:colId xmlns:a16="http://schemas.microsoft.com/office/drawing/2014/main" val="3665042420"/>
                    </a:ext>
                  </a:extLst>
                </a:gridCol>
                <a:gridCol w="1769421">
                  <a:extLst>
                    <a:ext uri="{9D8B030D-6E8A-4147-A177-3AD203B41FA5}">
                      <a16:colId xmlns:a16="http://schemas.microsoft.com/office/drawing/2014/main" val="4177582314"/>
                    </a:ext>
                  </a:extLst>
                </a:gridCol>
                <a:gridCol w="1447816">
                  <a:extLst>
                    <a:ext uri="{9D8B030D-6E8A-4147-A177-3AD203B41FA5}">
                      <a16:colId xmlns:a16="http://schemas.microsoft.com/office/drawing/2014/main" val="211213526"/>
                    </a:ext>
                  </a:extLst>
                </a:gridCol>
              </a:tblGrid>
              <a:tr h="181381"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Характеристика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Сайт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29234"/>
                  </a:ext>
                </a:extLst>
              </a:tr>
              <a:tr h="181381">
                <a:tc v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1-й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2-й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3-й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4-й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5-й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1136370284"/>
                  </a:ext>
                </a:extLst>
              </a:tr>
              <a:tr h="181381">
                <a:tc gridSpan="6"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Визуальный Анализ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63955"/>
                  </a:ext>
                </a:extLst>
              </a:tr>
              <a:tr h="725524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Адрес (скриншот главной страницы в приложении)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u="sng" dirty="0">
                          <a:effectLst/>
                          <a:hlinkClick r:id="rId2"/>
                        </a:rPr>
                        <a:t>www.cakemusic.com</a:t>
                      </a:r>
                      <a:endParaRPr lang="ru-KZ" sz="900" dirty="0">
                        <a:effectLst/>
                      </a:endParaRPr>
                    </a:p>
                    <a:p>
                      <a:pPr algn="ctr"/>
                      <a:endParaRPr lang="ru-KZ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  <a:hlinkClick r:id="rId3"/>
                        </a:rPr>
                        <a:t>www</a:t>
                      </a:r>
                      <a:r>
                        <a:rPr lang="ru-RU" sz="1000" u="sng" dirty="0">
                          <a:effectLst/>
                          <a:hlinkClick r:id="rId3"/>
                        </a:rPr>
                        <a:t>.redhotchilipeppers.com/</a:t>
                      </a:r>
                      <a:endParaRPr lang="ru-KZ" sz="900" dirty="0">
                        <a:effectLst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u="sng" dirty="0">
                          <a:effectLst/>
                          <a:hlinkClick r:id="rId4"/>
                        </a:rPr>
                        <a:t>www.gunsnroses.com/</a:t>
                      </a:r>
                      <a:endParaRPr lang="ru-KZ" sz="900" dirty="0">
                        <a:effectLst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u="sng" dirty="0">
                          <a:effectLst/>
                          <a:hlinkClick r:id="rId5"/>
                        </a:rPr>
                        <a:t>www.rammstein.de/en/live/</a:t>
                      </a:r>
                      <a:endParaRPr lang="ru-KZ" sz="900" dirty="0">
                        <a:effectLst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u="sng" dirty="0">
                          <a:effectLst/>
                          <a:hlinkClick r:id="rId6"/>
                        </a:rPr>
                        <a:t>https://2rbina2rista.ru/</a:t>
                      </a:r>
                      <a:endParaRPr lang="ru-KZ" sz="900" dirty="0">
                        <a:effectLst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63730758"/>
                  </a:ext>
                </a:extLst>
              </a:tr>
              <a:tr h="181381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Название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Cake music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Red Hot Chili Peppers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Guns n roses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Rammstein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2rbina2rista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2453735853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Целевая аудитория 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Фанаты группы </a:t>
                      </a:r>
                      <a:endParaRPr lang="ru-KZ" sz="900">
                        <a:effectLst/>
                      </a:endParaRPr>
                    </a:p>
                    <a:p>
                      <a:pPr algn="ctr"/>
                      <a:r>
                        <a:rPr lang="ru-RU" sz="1000">
                          <a:effectLst/>
                        </a:rPr>
                        <a:t>16 лет и старше 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Фанаты группы</a:t>
                      </a:r>
                      <a:endParaRPr lang="ru-KZ" sz="900" dirty="0">
                        <a:effectLst/>
                      </a:endParaRPr>
                    </a:p>
                    <a:p>
                      <a:pPr algn="ctr"/>
                      <a:r>
                        <a:rPr lang="ru-RU" sz="1000" dirty="0">
                          <a:effectLst/>
                        </a:rPr>
                        <a:t>16 лет и старше</a:t>
                      </a:r>
                      <a:endParaRPr lang="ru-KZ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Фанаты группы</a:t>
                      </a:r>
                      <a:endParaRPr lang="ru-KZ" sz="900" dirty="0">
                        <a:effectLst/>
                      </a:endParaRPr>
                    </a:p>
                    <a:p>
                      <a:pPr algn="ctr"/>
                      <a:r>
                        <a:rPr lang="ru-RU" sz="1000" dirty="0">
                          <a:effectLst/>
                        </a:rPr>
                        <a:t>16 лет и старше</a:t>
                      </a:r>
                      <a:endParaRPr lang="ru-KZ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Фанаты группы</a:t>
                      </a:r>
                      <a:endParaRPr lang="ru-KZ" sz="900">
                        <a:effectLst/>
                      </a:endParaRPr>
                    </a:p>
                    <a:p>
                      <a:pPr algn="ctr"/>
                      <a:r>
                        <a:rPr lang="ru-RU" sz="1000">
                          <a:effectLst/>
                        </a:rPr>
                        <a:t>18 лет и старше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Фанаты группы</a:t>
                      </a:r>
                      <a:endParaRPr lang="ru-KZ" sz="900">
                        <a:effectLst/>
                      </a:endParaRPr>
                    </a:p>
                    <a:p>
                      <a:pPr algn="ctr"/>
                      <a:r>
                        <a:rPr lang="ru-RU" sz="1000">
                          <a:effectLst/>
                        </a:rPr>
                        <a:t>18 лет и старше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3352607869"/>
                  </a:ext>
                </a:extLst>
              </a:tr>
              <a:tr h="1269667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Сервисы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Расписание туров . </a:t>
                      </a:r>
                      <a:endParaRPr lang="ru-KZ" sz="900" dirty="0">
                        <a:effectLst/>
                      </a:endParaRPr>
                    </a:p>
                    <a:p>
                      <a:pPr algn="ctr"/>
                      <a:r>
                        <a:rPr lang="ru-RU" sz="1000" dirty="0">
                          <a:effectLst/>
                        </a:rPr>
                        <a:t>Музыка.</a:t>
                      </a:r>
                      <a:endParaRPr lang="ru-KZ" sz="900" dirty="0">
                        <a:effectLst/>
                      </a:endParaRPr>
                    </a:p>
                    <a:p>
                      <a:pPr algn="ctr"/>
                      <a:r>
                        <a:rPr lang="ru-RU" sz="1000" dirty="0">
                          <a:effectLst/>
                        </a:rPr>
                        <a:t>Покупка билетов.</a:t>
                      </a:r>
                      <a:endParaRPr lang="ru-KZ" sz="900" dirty="0">
                        <a:effectLst/>
                      </a:endParaRPr>
                    </a:p>
                    <a:p>
                      <a:pPr algn="ctr"/>
                      <a:r>
                        <a:rPr lang="ru-RU" sz="1000" dirty="0">
                          <a:effectLst/>
                        </a:rPr>
                        <a:t>Магазин </a:t>
                      </a:r>
                      <a:r>
                        <a:rPr lang="ru-RU" sz="1000" dirty="0" err="1">
                          <a:effectLst/>
                        </a:rPr>
                        <a:t>мерча</a:t>
                      </a:r>
                      <a:r>
                        <a:rPr lang="ru-RU" sz="1000" dirty="0">
                          <a:effectLst/>
                        </a:rPr>
                        <a:t>. </a:t>
                      </a:r>
                      <a:endParaRPr lang="ru-KZ" sz="900" dirty="0">
                        <a:effectLst/>
                      </a:endParaRPr>
                    </a:p>
                    <a:p>
                      <a:pPr algn="ctr"/>
                      <a:r>
                        <a:rPr lang="ru-RU" sz="1000" dirty="0">
                          <a:effectLst/>
                        </a:rPr>
                        <a:t>Постеры.</a:t>
                      </a:r>
                      <a:endParaRPr lang="ru-KZ" sz="900" dirty="0">
                        <a:effectLst/>
                      </a:endParaRPr>
                    </a:p>
                    <a:p>
                      <a:pPr algn="ctr"/>
                      <a:r>
                        <a:rPr lang="ru-RU" sz="1000" dirty="0">
                          <a:effectLst/>
                        </a:rPr>
                        <a:t>Новости о группе.</a:t>
                      </a:r>
                      <a:endParaRPr lang="ru-KZ" sz="900" dirty="0">
                        <a:effectLst/>
                      </a:endParaRPr>
                    </a:p>
                    <a:p>
                      <a:pPr algn="ctr"/>
                      <a:r>
                        <a:rPr lang="ru-RU" sz="1000" dirty="0">
                          <a:effectLst/>
                        </a:rPr>
                        <a:t>Карта высадки деревьев.</a:t>
                      </a:r>
                      <a:endParaRPr lang="ru-KZ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Расписание туров.</a:t>
                      </a:r>
                      <a:endParaRPr lang="ru-KZ" sz="900">
                        <a:effectLst/>
                      </a:endParaRPr>
                    </a:p>
                    <a:p>
                      <a:pPr algn="ctr"/>
                      <a:r>
                        <a:rPr lang="ru-RU" sz="1000">
                          <a:effectLst/>
                        </a:rPr>
                        <a:t>Музыка.</a:t>
                      </a:r>
                      <a:endParaRPr lang="ru-KZ" sz="900">
                        <a:effectLst/>
                      </a:endParaRPr>
                    </a:p>
                    <a:p>
                      <a:pPr algn="ctr"/>
                      <a:r>
                        <a:rPr lang="ru-RU" sz="1000">
                          <a:effectLst/>
                        </a:rPr>
                        <a:t>Покупка билетов.</a:t>
                      </a:r>
                      <a:endParaRPr lang="ru-KZ" sz="900">
                        <a:effectLst/>
                      </a:endParaRPr>
                    </a:p>
                    <a:p>
                      <a:pPr algn="ctr"/>
                      <a:r>
                        <a:rPr lang="ru-RU" sz="1000">
                          <a:effectLst/>
                        </a:rPr>
                        <a:t>Магазин мерча.</a:t>
                      </a:r>
                      <a:endParaRPr lang="ru-KZ" sz="900">
                        <a:effectLst/>
                      </a:endParaRPr>
                    </a:p>
                    <a:p>
                      <a:pPr algn="ctr"/>
                      <a:r>
                        <a:rPr lang="ru-RU" sz="1000">
                          <a:effectLst/>
                        </a:rPr>
                        <a:t>Обратная связь.</a:t>
                      </a:r>
                      <a:endParaRPr lang="ru-KZ" sz="900">
                        <a:effectLst/>
                      </a:endParaRPr>
                    </a:p>
                    <a:p>
                      <a:pPr algn="ctr"/>
                      <a:r>
                        <a:rPr lang="ru-RU" sz="1000">
                          <a:effectLst/>
                        </a:rPr>
                        <a:t>Ссылки на соц.сети.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Расписание туров.</a:t>
                      </a:r>
                      <a:endParaRPr lang="ru-KZ" sz="900" dirty="0">
                        <a:effectLst/>
                      </a:endParaRPr>
                    </a:p>
                    <a:p>
                      <a:pPr algn="ctr"/>
                      <a:r>
                        <a:rPr lang="ru-RU" sz="1000" dirty="0">
                          <a:effectLst/>
                        </a:rPr>
                        <a:t>Музыка.</a:t>
                      </a:r>
                      <a:endParaRPr lang="ru-KZ" sz="900" dirty="0">
                        <a:effectLst/>
                      </a:endParaRPr>
                    </a:p>
                    <a:p>
                      <a:pPr algn="ctr"/>
                      <a:r>
                        <a:rPr lang="ru-RU" sz="1000" dirty="0">
                          <a:effectLst/>
                        </a:rPr>
                        <a:t>Покупка билетов.</a:t>
                      </a:r>
                      <a:endParaRPr lang="ru-KZ" sz="900" dirty="0">
                        <a:effectLst/>
                      </a:endParaRPr>
                    </a:p>
                    <a:p>
                      <a:pPr algn="ctr"/>
                      <a:r>
                        <a:rPr lang="ru-RU" sz="1000" dirty="0">
                          <a:effectLst/>
                        </a:rPr>
                        <a:t>Магазин </a:t>
                      </a:r>
                      <a:r>
                        <a:rPr lang="ru-RU" sz="1000" dirty="0" err="1">
                          <a:effectLst/>
                        </a:rPr>
                        <a:t>мерча</a:t>
                      </a:r>
                      <a:r>
                        <a:rPr lang="ru-RU" sz="1000" dirty="0">
                          <a:effectLst/>
                        </a:rPr>
                        <a:t>.</a:t>
                      </a:r>
                      <a:endParaRPr lang="ru-KZ" sz="900" dirty="0">
                        <a:effectLst/>
                      </a:endParaRPr>
                    </a:p>
                    <a:p>
                      <a:pPr algn="ctr"/>
                      <a:r>
                        <a:rPr lang="ru-RU" sz="1000" dirty="0">
                          <a:effectLst/>
                        </a:rPr>
                        <a:t>Обратная связь.</a:t>
                      </a:r>
                      <a:endParaRPr lang="ru-KZ" sz="900" dirty="0">
                        <a:effectLst/>
                      </a:endParaRPr>
                    </a:p>
                    <a:p>
                      <a:pPr algn="ctr"/>
                      <a:r>
                        <a:rPr lang="ru-RU" sz="1000" dirty="0">
                          <a:effectLst/>
                        </a:rPr>
                        <a:t>Регистрация на сайте.</a:t>
                      </a:r>
                      <a:endParaRPr lang="ru-KZ" sz="900" dirty="0">
                        <a:effectLst/>
                      </a:endParaRPr>
                    </a:p>
                    <a:p>
                      <a:pPr algn="ctr"/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KZ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Расписание туров.</a:t>
                      </a:r>
                      <a:endParaRPr lang="ru-KZ" sz="900">
                        <a:effectLst/>
                      </a:endParaRPr>
                    </a:p>
                    <a:p>
                      <a:pPr algn="ctr"/>
                      <a:r>
                        <a:rPr lang="ru-RU" sz="1000">
                          <a:effectLst/>
                        </a:rPr>
                        <a:t>История создание группы.</a:t>
                      </a:r>
                      <a:endParaRPr lang="ru-KZ" sz="900">
                        <a:effectLst/>
                      </a:endParaRPr>
                    </a:p>
                    <a:p>
                      <a:pPr algn="ctr"/>
                      <a:r>
                        <a:rPr lang="ru-RU" sz="1000">
                          <a:effectLst/>
                        </a:rPr>
                        <a:t>Новости о группе .</a:t>
                      </a:r>
                      <a:endParaRPr lang="ru-KZ" sz="900">
                        <a:effectLst/>
                      </a:endParaRPr>
                    </a:p>
                    <a:p>
                      <a:pPr algn="ctr"/>
                      <a:r>
                        <a:rPr lang="ru-RU" sz="1000">
                          <a:effectLst/>
                        </a:rPr>
                        <a:t>Обратная связь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Расписание туров.</a:t>
                      </a:r>
                      <a:endParaRPr lang="ru-KZ" sz="900">
                        <a:effectLst/>
                      </a:endParaRPr>
                    </a:p>
                    <a:p>
                      <a:pPr algn="ctr"/>
                      <a:r>
                        <a:rPr lang="ru-RU" sz="1000">
                          <a:effectLst/>
                        </a:rPr>
                        <a:t>Музыка.</a:t>
                      </a:r>
                      <a:endParaRPr lang="ru-KZ" sz="900">
                        <a:effectLst/>
                      </a:endParaRPr>
                    </a:p>
                    <a:p>
                      <a:pPr algn="ctr"/>
                      <a:r>
                        <a:rPr lang="ru-RU" sz="1000">
                          <a:effectLst/>
                        </a:rPr>
                        <a:t>Магазин мерча.</a:t>
                      </a:r>
                      <a:endParaRPr lang="ru-KZ" sz="900">
                        <a:effectLst/>
                      </a:endParaRPr>
                    </a:p>
                    <a:p>
                      <a:pPr algn="ctr"/>
                      <a:r>
                        <a:rPr lang="ru-RU" sz="1000">
                          <a:effectLst/>
                        </a:rPr>
                        <a:t>О группе.</a:t>
                      </a:r>
                      <a:endParaRPr lang="ru-KZ" sz="900">
                        <a:effectLst/>
                      </a:endParaRPr>
                    </a:p>
                    <a:p>
                      <a:pPr algn="ctr"/>
                      <a:r>
                        <a:rPr lang="ru-RU" sz="1000">
                          <a:effectLst/>
                        </a:rPr>
                        <a:t>Обратная связь.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4074710777"/>
                  </a:ext>
                </a:extLst>
              </a:tr>
              <a:tr h="725524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Навигация 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Горизонтальная меню для перехода на разделы 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Горизонтальная меню для перехода на разделы.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Горизонтальная меню для перехода на разделы.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Горизонтальная меню для перехода на разделы.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Горизонтальная меню для перехода на разделы.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1674390744"/>
                  </a:ext>
                </a:extLst>
              </a:tr>
              <a:tr h="1632430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Логотип и его тип(скриншот)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effectLst/>
                      </a:endParaRPr>
                    </a:p>
                    <a:p>
                      <a:pPr algn="ctr"/>
                      <a:r>
                        <a:rPr lang="ru-RU" sz="1000">
                          <a:effectLst/>
                        </a:rPr>
                        <a:t>Тип логотипа –рисунок животного и название группы. Логотип может быть не понятен для ново прибывших на сайт. 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effectLst/>
                      </a:endParaRPr>
                    </a:p>
                    <a:p>
                      <a:pPr algn="ctr"/>
                      <a:r>
                        <a:rPr lang="ru-RU" sz="1000">
                          <a:effectLst/>
                        </a:rPr>
                        <a:t>Тип логотипа – рисунок с названием группы. </a:t>
                      </a:r>
                      <a:endParaRPr lang="ru-KZ" sz="900">
                        <a:effectLst/>
                      </a:endParaRPr>
                    </a:p>
                    <a:p>
                      <a:pPr algn="ctr"/>
                      <a:r>
                        <a:rPr lang="ru-RU" sz="1000">
                          <a:effectLst/>
                        </a:rPr>
                        <a:t>Логотип понятен и узнаваем среди фанатов и не только.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effectLst/>
                      </a:endParaRPr>
                    </a:p>
                    <a:p>
                      <a:pPr algn="ctr"/>
                      <a:r>
                        <a:rPr lang="ru-RU" sz="1000">
                          <a:effectLst/>
                        </a:rPr>
                        <a:t>Тип логотипа – надпись , а именно название группы.</a:t>
                      </a:r>
                      <a:endParaRPr lang="ru-KZ" sz="900">
                        <a:effectLst/>
                      </a:endParaRPr>
                    </a:p>
                    <a:p>
                      <a:pPr algn="ctr"/>
                      <a:r>
                        <a:rPr lang="ru-RU" sz="1000">
                          <a:effectLst/>
                        </a:rPr>
                        <a:t>Логотип понятен не только для фанатов , но и для просто слушателей данного жанра в музыке.</a:t>
                      </a:r>
                      <a:endParaRPr lang="ru-K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effectLst/>
                      </a:endParaRPr>
                    </a:p>
                    <a:p>
                      <a:pPr algn="ctr"/>
                      <a:r>
                        <a:rPr lang="ru-RU" sz="1000" dirty="0">
                          <a:effectLst/>
                        </a:rPr>
                        <a:t>Тип логотипа – рисунок . </a:t>
                      </a:r>
                      <a:endParaRPr lang="ru-KZ" sz="900" dirty="0">
                        <a:effectLst/>
                      </a:endParaRPr>
                    </a:p>
                    <a:p>
                      <a:pPr algn="ctr"/>
                      <a:r>
                        <a:rPr lang="ru-RU" sz="1000" dirty="0">
                          <a:effectLst/>
                        </a:rPr>
                        <a:t>Логотип может быть не понятен для ново прибывших на сайт.</a:t>
                      </a:r>
                      <a:endParaRPr lang="ru-KZ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Как такого логотипа нету.</a:t>
                      </a:r>
                      <a:endParaRPr lang="ru-KZ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242936870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80A3F8B-35F4-48ED-A7FA-94F685F2E6E2}"/>
              </a:ext>
            </a:extLst>
          </p:cNvPr>
          <p:cNvSpPr/>
          <p:nvPr/>
        </p:nvSpPr>
        <p:spPr>
          <a:xfrm>
            <a:off x="635505" y="246619"/>
            <a:ext cx="11225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АНАЛОГИЧНЫХ ПРОЕКТОВ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37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B91B316-790C-4F65-ACBA-17BAC1B68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867096"/>
              </p:ext>
            </p:extLst>
          </p:nvPr>
        </p:nvGraphicFramePr>
        <p:xfrm>
          <a:off x="1270875" y="550501"/>
          <a:ext cx="9650250" cy="5756998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429599">
                  <a:extLst>
                    <a:ext uri="{9D8B030D-6E8A-4147-A177-3AD203B41FA5}">
                      <a16:colId xmlns:a16="http://schemas.microsoft.com/office/drawing/2014/main" val="1495634429"/>
                    </a:ext>
                  </a:extLst>
                </a:gridCol>
                <a:gridCol w="1453355">
                  <a:extLst>
                    <a:ext uri="{9D8B030D-6E8A-4147-A177-3AD203B41FA5}">
                      <a16:colId xmlns:a16="http://schemas.microsoft.com/office/drawing/2014/main" val="3422376530"/>
                    </a:ext>
                  </a:extLst>
                </a:gridCol>
                <a:gridCol w="1901664">
                  <a:extLst>
                    <a:ext uri="{9D8B030D-6E8A-4147-A177-3AD203B41FA5}">
                      <a16:colId xmlns:a16="http://schemas.microsoft.com/office/drawing/2014/main" val="4072049508"/>
                    </a:ext>
                  </a:extLst>
                </a:gridCol>
                <a:gridCol w="1672637">
                  <a:extLst>
                    <a:ext uri="{9D8B030D-6E8A-4147-A177-3AD203B41FA5}">
                      <a16:colId xmlns:a16="http://schemas.microsoft.com/office/drawing/2014/main" val="1503839604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val="1496858886"/>
                    </a:ext>
                  </a:extLst>
                </a:gridCol>
                <a:gridCol w="1436909">
                  <a:extLst>
                    <a:ext uri="{9D8B030D-6E8A-4147-A177-3AD203B41FA5}">
                      <a16:colId xmlns:a16="http://schemas.microsoft.com/office/drawing/2014/main" val="1037491108"/>
                    </a:ext>
                  </a:extLst>
                </a:gridCol>
              </a:tblGrid>
              <a:tr h="1441773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Дизайн и его яркие элементы </a:t>
                      </a:r>
                      <a:endParaRPr lang="ru-KZ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Дизайн сам по себе слабенький , однотипный и однотонный , а именно жёлтый цвет.  Ярких элементов нету. </a:t>
                      </a:r>
                      <a:endParaRPr lang="ru-KZ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Дизайн яркий , в основе лежит синий цвет, но так же можно увидеть другие яркие цвета. Так же на главной странице анимация.</a:t>
                      </a:r>
                      <a:endParaRPr lang="ru-KZ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Дизайн в тёмных тонах , есть яркие моменты , например анимация на главной странице которая сделана в светлых тонах.</a:t>
                      </a:r>
                      <a:endParaRPr lang="ru-KZ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Дизайн в тёмных тонах , ярких моментов практически нету , есть анимация - промо ролик  на главной странице.</a:t>
                      </a:r>
                      <a:endParaRPr lang="ru-KZ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Дизайн в тёмных тонах , из ярких элементов можно отметить привью песен на главной странице , но и они сделаны в тёмных и красных тонах.</a:t>
                      </a:r>
                      <a:endParaRPr lang="ru-KZ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extLst>
                  <a:ext uri="{0D108BD9-81ED-4DB2-BD59-A6C34878D82A}">
                    <a16:rowId xmlns:a16="http://schemas.microsoft.com/office/drawing/2014/main" val="2765151484"/>
                  </a:ext>
                </a:extLst>
              </a:tr>
              <a:tr h="360443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Коэффициент привлекательности  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3.5%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34%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24%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47%</a:t>
                      </a:r>
                      <a:endParaRPr lang="ru-KZ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13%</a:t>
                      </a:r>
                      <a:endParaRPr lang="ru-KZ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extLst>
                  <a:ext uri="{0D108BD9-81ED-4DB2-BD59-A6C34878D82A}">
                    <a16:rowId xmlns:a16="http://schemas.microsoft.com/office/drawing/2014/main" val="3963541637"/>
                  </a:ext>
                </a:extLst>
              </a:tr>
              <a:tr h="350352">
                <a:tc gridSpan="6"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Технологический анализ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71831"/>
                  </a:ext>
                </a:extLst>
              </a:tr>
              <a:tr h="1261551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Кросс-браузерность 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Chrome</a:t>
                      </a:r>
                      <a:r>
                        <a:rPr lang="ru-RU" sz="900">
                          <a:effectLst/>
                        </a:rPr>
                        <a:t> – </a:t>
                      </a:r>
                      <a:r>
                        <a:rPr lang="kk-KZ" sz="900">
                          <a:effectLst/>
                        </a:rPr>
                        <a:t>хорошо отображается.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en-US" sz="900">
                          <a:effectLst/>
                        </a:rPr>
                        <a:t>Opera GX</a:t>
                      </a:r>
                      <a:r>
                        <a:rPr lang="ru-RU" sz="900">
                          <a:effectLst/>
                        </a:rPr>
                        <a:t> – хорошо отображается.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en-US" sz="900">
                          <a:effectLst/>
                        </a:rPr>
                        <a:t>Microsoft Edge- </a:t>
                      </a:r>
                      <a:r>
                        <a:rPr lang="ru-RU" sz="900">
                          <a:effectLst/>
                        </a:rPr>
                        <a:t>хорошо отображается.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Chrome</a:t>
                      </a:r>
                      <a:r>
                        <a:rPr lang="ru-RU" sz="900">
                          <a:effectLst/>
                        </a:rPr>
                        <a:t> – </a:t>
                      </a:r>
                      <a:r>
                        <a:rPr lang="kk-KZ" sz="900">
                          <a:effectLst/>
                        </a:rPr>
                        <a:t>хорошо отображается.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en-US" sz="900">
                          <a:effectLst/>
                        </a:rPr>
                        <a:t>Opera GX</a:t>
                      </a:r>
                      <a:r>
                        <a:rPr lang="ru-RU" sz="900">
                          <a:effectLst/>
                        </a:rPr>
                        <a:t> – хорошо отображается.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en-US" sz="900">
                          <a:effectLst/>
                        </a:rPr>
                        <a:t>Microsoft Edge</a:t>
                      </a:r>
                      <a:r>
                        <a:rPr lang="ru-RU" sz="900">
                          <a:effectLst/>
                        </a:rPr>
                        <a:t>-есть проблемы с анимацией.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Chrome</a:t>
                      </a:r>
                      <a:r>
                        <a:rPr lang="ru-RU" sz="900">
                          <a:effectLst/>
                        </a:rPr>
                        <a:t> – </a:t>
                      </a:r>
                      <a:r>
                        <a:rPr lang="kk-KZ" sz="900">
                          <a:effectLst/>
                        </a:rPr>
                        <a:t>хорошо отображается.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en-US" sz="900">
                          <a:effectLst/>
                        </a:rPr>
                        <a:t>Opera GX</a:t>
                      </a:r>
                      <a:r>
                        <a:rPr lang="ru-RU" sz="900">
                          <a:effectLst/>
                        </a:rPr>
                        <a:t> – хорошо отображается.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en-US" sz="900">
                          <a:effectLst/>
                        </a:rPr>
                        <a:t>Microsoft Edge</a:t>
                      </a:r>
                      <a:r>
                        <a:rPr lang="ru-RU" sz="900">
                          <a:effectLst/>
                        </a:rPr>
                        <a:t>-есть проблемы с анимацией.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Chrome</a:t>
                      </a:r>
                      <a:r>
                        <a:rPr lang="ru-RU" sz="900">
                          <a:effectLst/>
                        </a:rPr>
                        <a:t> – </a:t>
                      </a:r>
                      <a:r>
                        <a:rPr lang="kk-KZ" sz="900">
                          <a:effectLst/>
                        </a:rPr>
                        <a:t>хорошо отображается.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en-US" sz="900">
                          <a:effectLst/>
                        </a:rPr>
                        <a:t>Opera GX</a:t>
                      </a:r>
                      <a:r>
                        <a:rPr lang="ru-RU" sz="900">
                          <a:effectLst/>
                        </a:rPr>
                        <a:t> – хорошо отображается.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en-US" sz="900">
                          <a:effectLst/>
                        </a:rPr>
                        <a:t>Microsoft Edge</a:t>
                      </a:r>
                      <a:r>
                        <a:rPr lang="ru-RU" sz="900">
                          <a:effectLst/>
                        </a:rPr>
                        <a:t>-хорошо отображается.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Chrome</a:t>
                      </a:r>
                      <a:r>
                        <a:rPr lang="ru-RU" sz="900">
                          <a:effectLst/>
                        </a:rPr>
                        <a:t> – </a:t>
                      </a:r>
                      <a:r>
                        <a:rPr lang="kk-KZ" sz="900">
                          <a:effectLst/>
                        </a:rPr>
                        <a:t>хорошо отображается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en-US" sz="900">
                          <a:effectLst/>
                        </a:rPr>
                        <a:t>Opera GX</a:t>
                      </a:r>
                      <a:r>
                        <a:rPr lang="ru-RU" sz="900">
                          <a:effectLst/>
                        </a:rPr>
                        <a:t> – хорошо отображается.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en-US" sz="900">
                          <a:effectLst/>
                        </a:rPr>
                        <a:t>Microsoft Edge</a:t>
                      </a:r>
                      <a:r>
                        <a:rPr lang="ru-RU" sz="900">
                          <a:effectLst/>
                        </a:rPr>
                        <a:t>-хорошо отображается.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extLst>
                  <a:ext uri="{0D108BD9-81ED-4DB2-BD59-A6C34878D82A}">
                    <a16:rowId xmlns:a16="http://schemas.microsoft.com/office/drawing/2014/main" val="2865100815"/>
                  </a:ext>
                </a:extLst>
              </a:tr>
              <a:tr h="540664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Адаптивность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  Адаптивен для ПК и мобильных устройств.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Адаптивен для ПК и мобильных устройств.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Адаптивен для ПК и мобильных устройств.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Адаптивен для ПК и мобильных устройств.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Адаптивен для ПК и мобильных устройств.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extLst>
                  <a:ext uri="{0D108BD9-81ED-4DB2-BD59-A6C34878D82A}">
                    <a16:rowId xmlns:a16="http://schemas.microsoft.com/office/drawing/2014/main" val="2725000499"/>
                  </a:ext>
                </a:extLst>
              </a:tr>
              <a:tr h="360443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Производительность (</a:t>
                      </a:r>
                      <a:r>
                        <a:rPr lang="en-US" sz="900">
                          <a:effectLst/>
                        </a:rPr>
                        <a:t>YSlow)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98%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69%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86%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85%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91%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extLst>
                  <a:ext uri="{0D108BD9-81ED-4DB2-BD59-A6C34878D82A}">
                    <a16:rowId xmlns:a16="http://schemas.microsoft.com/office/drawing/2014/main" val="391728946"/>
                  </a:ext>
                </a:extLst>
              </a:tr>
              <a:tr h="360443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Скорость загрузки (</a:t>
                      </a:r>
                      <a:r>
                        <a:rPr lang="en-US" sz="900">
                          <a:effectLst/>
                        </a:rPr>
                        <a:t>F</a:t>
                      </a:r>
                      <a:r>
                        <a:rPr lang="ru-RU" sz="900">
                          <a:effectLst/>
                        </a:rPr>
                        <a:t>)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2.8 секунды 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6.3 секунды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3.7 секунды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9.1 секунды 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4.3 секунды 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extLst>
                  <a:ext uri="{0D108BD9-81ED-4DB2-BD59-A6C34878D82A}">
                    <a16:rowId xmlns:a16="http://schemas.microsoft.com/office/drawing/2014/main" val="2257728504"/>
                  </a:ext>
                </a:extLst>
              </a:tr>
              <a:tr h="1081329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Ключевые слова 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Группа </a:t>
                      </a:r>
                      <a:r>
                        <a:rPr lang="en-US" sz="900">
                          <a:effectLst/>
                        </a:rPr>
                        <a:t>cake.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en-US" sz="900">
                          <a:effectLst/>
                        </a:rPr>
                        <a:t>Cake band.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en-US" sz="900">
                          <a:effectLst/>
                        </a:rPr>
                        <a:t>Musician cake.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en-US" sz="900">
                          <a:effectLst/>
                        </a:rPr>
                        <a:t>Cake </a:t>
                      </a:r>
                      <a:r>
                        <a:rPr lang="ru-RU" sz="900">
                          <a:effectLst/>
                        </a:rPr>
                        <a:t>слушать</a:t>
                      </a:r>
                      <a:r>
                        <a:rPr lang="en-US" sz="900">
                          <a:effectLst/>
                        </a:rPr>
                        <a:t>.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en-US" sz="900">
                          <a:effectLst/>
                        </a:rPr>
                        <a:t>Cake </a:t>
                      </a:r>
                      <a:r>
                        <a:rPr lang="ru-RU" sz="900">
                          <a:effectLst/>
                        </a:rPr>
                        <a:t>музыка.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RHCP</a:t>
                      </a:r>
                      <a:r>
                        <a:rPr lang="ru-RU" sz="900">
                          <a:effectLst/>
                        </a:rPr>
                        <a:t>.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ru-RU" sz="900">
                          <a:effectLst/>
                        </a:rPr>
                        <a:t>Ред хот чили пеперс.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ru-RU" sz="900">
                          <a:effectLst/>
                        </a:rPr>
                        <a:t>Рхчп.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en-US" sz="900">
                          <a:effectLst/>
                        </a:rPr>
                        <a:t>red hot chili peppers </a:t>
                      </a:r>
                      <a:r>
                        <a:rPr lang="ru-RU" sz="900">
                          <a:effectLst/>
                        </a:rPr>
                        <a:t>слушать</a:t>
                      </a:r>
                      <a:r>
                        <a:rPr lang="en-US" sz="900">
                          <a:effectLst/>
                        </a:rPr>
                        <a:t>.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Guns n roses.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en-US" sz="900">
                          <a:effectLst/>
                        </a:rPr>
                        <a:t>Guns and roses.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ru-RU" sz="900">
                          <a:effectLst/>
                        </a:rPr>
                        <a:t>Ганс энд роузес слуать.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Рамштайн.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en-US" sz="900">
                          <a:effectLst/>
                        </a:rPr>
                        <a:t>Rammstein</a:t>
                      </a:r>
                      <a:r>
                        <a:rPr lang="ru-RU" sz="900">
                          <a:effectLst/>
                        </a:rPr>
                        <a:t>.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ru-RU" sz="900">
                          <a:effectLst/>
                        </a:rPr>
                        <a:t>Концерт рамштайна.</a:t>
                      </a:r>
                      <a:endParaRPr lang="ru-KZ" sz="800">
                        <a:effectLst/>
                      </a:endParaRPr>
                    </a:p>
                    <a:p>
                      <a:pPr algn="ctr"/>
                      <a:r>
                        <a:rPr lang="ru-RU" sz="900">
                          <a:effectLst/>
                        </a:rPr>
                        <a:t> Рамшатайн слушать.</a:t>
                      </a:r>
                      <a:endParaRPr lang="ru-KZ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Турбина туриста.</a:t>
                      </a:r>
                      <a:endParaRPr lang="ru-KZ" sz="800" dirty="0">
                        <a:effectLst/>
                      </a:endParaRPr>
                    </a:p>
                    <a:p>
                      <a:pPr algn="ctr"/>
                      <a:r>
                        <a:rPr lang="ru-RU" sz="900" dirty="0">
                          <a:effectLst/>
                        </a:rPr>
                        <a:t>Концерт турбина туриста.</a:t>
                      </a:r>
                      <a:endParaRPr lang="ru-KZ" sz="800" dirty="0">
                        <a:effectLst/>
                      </a:endParaRPr>
                    </a:p>
                    <a:p>
                      <a:pPr algn="ctr"/>
                      <a:r>
                        <a:rPr lang="ru-RU" sz="900" dirty="0">
                          <a:effectLst/>
                        </a:rPr>
                        <a:t>Турбина туриста песни.</a:t>
                      </a:r>
                      <a:endParaRPr lang="ru-KZ" sz="800" dirty="0">
                        <a:effectLst/>
                      </a:endParaRPr>
                    </a:p>
                    <a:p>
                      <a:pPr algn="ctr"/>
                      <a:r>
                        <a:rPr lang="ru-RU" sz="900" dirty="0" err="1">
                          <a:effectLst/>
                        </a:rPr>
                        <a:t>Рэнто</a:t>
                      </a:r>
                      <a:r>
                        <a:rPr lang="ru-RU" sz="900" dirty="0">
                          <a:effectLst/>
                        </a:rPr>
                        <a:t> Гарсиа.</a:t>
                      </a:r>
                      <a:endParaRPr lang="ru-KZ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9" marR="51059" marT="0" marB="0"/>
                </a:tc>
                <a:extLst>
                  <a:ext uri="{0D108BD9-81ED-4DB2-BD59-A6C34878D82A}">
                    <a16:rowId xmlns:a16="http://schemas.microsoft.com/office/drawing/2014/main" val="1010211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36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4959" y="705394"/>
            <a:ext cx="9457509" cy="246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Использованные сервисы: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https://gtmetrix.com/reports/ - инструмент для тестирования производительности и скорости загрузки веб-страниц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https://serpstat.com/ru/projects/dashboard/?no-projects=tru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для нахождения ключевых слов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https://spywords.ru/ – для нахождения ключевых слов.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https://search.google.com/test/mobile-friendly – для определения адаптивности сайта на различных устройствах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https://www.browserling.com/ – для определения кросс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браузерности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75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11977" y="531223"/>
            <a:ext cx="742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ПРОЕКТА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F822EC-4F46-4866-BF0C-AC7483D7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1218891"/>
            <a:ext cx="764011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9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254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ОСНОВЫХ ИНТЕРФЕЙСОВ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D3194E-92CA-4554-8A0C-86118D713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24" y="1141310"/>
            <a:ext cx="10438151" cy="457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589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1351</Words>
  <Application>Microsoft Office PowerPoint</Application>
  <PresentationFormat>Широкоэкранный</PresentationFormat>
  <Paragraphs>199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Алексей Пасецкий</cp:lastModifiedBy>
  <cp:revision>101</cp:revision>
  <dcterms:created xsi:type="dcterms:W3CDTF">2024-05-01T07:24:55Z</dcterms:created>
  <dcterms:modified xsi:type="dcterms:W3CDTF">2024-05-21T23:47:08Z</dcterms:modified>
</cp:coreProperties>
</file>