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70" r:id="rId2"/>
    <p:sldId id="510" r:id="rId3"/>
    <p:sldId id="511" r:id="rId4"/>
    <p:sldId id="512" r:id="rId5"/>
    <p:sldId id="513" r:id="rId6"/>
    <p:sldId id="533" r:id="rId7"/>
    <p:sldId id="534" r:id="rId8"/>
    <p:sldId id="535" r:id="rId9"/>
    <p:sldId id="514" r:id="rId10"/>
    <p:sldId id="530" r:id="rId11"/>
    <p:sldId id="536" r:id="rId12"/>
    <p:sldId id="472" r:id="rId13"/>
    <p:sldId id="465" r:id="rId14"/>
    <p:sldId id="517" r:id="rId15"/>
    <p:sldId id="518" r:id="rId16"/>
    <p:sldId id="519" r:id="rId17"/>
    <p:sldId id="418" r:id="rId18"/>
    <p:sldId id="500" r:id="rId19"/>
    <p:sldId id="420" r:id="rId20"/>
    <p:sldId id="501" r:id="rId21"/>
    <p:sldId id="532" r:id="rId22"/>
    <p:sldId id="528" r:id="rId23"/>
    <p:sldId id="529" r:id="rId24"/>
    <p:sldId id="508" r:id="rId25"/>
    <p:sldId id="507" r:id="rId26"/>
    <p:sldId id="509" r:id="rId27"/>
    <p:sldId id="498" r:id="rId28"/>
    <p:sldId id="525" r:id="rId29"/>
    <p:sldId id="487" r:id="rId30"/>
    <p:sldId id="527" r:id="rId31"/>
    <p:sldId id="488" r:id="rId32"/>
    <p:sldId id="489" r:id="rId33"/>
    <p:sldId id="490" r:id="rId34"/>
    <p:sldId id="491" r:id="rId35"/>
    <p:sldId id="492" r:id="rId36"/>
    <p:sldId id="493" r:id="rId37"/>
    <p:sldId id="494" r:id="rId38"/>
    <p:sldId id="495" r:id="rId39"/>
    <p:sldId id="426" r:id="rId40"/>
    <p:sldId id="429" r:id="rId41"/>
    <p:sldId id="44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2"/>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E5FBE1"/>
    <a:srgbClr val="FFFFFF"/>
    <a:srgbClr val="F9FEF8"/>
    <a:srgbClr val="BCF5B1"/>
    <a:srgbClr val="00DE00"/>
    <a:srgbClr val="6600FF"/>
    <a:srgbClr val="9FF18F"/>
    <a:srgbClr val="9DF19D"/>
    <a:srgbClr val="9AB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autoAdjust="0"/>
    <p:restoredTop sz="81959" autoAdjust="0"/>
  </p:normalViewPr>
  <p:slideViewPr>
    <p:cSldViewPr>
      <p:cViewPr varScale="1">
        <p:scale>
          <a:sx n="60" d="100"/>
          <a:sy n="60" d="100"/>
        </p:scale>
        <p:origin x="-1444" y="-84"/>
      </p:cViewPr>
      <p:guideLst>
        <p:guide orient="horz" pos="2160"/>
        <p:guide pos="2880"/>
      </p:guideLst>
    </p:cSldViewPr>
  </p:slideViewPr>
  <p:outlineViewPr>
    <p:cViewPr>
      <p:scale>
        <a:sx n="33" d="100"/>
        <a:sy n="33" d="100"/>
      </p:scale>
      <p:origin x="0" y="10684"/>
    </p:cViewPr>
  </p:outlineViewPr>
  <p:notesTextViewPr>
    <p:cViewPr>
      <p:scale>
        <a:sx n="1" d="1"/>
        <a:sy n="1" d="1"/>
      </p:scale>
      <p:origin x="0" y="0"/>
    </p:cViewPr>
  </p:notesTextViewPr>
  <p:sorterViewPr>
    <p:cViewPr>
      <p:scale>
        <a:sx n="100" d="100"/>
        <a:sy n="100" d="100"/>
      </p:scale>
      <p:origin x="0" y="14316"/>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985BA6-6286-4F17-A01E-D0A687D6E23A}" type="datetimeFigureOut">
              <a:rPr lang="en-US" smtClean="0"/>
              <a:t>6/25/2014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290A36-9D77-4EAE-B784-56C9B09F1456}" type="slidenum">
              <a:rPr lang="en-US" smtClean="0"/>
              <a:t>‹#›</a:t>
            </a:fld>
            <a:endParaRPr lang="en-US"/>
          </a:p>
        </p:txBody>
      </p:sp>
    </p:spTree>
    <p:extLst>
      <p:ext uri="{BB962C8B-B14F-4D97-AF65-F5344CB8AC3E}">
        <p14:creationId xmlns:p14="http://schemas.microsoft.com/office/powerpoint/2010/main" val="119665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a:t>
            </a:fld>
            <a:endParaRPr lang="en-US"/>
          </a:p>
        </p:txBody>
      </p:sp>
    </p:spTree>
    <p:extLst>
      <p:ext uri="{BB962C8B-B14F-4D97-AF65-F5344CB8AC3E}">
        <p14:creationId xmlns:p14="http://schemas.microsoft.com/office/powerpoint/2010/main" val="1427616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r>
              <a:rPr lang="en-US" baseline="0" dirty="0" smtClean="0"/>
              <a:t> points. </a:t>
            </a:r>
            <a:endParaRPr lang="en-US" dirty="0" smtClean="0"/>
          </a:p>
          <a:p>
            <a:r>
              <a:rPr lang="en-US" dirty="0" smtClean="0"/>
              <a:t>1. But of course, we saw some guarantees. Problem</a:t>
            </a:r>
            <a:r>
              <a:rPr lang="en-US" baseline="0" dirty="0" smtClean="0"/>
              <a:t> is NP-hard in worst-case for rank k&gt;= 6d. </a:t>
            </a:r>
          </a:p>
          <a:p>
            <a:r>
              <a:rPr lang="en-US" baseline="0" dirty="0" err="1" smtClean="0"/>
              <a:t>Kolda</a:t>
            </a:r>
            <a:r>
              <a:rPr lang="en-US" baseline="0" dirty="0" smtClean="0"/>
              <a:t> and more recently others, gave </a:t>
            </a:r>
            <a:r>
              <a:rPr lang="en-US" baseline="0" dirty="0" err="1" smtClean="0"/>
              <a:t>polytime</a:t>
            </a:r>
            <a:r>
              <a:rPr lang="en-US" baseline="0" dirty="0" smtClean="0"/>
              <a:t> algorithms under very special cases – when the rank k \le d.</a:t>
            </a:r>
          </a:p>
          <a:p>
            <a:r>
              <a:rPr lang="en-US" baseline="0" dirty="0" smtClean="0"/>
              <a:t>2. This has led to a large series of works in the field called spectral learning. They give efficient learning for various problem in this special case when k&lt;d (i.e. no of cluster s&lt; d). </a:t>
            </a:r>
          </a:p>
          <a:p>
            <a:r>
              <a:rPr lang="en-US" baseline="0" dirty="0" smtClean="0"/>
              <a:t>3. Does not even work when k=d+1. More generally, what about k&gt;&gt;d? This is called the </a:t>
            </a:r>
            <a:r>
              <a:rPr lang="en-US" baseline="0" dirty="0" err="1" smtClean="0"/>
              <a:t>overcomplete</a:t>
            </a:r>
            <a:r>
              <a:rPr lang="en-US" baseline="0" dirty="0" smtClean="0"/>
              <a:t> setting – useful in speech and vision. </a:t>
            </a:r>
          </a:p>
          <a:p>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14</a:t>
            </a:fld>
            <a:endParaRPr lang="en-US"/>
          </a:p>
        </p:txBody>
      </p:sp>
    </p:spTree>
    <p:extLst>
      <p:ext uri="{BB962C8B-B14F-4D97-AF65-F5344CB8AC3E}">
        <p14:creationId xmlns:p14="http://schemas.microsoft.com/office/powerpoint/2010/main" val="943434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One</a:t>
            </a:r>
            <a:r>
              <a:rPr lang="en-US" baseline="0" dirty="0" smtClean="0"/>
              <a:t> problem with Average-case analysis… is that the choice of the distribution is critical. </a:t>
            </a:r>
          </a:p>
          <a:p>
            <a:pPr marL="228600" indent="-228600">
              <a:buAutoNum type="arabicPeriod"/>
            </a:pPr>
            <a:r>
              <a:rPr lang="en-US" baseline="0" dirty="0" smtClean="0"/>
              <a:t>Consider a problem which has a large chunk of hard instances in its problem space; the average-case distribution can put all its mass on the easy instances. While this may be appropriate for the task at hand, this does not give any indication about the easiness/ hardness of the problem. </a:t>
            </a:r>
          </a:p>
          <a:p>
            <a:r>
              <a:rPr lang="en-US" baseline="0" dirty="0" smtClean="0"/>
              <a:t>3. Smoothed analysis is this really beautiful concept introduced by </a:t>
            </a:r>
            <a:r>
              <a:rPr lang="en-US" baseline="0" dirty="0" err="1" smtClean="0"/>
              <a:t>Spielman-Teng</a:t>
            </a:r>
            <a:r>
              <a:rPr lang="en-US" baseline="0" dirty="0" smtClean="0"/>
              <a:t> in their </a:t>
            </a:r>
            <a:r>
              <a:rPr lang="en-US" baseline="0" dirty="0" err="1" smtClean="0"/>
              <a:t>Godel</a:t>
            </a:r>
            <a:r>
              <a:rPr lang="en-US" baseline="0" dirty="0" smtClean="0"/>
              <a:t> prize winning work to explain the practical success of the simplex algorithm in solving instances in practice. </a:t>
            </a:r>
          </a:p>
          <a:p>
            <a:r>
              <a:rPr lang="en-US" baseline="0" dirty="0" smtClean="0"/>
              <a:t>4. Good SA guarantees captures the fact that worst instances are isolated – so, if we just randomly perturb the instance slightly it becomes easy. So really, if you look at the whole problem space.. and plot the run time of the algorithm w.r.t the instance, the graph looks like this with isolated peaks !</a:t>
            </a:r>
          </a:p>
          <a:p>
            <a:r>
              <a:rPr lang="en-US" baseline="0" dirty="0" smtClean="0"/>
              <a:t>5. These are the best possible guarantees one can hope for in the absence of good worst-case guarantees.. and hence good SA guarantees are also very hard to come by. </a:t>
            </a:r>
          </a:p>
          <a:p>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15</a:t>
            </a:fld>
            <a:endParaRPr lang="en-US"/>
          </a:p>
        </p:txBody>
      </p:sp>
    </p:spTree>
    <p:extLst>
      <p:ext uri="{BB962C8B-B14F-4D97-AF65-F5344CB8AC3E}">
        <p14:creationId xmlns:p14="http://schemas.microsoft.com/office/powerpoint/2010/main" val="1790538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my work with </a:t>
            </a:r>
            <a:r>
              <a:rPr lang="en-US" dirty="0" err="1" smtClean="0"/>
              <a:t>Bhaskara</a:t>
            </a:r>
            <a:r>
              <a:rPr lang="en-US" dirty="0" smtClean="0"/>
              <a:t>,</a:t>
            </a:r>
            <a:r>
              <a:rPr lang="en-US" baseline="0" dirty="0" smtClean="0"/>
              <a:t> </a:t>
            </a:r>
            <a:r>
              <a:rPr lang="en-US" baseline="0" dirty="0" err="1" smtClean="0"/>
              <a:t>Charikar</a:t>
            </a:r>
            <a:r>
              <a:rPr lang="en-US" baseline="0" dirty="0" smtClean="0"/>
              <a:t> and </a:t>
            </a:r>
            <a:r>
              <a:rPr lang="en-US" baseline="0" dirty="0" err="1" smtClean="0"/>
              <a:t>Moitra</a:t>
            </a:r>
            <a:r>
              <a:rPr lang="en-US" baseline="0" dirty="0" smtClean="0"/>
              <a:t> that is to appear at STOC’2014, we give the first polynomial time algorithm using smoothed analysis which learns a bunch of popular probabilistic models even in </a:t>
            </a:r>
            <a:r>
              <a:rPr lang="en-US" baseline="0" dirty="0" err="1" smtClean="0"/>
              <a:t>overcomplete</a:t>
            </a:r>
            <a:r>
              <a:rPr lang="en-US" baseline="0" dirty="0" smtClean="0"/>
              <a:t> settings – this is an important setting of the problem which were previously intractable. I will define the </a:t>
            </a:r>
            <a:r>
              <a:rPr lang="en-US" baseline="0" dirty="0" err="1" smtClean="0"/>
              <a:t>overcomplete</a:t>
            </a:r>
            <a:r>
              <a:rPr lang="en-US" baseline="0" dirty="0" smtClean="0"/>
              <a:t> setting formally later in the talk. They are based on </a:t>
            </a:r>
            <a:r>
              <a:rPr lang="en-US" baseline="0" dirty="0" err="1" smtClean="0"/>
              <a:t>polytime</a:t>
            </a:r>
            <a:r>
              <a:rPr lang="en-US" baseline="0" dirty="0" smtClean="0"/>
              <a:t> </a:t>
            </a:r>
            <a:r>
              <a:rPr lang="en-US" baseline="0" dirty="0" err="1" smtClean="0"/>
              <a:t>algos</a:t>
            </a:r>
            <a:r>
              <a:rPr lang="en-US" baseline="0" dirty="0" smtClean="0"/>
              <a:t> for tensor decompositions in a smoothed analysis setting</a:t>
            </a:r>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16</a:t>
            </a:fld>
            <a:endParaRPr lang="en-US"/>
          </a:p>
        </p:txBody>
      </p:sp>
    </p:spTree>
    <p:extLst>
      <p:ext uri="{BB962C8B-B14F-4D97-AF65-F5344CB8AC3E}">
        <p14:creationId xmlns:p14="http://schemas.microsoft.com/office/powerpoint/2010/main" val="110117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This is where we go to smoothed analysis.</a:t>
            </a:r>
            <a:r>
              <a:rPr lang="en-US" baseline="0" dirty="0" smtClean="0"/>
              <a:t> Let us consider the learning mixtures of </a:t>
            </a:r>
            <a:r>
              <a:rPr lang="en-US" baseline="0" dirty="0" err="1" smtClean="0"/>
              <a:t>gaussians</a:t>
            </a:r>
            <a:r>
              <a:rPr lang="en-US" baseline="0" dirty="0" smtClean="0"/>
              <a:t> setting. </a:t>
            </a:r>
          </a:p>
          <a:p>
            <a:pPr marL="228600" indent="-228600">
              <a:buAutoNum type="arabicPeriod"/>
            </a:pPr>
            <a:r>
              <a:rPr lang="en-US" baseline="0" dirty="0" smtClean="0"/>
              <a:t>The worst-case instances come from means being in some adversarial </a:t>
            </a:r>
            <a:r>
              <a:rPr lang="en-US" baseline="0" dirty="0" err="1" smtClean="0"/>
              <a:t>configs</a:t>
            </a:r>
            <a:r>
              <a:rPr lang="en-US" baseline="0" dirty="0" smtClean="0"/>
              <a:t>. However, unless </a:t>
            </a:r>
            <a:r>
              <a:rPr lang="en-US" baseline="0" dirty="0" err="1" smtClean="0"/>
              <a:t>adversarially</a:t>
            </a:r>
            <a:r>
              <a:rPr lang="en-US" baseline="0" dirty="0" smtClean="0"/>
              <a:t> chosen, in real world very </a:t>
            </a:r>
            <a:r>
              <a:rPr lang="en-US" baseline="0" dirty="0" err="1" smtClean="0"/>
              <a:t>unliekly</a:t>
            </a:r>
            <a:r>
              <a:rPr lang="en-US" baseline="0" dirty="0" smtClean="0"/>
              <a:t> that means are in this bad configuration.</a:t>
            </a:r>
          </a:p>
          <a:p>
            <a:pPr marL="228600" indent="-228600">
              <a:buAutoNum type="arabicPeriod"/>
            </a:pPr>
            <a:r>
              <a:rPr lang="en-US" baseline="0" dirty="0" smtClean="0"/>
              <a:t>Hence, in smoothed analysis we ask: what if the means are perturbed </a:t>
            </a:r>
            <a:r>
              <a:rPr lang="en-US" baseline="0" dirty="0" err="1" smtClean="0"/>
              <a:t>slightyl</a:t>
            </a:r>
            <a:r>
              <a:rPr lang="en-US" baseline="0" dirty="0" smtClean="0"/>
              <a:t> using a random perturbation?</a:t>
            </a:r>
          </a:p>
          <a:p>
            <a:pPr marL="228600" indent="-228600">
              <a:buAutoNum type="arabicPeriod"/>
            </a:pPr>
            <a:r>
              <a:rPr lang="en-US" baseline="0" dirty="0" smtClean="0"/>
              <a:t>We show that this works!!! In fact we show that a simple algorithm based on spectral techniques from the 70s actually works!</a:t>
            </a:r>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17</a:t>
            </a:fld>
            <a:endParaRPr lang="en-US"/>
          </a:p>
        </p:txBody>
      </p:sp>
    </p:spTree>
    <p:extLst>
      <p:ext uri="{BB962C8B-B14F-4D97-AF65-F5344CB8AC3E}">
        <p14:creationId xmlns:p14="http://schemas.microsoft.com/office/powerpoint/2010/main" val="2645237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points. </a:t>
            </a:r>
          </a:p>
          <a:p>
            <a:pPr marL="228600" indent="-228600">
              <a:buAutoNum type="arabicPeriod"/>
            </a:pPr>
            <a:r>
              <a:rPr lang="en-US" dirty="0" smtClean="0"/>
              <a:t>This allows us to give </a:t>
            </a:r>
            <a:r>
              <a:rPr lang="en-US" dirty="0" err="1" smtClean="0"/>
              <a:t>polytime</a:t>
            </a:r>
            <a:r>
              <a:rPr lang="en-US" dirty="0" smtClean="0"/>
              <a:t> algorithms for tensors even</a:t>
            </a:r>
            <a:r>
              <a:rPr lang="en-US" baseline="0" dirty="0" smtClean="0"/>
              <a:t> when k~ d^{t/2}, in smoothed setting.</a:t>
            </a:r>
          </a:p>
          <a:p>
            <a:pPr marL="228600" indent="-228600">
              <a:buAutoNum type="arabicPeriod"/>
            </a:pPr>
            <a:r>
              <a:rPr lang="en-US" baseline="0" dirty="0" smtClean="0"/>
              <a:t>Hence we get a dramatic improvement over previous results which only worked for </a:t>
            </a:r>
            <a:r>
              <a:rPr lang="en-US" baseline="0" dirty="0" err="1" smtClean="0"/>
              <a:t>k~n</a:t>
            </a:r>
            <a:r>
              <a:rPr lang="en-US" baseline="0" dirty="0" smtClean="0"/>
              <a:t>, by resorting to smoothed analysis</a:t>
            </a:r>
          </a:p>
          <a:p>
            <a:pPr marL="228600" indent="-228600">
              <a:buAutoNum type="arabicPeriod"/>
            </a:pPr>
            <a:r>
              <a:rPr lang="en-US" baseline="0" dirty="0" smtClean="0"/>
              <a:t>This can be used as a very big hammer in learning applications. Gives first </a:t>
            </a:r>
            <a:r>
              <a:rPr lang="en-US" baseline="0" dirty="0" err="1" smtClean="0"/>
              <a:t>polytime</a:t>
            </a:r>
            <a:r>
              <a:rPr lang="en-US" baseline="0" dirty="0" smtClean="0"/>
              <a:t> algorithms for </a:t>
            </a:r>
            <a:r>
              <a:rPr lang="en-US" baseline="0" dirty="0" err="1" smtClean="0"/>
              <a:t>leanrning</a:t>
            </a:r>
            <a:r>
              <a:rPr lang="en-US" baseline="0" dirty="0" smtClean="0"/>
              <a:t>……</a:t>
            </a:r>
          </a:p>
          <a:p>
            <a:pPr marL="228600" indent="-228600">
              <a:buAutoNum type="arabicPeriod"/>
            </a:pPr>
            <a:r>
              <a:rPr lang="en-US" baseline="0" dirty="0" smtClean="0"/>
              <a:t>Also gives new algorithms for other unsupervised learning problem like Ranking models. </a:t>
            </a:r>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19</a:t>
            </a:fld>
            <a:endParaRPr lang="en-US"/>
          </a:p>
        </p:txBody>
      </p:sp>
    </p:spTree>
    <p:extLst>
      <p:ext uri="{BB962C8B-B14F-4D97-AF65-F5344CB8AC3E}">
        <p14:creationId xmlns:p14="http://schemas.microsoft.com/office/powerpoint/2010/main" val="1947875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smtClean="0">
                <a:solidFill>
                  <a:schemeClr val="tx1"/>
                </a:solidFill>
                <a:latin typeface="+mn-lt"/>
                <a:ea typeface="+mn-ea"/>
                <a:cs typeface="+mn-cs"/>
              </a:rPr>
              <a:t>T(w) = \sum_{i=1}^R \</a:t>
            </a:r>
            <a:r>
              <a:rPr lang="pl-PL" sz="1200" kern="1200" dirty="0" err="1" smtClean="0">
                <a:solidFill>
                  <a:schemeClr val="tx1"/>
                </a:solidFill>
                <a:latin typeface="+mn-lt"/>
                <a:ea typeface="+mn-ea"/>
                <a:cs typeface="+mn-cs"/>
              </a:rPr>
              <a:t>langle</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b_i</a:t>
            </a:r>
            <a:r>
              <a:rPr lang="pl-PL" sz="1200" kern="1200" dirty="0" smtClean="0">
                <a:solidFill>
                  <a:schemeClr val="tx1"/>
                </a:solidFill>
                <a:latin typeface="+mn-lt"/>
                <a:ea typeface="+mn-ea"/>
                <a:cs typeface="+mn-cs"/>
              </a:rPr>
              <a:t>, w \</a:t>
            </a:r>
            <a:r>
              <a:rPr lang="pl-PL" sz="1200" kern="1200" dirty="0" err="1" smtClean="0">
                <a:solidFill>
                  <a:schemeClr val="tx1"/>
                </a:solidFill>
                <a:latin typeface="+mn-lt"/>
                <a:ea typeface="+mn-ea"/>
                <a:cs typeface="+mn-cs"/>
              </a:rPr>
              <a:t>rangle</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a_i</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otimes</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c_i</a:t>
            </a:r>
            <a:r>
              <a:rPr lang="pl-PL" sz="1200" kern="1200" dirty="0" smtClean="0">
                <a:solidFill>
                  <a:schemeClr val="tx1"/>
                </a:solidFill>
                <a:latin typeface="+mn-lt"/>
                <a:ea typeface="+mn-ea"/>
                <a:cs typeface="+mn-cs"/>
              </a:rPr>
              <a:t>)</a:t>
            </a:r>
          </a:p>
          <a:p>
            <a:r>
              <a:rPr lang="pl-PL" sz="1200" kern="1200" dirty="0" smtClean="0">
                <a:solidFill>
                  <a:schemeClr val="tx1"/>
                </a:solidFill>
                <a:latin typeface="+mn-lt"/>
                <a:ea typeface="+mn-ea"/>
                <a:cs typeface="+mn-cs"/>
              </a:rPr>
              <a:t>= A ~\</a:t>
            </a:r>
            <a:r>
              <a:rPr lang="pl-PL" sz="1200" kern="1200" dirty="0" err="1" smtClean="0">
                <a:solidFill>
                  <a:schemeClr val="tx1"/>
                </a:solidFill>
                <a:latin typeface="+mn-lt"/>
                <a:ea typeface="+mn-ea"/>
                <a:cs typeface="+mn-cs"/>
              </a:rPr>
              <a:t>text</a:t>
            </a:r>
            <a:r>
              <a:rPr lang="pl-PL" sz="1200" kern="1200" dirty="0" smtClean="0">
                <a:solidFill>
                  <a:schemeClr val="tx1"/>
                </a:solidFill>
                <a:latin typeface="+mn-lt"/>
                <a:ea typeface="+mn-ea"/>
                <a:cs typeface="+mn-cs"/>
              </a:rPr>
              <a:t>{</a:t>
            </a:r>
            <a:r>
              <a:rPr lang="pl-PL" sz="1200" kern="1200" dirty="0" err="1" smtClean="0">
                <a:solidFill>
                  <a:schemeClr val="tx1"/>
                </a:solidFill>
                <a:latin typeface="+mn-lt"/>
                <a:ea typeface="+mn-ea"/>
                <a:cs typeface="+mn-cs"/>
              </a:rPr>
              <a:t>diag</a:t>
            </a:r>
            <a:r>
              <a:rPr lang="pl-PL" sz="1200" kern="1200" dirty="0" smtClean="0">
                <a:solidFill>
                  <a:schemeClr val="tx1"/>
                </a:solidFill>
                <a:latin typeface="+mn-lt"/>
                <a:ea typeface="+mn-ea"/>
                <a:cs typeface="+mn-cs"/>
              </a:rPr>
              <a:t>}(</a:t>
            </a:r>
            <a:r>
              <a:rPr lang="pl-PL" sz="1200" kern="1200" dirty="0" err="1" smtClean="0">
                <a:solidFill>
                  <a:schemeClr val="tx1"/>
                </a:solidFill>
                <a:latin typeface="+mn-lt"/>
                <a:ea typeface="+mn-ea"/>
                <a:cs typeface="+mn-cs"/>
              </a:rPr>
              <a:t>w^T</a:t>
            </a:r>
            <a:r>
              <a:rPr lang="pl-PL" sz="1200" kern="1200" dirty="0" smtClean="0">
                <a:solidFill>
                  <a:schemeClr val="tx1"/>
                </a:solidFill>
                <a:latin typeface="+mn-lt"/>
                <a:ea typeface="+mn-ea"/>
                <a:cs typeface="+mn-cs"/>
              </a:rPr>
              <a:t> B) ~C</a:t>
            </a:r>
          </a:p>
          <a:p>
            <a:endParaRPr lang="pl-PL"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24</a:t>
            </a:fld>
            <a:endParaRPr lang="en-US"/>
          </a:p>
        </p:txBody>
      </p:sp>
    </p:spTree>
    <p:extLst>
      <p:ext uri="{BB962C8B-B14F-4D97-AF65-F5344CB8AC3E}">
        <p14:creationId xmlns:p14="http://schemas.microsoft.com/office/powerpoint/2010/main" val="2640868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smtClean="0">
                <a:solidFill>
                  <a:schemeClr val="tx1"/>
                </a:solidFill>
                <a:latin typeface="+mn-lt"/>
                <a:ea typeface="+mn-ea"/>
                <a:cs typeface="+mn-cs"/>
              </a:rPr>
              <a:t>T(w_2) = A ~\</a:t>
            </a:r>
            <a:r>
              <a:rPr lang="pl-PL" sz="1200" kern="1200" dirty="0" err="1" smtClean="0">
                <a:solidFill>
                  <a:schemeClr val="tx1"/>
                </a:solidFill>
                <a:latin typeface="+mn-lt"/>
                <a:ea typeface="+mn-ea"/>
                <a:cs typeface="+mn-cs"/>
              </a:rPr>
              <a:t>text</a:t>
            </a:r>
            <a:r>
              <a:rPr lang="pl-PL" sz="1200" kern="1200" dirty="0" smtClean="0">
                <a:solidFill>
                  <a:schemeClr val="tx1"/>
                </a:solidFill>
                <a:latin typeface="+mn-lt"/>
                <a:ea typeface="+mn-ea"/>
                <a:cs typeface="+mn-cs"/>
              </a:rPr>
              <a:t>{</a:t>
            </a:r>
            <a:r>
              <a:rPr lang="pl-PL" sz="1200" kern="1200" dirty="0" err="1" smtClean="0">
                <a:solidFill>
                  <a:schemeClr val="tx1"/>
                </a:solidFill>
                <a:latin typeface="+mn-lt"/>
                <a:ea typeface="+mn-ea"/>
                <a:cs typeface="+mn-cs"/>
              </a:rPr>
              <a:t>diag</a:t>
            </a:r>
            <a:r>
              <a:rPr lang="pl-PL" sz="1200" kern="1200" dirty="0" smtClean="0">
                <a:solidFill>
                  <a:schemeClr val="tx1"/>
                </a:solidFill>
                <a:latin typeface="+mn-lt"/>
                <a:ea typeface="+mn-ea"/>
                <a:cs typeface="+mn-cs"/>
              </a:rPr>
              <a:t>}(w_2^T B) ~C</a:t>
            </a:r>
          </a:p>
          <a:p>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25</a:t>
            </a:fld>
            <a:endParaRPr lang="en-US"/>
          </a:p>
        </p:txBody>
      </p:sp>
    </p:spTree>
    <p:extLst>
      <p:ext uri="{BB962C8B-B14F-4D97-AF65-F5344CB8AC3E}">
        <p14:creationId xmlns:p14="http://schemas.microsoft.com/office/powerpoint/2010/main" val="2640868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smtClean="0">
                <a:solidFill>
                  <a:schemeClr val="tx1"/>
                </a:solidFill>
                <a:latin typeface="+mn-lt"/>
                <a:ea typeface="+mn-ea"/>
                <a:cs typeface="+mn-cs"/>
              </a:rPr>
              <a:t>T(w) = \sum_{i=1}^R \</a:t>
            </a:r>
            <a:r>
              <a:rPr lang="pl-PL" sz="1200" kern="1200" dirty="0" err="1" smtClean="0">
                <a:solidFill>
                  <a:schemeClr val="tx1"/>
                </a:solidFill>
                <a:latin typeface="+mn-lt"/>
                <a:ea typeface="+mn-ea"/>
                <a:cs typeface="+mn-cs"/>
              </a:rPr>
              <a:t>langle</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b_i</a:t>
            </a:r>
            <a:r>
              <a:rPr lang="pl-PL" sz="1200" kern="1200" dirty="0" smtClean="0">
                <a:solidFill>
                  <a:schemeClr val="tx1"/>
                </a:solidFill>
                <a:latin typeface="+mn-lt"/>
                <a:ea typeface="+mn-ea"/>
                <a:cs typeface="+mn-cs"/>
              </a:rPr>
              <a:t>, w \</a:t>
            </a:r>
            <a:r>
              <a:rPr lang="pl-PL" sz="1200" kern="1200" dirty="0" err="1" smtClean="0">
                <a:solidFill>
                  <a:schemeClr val="tx1"/>
                </a:solidFill>
                <a:latin typeface="+mn-lt"/>
                <a:ea typeface="+mn-ea"/>
                <a:cs typeface="+mn-cs"/>
              </a:rPr>
              <a:t>rangle</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a_i</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otimes</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c_i</a:t>
            </a:r>
            <a:r>
              <a:rPr lang="pl-PL" sz="1200" kern="1200" dirty="0" smtClean="0">
                <a:solidFill>
                  <a:schemeClr val="tx1"/>
                </a:solidFill>
                <a:latin typeface="+mn-lt"/>
                <a:ea typeface="+mn-ea"/>
                <a:cs typeface="+mn-cs"/>
              </a:rPr>
              <a:t>)</a:t>
            </a:r>
          </a:p>
          <a:p>
            <a:r>
              <a:rPr lang="pl-PL" sz="1200" kern="1200" dirty="0" smtClean="0">
                <a:solidFill>
                  <a:schemeClr val="tx1"/>
                </a:solidFill>
                <a:latin typeface="+mn-lt"/>
                <a:ea typeface="+mn-ea"/>
                <a:cs typeface="+mn-cs"/>
              </a:rPr>
              <a:t>= A ~\</a:t>
            </a:r>
            <a:r>
              <a:rPr lang="pl-PL" sz="1200" kern="1200" dirty="0" err="1" smtClean="0">
                <a:solidFill>
                  <a:schemeClr val="tx1"/>
                </a:solidFill>
                <a:latin typeface="+mn-lt"/>
                <a:ea typeface="+mn-ea"/>
                <a:cs typeface="+mn-cs"/>
              </a:rPr>
              <a:t>text</a:t>
            </a:r>
            <a:r>
              <a:rPr lang="pl-PL" sz="1200" kern="1200" dirty="0" smtClean="0">
                <a:solidFill>
                  <a:schemeClr val="tx1"/>
                </a:solidFill>
                <a:latin typeface="+mn-lt"/>
                <a:ea typeface="+mn-ea"/>
                <a:cs typeface="+mn-cs"/>
              </a:rPr>
              <a:t>{</a:t>
            </a:r>
            <a:r>
              <a:rPr lang="pl-PL" sz="1200" kern="1200" dirty="0" err="1" smtClean="0">
                <a:solidFill>
                  <a:schemeClr val="tx1"/>
                </a:solidFill>
                <a:latin typeface="+mn-lt"/>
                <a:ea typeface="+mn-ea"/>
                <a:cs typeface="+mn-cs"/>
              </a:rPr>
              <a:t>diag</a:t>
            </a:r>
            <a:r>
              <a:rPr lang="pl-PL" sz="1200" kern="1200" dirty="0" smtClean="0">
                <a:solidFill>
                  <a:schemeClr val="tx1"/>
                </a:solidFill>
                <a:latin typeface="+mn-lt"/>
                <a:ea typeface="+mn-ea"/>
                <a:cs typeface="+mn-cs"/>
              </a:rPr>
              <a:t>}(</a:t>
            </a:r>
            <a:r>
              <a:rPr lang="pl-PL" sz="1200" kern="1200" dirty="0" err="1" smtClean="0">
                <a:solidFill>
                  <a:schemeClr val="tx1"/>
                </a:solidFill>
                <a:latin typeface="+mn-lt"/>
                <a:ea typeface="+mn-ea"/>
                <a:cs typeface="+mn-cs"/>
              </a:rPr>
              <a:t>w^T</a:t>
            </a:r>
            <a:r>
              <a:rPr lang="pl-PL" sz="1200" kern="1200" dirty="0" smtClean="0">
                <a:solidFill>
                  <a:schemeClr val="tx1"/>
                </a:solidFill>
                <a:latin typeface="+mn-lt"/>
                <a:ea typeface="+mn-ea"/>
                <a:cs typeface="+mn-cs"/>
              </a:rPr>
              <a:t> B) ~C</a:t>
            </a:r>
          </a:p>
          <a:p>
            <a:endParaRPr lang="pl-PL"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26</a:t>
            </a:fld>
            <a:endParaRPr lang="en-US"/>
          </a:p>
        </p:txBody>
      </p:sp>
    </p:spTree>
    <p:extLst>
      <p:ext uri="{BB962C8B-B14F-4D97-AF65-F5344CB8AC3E}">
        <p14:creationId xmlns:p14="http://schemas.microsoft.com/office/powerpoint/2010/main" val="2640868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smtClean="0">
                <a:solidFill>
                  <a:schemeClr val="tx1"/>
                </a:solidFill>
                <a:latin typeface="+mn-lt"/>
                <a:ea typeface="+mn-ea"/>
                <a:cs typeface="+mn-cs"/>
              </a:rPr>
              <a:t>T(w_2) = A ~\</a:t>
            </a:r>
            <a:r>
              <a:rPr lang="pl-PL" sz="1200" kern="1200" dirty="0" err="1" smtClean="0">
                <a:solidFill>
                  <a:schemeClr val="tx1"/>
                </a:solidFill>
                <a:latin typeface="+mn-lt"/>
                <a:ea typeface="+mn-ea"/>
                <a:cs typeface="+mn-cs"/>
              </a:rPr>
              <a:t>text</a:t>
            </a:r>
            <a:r>
              <a:rPr lang="pl-PL" sz="1200" kern="1200" dirty="0" smtClean="0">
                <a:solidFill>
                  <a:schemeClr val="tx1"/>
                </a:solidFill>
                <a:latin typeface="+mn-lt"/>
                <a:ea typeface="+mn-ea"/>
                <a:cs typeface="+mn-cs"/>
              </a:rPr>
              <a:t>{</a:t>
            </a:r>
            <a:r>
              <a:rPr lang="pl-PL" sz="1200" kern="1200" dirty="0" err="1" smtClean="0">
                <a:solidFill>
                  <a:schemeClr val="tx1"/>
                </a:solidFill>
                <a:latin typeface="+mn-lt"/>
                <a:ea typeface="+mn-ea"/>
                <a:cs typeface="+mn-cs"/>
              </a:rPr>
              <a:t>diag</a:t>
            </a:r>
            <a:r>
              <a:rPr lang="pl-PL" sz="1200" kern="1200" dirty="0" smtClean="0">
                <a:solidFill>
                  <a:schemeClr val="tx1"/>
                </a:solidFill>
                <a:latin typeface="+mn-lt"/>
                <a:ea typeface="+mn-ea"/>
                <a:cs typeface="+mn-cs"/>
              </a:rPr>
              <a:t>}(w_2^T B) ~C</a:t>
            </a:r>
          </a:p>
          <a:p>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29</a:t>
            </a:fld>
            <a:endParaRPr lang="en-US"/>
          </a:p>
        </p:txBody>
      </p:sp>
    </p:spTree>
    <p:extLst>
      <p:ext uri="{BB962C8B-B14F-4D97-AF65-F5344CB8AC3E}">
        <p14:creationId xmlns:p14="http://schemas.microsoft.com/office/powerpoint/2010/main" val="2640868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\sum_{</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=1}^R </a:t>
            </a:r>
            <a:r>
              <a:rPr lang="en-US" sz="1200" kern="1200" dirty="0" err="1" smtClean="0">
                <a:solidFill>
                  <a:schemeClr val="tx1"/>
                </a:solidFill>
                <a:latin typeface="+mn-lt"/>
                <a:ea typeface="+mn-ea"/>
                <a:cs typeface="+mn-cs"/>
              </a:rPr>
              <a:t>w_i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mu_i</a:t>
            </a:r>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31</a:t>
            </a:fld>
            <a:endParaRPr lang="en-US"/>
          </a:p>
        </p:txBody>
      </p:sp>
    </p:spTree>
    <p:extLst>
      <p:ext uri="{BB962C8B-B14F-4D97-AF65-F5344CB8AC3E}">
        <p14:creationId xmlns:p14="http://schemas.microsoft.com/office/powerpoint/2010/main" val="141493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In factor analysis, the goal is to take many variables.. And explain them away using few unobserved</a:t>
            </a:r>
            <a:r>
              <a:rPr lang="en-US" sz="1200" kern="1200" baseline="0" dirty="0" smtClean="0">
                <a:solidFill>
                  <a:schemeClr val="tx1"/>
                </a:solidFill>
                <a:latin typeface="+mn-lt"/>
                <a:ea typeface="+mn-ea"/>
                <a:cs typeface="+mn-cs"/>
              </a:rPr>
              <a:t> variables. </a:t>
            </a:r>
            <a:endParaRPr lang="en-US" dirty="0"/>
          </a:p>
        </p:txBody>
      </p:sp>
      <p:sp>
        <p:nvSpPr>
          <p:cNvPr id="4" name="Slide Number Placeholder 3"/>
          <p:cNvSpPr>
            <a:spLocks noGrp="1"/>
          </p:cNvSpPr>
          <p:nvPr>
            <p:ph type="sldNum" sz="quarter" idx="10"/>
          </p:nvPr>
        </p:nvSpPr>
        <p:spPr/>
        <p:txBody>
          <a:bodyPr/>
          <a:lstStyle/>
          <a:p>
            <a:fld id="{20FCD7E7-4AFB-3243-8E6A-804B0A7A401C}" type="slidenum">
              <a:rPr lang="en-US" smtClean="0"/>
              <a:t>2</a:t>
            </a:fld>
            <a:endParaRPr lang="en-US"/>
          </a:p>
        </p:txBody>
      </p:sp>
    </p:spTree>
    <p:extLst>
      <p:ext uri="{BB962C8B-B14F-4D97-AF65-F5344CB8AC3E}">
        <p14:creationId xmlns:p14="http://schemas.microsoft.com/office/powerpoint/2010/main" val="3471930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a_i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rightarrow</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a_i</a:t>
            </a:r>
            <a:r>
              <a:rPr lang="en-US" sz="1200" kern="1200" dirty="0" smtClean="0">
                <a:solidFill>
                  <a:schemeClr val="tx1"/>
                </a:solidFill>
                <a:latin typeface="+mn-lt"/>
                <a:ea typeface="+mn-ea"/>
                <a:cs typeface="+mn-cs"/>
              </a:rPr>
              <a:t>}</a:t>
            </a:r>
          </a:p>
          <a:p>
            <a:r>
              <a:rPr lang="de-DE" sz="1200" kern="1200" dirty="0" smtClean="0">
                <a:solidFill>
                  <a:schemeClr val="tx1"/>
                </a:solidFill>
                <a:latin typeface="+mn-lt"/>
                <a:ea typeface="+mn-ea"/>
                <a:cs typeface="+mn-cs"/>
              </a:rPr>
              <a:t>\</a:t>
            </a:r>
            <a:r>
              <a:rPr lang="de-DE" sz="1200" kern="1200" dirty="0" err="1" smtClean="0">
                <a:solidFill>
                  <a:schemeClr val="tx1"/>
                </a:solidFill>
                <a:latin typeface="+mn-lt"/>
                <a:ea typeface="+mn-ea"/>
                <a:cs typeface="+mn-cs"/>
              </a:rPr>
              <a:t>widetilde</a:t>
            </a:r>
            <a:r>
              <a:rPr lang="de-DE" sz="1200" kern="1200" dirty="0" smtClean="0">
                <a:solidFill>
                  <a:schemeClr val="tx1"/>
                </a:solidFill>
                <a:latin typeface="+mn-lt"/>
                <a:ea typeface="+mn-ea"/>
                <a:cs typeface="+mn-cs"/>
              </a:rPr>
              <a:t>{</a:t>
            </a:r>
            <a:r>
              <a:rPr lang="de-DE" sz="1200" kern="1200" dirty="0" err="1" smtClean="0">
                <a:solidFill>
                  <a:schemeClr val="tx1"/>
                </a:solidFill>
                <a:latin typeface="+mn-lt"/>
                <a:ea typeface="+mn-ea"/>
                <a:cs typeface="+mn-cs"/>
              </a:rPr>
              <a:t>a_i</a:t>
            </a:r>
            <a:r>
              <a:rPr lang="de-DE" sz="1200" kern="1200" dirty="0" smtClean="0">
                <a:solidFill>
                  <a:schemeClr val="tx1"/>
                </a:solidFill>
                <a:latin typeface="+mn-lt"/>
                <a:ea typeface="+mn-ea"/>
                <a:cs typeface="+mn-cs"/>
              </a:rPr>
              <a:t>} = </a:t>
            </a:r>
            <a:r>
              <a:rPr lang="de-DE" sz="1200" kern="1200" dirty="0" err="1" smtClean="0">
                <a:solidFill>
                  <a:schemeClr val="tx1"/>
                </a:solidFill>
                <a:latin typeface="+mn-lt"/>
                <a:ea typeface="+mn-ea"/>
                <a:cs typeface="+mn-cs"/>
              </a:rPr>
              <a:t>a_i</a:t>
            </a:r>
            <a:r>
              <a:rPr lang="de-DE" sz="1200" kern="1200" dirty="0" smtClean="0">
                <a:solidFill>
                  <a:schemeClr val="tx1"/>
                </a:solidFill>
                <a:latin typeface="+mn-lt"/>
                <a:ea typeface="+mn-ea"/>
                <a:cs typeface="+mn-cs"/>
              </a:rPr>
              <a:t> + \</a:t>
            </a:r>
            <a:r>
              <a:rPr lang="de-DE" sz="1200" kern="1200" dirty="0" err="1" smtClean="0">
                <a:solidFill>
                  <a:schemeClr val="tx1"/>
                </a:solidFill>
                <a:latin typeface="+mn-lt"/>
                <a:ea typeface="+mn-ea"/>
                <a:cs typeface="+mn-cs"/>
              </a:rPr>
              <a:t>varepsilon_i</a:t>
            </a:r>
            <a:endParaRPr lang="en-US" dirty="0" smtClean="0"/>
          </a:p>
        </p:txBody>
      </p:sp>
      <p:sp>
        <p:nvSpPr>
          <p:cNvPr id="4" name="Slide Number Placeholder 3"/>
          <p:cNvSpPr>
            <a:spLocks noGrp="1"/>
          </p:cNvSpPr>
          <p:nvPr>
            <p:ph type="sldNum" sz="quarter" idx="10"/>
          </p:nvPr>
        </p:nvSpPr>
        <p:spPr/>
        <p:txBody>
          <a:bodyPr/>
          <a:lstStyle/>
          <a:p>
            <a:fld id="{0497CA2B-7307-4D1D-B464-F4AC18049AA1}" type="slidenum">
              <a:rPr lang="en-US" smtClean="0"/>
              <a:t>32</a:t>
            </a:fld>
            <a:endParaRPr lang="en-US"/>
          </a:p>
        </p:txBody>
      </p:sp>
    </p:spTree>
    <p:extLst>
      <p:ext uri="{BB962C8B-B14F-4D97-AF65-F5344CB8AC3E}">
        <p14:creationId xmlns:p14="http://schemas.microsoft.com/office/powerpoint/2010/main" val="1414935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langle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M \</a:t>
            </a:r>
            <a:r>
              <a:rPr lang="en-US" sz="1200" kern="1200" dirty="0" err="1" smtClean="0">
                <a:solidFill>
                  <a:schemeClr val="tx1"/>
                </a:solidFill>
                <a:latin typeface="+mn-lt"/>
                <a:ea typeface="+mn-ea"/>
                <a:cs typeface="+mn-cs"/>
              </a:rPr>
              <a:t>rangle</a:t>
            </a:r>
            <a:r>
              <a:rPr lang="en-US" sz="1200" kern="1200" dirty="0" smtClean="0">
                <a:solidFill>
                  <a:schemeClr val="tx1"/>
                </a:solidFill>
                <a:latin typeface="+mn-lt"/>
                <a:ea typeface="+mn-ea"/>
                <a:cs typeface="+mn-cs"/>
              </a:rPr>
              <a:t>|^2 =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a:t>
            </a:r>
            <a:r>
              <a:rPr lang="en-US" sz="1200" kern="1200" dirty="0" err="1" smtClean="0">
                <a:solidFill>
                  <a:schemeClr val="tx1"/>
                </a:solidFill>
                <a:latin typeface="+mn-lt"/>
                <a:ea typeface="+mn-ea"/>
                <a:cs typeface="+mn-cs"/>
              </a:rPr>
              <a:t>r^T</a:t>
            </a:r>
            <a:r>
              <a:rPr lang="en-US" sz="1200" kern="1200" dirty="0" smtClean="0">
                <a:solidFill>
                  <a:schemeClr val="tx1"/>
                </a:solidFill>
                <a:latin typeface="+mn-lt"/>
                <a:ea typeface="+mn-ea"/>
                <a:cs typeface="+mn-cs"/>
              </a:rPr>
              <a:t> M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)^2 </a:t>
            </a:r>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33</a:t>
            </a:fld>
            <a:endParaRPr lang="en-US"/>
          </a:p>
        </p:txBody>
      </p:sp>
    </p:spTree>
    <p:extLst>
      <p:ext uri="{BB962C8B-B14F-4D97-AF65-F5344CB8AC3E}">
        <p14:creationId xmlns:p14="http://schemas.microsoft.com/office/powerpoint/2010/main" val="1414935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langle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M \</a:t>
            </a:r>
            <a:r>
              <a:rPr lang="en-US" sz="1200" kern="1200" dirty="0" err="1" smtClean="0">
                <a:solidFill>
                  <a:schemeClr val="tx1"/>
                </a:solidFill>
                <a:latin typeface="+mn-lt"/>
                <a:ea typeface="+mn-ea"/>
                <a:cs typeface="+mn-cs"/>
              </a:rPr>
              <a:t>rangle</a:t>
            </a:r>
            <a:r>
              <a:rPr lang="en-US" sz="1200" kern="1200" dirty="0" smtClean="0">
                <a:solidFill>
                  <a:schemeClr val="tx1"/>
                </a:solidFill>
                <a:latin typeface="+mn-lt"/>
                <a:ea typeface="+mn-ea"/>
                <a:cs typeface="+mn-cs"/>
              </a:rPr>
              <a:t>|^2 =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a:t>
            </a:r>
            <a:r>
              <a:rPr lang="en-US" sz="1200" kern="1200" dirty="0" err="1" smtClean="0">
                <a:solidFill>
                  <a:schemeClr val="tx1"/>
                </a:solidFill>
                <a:latin typeface="+mn-lt"/>
                <a:ea typeface="+mn-ea"/>
                <a:cs typeface="+mn-cs"/>
              </a:rPr>
              <a:t>r^T</a:t>
            </a:r>
            <a:r>
              <a:rPr lang="en-US" sz="1200" kern="1200" dirty="0" smtClean="0">
                <a:solidFill>
                  <a:schemeClr val="tx1"/>
                </a:solidFill>
                <a:latin typeface="+mn-lt"/>
                <a:ea typeface="+mn-ea"/>
                <a:cs typeface="+mn-cs"/>
              </a:rPr>
              <a:t> M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)^2 </a:t>
            </a:r>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34</a:t>
            </a:fld>
            <a:endParaRPr lang="en-US"/>
          </a:p>
        </p:txBody>
      </p:sp>
    </p:spTree>
    <p:extLst>
      <p:ext uri="{BB962C8B-B14F-4D97-AF65-F5344CB8AC3E}">
        <p14:creationId xmlns:p14="http://schemas.microsoft.com/office/powerpoint/2010/main" val="1414935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langle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M \</a:t>
            </a:r>
            <a:r>
              <a:rPr lang="en-US" sz="1200" kern="1200" dirty="0" err="1" smtClean="0">
                <a:solidFill>
                  <a:schemeClr val="tx1"/>
                </a:solidFill>
                <a:latin typeface="+mn-lt"/>
                <a:ea typeface="+mn-ea"/>
                <a:cs typeface="+mn-cs"/>
              </a:rPr>
              <a:t>rangle</a:t>
            </a:r>
            <a:r>
              <a:rPr lang="en-US" sz="1200" kern="1200" dirty="0" smtClean="0">
                <a:solidFill>
                  <a:schemeClr val="tx1"/>
                </a:solidFill>
                <a:latin typeface="+mn-lt"/>
                <a:ea typeface="+mn-ea"/>
                <a:cs typeface="+mn-cs"/>
              </a:rPr>
              <a:t>|^2 =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a:t>
            </a:r>
            <a:r>
              <a:rPr lang="en-US" sz="1200" kern="1200" dirty="0" err="1" smtClean="0">
                <a:solidFill>
                  <a:schemeClr val="tx1"/>
                </a:solidFill>
                <a:latin typeface="+mn-lt"/>
                <a:ea typeface="+mn-ea"/>
                <a:cs typeface="+mn-cs"/>
              </a:rPr>
              <a:t>r^T</a:t>
            </a:r>
            <a:r>
              <a:rPr lang="en-US" sz="1200" kern="1200" dirty="0" smtClean="0">
                <a:solidFill>
                  <a:schemeClr val="tx1"/>
                </a:solidFill>
                <a:latin typeface="+mn-lt"/>
                <a:ea typeface="+mn-ea"/>
                <a:cs typeface="+mn-cs"/>
              </a:rPr>
              <a:t> M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)^2 </a:t>
            </a:r>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35</a:t>
            </a:fld>
            <a:endParaRPr lang="en-US"/>
          </a:p>
        </p:txBody>
      </p:sp>
    </p:spTree>
    <p:extLst>
      <p:ext uri="{BB962C8B-B14F-4D97-AF65-F5344CB8AC3E}">
        <p14:creationId xmlns:p14="http://schemas.microsoft.com/office/powerpoint/2010/main" val="1414935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\text{</a:t>
            </a:r>
            <a:r>
              <a:rPr lang="en-US" sz="1200" kern="1200" dirty="0" err="1" smtClean="0">
                <a:solidFill>
                  <a:schemeClr val="tx1"/>
                </a:solidFill>
                <a:latin typeface="+mn-lt"/>
                <a:ea typeface="+mn-ea"/>
                <a:cs typeface="+mn-cs"/>
              </a:rPr>
              <a:t>Proj</a:t>
            </a:r>
            <a:r>
              <a:rPr lang="en-US" sz="1200" kern="1200" dirty="0" smtClean="0">
                <a:solidFill>
                  <a:schemeClr val="tx1"/>
                </a:solidFill>
                <a:latin typeface="+mn-lt"/>
                <a:ea typeface="+mn-ea"/>
                <a:cs typeface="+mn-cs"/>
              </a:rPr>
              <a:t>}_S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b_i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a:t>
            </a:r>
            <a:r>
              <a:rPr lang="en-US" sz="1200" kern="1200" dirty="0" smtClean="0">
                <a:solidFill>
                  <a:schemeClr val="tx1"/>
                </a:solidFill>
                <a:latin typeface="+mn-lt"/>
                <a:ea typeface="+mn-ea"/>
                <a:cs typeface="+mn-cs"/>
              </a:rPr>
              <a:t> 1/\text{poly}(n, \delta)</a:t>
            </a:r>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36</a:t>
            </a:fld>
            <a:endParaRPr lang="en-US"/>
          </a:p>
        </p:txBody>
      </p:sp>
    </p:spTree>
    <p:extLst>
      <p:ext uri="{BB962C8B-B14F-4D97-AF65-F5344CB8AC3E}">
        <p14:creationId xmlns:p14="http://schemas.microsoft.com/office/powerpoint/2010/main" val="1793735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\text{</a:t>
            </a:r>
            <a:r>
              <a:rPr lang="en-US" sz="1200" kern="1200" dirty="0" err="1" smtClean="0">
                <a:solidFill>
                  <a:schemeClr val="tx1"/>
                </a:solidFill>
                <a:latin typeface="+mn-lt"/>
                <a:ea typeface="+mn-ea"/>
                <a:cs typeface="+mn-cs"/>
              </a:rPr>
              <a:t>Proj</a:t>
            </a:r>
            <a:r>
              <a:rPr lang="en-US" sz="1200" kern="1200" dirty="0" smtClean="0">
                <a:solidFill>
                  <a:schemeClr val="tx1"/>
                </a:solidFill>
                <a:latin typeface="+mn-lt"/>
                <a:ea typeface="+mn-ea"/>
                <a:cs typeface="+mn-cs"/>
              </a:rPr>
              <a:t>}_S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b_i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a:t>
            </a:r>
            <a:r>
              <a:rPr lang="en-US" sz="1200" kern="1200" dirty="0" smtClean="0">
                <a:solidFill>
                  <a:schemeClr val="tx1"/>
                </a:solidFill>
                <a:latin typeface="+mn-lt"/>
                <a:ea typeface="+mn-ea"/>
                <a:cs typeface="+mn-cs"/>
              </a:rPr>
              <a:t> 1/\text{poly}(n, \delta)</a:t>
            </a:r>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37</a:t>
            </a:fld>
            <a:endParaRPr lang="en-US"/>
          </a:p>
        </p:txBody>
      </p:sp>
    </p:spTree>
    <p:extLst>
      <p:ext uri="{BB962C8B-B14F-4D97-AF65-F5344CB8AC3E}">
        <p14:creationId xmlns:p14="http://schemas.microsoft.com/office/powerpoint/2010/main" val="1793735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\text{</a:t>
            </a:r>
            <a:r>
              <a:rPr lang="en-US" sz="1200" kern="1200" dirty="0" err="1" smtClean="0">
                <a:solidFill>
                  <a:schemeClr val="tx1"/>
                </a:solidFill>
                <a:latin typeface="+mn-lt"/>
                <a:ea typeface="+mn-ea"/>
                <a:cs typeface="+mn-cs"/>
              </a:rPr>
              <a:t>Proj</a:t>
            </a:r>
            <a:r>
              <a:rPr lang="en-US" sz="1200" kern="1200" dirty="0" smtClean="0">
                <a:solidFill>
                  <a:schemeClr val="tx1"/>
                </a:solidFill>
                <a:latin typeface="+mn-lt"/>
                <a:ea typeface="+mn-ea"/>
                <a:cs typeface="+mn-cs"/>
              </a:rPr>
              <a:t>}_S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b_i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a:t>
            </a:r>
            <a:r>
              <a:rPr lang="en-US" sz="1200" kern="1200" dirty="0" smtClean="0">
                <a:solidFill>
                  <a:schemeClr val="tx1"/>
                </a:solidFill>
                <a:latin typeface="+mn-lt"/>
                <a:ea typeface="+mn-ea"/>
                <a:cs typeface="+mn-cs"/>
              </a:rPr>
              <a:t> 1/\text{poly}(n, \delta)</a:t>
            </a:r>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38</a:t>
            </a:fld>
            <a:endParaRPr lang="en-US"/>
          </a:p>
        </p:txBody>
      </p:sp>
    </p:spTree>
    <p:extLst>
      <p:ext uri="{BB962C8B-B14F-4D97-AF65-F5344CB8AC3E}">
        <p14:creationId xmlns:p14="http://schemas.microsoft.com/office/powerpoint/2010/main" val="1793735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summarize this section, we used smoothed analysis to design the first polynomial time algorithms with provable guarantees for learning various </a:t>
            </a:r>
            <a:r>
              <a:rPr lang="en-US" baseline="0" dirty="0" err="1" smtClean="0"/>
              <a:t>probabilitistic</a:t>
            </a:r>
            <a:r>
              <a:rPr lang="en-US" baseline="0" dirty="0" smtClean="0"/>
              <a:t> models like mixtures of </a:t>
            </a:r>
            <a:r>
              <a:rPr lang="en-US" baseline="0" dirty="0" err="1" smtClean="0"/>
              <a:t>gaussians</a:t>
            </a:r>
            <a:r>
              <a:rPr lang="en-US" baseline="0" dirty="0" smtClean="0"/>
              <a:t>, HMMs and tensor decompositions, even in highly </a:t>
            </a:r>
            <a:r>
              <a:rPr lang="en-US" baseline="0" dirty="0" err="1" smtClean="0"/>
              <a:t>overcomplete</a:t>
            </a:r>
            <a:r>
              <a:rPr lang="en-US" baseline="0" dirty="0" smtClean="0"/>
              <a:t> settings. </a:t>
            </a:r>
          </a:p>
          <a:p>
            <a:endParaRPr lang="en-US" baseline="0" dirty="0" smtClean="0"/>
          </a:p>
          <a:p>
            <a:r>
              <a:rPr lang="en-US" baseline="0" dirty="0" smtClean="0"/>
              <a:t>And earlier in the talk, we saw how we could design algorithms with much better guarantees for realistic average-case models of graph partitioning. These algorithms used new structure insights about convex relaxations on these instances. </a:t>
            </a:r>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39</a:t>
            </a:fld>
            <a:endParaRPr lang="en-US"/>
          </a:p>
        </p:txBody>
      </p:sp>
    </p:spTree>
    <p:extLst>
      <p:ext uri="{BB962C8B-B14F-4D97-AF65-F5344CB8AC3E}">
        <p14:creationId xmlns:p14="http://schemas.microsoft.com/office/powerpoint/2010/main" val="1916353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In the field of optimization there are many basic problems for which we do</a:t>
            </a:r>
            <a:r>
              <a:rPr lang="en-US" baseline="0" dirty="0" smtClean="0"/>
              <a:t> not have good worst-case guarantees. It would be really great to obtain much better guarantees on realistic average case instances, just as we did with graph partitioning. For this we first need good average-case models that capture real-world instances, and </a:t>
            </a:r>
            <a:r>
              <a:rPr lang="en-US" dirty="0" smtClean="0"/>
              <a:t>I hope to engage in an active discussion with other</a:t>
            </a:r>
            <a:r>
              <a:rPr lang="en-US" baseline="0" dirty="0" smtClean="0"/>
              <a:t> researchers and experts in different applied areas to make progress on this front.</a:t>
            </a:r>
            <a:endParaRPr lang="en-US" dirty="0" smtClean="0"/>
          </a:p>
          <a:p>
            <a:r>
              <a:rPr lang="en-US" dirty="0" smtClean="0"/>
              <a:t>2.</a:t>
            </a:r>
            <a:r>
              <a:rPr lang="en-US" baseline="0" dirty="0" smtClean="0"/>
              <a:t> In machine learning, t</a:t>
            </a:r>
            <a:r>
              <a:rPr lang="en-US" dirty="0" smtClean="0"/>
              <a:t>here are many important</a:t>
            </a:r>
            <a:r>
              <a:rPr lang="en-US" baseline="0" dirty="0" smtClean="0"/>
              <a:t> </a:t>
            </a:r>
            <a:r>
              <a:rPr lang="en-US" dirty="0" smtClean="0"/>
              <a:t>problems </a:t>
            </a:r>
            <a:r>
              <a:rPr lang="en-US" baseline="0" dirty="0" smtClean="0"/>
              <a:t>like learning complex graphical models that are widely used in practice, or deep-learning networks, or learning in the presence of errors --- both when the model has errors, or when there is classification error, for which we don’t have good algorithms in the worst case. It would be great to obtain efficient algorithms in paradigms beyond worst-case analysis.</a:t>
            </a:r>
          </a:p>
          <a:p>
            <a:r>
              <a:rPr lang="en-US" baseline="0" dirty="0" smtClean="0"/>
              <a:t>3. Finally while our new algorithmic framework and average-case models seem to capture real-world instances, our algorithms require solving semi-definite programs that take time in practice. I really believe that much more lightweight relaxations like eigenvalues will also work instead in the pre-processing, and this would lead to </a:t>
            </a:r>
            <a:r>
              <a:rPr lang="en-US" baseline="0" dirty="0" err="1" smtClean="0"/>
              <a:t>algorhtms</a:t>
            </a:r>
            <a:r>
              <a:rPr lang="en-US" baseline="0" dirty="0" smtClean="0"/>
              <a:t> which have provable guarantees and are also practically efficient. </a:t>
            </a:r>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40</a:t>
            </a:fld>
            <a:endParaRPr lang="en-US"/>
          </a:p>
        </p:txBody>
      </p:sp>
    </p:spTree>
    <p:extLst>
      <p:ext uri="{BB962C8B-B14F-4D97-AF65-F5344CB8AC3E}">
        <p14:creationId xmlns:p14="http://schemas.microsoft.com/office/powerpoint/2010/main" val="3485336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(a_1 + a_2)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(b_1 + b_2) + (a_1 - a_2)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(b_1-b_2) = 2 (a_1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b_1 + a_2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b_2)</a:t>
            </a:r>
            <a:endParaRPr lang="en-US" dirty="0"/>
          </a:p>
        </p:txBody>
      </p:sp>
      <p:sp>
        <p:nvSpPr>
          <p:cNvPr id="4" name="Slide Number Placeholder 3"/>
          <p:cNvSpPr>
            <a:spLocks noGrp="1"/>
          </p:cNvSpPr>
          <p:nvPr>
            <p:ph type="sldNum" sz="quarter" idx="10"/>
          </p:nvPr>
        </p:nvSpPr>
        <p:spPr/>
        <p:txBody>
          <a:bodyPr/>
          <a:lstStyle/>
          <a:p>
            <a:fld id="{20FCD7E7-4AFB-3243-8E6A-804B0A7A401C}" type="slidenum">
              <a:rPr lang="en-US" smtClean="0"/>
              <a:t>3</a:t>
            </a:fld>
            <a:endParaRPr lang="en-US"/>
          </a:p>
        </p:txBody>
      </p:sp>
    </p:spTree>
    <p:extLst>
      <p:ext uri="{BB962C8B-B14F-4D97-AF65-F5344CB8AC3E}">
        <p14:creationId xmlns:p14="http://schemas.microsoft.com/office/powerpoint/2010/main" val="347193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 = a_1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b_1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c_1 + \dots + </a:t>
            </a:r>
            <a:r>
              <a:rPr lang="en-US" sz="1200" kern="1200" dirty="0" err="1" smtClean="0">
                <a:solidFill>
                  <a:schemeClr val="tx1"/>
                </a:solidFill>
                <a:latin typeface="+mn-lt"/>
                <a:ea typeface="+mn-ea"/>
                <a:cs typeface="+mn-cs"/>
              </a:rPr>
              <a:t>a_R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b_R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c_R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(15 min)</a:t>
            </a:r>
            <a:endParaRPr lang="en-US" dirty="0"/>
          </a:p>
        </p:txBody>
      </p:sp>
      <p:sp>
        <p:nvSpPr>
          <p:cNvPr id="4" name="Slide Number Placeholder 3"/>
          <p:cNvSpPr>
            <a:spLocks noGrp="1"/>
          </p:cNvSpPr>
          <p:nvPr>
            <p:ph type="sldNum" sz="quarter" idx="10"/>
          </p:nvPr>
        </p:nvSpPr>
        <p:spPr/>
        <p:txBody>
          <a:bodyPr/>
          <a:lstStyle/>
          <a:p>
            <a:fld id="{20FCD7E7-4AFB-3243-8E6A-804B0A7A401C}" type="slidenum">
              <a:rPr lang="en-US" smtClean="0"/>
              <a:t>5</a:t>
            </a:fld>
            <a:endParaRPr lang="en-US"/>
          </a:p>
        </p:txBody>
      </p:sp>
    </p:spTree>
    <p:extLst>
      <p:ext uri="{BB962C8B-B14F-4D97-AF65-F5344CB8AC3E}">
        <p14:creationId xmlns:p14="http://schemas.microsoft.com/office/powerpoint/2010/main" val="19668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a:t>
            </a:r>
            <a:r>
              <a:rPr lang="en-US" baseline="0" dirty="0" smtClean="0"/>
              <a:t> very common approach in Machine Learning, UL to be particular, is to assume that the data that is given to us comes from a probabilistic model that is appropriate for the task at hand. For instance, mixtures of </a:t>
            </a:r>
            <a:r>
              <a:rPr lang="en-US" baseline="0" dirty="0" err="1" smtClean="0"/>
              <a:t>gaussians</a:t>
            </a:r>
            <a:r>
              <a:rPr lang="en-US" baseline="0" dirty="0" smtClean="0"/>
              <a:t> are commonly used while clustering, HMMs for speech recognition etc. etc. Now suppose we are given data generated from the probabilistic model, the question is can we learn the parameters of the model? Known algorithms for the problem take exponential time. </a:t>
            </a:r>
          </a:p>
          <a:p>
            <a:r>
              <a:rPr lang="en-US" dirty="0" smtClean="0"/>
              <a:t>2. EM</a:t>
            </a:r>
            <a:r>
              <a:rPr lang="en-US" baseline="0" dirty="0" smtClean="0"/>
              <a:t> is the method-of-choice in practice --  but it has no provable guarantees.</a:t>
            </a:r>
          </a:p>
          <a:p>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6</a:t>
            </a:fld>
            <a:endParaRPr lang="en-US"/>
          </a:p>
        </p:txBody>
      </p:sp>
    </p:spTree>
    <p:extLst>
      <p:ext uri="{BB962C8B-B14F-4D97-AF65-F5344CB8AC3E}">
        <p14:creationId xmlns:p14="http://schemas.microsoft.com/office/powerpoint/2010/main" val="210729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points. </a:t>
            </a:r>
          </a:p>
          <a:p>
            <a:pPr marL="228600" indent="-228600">
              <a:buAutoNum type="arabicPeriod"/>
            </a:pPr>
            <a:r>
              <a:rPr lang="en-US" dirty="0" smtClean="0"/>
              <a:t>Let us focus on 1</a:t>
            </a:r>
            <a:r>
              <a:rPr lang="en-US" baseline="0" dirty="0" smtClean="0"/>
              <a:t> case study of mixture of </a:t>
            </a:r>
            <a:r>
              <a:rPr lang="en-US" baseline="0" dirty="0" err="1" smtClean="0"/>
              <a:t>gaussians.This</a:t>
            </a:r>
            <a:r>
              <a:rPr lang="en-US" baseline="0" dirty="0" smtClean="0"/>
              <a:t> is a very useful probabilistic model for clustering into k pieces.</a:t>
            </a:r>
          </a:p>
          <a:p>
            <a:pPr marL="228600" indent="-228600">
              <a:buAutoNum type="arabicPeriod"/>
            </a:pPr>
            <a:r>
              <a:rPr lang="en-US" baseline="0" dirty="0" smtClean="0"/>
              <a:t>The data comes from k-</a:t>
            </a:r>
            <a:r>
              <a:rPr lang="en-US" baseline="0" dirty="0" err="1" smtClean="0"/>
              <a:t>gaussians</a:t>
            </a:r>
            <a:r>
              <a:rPr lang="en-US" baseline="0" dirty="0" smtClean="0"/>
              <a:t> in d-dims. The parameters of the model corresponds to mixing weights w_1… </a:t>
            </a:r>
            <a:r>
              <a:rPr lang="en-US" baseline="0" dirty="0" err="1" smtClean="0"/>
              <a:t>w_k</a:t>
            </a:r>
            <a:r>
              <a:rPr lang="en-US" baseline="0" dirty="0" smtClean="0"/>
              <a:t>, and the parameters of the k-</a:t>
            </a:r>
            <a:r>
              <a:rPr lang="en-US" baseline="0" dirty="0" err="1" smtClean="0"/>
              <a:t>gaussians</a:t>
            </a:r>
            <a:r>
              <a:rPr lang="en-US" baseline="0" dirty="0" smtClean="0"/>
              <a:t>, the k-means in d-dims, and the </a:t>
            </a:r>
            <a:r>
              <a:rPr lang="en-US" baseline="0" dirty="0" err="1" smtClean="0"/>
              <a:t>covariances</a:t>
            </a:r>
            <a:r>
              <a:rPr lang="en-US" baseline="0" dirty="0" smtClean="0"/>
              <a:t>.</a:t>
            </a:r>
          </a:p>
          <a:p>
            <a:pPr marL="228600" indent="-228600">
              <a:buAutoNum type="arabicPeriod"/>
            </a:pPr>
            <a:r>
              <a:rPr lang="en-US" baseline="0" dirty="0" smtClean="0"/>
              <a:t>The sample generated by first picking the </a:t>
            </a:r>
            <a:r>
              <a:rPr lang="en-US" baseline="0" dirty="0" err="1" smtClean="0"/>
              <a:t>gaussian</a:t>
            </a:r>
            <a:r>
              <a:rPr lang="en-US" baseline="0" dirty="0" smtClean="0"/>
              <a:t> with prob. </a:t>
            </a:r>
            <a:r>
              <a:rPr lang="en-US" baseline="0" dirty="0" err="1" smtClean="0"/>
              <a:t>W_i</a:t>
            </a:r>
            <a:r>
              <a:rPr lang="en-US" baseline="0" dirty="0" smtClean="0"/>
              <a:t>, and the picking the point according to the </a:t>
            </a:r>
            <a:r>
              <a:rPr lang="en-US" baseline="0" dirty="0" err="1" smtClean="0"/>
              <a:t>gaussian</a:t>
            </a:r>
            <a:r>
              <a:rPr lang="en-US" baseline="0" dirty="0" smtClean="0"/>
              <a:t>. </a:t>
            </a:r>
          </a:p>
          <a:p>
            <a:pPr marL="228600" indent="-228600">
              <a:buAutoNum type="arabicPeriod"/>
            </a:pPr>
            <a:r>
              <a:rPr lang="en-US" baseline="0" dirty="0" smtClean="0"/>
              <a:t>We don’t know which sample comes from which </a:t>
            </a:r>
            <a:r>
              <a:rPr lang="en-US" baseline="0" dirty="0" err="1" smtClean="0"/>
              <a:t>gaussian</a:t>
            </a:r>
            <a:r>
              <a:rPr lang="en-US" baseline="0" dirty="0" smtClean="0"/>
              <a:t>. Given many samples, can we learn the parameters.</a:t>
            </a:r>
          </a:p>
          <a:p>
            <a:pPr marL="228600" indent="-228600">
              <a:buAutoNum type="arabicPeriod"/>
            </a:pPr>
            <a:r>
              <a:rPr lang="en-US" baseline="0" dirty="0" smtClean="0"/>
              <a:t>The best known algorithms take time </a:t>
            </a:r>
            <a:r>
              <a:rPr lang="en-US" baseline="0" dirty="0" err="1" smtClean="0"/>
              <a:t>exp</a:t>
            </a:r>
            <a:r>
              <a:rPr lang="en-US" baseline="0" dirty="0" smtClean="0"/>
              <a:t>(k). In fact there are unconditional sample complexity lower bounds that match this dependence on k – hence we can’t hope for any better.</a:t>
            </a:r>
          </a:p>
          <a:p>
            <a:pPr marL="228600" indent="-228600">
              <a:buAutoNum type="arabicPeriod"/>
            </a:pPr>
            <a:r>
              <a:rPr lang="en-US" baseline="0" dirty="0" smtClean="0"/>
              <a:t>The aim is whether we can design better algorithms in an average-case sense.</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3B290A36-9D77-4EAE-B784-56C9B09F1456}" type="slidenum">
              <a:rPr lang="en-US" smtClean="0"/>
              <a:t>7</a:t>
            </a:fld>
            <a:endParaRPr lang="en-US"/>
          </a:p>
        </p:txBody>
      </p:sp>
    </p:spTree>
    <p:extLst>
      <p:ext uri="{BB962C8B-B14F-4D97-AF65-F5344CB8AC3E}">
        <p14:creationId xmlns:p14="http://schemas.microsoft.com/office/powerpoint/2010/main" val="1726163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cs typeface="Arial" pitchFamily="34" charset="0"/>
                  </a:rPr>
                  <a:t>4 points.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cs typeface="Arial" pitchFamily="34" charset="0"/>
                  </a:rPr>
                  <a:t>1. However, these </a:t>
                </a:r>
                <a:r>
                  <a:rPr lang="en-US" sz="1200" dirty="0" err="1" smtClean="0">
                    <a:solidFill>
                      <a:schemeClr val="tx1"/>
                    </a:solidFill>
                    <a:cs typeface="Arial" pitchFamily="34" charset="0"/>
                  </a:rPr>
                  <a:t>covariances</a:t>
                </a:r>
                <a:r>
                  <a:rPr lang="en-US" sz="1200" baseline="0" dirty="0" smtClean="0">
                    <a:solidFill>
                      <a:schemeClr val="tx1"/>
                    </a:solidFill>
                    <a:cs typeface="Arial" pitchFamily="34" charset="0"/>
                  </a:rPr>
                  <a:t> and third-moment were estimated from the samples. Hence, there is always sampling error.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1"/>
                    </a:solidFill>
                    <a:cs typeface="Arial" pitchFamily="34" charset="0"/>
                  </a:rPr>
                  <a:t>2. In particular, since we only have access to </a:t>
                </a:r>
                <a:r>
                  <a:rPr lang="en-US" sz="1200" baseline="0" dirty="0" err="1" smtClean="0">
                    <a:solidFill>
                      <a:schemeClr val="tx1"/>
                    </a:solidFill>
                    <a:cs typeface="Arial" pitchFamily="34" charset="0"/>
                  </a:rPr>
                  <a:t>polynomially</a:t>
                </a:r>
                <a:r>
                  <a:rPr lang="en-US" sz="1200" baseline="0" dirty="0" smtClean="0">
                    <a:solidFill>
                      <a:schemeClr val="tx1"/>
                    </a:solidFill>
                    <a:cs typeface="Arial" pitchFamily="34" charset="0"/>
                  </a:rPr>
                  <a:t> many samples, we only get inverse polynomial accuracy. We need uniqueness and algorithms resilient to 1/poly errors.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1"/>
                    </a:solidFill>
                    <a:cs typeface="Arial" pitchFamily="34" charset="0"/>
                  </a:rPr>
                  <a:t>3. Unfortunately </a:t>
                </a:r>
                <a:r>
                  <a:rPr lang="en-US" sz="1200" baseline="0" dirty="0" err="1" smtClean="0">
                    <a:solidFill>
                      <a:schemeClr val="tx1"/>
                    </a:solidFill>
                    <a:cs typeface="Arial" pitchFamily="34" charset="0"/>
                  </a:rPr>
                  <a:t>Kruskal</a:t>
                </a:r>
                <a:r>
                  <a:rPr lang="en-US" sz="1200" baseline="0" dirty="0" smtClean="0">
                    <a:solidFill>
                      <a:schemeClr val="tx1"/>
                    </a:solidFill>
                    <a:cs typeface="Arial" pitchFamily="34" charset="0"/>
                  </a:rPr>
                  <a:t> theorem is only for exact decomposition – adapting the proof corresponds to an error tolerance of only inverse-exponential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1"/>
                    </a:solidFill>
                    <a:cs typeface="Arial" pitchFamily="34" charset="0"/>
                  </a:rPr>
                  <a:t>4. We first give a robust </a:t>
                </a:r>
                <a:r>
                  <a:rPr lang="en-US" sz="1200" baseline="0" dirty="0" err="1" smtClean="0">
                    <a:solidFill>
                      <a:schemeClr val="tx1"/>
                    </a:solidFill>
                    <a:cs typeface="Arial" pitchFamily="34" charset="0"/>
                  </a:rPr>
                  <a:t>uniquenss</a:t>
                </a:r>
                <a:r>
                  <a:rPr lang="en-US" sz="1200" baseline="0" dirty="0" smtClean="0">
                    <a:solidFill>
                      <a:schemeClr val="tx1"/>
                    </a:solidFill>
                    <a:cs typeface="Arial" pitchFamily="34" charset="0"/>
                  </a:rPr>
                  <a:t> theorem for tensor decompositions resilient to 1/poly error. </a:t>
                </a:r>
                <a:endParaRPr lang="en-US" sz="1200" dirty="0" smtClean="0">
                  <a:solidFill>
                    <a:schemeClr val="tx1"/>
                  </a:solidFill>
                  <a:cs typeface="Arial" pitchFamily="34" charset="0"/>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cs typeface="Arial" pitchFamily="34" charset="0"/>
                  </a:rPr>
                  <a:t>as long as </a:t>
                </a:r>
                <a:r>
                  <a:rPr lang="en-US" sz="1200" b="0" i="0" smtClean="0">
                    <a:solidFill>
                      <a:schemeClr val="tx1"/>
                    </a:solidFill>
                    <a:latin typeface="Cambria Math"/>
                    <a:cs typeface="Arial" pitchFamily="34" charset="0"/>
                  </a:rPr>
                  <a:t>𝑅≤𝐶𝑛</a:t>
                </a:r>
                <a:r>
                  <a:rPr lang="en-US" sz="1200" dirty="0" smtClean="0">
                    <a:solidFill>
                      <a:schemeClr val="tx1"/>
                    </a:solidFill>
                    <a:cs typeface="Arial" pitchFamily="34" charset="0"/>
                  </a:rPr>
                  <a:t>, for constant </a:t>
                </a:r>
                <a:r>
                  <a:rPr lang="en-US" sz="1200" i="1" dirty="0" smtClean="0">
                    <a:solidFill>
                      <a:schemeClr val="tx1"/>
                    </a:solidFill>
                    <a:cs typeface="Arial" pitchFamily="34" charset="0"/>
                  </a:rPr>
                  <a:t>C, </a:t>
                </a:r>
                <a:r>
                  <a:rPr lang="en-US" sz="1200" dirty="0" smtClean="0">
                    <a:solidFill>
                      <a:schemeClr val="tx1"/>
                    </a:solidFill>
                    <a:cs typeface="Arial" pitchFamily="34" charset="0"/>
                  </a:rPr>
                  <a:t>when #(</a:t>
                </a:r>
                <a:r>
                  <a:rPr lang="en-US" sz="1200" dirty="0" smtClean="0">
                    <a:cs typeface="Arial" pitchFamily="34" charset="0"/>
                  </a:rPr>
                  <a:t>mixtures</a:t>
                </a:r>
                <a:r>
                  <a:rPr lang="en-US" sz="1200" dirty="0" smtClean="0">
                    <a:solidFill>
                      <a:schemeClr val="tx1"/>
                    </a:solidFill>
                    <a:cs typeface="Arial" pitchFamily="34" charset="0"/>
                  </a:rPr>
                  <a:t>) </a:t>
                </a:r>
                <a:r>
                  <a:rPr lang="en-US" sz="1200" i="0" dirty="0" smtClean="0">
                    <a:solidFill>
                      <a:schemeClr val="tx1"/>
                    </a:solidFill>
                    <a:latin typeface="Cambria Math"/>
                    <a:cs typeface="Arial" pitchFamily="34" charset="0"/>
                  </a:rPr>
                  <a:t>≤ 𝐶⋅ dim</a:t>
                </a:r>
                <a:endParaRPr lang="en-US" sz="1200" dirty="0" smtClean="0">
                  <a:solidFill>
                    <a:schemeClr val="tx1"/>
                  </a:solidFill>
                  <a:cs typeface="Arial" pitchFamily="34" charset="0"/>
                </a:endParaRPr>
              </a:p>
            </p:txBody>
          </p:sp>
        </mc:Fallback>
      </mc:AlternateContent>
      <p:sp>
        <p:nvSpPr>
          <p:cNvPr id="4" name="Slide Number Placeholder 3"/>
          <p:cNvSpPr>
            <a:spLocks noGrp="1"/>
          </p:cNvSpPr>
          <p:nvPr>
            <p:ph type="sldNum" sz="quarter" idx="10"/>
          </p:nvPr>
        </p:nvSpPr>
        <p:spPr/>
        <p:txBody>
          <a:bodyPr/>
          <a:lstStyle/>
          <a:p>
            <a:fld id="{3B290A36-9D77-4EAE-B784-56C9B09F1456}" type="slidenum">
              <a:rPr lang="en-US" smtClean="0"/>
              <a:t>10</a:t>
            </a:fld>
            <a:endParaRPr lang="en-US"/>
          </a:p>
        </p:txBody>
      </p:sp>
    </p:spTree>
    <p:extLst>
      <p:ext uri="{BB962C8B-B14F-4D97-AF65-F5344CB8AC3E}">
        <p14:creationId xmlns:p14="http://schemas.microsoft.com/office/powerpoint/2010/main" val="2875210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r>
              <a:rPr lang="en-US" baseline="0" dirty="0" smtClean="0"/>
              <a:t> points. </a:t>
            </a:r>
            <a:endParaRPr lang="en-US" dirty="0" smtClean="0"/>
          </a:p>
          <a:p>
            <a:r>
              <a:rPr lang="en-US" dirty="0" smtClean="0"/>
              <a:t>1. But of course, we saw some guarantees. Problem</a:t>
            </a:r>
            <a:r>
              <a:rPr lang="en-US" baseline="0" dirty="0" smtClean="0"/>
              <a:t> is NP-hard in worst-case for rank k&gt;= 6d. </a:t>
            </a:r>
          </a:p>
          <a:p>
            <a:r>
              <a:rPr lang="en-US" baseline="0" dirty="0" err="1" smtClean="0"/>
              <a:t>Kolda</a:t>
            </a:r>
            <a:r>
              <a:rPr lang="en-US" baseline="0" dirty="0" smtClean="0"/>
              <a:t> and more recently others, gave </a:t>
            </a:r>
            <a:r>
              <a:rPr lang="en-US" baseline="0" dirty="0" err="1" smtClean="0"/>
              <a:t>polytime</a:t>
            </a:r>
            <a:r>
              <a:rPr lang="en-US" baseline="0" dirty="0" smtClean="0"/>
              <a:t> algorithms under very special cases – when the rank k \le d.</a:t>
            </a:r>
          </a:p>
          <a:p>
            <a:r>
              <a:rPr lang="en-US" baseline="0" dirty="0" smtClean="0"/>
              <a:t>2. This has led to a large series of works in the field called spectral learning. They give efficient learning for various problem in this special case when k&lt;d (i.e. no of cluster s&lt; d). </a:t>
            </a:r>
          </a:p>
          <a:p>
            <a:r>
              <a:rPr lang="en-US" baseline="0" dirty="0" smtClean="0"/>
              <a:t>3. Does not even work when k=d+1. More generally, what about k&gt;&gt;d? This is called the </a:t>
            </a:r>
            <a:r>
              <a:rPr lang="en-US" baseline="0" dirty="0" err="1" smtClean="0"/>
              <a:t>overcomplete</a:t>
            </a:r>
            <a:r>
              <a:rPr lang="en-US" baseline="0" dirty="0" smtClean="0"/>
              <a:t> setting – useful in speech and vision. </a:t>
            </a:r>
          </a:p>
          <a:p>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12</a:t>
            </a:fld>
            <a:endParaRPr lang="en-US"/>
          </a:p>
        </p:txBody>
      </p:sp>
    </p:spTree>
    <p:extLst>
      <p:ext uri="{BB962C8B-B14F-4D97-AF65-F5344CB8AC3E}">
        <p14:creationId xmlns:p14="http://schemas.microsoft.com/office/powerpoint/2010/main" val="943434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this non-degenerate or full-rank</a:t>
            </a:r>
            <a:r>
              <a:rPr lang="en-US" baseline="0" dirty="0" smtClean="0"/>
              <a:t> assumption is useful in certain settings like Topic models, in many areas like speech and computer vision, the number of states or clusters is much larger than the dimension. </a:t>
            </a:r>
          </a:p>
          <a:p>
            <a:r>
              <a:rPr lang="en-US" baseline="0" dirty="0" smtClean="0"/>
              <a:t>1. For example in computer vision, researchers commonly use SIFT features which reduce the space to 128 dimensions. </a:t>
            </a:r>
          </a:p>
          <a:p>
            <a:r>
              <a:rPr lang="en-US" baseline="0" dirty="0" smtClean="0"/>
              <a:t>e.g. </a:t>
            </a:r>
            <a:r>
              <a:rPr lang="en-US" sz="1200" b="0" i="0" u="none" strike="noStrike" kern="1200" baseline="0" dirty="0" smtClean="0">
                <a:solidFill>
                  <a:schemeClr val="tx1"/>
                </a:solidFill>
                <a:latin typeface="+mn-lt"/>
                <a:ea typeface="+mn-ea"/>
                <a:cs typeface="+mn-cs"/>
              </a:rPr>
              <a:t>256 classes in the Caltech-256 dataset [GHP07] and several thousands in the case of </a:t>
            </a:r>
            <a:r>
              <a:rPr lang="en-US" sz="1200" b="0" i="0" u="none" strike="noStrike" kern="1200" baseline="0" dirty="0" err="1" smtClean="0">
                <a:solidFill>
                  <a:schemeClr val="tx1"/>
                </a:solidFill>
                <a:latin typeface="+mn-lt"/>
                <a:ea typeface="+mn-ea"/>
                <a:cs typeface="+mn-cs"/>
              </a:rPr>
              <a:t>ImageNet</a:t>
            </a:r>
            <a:r>
              <a:rPr lang="en-US" sz="1200" b="0" i="0" u="none" strike="noStrike" kern="1200" baseline="0" dirty="0" smtClean="0">
                <a:solidFill>
                  <a:schemeClr val="tx1"/>
                </a:solidFill>
                <a:latin typeface="+mn-lt"/>
                <a:ea typeface="+mn-ea"/>
                <a:cs typeface="+mn-cs"/>
              </a:rPr>
              <a:t> [DDS+09].</a:t>
            </a:r>
            <a:endParaRPr lang="en-US" baseline="0" dirty="0" smtClean="0"/>
          </a:p>
          <a:p>
            <a:r>
              <a:rPr lang="en-US" baseline="0" dirty="0" smtClean="0"/>
              <a:t>2. Speech: MFCC features – 39 dimensional, PLP encoding. HTK toolkit. </a:t>
            </a:r>
          </a:p>
          <a:p>
            <a:r>
              <a:rPr lang="en-US" sz="1200" b="0" i="0" u="none" strike="noStrike" kern="1200" baseline="0" dirty="0" smtClean="0">
                <a:solidFill>
                  <a:schemeClr val="tx1"/>
                </a:solidFill>
                <a:latin typeface="+mn-lt"/>
                <a:ea typeface="+mn-ea"/>
                <a:cs typeface="+mn-cs"/>
              </a:rPr>
              <a:t>the features of an audio signal are typically based on </a:t>
            </a:r>
            <a:r>
              <a:rPr lang="en-US" sz="1200" b="0" i="0" u="none" strike="noStrike" kern="1200" baseline="0" dirty="0" err="1" smtClean="0">
                <a:solidFill>
                  <a:schemeClr val="tx1"/>
                </a:solidFill>
                <a:latin typeface="+mn-lt"/>
                <a:ea typeface="+mn-ea"/>
                <a:cs typeface="+mn-cs"/>
              </a:rPr>
              <a:t>mel</a:t>
            </a:r>
            <a:r>
              <a:rPr lang="en-US" sz="1200" b="0" i="0" u="none" strike="noStrike" kern="1200" baseline="0" dirty="0" smtClean="0">
                <a:solidFill>
                  <a:schemeClr val="tx1"/>
                </a:solidFill>
                <a:latin typeface="+mn-lt"/>
                <a:ea typeface="+mn-ea"/>
                <a:cs typeface="+mn-cs"/>
              </a:rPr>
              <a:t>-frequency </a:t>
            </a:r>
            <a:r>
              <a:rPr lang="en-US" sz="1200" b="0" i="0" u="none" strike="noStrike" kern="1200" baseline="0" dirty="0" err="1" smtClean="0">
                <a:solidFill>
                  <a:schemeClr val="tx1"/>
                </a:solidFill>
                <a:latin typeface="+mn-lt"/>
                <a:ea typeface="+mn-ea"/>
                <a:cs typeface="+mn-cs"/>
              </a:rPr>
              <a:t>cepstral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coecients</a:t>
            </a:r>
            <a:r>
              <a:rPr lang="en-US" sz="1200" b="0" i="0" u="none" strike="noStrike" kern="1200" baseline="0" dirty="0" smtClean="0">
                <a:solidFill>
                  <a:schemeClr val="tx1"/>
                </a:solidFill>
                <a:latin typeface="+mn-lt"/>
                <a:ea typeface="+mn-ea"/>
                <a:cs typeface="+mn-cs"/>
              </a:rPr>
              <a:t> (MFCCs) or an encoding called perceptual linear prediction (PLP) that incorporates psychoacoustic constraints [GY08], e.g. these are used to obtain a 39 dimensional feature vector in the popular HTK toolkit for building HMMs for speech recognition [YEG+02, WGPY97].</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13</a:t>
            </a:fld>
            <a:endParaRPr lang="en-US"/>
          </a:p>
        </p:txBody>
      </p:sp>
    </p:spTree>
    <p:extLst>
      <p:ext uri="{BB962C8B-B14F-4D97-AF65-F5344CB8AC3E}">
        <p14:creationId xmlns:p14="http://schemas.microsoft.com/office/powerpoint/2010/main" val="54173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70B7E-20E5-4985-9322-74C9CEA34E88}" type="datetime1">
              <a:rPr lang="en-US" smtClean="0"/>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42941363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72CE8A-E8CA-401A-8A06-470EEAAF0004}" type="datetime1">
              <a:rPr lang="en-US" smtClean="0"/>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128413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CE3319-7A04-43AF-984A-8775CFF997D9}" type="datetime1">
              <a:rPr lang="en-US" smtClean="0"/>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163483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3BF05A-AB0A-4154-BDF8-74BB5EE2AB74}" type="datetime1">
              <a:rPr lang="en-US" smtClean="0"/>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38774005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D8805C-5497-496F-956F-06B65AD4A99A}" type="datetime1">
              <a:rPr lang="en-US" smtClean="0"/>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19514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8126ED-D1E4-4333-8EEB-60636351E020}" type="datetime1">
              <a:rPr lang="en-US" smtClean="0"/>
              <a:t>6/25/2014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153502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27CDDF-7B43-4046-9519-D1043EFABC1B}" type="datetime1">
              <a:rPr lang="en-US" smtClean="0"/>
              <a:t>6/25/2014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76684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CBD2B8-EDDD-4CF7-881C-72E1993B4017}" type="datetime1">
              <a:rPr lang="en-US" smtClean="0"/>
              <a:t>6/25/2014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87744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540FD-DF89-497D-A2C6-29ED0CB5AB5A}" type="datetime1">
              <a:rPr lang="en-US" smtClean="0"/>
              <a:t>6/25/2014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305856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CE3B8-D95C-45B2-A1B1-48209CE9839A}" type="datetime1">
              <a:rPr lang="en-US" smtClean="0"/>
              <a:t>6/25/2014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173377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83448-9365-482D-9B5A-91334E03EE91}" type="datetime1">
              <a:rPr lang="en-US" smtClean="0"/>
              <a:t>6/25/2014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242329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A82D0-9F23-4B33-B0B7-789618D904D5}" type="datetime1">
              <a:rPr lang="en-US" smtClean="0"/>
              <a:t>6/25/2014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CF057-8E0D-42F7-B729-E461E2340D66}" type="slidenum">
              <a:rPr lang="en-US" smtClean="0"/>
              <a:t>‹#›</a:t>
            </a:fld>
            <a:endParaRPr lang="en-US"/>
          </a:p>
        </p:txBody>
      </p:sp>
    </p:spTree>
    <p:extLst>
      <p:ext uri="{BB962C8B-B14F-4D97-AF65-F5344CB8AC3E}">
        <p14:creationId xmlns:p14="http://schemas.microsoft.com/office/powerpoint/2010/main" val="2975798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7.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51.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04.png"/><Relationship Id="rId7" Type="http://schemas.openxmlformats.org/officeDocument/2006/relationships/image" Target="../media/image39.jfi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8.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2.jfif"/><Relationship Id="rId5" Type="http://schemas.openxmlformats.org/officeDocument/2006/relationships/image" Target="../media/image41.jfif"/><Relationship Id="rId4" Type="http://schemas.openxmlformats.org/officeDocument/2006/relationships/image" Target="../media/image40.jp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jfif"/></Relationships>
</file>

<file path=ppt/slides/_rels/slide17.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notesSlide" Target="../notesSlides/notesSlide13.xml"/><Relationship Id="rId7" Type="http://schemas.openxmlformats.org/officeDocument/2006/relationships/image" Target="../media/image4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420.png"/><Relationship Id="rId5" Type="http://schemas.openxmlformats.org/officeDocument/2006/relationships/image" Target="../media/image182.png"/><Relationship Id="rId4" Type="http://schemas.openxmlformats.org/officeDocument/2006/relationships/image" Target="../media/image40.jpg"/></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6.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6.gif"/><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image" Target="../media/image51.png"/><Relationship Id="rId14" Type="http://schemas.openxmlformats.org/officeDocument/2006/relationships/image" Target="../media/image56.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notesSlide" Target="../notesSlides/notesSlide14.xml"/><Relationship Id="rId7"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43.jfif"/><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0.jp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122.png"/><Relationship Id="rId2" Type="http://schemas.openxmlformats.org/officeDocument/2006/relationships/image" Target="../media/image66.png"/><Relationship Id="rId29" Type="http://schemas.openxmlformats.org/officeDocument/2006/relationships/image" Target="../media/image72.png"/><Relationship Id="rId1" Type="http://schemas.openxmlformats.org/officeDocument/2006/relationships/slideLayout" Target="../slideLayouts/slideLayout6.xml"/><Relationship Id="rId6" Type="http://schemas.openxmlformats.org/officeDocument/2006/relationships/image" Target="../media/image70.png"/><Relationship Id="rId5" Type="http://schemas.openxmlformats.org/officeDocument/2006/relationships/image" Target="../media/image69.png"/><Relationship Id="rId28" Type="http://schemas.openxmlformats.org/officeDocument/2006/relationships/image" Target="../media/image71.png"/><Relationship Id="rId31" Type="http://schemas.openxmlformats.org/officeDocument/2006/relationships/image" Target="../media/image820.png"/><Relationship Id="rId4" Type="http://schemas.openxmlformats.org/officeDocument/2006/relationships/image" Target="../media/image68.png"/><Relationship Id="rId27" Type="http://schemas.openxmlformats.org/officeDocument/2006/relationships/image" Target="../media/image780.png"/><Relationship Id="rId30" Type="http://schemas.openxmlformats.org/officeDocument/2006/relationships/image" Target="../media/image73.png"/></Relationships>
</file>

<file path=ppt/slides/_rels/slide23.xml.rels><?xml version="1.0" encoding="UTF-8" standalone="yes"?>
<Relationships xmlns="http://schemas.openxmlformats.org/package/2006/relationships"><Relationship Id="rId8" Type="http://schemas.openxmlformats.org/officeDocument/2006/relationships/image" Target="../media/image76.png"/><Relationship Id="rId7" Type="http://schemas.openxmlformats.org/officeDocument/2006/relationships/image" Target="../media/image75.png"/><Relationship Id="rId2" Type="http://schemas.openxmlformats.org/officeDocument/2006/relationships/image" Target="../media/image780.png"/><Relationship Id="rId1" Type="http://schemas.openxmlformats.org/officeDocument/2006/relationships/slideLayout" Target="../slideLayouts/slideLayout6.xml"/><Relationship Id="rId6" Type="http://schemas.openxmlformats.org/officeDocument/2006/relationships/image" Target="../media/image820.png"/><Relationship Id="rId11" Type="http://schemas.openxmlformats.org/officeDocument/2006/relationships/image" Target="../media/image74.png"/><Relationship Id="rId10" Type="http://schemas.openxmlformats.org/officeDocument/2006/relationships/image" Target="../media/image67.png"/><Relationship Id="rId9" Type="http://schemas.openxmlformats.org/officeDocument/2006/relationships/image" Target="../media/image77.png"/></Relationships>
</file>

<file path=ppt/slides/_rels/slide24.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8.png"/><Relationship Id="rId7" Type="http://schemas.openxmlformats.org/officeDocument/2006/relationships/image" Target="../media/image8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emf"/><Relationship Id="rId10" Type="http://schemas.openxmlformats.org/officeDocument/2006/relationships/image" Target="../media/image83.png"/><Relationship Id="rId4" Type="http://schemas.openxmlformats.org/officeDocument/2006/relationships/image" Target="../media/image79.emf"/><Relationship Id="rId9" Type="http://schemas.openxmlformats.org/officeDocument/2006/relationships/image" Target="../media/image82.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8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3.emf"/><Relationship Id="rId5" Type="http://schemas.openxmlformats.org/officeDocument/2006/relationships/image" Target="../media/image82.emf"/><Relationship Id="rId4" Type="http://schemas.openxmlformats.org/officeDocument/2006/relationships/image" Target="../media/image81.emf"/></Relationships>
</file>

<file path=ppt/slides/_rels/slide2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93.png"/></Relationships>
</file>

<file path=ppt/slides/_rels/slide27.xml.rels><?xml version="1.0" encoding="UTF-8" standalone="yes"?>
<Relationships xmlns="http://schemas.openxmlformats.org/package/2006/relationships"><Relationship Id="rId2" Type="http://schemas.openxmlformats.org/officeDocument/2006/relationships/image" Target="../media/image8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11.png"/><Relationship Id="rId3" Type="http://schemas.openxmlformats.org/officeDocument/2006/relationships/image" Target="../media/image91.png"/><Relationship Id="rId7" Type="http://schemas.openxmlformats.org/officeDocument/2006/relationships/image" Target="../media/image102.png"/><Relationship Id="rId12" Type="http://schemas.openxmlformats.org/officeDocument/2006/relationships/image" Target="../media/image110.png"/><Relationship Id="rId2" Type="http://schemas.openxmlformats.org/officeDocument/2006/relationships/image" Target="../media/image900.png"/><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image" Target="../media/image108.png"/><Relationship Id="rId5" Type="http://schemas.openxmlformats.org/officeDocument/2006/relationships/image" Target="../media/image100.png"/><Relationship Id="rId15" Type="http://schemas.openxmlformats.org/officeDocument/2006/relationships/image" Target="../media/image114.png"/><Relationship Id="rId10" Type="http://schemas.openxmlformats.org/officeDocument/2006/relationships/image" Target="../media/image107.png"/><Relationship Id="rId4" Type="http://schemas.openxmlformats.org/officeDocument/2006/relationships/image" Target="../media/image97.png"/><Relationship Id="rId9" Type="http://schemas.openxmlformats.org/officeDocument/2006/relationships/image" Target="../media/image106.png"/><Relationship Id="rId14" Type="http://schemas.openxmlformats.org/officeDocument/2006/relationships/image" Target="../media/image112.png"/></Relationships>
</file>

<file path=ppt/slides/_rels/slide29.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94.png"/><Relationship Id="rId7" Type="http://schemas.openxmlformats.org/officeDocument/2006/relationships/image" Target="../media/image1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86.emf"/><Relationship Id="rId4" Type="http://schemas.openxmlformats.org/officeDocument/2006/relationships/image" Target="../media/image85.emf"/><Relationship Id="rId9" Type="http://schemas.openxmlformats.org/officeDocument/2006/relationships/image" Target="../media/image9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5.png"/><Relationship Id="rId7" Type="http://schemas.openxmlformats.org/officeDocument/2006/relationships/image" Target="../media/image132.png"/><Relationship Id="rId2" Type="http://schemas.openxmlformats.org/officeDocument/2006/relationships/image" Target="../media/image123.png"/><Relationship Id="rId1" Type="http://schemas.openxmlformats.org/officeDocument/2006/relationships/slideLayout" Target="../slideLayouts/slideLayout6.xml"/><Relationship Id="rId6" Type="http://schemas.openxmlformats.org/officeDocument/2006/relationships/image" Target="../media/image131.png"/><Relationship Id="rId5" Type="http://schemas.openxmlformats.org/officeDocument/2006/relationships/image" Target="../media/image127.png"/><Relationship Id="rId10" Type="http://schemas.openxmlformats.org/officeDocument/2006/relationships/image" Target="../media/image87.jpeg"/><Relationship Id="rId4" Type="http://schemas.openxmlformats.org/officeDocument/2006/relationships/image" Target="../media/image126.png"/><Relationship Id="rId9" Type="http://schemas.openxmlformats.org/officeDocument/2006/relationships/image" Target="../media/image135.png"/></Relationships>
</file>

<file path=ppt/slides/_rels/slide31.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image" Target="../media/image116.png"/><Relationship Id="rId7" Type="http://schemas.openxmlformats.org/officeDocument/2006/relationships/image" Target="../media/image14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9.png"/><Relationship Id="rId10" Type="http://schemas.openxmlformats.org/officeDocument/2006/relationships/image" Target="../media/image145.png"/><Relationship Id="rId4" Type="http://schemas.openxmlformats.org/officeDocument/2006/relationships/image" Target="../media/image138.png"/><Relationship Id="rId9" Type="http://schemas.openxmlformats.org/officeDocument/2006/relationships/image" Target="../media/image144.png"/></Relationships>
</file>

<file path=ppt/slides/_rels/slide32.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image" Target="../media/image88.emf"/><Relationship Id="rId7" Type="http://schemas.openxmlformats.org/officeDocument/2006/relationships/image" Target="../media/image15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55.png"/><Relationship Id="rId5" Type="http://schemas.openxmlformats.org/officeDocument/2006/relationships/image" Target="../media/image90.emf"/><Relationship Id="rId10" Type="http://schemas.openxmlformats.org/officeDocument/2006/relationships/image" Target="../media/image133.png"/><Relationship Id="rId4" Type="http://schemas.openxmlformats.org/officeDocument/2006/relationships/image" Target="../media/image89.emf"/><Relationship Id="rId9" Type="http://schemas.openxmlformats.org/officeDocument/2006/relationships/image" Target="../media/image153.png"/></Relationships>
</file>

<file path=ppt/slides/_rels/slide33.xml.rels><?xml version="1.0" encoding="UTF-8" standalone="yes"?>
<Relationships xmlns="http://schemas.openxmlformats.org/package/2006/relationships"><Relationship Id="rId3" Type="http://schemas.openxmlformats.org/officeDocument/2006/relationships/image" Target="../media/image136.png"/><Relationship Id="rId7" Type="http://schemas.openxmlformats.org/officeDocument/2006/relationships/image" Target="../media/image14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2.emf"/><Relationship Id="rId5" Type="http://schemas.openxmlformats.org/officeDocument/2006/relationships/image" Target="../media/image91.emf"/><Relationship Id="rId4" Type="http://schemas.openxmlformats.org/officeDocument/2006/relationships/image" Target="../media/image137.png"/></Relationships>
</file>

<file path=ppt/slides/_rels/slide34.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image" Target="../media/image158.png"/><Relationship Id="rId3" Type="http://schemas.openxmlformats.org/officeDocument/2006/relationships/image" Target="../media/image91.emf"/><Relationship Id="rId7" Type="http://schemas.openxmlformats.org/officeDocument/2006/relationships/image" Target="../media/image96.emf"/><Relationship Id="rId12" Type="http://schemas.openxmlformats.org/officeDocument/2006/relationships/image" Target="../media/image14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95.emf"/><Relationship Id="rId11" Type="http://schemas.openxmlformats.org/officeDocument/2006/relationships/image" Target="../media/image156.png"/><Relationship Id="rId5" Type="http://schemas.openxmlformats.org/officeDocument/2006/relationships/image" Target="../media/image94.emf"/><Relationship Id="rId10" Type="http://schemas.openxmlformats.org/officeDocument/2006/relationships/image" Target="../media/image151.png"/><Relationship Id="rId4" Type="http://schemas.openxmlformats.org/officeDocument/2006/relationships/image" Target="../media/image93.emf"/><Relationship Id="rId9" Type="http://schemas.openxmlformats.org/officeDocument/2006/relationships/image" Target="../media/image148.png"/></Relationships>
</file>

<file path=ppt/slides/_rels/slide35.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64.png"/><Relationship Id="rId4" Type="http://schemas.openxmlformats.org/officeDocument/2006/relationships/image" Target="../media/image163.png"/></Relationships>
</file>

<file path=ppt/slides/_rels/slide36.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9.png"/><Relationship Id="rId7" Type="http://schemas.openxmlformats.org/officeDocument/2006/relationships/image" Target="../media/image16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7.emf"/><Relationship Id="rId4" Type="http://schemas.openxmlformats.org/officeDocument/2006/relationships/image" Target="../media/image154.png"/><Relationship Id="rId9" Type="http://schemas.openxmlformats.org/officeDocument/2006/relationships/image" Target="../media/image157.png"/></Relationships>
</file>

<file path=ppt/slides/_rels/slide37.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74.png"/><Relationship Id="rId5" Type="http://schemas.openxmlformats.org/officeDocument/2006/relationships/image" Target="../media/image173.png"/><Relationship Id="rId4" Type="http://schemas.openxmlformats.org/officeDocument/2006/relationships/image" Target="../media/image172.png"/></Relationships>
</file>

<file path=ppt/slides/_rels/slide38.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6.png"/></Relationships>
</file>

<file path=ppt/slides/_rels/slide3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68.png"/><Relationship Id="rId4" Type="http://schemas.openxmlformats.org/officeDocument/2006/relationships/image" Target="../media/image16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6.gif"/><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1.jfif"/><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9.png"/><Relationship Id="rId12" Type="http://schemas.openxmlformats.org/officeDocument/2006/relationships/image" Target="../media/image124.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7.png"/><Relationship Id="rId11" Type="http://schemas.openxmlformats.org/officeDocument/2006/relationships/image" Target="../media/image130.png"/><Relationship Id="rId5" Type="http://schemas.openxmlformats.org/officeDocument/2006/relationships/image" Target="../media/image98.png"/><Relationship Id="rId10" Type="http://schemas.openxmlformats.org/officeDocument/2006/relationships/image" Target="../media/image129.png"/><Relationship Id="rId4" Type="http://schemas.openxmlformats.org/officeDocument/2006/relationships/image" Target="../media/image115.png"/><Relationship Id="rId9" Type="http://schemas.openxmlformats.org/officeDocument/2006/relationships/image" Target="../media/image128.png"/></Relationships>
</file>

<file path=ppt/slides/_rels/slide8.xml.rels><?xml version="1.0" encoding="UTF-8" standalone="yes"?>
<Relationships xmlns="http://schemas.openxmlformats.org/package/2006/relationships"><Relationship Id="rId18" Type="http://schemas.openxmlformats.org/officeDocument/2006/relationships/image" Target="../media/image161.png"/><Relationship Id="rId21" Type="http://schemas.openxmlformats.org/officeDocument/2006/relationships/image" Target="../media/image23.png"/><Relationship Id="rId17" Type="http://schemas.openxmlformats.org/officeDocument/2006/relationships/image" Target="../media/image160.png"/><Relationship Id="rId2" Type="http://schemas.openxmlformats.org/officeDocument/2006/relationships/image" Target="../media/image22.png"/><Relationship Id="rId20" Type="http://schemas.openxmlformats.org/officeDocument/2006/relationships/image" Target="../media/image113.png"/><Relationship Id="rId1" Type="http://schemas.openxmlformats.org/officeDocument/2006/relationships/slideLayout" Target="../slideLayouts/slideLayout2.xml"/><Relationship Id="rId23" Type="http://schemas.openxmlformats.org/officeDocument/2006/relationships/image" Target="../media/image25.png"/><Relationship Id="rId19" Type="http://schemas.openxmlformats.org/officeDocument/2006/relationships/image" Target="../media/image162.png"/><Relationship Id="rId22"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4.jp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ctrTitle"/>
              </p:nvPr>
            </p:nvSpPr>
            <p:spPr>
              <a:xfrm>
                <a:off x="228600" y="2873375"/>
                <a:ext cx="8610600" cy="1470025"/>
              </a:xfrm>
            </p:spPr>
            <p:txBody>
              <a:bodyPr>
                <a:noAutofit/>
              </a:bodyPr>
              <a:lstStyle/>
              <a:p>
                <a:pPr>
                  <a:lnSpc>
                    <a:spcPct val="150000"/>
                  </a:lnSpc>
                </a:pPr>
                <a:r>
                  <a:rPr lang="en-US" sz="3200" dirty="0" err="1" smtClean="0"/>
                  <a:t>Aravindan</a:t>
                </a:r>
                <a:r>
                  <a:rPr lang="en-US" sz="3200" dirty="0" smtClean="0"/>
                  <a:t> </a:t>
                </a:r>
                <a:r>
                  <a:rPr lang="en-US" sz="3200" dirty="0" err="1" smtClean="0"/>
                  <a:t>Vijayaraghavan</a:t>
                </a:r>
                <a:r>
                  <a:rPr lang="en-US" sz="3200" dirty="0" smtClean="0"/>
                  <a:t/>
                </a:r>
                <a:br>
                  <a:rPr lang="en-US" sz="3200" dirty="0" smtClean="0"/>
                </a:br>
                <a:r>
                  <a:rPr lang="en-US" sz="3200" dirty="0" smtClean="0"/>
                  <a:t>	</a:t>
                </a:r>
                <a:r>
                  <a:rPr lang="en-US" sz="2800" dirty="0" smtClean="0"/>
                  <a:t>CMU  </a:t>
                </a:r>
                <a14:m>
                  <m:oMath xmlns:m="http://schemas.openxmlformats.org/officeDocument/2006/math">
                    <m:r>
                      <a:rPr lang="en-US" sz="2800" i="1" dirty="0" smtClean="0">
                        <a:latin typeface="Cambria Math"/>
                        <a:ea typeface="Cambria Math"/>
                        <a:sym typeface="Wingdings" panose="05000000000000000000" pitchFamily="2" charset="2"/>
                      </a:rPr>
                      <m:t>⇒</m:t>
                    </m:r>
                  </m:oMath>
                </a14:m>
                <a:r>
                  <a:rPr lang="en-US" sz="2800" dirty="0" smtClean="0">
                    <a:sym typeface="Wingdings" panose="05000000000000000000" pitchFamily="2" charset="2"/>
                  </a:rPr>
                  <a:t> Northwestern University</a:t>
                </a:r>
                <a:endParaRPr lang="en-US" sz="2800" dirty="0">
                  <a:solidFill>
                    <a:schemeClr val="tx2"/>
                  </a:solidFill>
                </a:endParaRPr>
              </a:p>
            </p:txBody>
          </p:sp>
        </mc:Choice>
        <mc:Fallback xmlns="">
          <p:sp>
            <p:nvSpPr>
              <p:cNvPr id="4" name="Title 3"/>
              <p:cNvSpPr>
                <a:spLocks noGrp="1" noRot="1" noChangeAspect="1" noMove="1" noResize="1" noEditPoints="1" noAdjustHandles="1" noChangeArrowheads="1" noChangeShapeType="1" noTextEdit="1"/>
              </p:cNvSpPr>
              <p:nvPr>
                <p:ph type="ctrTitle"/>
              </p:nvPr>
            </p:nvSpPr>
            <p:spPr>
              <a:xfrm>
                <a:off x="228600" y="2873375"/>
                <a:ext cx="8610600" cy="1470025"/>
              </a:xfrm>
              <a:blipFill rotWithShape="1">
                <a:blip r:embed="rId3"/>
                <a:stretch>
                  <a:fillRect b="-8264"/>
                </a:stretch>
              </a:blipFill>
            </p:spPr>
            <p:txBody>
              <a:bodyPr/>
              <a:lstStyle/>
              <a:p>
                <a:r>
                  <a:rPr lang="en-US">
                    <a:noFill/>
                  </a:rPr>
                  <a:t> </a:t>
                </a:r>
              </a:p>
            </p:txBody>
          </p:sp>
        </mc:Fallback>
      </mc:AlternateContent>
      <p:sp>
        <p:nvSpPr>
          <p:cNvPr id="11" name="Title 3"/>
          <p:cNvSpPr txBox="1">
            <a:spLocks/>
          </p:cNvSpPr>
          <p:nvPr/>
        </p:nvSpPr>
        <p:spPr>
          <a:xfrm>
            <a:off x="228600" y="0"/>
            <a:ext cx="8610600" cy="2971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2"/>
                </a:solidFill>
                <a:latin typeface="+mj-lt"/>
                <a:ea typeface="+mj-ea"/>
                <a:cs typeface="+mj-cs"/>
              </a:defRPr>
            </a:lvl1pPr>
          </a:lstStyle>
          <a:p>
            <a:r>
              <a:rPr lang="en-US" dirty="0" smtClean="0"/>
              <a:t>Smoothed Analysis of Tensor Decompositions and Learning</a:t>
            </a:r>
            <a:endParaRPr lang="en-US" sz="3600" dirty="0"/>
          </a:p>
        </p:txBody>
      </p:sp>
      <p:sp>
        <p:nvSpPr>
          <p:cNvPr id="6" name="Subtitle 4"/>
          <p:cNvSpPr>
            <a:spLocks noGrp="1"/>
          </p:cNvSpPr>
          <p:nvPr>
            <p:ph type="subTitle" idx="1"/>
          </p:nvPr>
        </p:nvSpPr>
        <p:spPr>
          <a:xfrm>
            <a:off x="1981200" y="4648200"/>
            <a:ext cx="5257800" cy="533400"/>
          </a:xfrm>
        </p:spPr>
        <p:txBody>
          <a:bodyPr>
            <a:normAutofit/>
          </a:bodyPr>
          <a:lstStyle/>
          <a:p>
            <a:r>
              <a:rPr lang="en-US" sz="2400" dirty="0">
                <a:solidFill>
                  <a:schemeClr val="tx1"/>
                </a:solidFill>
              </a:rPr>
              <a:t>b</a:t>
            </a:r>
            <a:r>
              <a:rPr lang="en-US" sz="2400" dirty="0" smtClean="0">
                <a:solidFill>
                  <a:schemeClr val="tx1"/>
                </a:solidFill>
              </a:rPr>
              <a:t>ased on joint works with</a:t>
            </a:r>
          </a:p>
        </p:txBody>
      </p:sp>
      <p:sp>
        <p:nvSpPr>
          <p:cNvPr id="7" name="Subtitle 4"/>
          <p:cNvSpPr txBox="1">
            <a:spLocks/>
          </p:cNvSpPr>
          <p:nvPr/>
        </p:nvSpPr>
        <p:spPr>
          <a:xfrm>
            <a:off x="152400" y="5334000"/>
            <a:ext cx="3200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rPr>
              <a:t>Aditya </a:t>
            </a:r>
            <a:r>
              <a:rPr lang="en-US" sz="2400" dirty="0" err="1" smtClean="0">
                <a:solidFill>
                  <a:schemeClr val="tx1"/>
                </a:solidFill>
              </a:rPr>
              <a:t>Bhaskara</a:t>
            </a:r>
            <a:endParaRPr lang="en-US" sz="2400" dirty="0" smtClean="0">
              <a:solidFill>
                <a:schemeClr val="tx1"/>
              </a:solidFill>
            </a:endParaRPr>
          </a:p>
          <a:p>
            <a:r>
              <a:rPr lang="en-US" sz="2400" dirty="0" smtClean="0">
                <a:solidFill>
                  <a:schemeClr val="tx1"/>
                </a:solidFill>
              </a:rPr>
              <a:t>Google Research</a:t>
            </a:r>
          </a:p>
        </p:txBody>
      </p:sp>
      <p:sp>
        <p:nvSpPr>
          <p:cNvPr id="9" name="Subtitle 4"/>
          <p:cNvSpPr txBox="1">
            <a:spLocks/>
          </p:cNvSpPr>
          <p:nvPr/>
        </p:nvSpPr>
        <p:spPr>
          <a:xfrm>
            <a:off x="3124200" y="5334000"/>
            <a:ext cx="3200400" cy="914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rPr>
              <a:t>Moses </a:t>
            </a:r>
            <a:r>
              <a:rPr lang="en-US" sz="2400" dirty="0" err="1" smtClean="0">
                <a:solidFill>
                  <a:schemeClr val="tx1"/>
                </a:solidFill>
              </a:rPr>
              <a:t>Charikar</a:t>
            </a:r>
            <a:endParaRPr lang="en-US" sz="2400" dirty="0" smtClean="0">
              <a:solidFill>
                <a:schemeClr val="tx1"/>
              </a:solidFill>
            </a:endParaRPr>
          </a:p>
          <a:p>
            <a:r>
              <a:rPr lang="en-US" sz="2400" dirty="0" smtClean="0">
                <a:solidFill>
                  <a:schemeClr val="tx1"/>
                </a:solidFill>
              </a:rPr>
              <a:t>Princeton</a:t>
            </a:r>
          </a:p>
        </p:txBody>
      </p:sp>
      <p:sp>
        <p:nvSpPr>
          <p:cNvPr id="10" name="Subtitle 4"/>
          <p:cNvSpPr txBox="1">
            <a:spLocks/>
          </p:cNvSpPr>
          <p:nvPr/>
        </p:nvSpPr>
        <p:spPr>
          <a:xfrm>
            <a:off x="6172200" y="5334000"/>
            <a:ext cx="3200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err="1" smtClean="0">
                <a:solidFill>
                  <a:schemeClr val="tx1"/>
                </a:solidFill>
              </a:rPr>
              <a:t>Ankur</a:t>
            </a:r>
            <a:r>
              <a:rPr lang="en-US" sz="2400" dirty="0" smtClean="0">
                <a:solidFill>
                  <a:schemeClr val="tx1"/>
                </a:solidFill>
              </a:rPr>
              <a:t> </a:t>
            </a:r>
            <a:r>
              <a:rPr lang="en-US" sz="2400" dirty="0" err="1" smtClean="0">
                <a:solidFill>
                  <a:schemeClr val="tx1"/>
                </a:solidFill>
              </a:rPr>
              <a:t>Moitra</a:t>
            </a:r>
            <a:endParaRPr lang="en-US" sz="2400" dirty="0" smtClean="0">
              <a:solidFill>
                <a:schemeClr val="tx1"/>
              </a:solidFill>
            </a:endParaRPr>
          </a:p>
          <a:p>
            <a:r>
              <a:rPr lang="en-US" sz="2400" dirty="0" smtClean="0">
                <a:solidFill>
                  <a:schemeClr val="tx1"/>
                </a:solidFill>
              </a:rPr>
              <a:t>MIT</a:t>
            </a:r>
          </a:p>
        </p:txBody>
      </p:sp>
    </p:spTree>
    <p:extLst>
      <p:ext uri="{BB962C8B-B14F-4D97-AF65-F5344CB8AC3E}">
        <p14:creationId xmlns:p14="http://schemas.microsoft.com/office/powerpoint/2010/main" val="1029703132"/>
      </p:ext>
    </p:extLst>
  </p:cSld>
  <p:clrMapOvr>
    <a:masterClrMapping/>
  </p:clrMapOvr>
  <mc:AlternateContent xmlns:mc="http://schemas.openxmlformats.org/markup-compatibility/2006" xmlns:p14="http://schemas.microsoft.com/office/powerpoint/2010/main">
    <mc:Choice Requires="p14">
      <p:transition spd="slow" p14:dur="2000" advTm="3208"/>
    </mc:Choice>
    <mc:Fallback xmlns="">
      <p:transition spd="slow" advTm="320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idx="1"/>
          </p:nvPr>
        </p:nvSpPr>
        <p:spPr>
          <a:xfrm>
            <a:off x="647700" y="3352800"/>
            <a:ext cx="8382000" cy="382582"/>
          </a:xfrm>
          <a:ln>
            <a:noFill/>
          </a:ln>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2400" b="1" i="1" dirty="0" smtClean="0">
                <a:solidFill>
                  <a:srgbClr val="C00000"/>
                </a:solidFill>
                <a:cs typeface="Arial" pitchFamily="34" charset="0"/>
              </a:rPr>
              <a:t>Uniqueness and Algorithms resilient to noise of 1/poly(</a:t>
            </a:r>
            <a:r>
              <a:rPr lang="en-US" sz="2400" b="1" i="1" dirty="0" err="1">
                <a:solidFill>
                  <a:srgbClr val="C00000"/>
                </a:solidFill>
                <a:cs typeface="Arial" pitchFamily="34" charset="0"/>
              </a:rPr>
              <a:t>d</a:t>
            </a:r>
            <a:r>
              <a:rPr lang="en-US" sz="2400" b="1" i="1" dirty="0" err="1" smtClean="0">
                <a:solidFill>
                  <a:srgbClr val="C00000"/>
                </a:solidFill>
                <a:cs typeface="Arial" pitchFamily="34" charset="0"/>
              </a:rPr>
              <a:t>,k</a:t>
            </a:r>
            <a:r>
              <a:rPr lang="en-US" sz="2400" b="1" i="1" dirty="0" smtClean="0">
                <a:solidFill>
                  <a:srgbClr val="C00000"/>
                </a:solidFill>
                <a:cs typeface="Arial" pitchFamily="34" charset="0"/>
              </a:rPr>
              <a:t>) ?</a:t>
            </a:r>
          </a:p>
        </p:txBody>
      </p:sp>
      <p:sp>
        <p:nvSpPr>
          <p:cNvPr id="6" name="Title 5"/>
          <p:cNvSpPr>
            <a:spLocks noGrp="1"/>
          </p:cNvSpPr>
          <p:nvPr>
            <p:ph type="title"/>
          </p:nvPr>
        </p:nvSpPr>
        <p:spPr/>
        <p:txBody>
          <a:bodyPr>
            <a:normAutofit/>
          </a:bodyPr>
          <a:lstStyle/>
          <a:p>
            <a:r>
              <a:rPr lang="en-US" dirty="0" smtClean="0"/>
              <a:t>Robustness to Errors </a:t>
            </a:r>
            <a:endParaRPr lang="en-US" dirty="0"/>
          </a:p>
        </p:txBody>
      </p:sp>
      <p:pic>
        <p:nvPicPr>
          <p:cNvPr id="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81784"/>
            <a:ext cx="1295400" cy="12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981200" y="1501914"/>
            <a:ext cx="5486400" cy="461665"/>
          </a:xfrm>
          <a:prstGeom prst="rect">
            <a:avLst/>
          </a:prstGeom>
          <a:noFill/>
          <a:ln w="28575">
            <a:solidFill>
              <a:srgbClr val="FF0000"/>
            </a:solidFill>
          </a:ln>
        </p:spPr>
        <p:txBody>
          <a:bodyPr wrap="square" rtlCol="0">
            <a:spAutoFit/>
          </a:bodyPr>
          <a:lstStyle/>
          <a:p>
            <a:pPr algn="ctr"/>
            <a:r>
              <a:rPr lang="en-US" sz="2400" b="1" dirty="0" smtClean="0">
                <a:solidFill>
                  <a:srgbClr val="C00000"/>
                </a:solidFill>
                <a:cs typeface="Arial" pitchFamily="34" charset="0"/>
              </a:rPr>
              <a:t>Beware : Sampling error </a:t>
            </a:r>
          </a:p>
        </p:txBody>
      </p:sp>
      <mc:AlternateContent xmlns:mc="http://schemas.openxmlformats.org/markup-compatibility/2006" xmlns:a14="http://schemas.microsoft.com/office/drawing/2010/main">
        <mc:Choice Requires="a14">
          <p:sp>
            <p:nvSpPr>
              <p:cNvPr id="13" name="Rectangle 12"/>
              <p:cNvSpPr/>
              <p:nvPr/>
            </p:nvSpPr>
            <p:spPr>
              <a:xfrm>
                <a:off x="1819275" y="2133600"/>
                <a:ext cx="7172325" cy="491288"/>
              </a:xfrm>
              <a:prstGeom prst="rect">
                <a:avLst/>
              </a:prstGeom>
            </p:spPr>
            <p:txBody>
              <a:bodyPr wrap="square">
                <a:spAutoFit/>
              </a:bodyPr>
              <a:lstStyle/>
              <a:p>
                <a:r>
                  <a:rPr lang="en-US" sz="2400" b="0" dirty="0" smtClean="0">
                    <a:solidFill>
                      <a:schemeClr val="tx1"/>
                    </a:solidFill>
                    <a:cs typeface="Arial" pitchFamily="34" charset="0"/>
                  </a:rPr>
                  <a:t>Empirical estimate    </a:t>
                </a:r>
                <a14:m>
                  <m:oMath xmlns:m="http://schemas.openxmlformats.org/officeDocument/2006/math">
                    <m:r>
                      <a:rPr lang="en-US" sz="2400" b="0" i="1" smtClean="0">
                        <a:solidFill>
                          <a:schemeClr val="tx1"/>
                        </a:solidFill>
                        <a:latin typeface="Cambria Math"/>
                        <a:cs typeface="Arial" pitchFamily="34" charset="0"/>
                      </a:rPr>
                      <m:t>𝑇</m:t>
                    </m:r>
                    <m:sSub>
                      <m:sSubPr>
                        <m:ctrlPr>
                          <a:rPr lang="en-US" sz="2400" b="0" i="1" smtClean="0">
                            <a:solidFill>
                              <a:schemeClr val="tx1"/>
                            </a:solidFill>
                            <a:latin typeface="Cambria Math"/>
                            <a:cs typeface="Arial" pitchFamily="34" charset="0"/>
                          </a:rPr>
                        </m:ctrlPr>
                      </m:sSubPr>
                      <m:e>
                        <m:r>
                          <a:rPr lang="en-US" sz="2400" b="0" i="1" smtClean="0">
                            <a:solidFill>
                              <a:schemeClr val="tx1"/>
                            </a:solidFill>
                            <a:latin typeface="Cambria Math"/>
                            <a:cs typeface="Arial" pitchFamily="34" charset="0"/>
                          </a:rPr>
                          <m:t>=</m:t>
                        </m:r>
                      </m:e>
                      <m:sub>
                        <m:r>
                          <a:rPr lang="en-US" sz="2400" b="0" i="1" smtClean="0">
                            <a:solidFill>
                              <a:schemeClr val="tx1"/>
                            </a:solidFill>
                            <a:latin typeface="Cambria Math"/>
                            <a:ea typeface="Cambria Math"/>
                            <a:cs typeface="Arial" pitchFamily="34" charset="0"/>
                          </a:rPr>
                          <m:t>𝜖</m:t>
                        </m:r>
                      </m:sub>
                    </m:sSub>
                    <m:nary>
                      <m:naryPr>
                        <m:chr m:val="∑"/>
                        <m:ctrlPr>
                          <a:rPr lang="en-US" sz="2400" i="1">
                            <a:latin typeface="Cambria Math"/>
                            <a:cs typeface="Arial" pitchFamily="34" charset="0"/>
                          </a:rPr>
                        </m:ctrlPr>
                      </m:naryPr>
                      <m:sub>
                        <m:r>
                          <a:rPr lang="en-US" sz="2400" b="0" i="1" smtClean="0">
                            <a:latin typeface="Cambria Math"/>
                            <a:cs typeface="Arial" pitchFamily="34" charset="0"/>
                          </a:rPr>
                          <m:t>𝑖</m:t>
                        </m:r>
                        <m:r>
                          <a:rPr lang="en-US" sz="2400" b="0" i="1" smtClean="0">
                            <a:latin typeface="Cambria Math"/>
                            <a:cs typeface="Arial" pitchFamily="34" charset="0"/>
                          </a:rPr>
                          <m:t>=1</m:t>
                        </m:r>
                      </m:sub>
                      <m:sup>
                        <m:r>
                          <a:rPr lang="en-US" sz="2400" b="0" i="1" smtClean="0">
                            <a:latin typeface="Cambria Math"/>
                            <a:cs typeface="Arial" pitchFamily="34" charset="0"/>
                          </a:rPr>
                          <m:t>𝑘</m:t>
                        </m:r>
                      </m:sup>
                      <m:e>
                        <m:sSub>
                          <m:sSubPr>
                            <m:ctrlPr>
                              <a:rPr lang="en-US" sz="2400" i="1">
                                <a:latin typeface="Cambria Math"/>
                                <a:cs typeface="Arial" pitchFamily="34" charset="0"/>
                              </a:rPr>
                            </m:ctrlPr>
                          </m:sSubPr>
                          <m:e>
                            <m:r>
                              <a:rPr lang="en-US" sz="2400" i="1">
                                <a:latin typeface="Cambria Math"/>
                                <a:cs typeface="Arial" pitchFamily="34" charset="0"/>
                              </a:rPr>
                              <m:t>𝑤</m:t>
                            </m:r>
                          </m:e>
                          <m:sub>
                            <m:r>
                              <a:rPr lang="en-US" sz="2400" i="1">
                                <a:latin typeface="Cambria Math"/>
                                <a:cs typeface="Arial" pitchFamily="34" charset="0"/>
                              </a:rPr>
                              <m:t>𝑖</m:t>
                            </m:r>
                            <m:r>
                              <a:rPr lang="en-US" sz="2400" i="1">
                                <a:latin typeface="Cambria Math"/>
                                <a:cs typeface="Arial" pitchFamily="34" charset="0"/>
                              </a:rPr>
                              <m:t> </m:t>
                            </m:r>
                          </m:sub>
                        </m:sSub>
                        <m:r>
                          <a:rPr lang="en-US" sz="2400" i="1">
                            <a:latin typeface="Cambria Math"/>
                            <a:cs typeface="Arial" pitchFamily="34" charset="0"/>
                          </a:rPr>
                          <m:t> </m:t>
                        </m:r>
                        <m:sSubSup>
                          <m:sSubSupPr>
                            <m:ctrlPr>
                              <a:rPr lang="en-US" sz="2400" i="1">
                                <a:latin typeface="Cambria Math"/>
                                <a:cs typeface="Arial" pitchFamily="34" charset="0"/>
                              </a:rPr>
                            </m:ctrlPr>
                          </m:sSubSupPr>
                          <m:e>
                            <m:r>
                              <a:rPr lang="en-US" sz="2400" i="1">
                                <a:latin typeface="Cambria Math"/>
                                <a:ea typeface="Cambria Math"/>
                                <a:cs typeface="Arial" pitchFamily="34" charset="0"/>
                              </a:rPr>
                              <m:t>𝜇</m:t>
                            </m:r>
                          </m:e>
                          <m:sub>
                            <m:r>
                              <a:rPr lang="en-US" sz="2400" i="1">
                                <a:latin typeface="Cambria Math"/>
                                <a:cs typeface="Arial" pitchFamily="34" charset="0"/>
                              </a:rPr>
                              <m:t>𝑖</m:t>
                            </m:r>
                          </m:sub>
                          <m:sup/>
                        </m:sSubSup>
                        <m:r>
                          <a:rPr lang="en-US" sz="2400" i="1">
                            <a:latin typeface="Cambria Math"/>
                            <a:ea typeface="Cambria Math"/>
                            <a:cs typeface="Arial" pitchFamily="34" charset="0"/>
                          </a:rPr>
                          <m:t>⨂</m:t>
                        </m:r>
                        <m:sSubSup>
                          <m:sSubSupPr>
                            <m:ctrlPr>
                              <a:rPr lang="en-US" sz="2400" i="1">
                                <a:latin typeface="Cambria Math"/>
                                <a:cs typeface="Arial" pitchFamily="34" charset="0"/>
                              </a:rPr>
                            </m:ctrlPr>
                          </m:sSubSupPr>
                          <m:e>
                            <m:r>
                              <a:rPr lang="en-US" sz="2400" i="1">
                                <a:latin typeface="Cambria Math"/>
                                <a:cs typeface="Arial" pitchFamily="34" charset="0"/>
                              </a:rPr>
                              <m:t> </m:t>
                            </m:r>
                            <m:r>
                              <a:rPr lang="en-US" sz="2400" i="1">
                                <a:latin typeface="Cambria Math"/>
                                <a:ea typeface="Cambria Math"/>
                                <a:cs typeface="Arial" pitchFamily="34" charset="0"/>
                              </a:rPr>
                              <m:t>𝜇</m:t>
                            </m:r>
                          </m:e>
                          <m:sub>
                            <m:r>
                              <a:rPr lang="en-US" sz="2400" b="0" i="1" smtClean="0">
                                <a:latin typeface="Cambria Math"/>
                                <a:ea typeface="Cambria Math"/>
                                <a:cs typeface="Arial" pitchFamily="34" charset="0"/>
                              </a:rPr>
                              <m:t>𝑖</m:t>
                            </m:r>
                          </m:sub>
                          <m:sup/>
                        </m:sSubSup>
                        <m:r>
                          <a:rPr lang="en-US" sz="2400" i="1">
                            <a:latin typeface="Cambria Math"/>
                            <a:ea typeface="Cambria Math"/>
                            <a:cs typeface="Arial" pitchFamily="34" charset="0"/>
                          </a:rPr>
                          <m:t>⨂</m:t>
                        </m:r>
                        <m:sSubSup>
                          <m:sSubSupPr>
                            <m:ctrlPr>
                              <a:rPr lang="en-US" sz="2400" i="1">
                                <a:latin typeface="Cambria Math"/>
                                <a:cs typeface="Arial" pitchFamily="34" charset="0"/>
                              </a:rPr>
                            </m:ctrlPr>
                          </m:sSubSupPr>
                          <m:e>
                            <m:r>
                              <a:rPr lang="en-US" sz="2400" i="1">
                                <a:latin typeface="Cambria Math"/>
                                <a:cs typeface="Arial" pitchFamily="34" charset="0"/>
                              </a:rPr>
                              <m:t> </m:t>
                            </m:r>
                            <m:r>
                              <a:rPr lang="en-US" sz="2400" i="1">
                                <a:latin typeface="Cambria Math"/>
                                <a:ea typeface="Cambria Math"/>
                                <a:cs typeface="Arial" pitchFamily="34" charset="0"/>
                              </a:rPr>
                              <m:t>𝜇</m:t>
                            </m:r>
                          </m:e>
                          <m:sub>
                            <m:r>
                              <a:rPr lang="en-US" sz="2400" b="0" i="1" smtClean="0">
                                <a:latin typeface="Cambria Math"/>
                                <a:ea typeface="Cambria Math"/>
                                <a:cs typeface="Arial" pitchFamily="34" charset="0"/>
                              </a:rPr>
                              <m:t>𝑖</m:t>
                            </m:r>
                          </m:sub>
                          <m:sup/>
                        </m:sSubSup>
                      </m:e>
                    </m:nary>
                  </m:oMath>
                </a14:m>
                <a:endParaRPr lang="en-US" sz="2400" dirty="0">
                  <a:solidFill>
                    <a:schemeClr val="tx1"/>
                  </a:solidFill>
                  <a:cs typeface="Arial"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1819275" y="2133600"/>
                <a:ext cx="7172325" cy="491288"/>
              </a:xfrm>
              <a:prstGeom prst="rect">
                <a:avLst/>
              </a:prstGeom>
              <a:blipFill rotWithShape="1">
                <a:blip r:embed="rId5"/>
                <a:stretch>
                  <a:fillRect l="-1274" t="-3704" b="-271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62000" y="2738735"/>
                <a:ext cx="7772400" cy="461665"/>
              </a:xfrm>
              <a:prstGeom prst="rect">
                <a:avLst/>
              </a:prstGeom>
              <a:noFill/>
            </p:spPr>
            <p:txBody>
              <a:bodyPr wrap="square" rtlCol="0">
                <a:spAutoFit/>
              </a:bodyPr>
              <a:lstStyle/>
              <a:p>
                <a:pPr algn="ctr"/>
                <a:r>
                  <a:rPr lang="en-US" sz="2400" dirty="0" smtClean="0">
                    <a:solidFill>
                      <a:schemeClr val="tx1"/>
                    </a:solidFill>
                  </a:rPr>
                  <a:t>With </a:t>
                </a:r>
                <a14:m>
                  <m:oMath xmlns:m="http://schemas.openxmlformats.org/officeDocument/2006/math">
                    <m:r>
                      <m:rPr>
                        <m:sty m:val="p"/>
                      </m:rPr>
                      <a:rPr lang="en-US" sz="2400" b="0" i="0" dirty="0" smtClean="0">
                        <a:solidFill>
                          <a:schemeClr val="tx1"/>
                        </a:solidFill>
                        <a:latin typeface="Cambria Math"/>
                      </a:rPr>
                      <m:t>poly</m:t>
                    </m:r>
                    <m:r>
                      <a:rPr lang="en-US" sz="2400" b="0" i="0" dirty="0" smtClean="0">
                        <a:solidFill>
                          <a:schemeClr val="tx1"/>
                        </a:solidFill>
                        <a:latin typeface="Cambria Math"/>
                      </a:rPr>
                      <m:t>(</m:t>
                    </m:r>
                    <m:r>
                      <m:rPr>
                        <m:sty m:val="p"/>
                      </m:rPr>
                      <a:rPr lang="en-US" sz="2400" b="0" i="0" dirty="0" smtClean="0">
                        <a:solidFill>
                          <a:schemeClr val="tx1"/>
                        </a:solidFill>
                        <a:latin typeface="Cambria Math"/>
                      </a:rPr>
                      <m:t>d</m:t>
                    </m:r>
                    <m:r>
                      <a:rPr lang="en-US" sz="2400" b="0" i="0" dirty="0" err="1" smtClean="0">
                        <a:solidFill>
                          <a:schemeClr val="tx1"/>
                        </a:solidFill>
                        <a:latin typeface="Cambria Math"/>
                      </a:rPr>
                      <m:t>,</m:t>
                    </m:r>
                    <m:r>
                      <m:rPr>
                        <m:sty m:val="p"/>
                      </m:rPr>
                      <a:rPr lang="en-US" sz="2400" b="0" i="0" dirty="0" err="1" smtClean="0">
                        <a:solidFill>
                          <a:schemeClr val="tx1"/>
                        </a:solidFill>
                        <a:latin typeface="Cambria Math"/>
                      </a:rPr>
                      <m:t>k</m:t>
                    </m:r>
                    <m:r>
                      <a:rPr lang="en-US" sz="2400" b="0" i="0" dirty="0" smtClean="0">
                        <a:solidFill>
                          <a:schemeClr val="tx1"/>
                        </a:solidFill>
                        <a:latin typeface="Cambria Math"/>
                      </a:rPr>
                      <m:t>)</m:t>
                    </m:r>
                  </m:oMath>
                </a14:m>
                <a:r>
                  <a:rPr lang="en-US" sz="2400" dirty="0" smtClean="0">
                    <a:solidFill>
                      <a:schemeClr val="tx1"/>
                    </a:solidFill>
                  </a:rPr>
                  <a:t> samples,  error </a:t>
                </a:r>
                <a14:m>
                  <m:oMath xmlns:m="http://schemas.openxmlformats.org/officeDocument/2006/math">
                    <m:r>
                      <m:rPr>
                        <m:sty m:val="p"/>
                      </m:rPr>
                      <a:rPr lang="en-US" sz="2400" b="0" i="0" smtClean="0">
                        <a:solidFill>
                          <a:schemeClr val="tx1"/>
                        </a:solidFill>
                        <a:latin typeface="Cambria Math"/>
                        <a:ea typeface="Cambria Math"/>
                      </a:rPr>
                      <m:t>ϵ</m:t>
                    </m:r>
                    <m:r>
                      <a:rPr lang="en-US" sz="2400" b="0" i="0" smtClean="0">
                        <a:solidFill>
                          <a:schemeClr val="tx1"/>
                        </a:solidFill>
                        <a:latin typeface="Cambria Math"/>
                        <a:ea typeface="Cambria Math"/>
                      </a:rPr>
                      <m:t>≈1/</m:t>
                    </m:r>
                    <m:r>
                      <m:rPr>
                        <m:sty m:val="p"/>
                      </m:rPr>
                      <a:rPr lang="en-US" sz="2400" b="0" i="0" smtClean="0">
                        <a:solidFill>
                          <a:schemeClr val="tx1"/>
                        </a:solidFill>
                        <a:latin typeface="Cambria Math"/>
                        <a:ea typeface="Cambria Math"/>
                      </a:rPr>
                      <m:t>poly</m:t>
                    </m:r>
                    <m:r>
                      <a:rPr lang="en-US" sz="2400" b="0" i="0" smtClean="0">
                        <a:solidFill>
                          <a:schemeClr val="tx1"/>
                        </a:solidFill>
                        <a:latin typeface="Cambria Math"/>
                        <a:ea typeface="Cambria Math"/>
                      </a:rPr>
                      <m:t>(</m:t>
                    </m:r>
                    <m:r>
                      <m:rPr>
                        <m:sty m:val="p"/>
                      </m:rPr>
                      <a:rPr lang="en-US" sz="2400" b="0" i="0" smtClean="0">
                        <a:solidFill>
                          <a:schemeClr val="tx1"/>
                        </a:solidFill>
                        <a:latin typeface="Cambria Math"/>
                        <a:ea typeface="Cambria Math"/>
                      </a:rPr>
                      <m:t>d</m:t>
                    </m:r>
                    <m:r>
                      <a:rPr lang="en-US" sz="2400" b="0" i="0" smtClean="0">
                        <a:solidFill>
                          <a:schemeClr val="tx1"/>
                        </a:solidFill>
                        <a:latin typeface="Cambria Math"/>
                        <a:ea typeface="Cambria Math"/>
                      </a:rPr>
                      <m:t>,</m:t>
                    </m:r>
                    <m:r>
                      <m:rPr>
                        <m:sty m:val="p"/>
                      </m:rPr>
                      <a:rPr lang="en-US" sz="2400" b="0" i="0" smtClean="0">
                        <a:solidFill>
                          <a:schemeClr val="tx1"/>
                        </a:solidFill>
                        <a:latin typeface="Cambria Math"/>
                        <a:ea typeface="Cambria Math"/>
                      </a:rPr>
                      <m:t>k</m:t>
                    </m:r>
                    <m:r>
                      <a:rPr lang="en-US" sz="2400" b="0" i="0" smtClean="0">
                        <a:solidFill>
                          <a:schemeClr val="tx1"/>
                        </a:solidFill>
                        <a:latin typeface="Cambria Math"/>
                        <a:ea typeface="Cambria Math"/>
                      </a:rPr>
                      <m:t>)</m:t>
                    </m:r>
                  </m:oMath>
                </a14:m>
                <a:endParaRPr lang="en-US" sz="2400" dirty="0" smtClean="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762000" y="2738735"/>
                <a:ext cx="7772400" cy="461665"/>
              </a:xfrm>
              <a:prstGeom prst="rect">
                <a:avLst/>
              </a:prstGeom>
              <a:blipFill rotWithShape="1">
                <a:blip r:embed="rId6"/>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09600" y="5029200"/>
                <a:ext cx="7987420" cy="830997"/>
              </a:xfrm>
              <a:prstGeom prst="rect">
                <a:avLst/>
              </a:prstGeom>
              <a:noFill/>
              <a:ln w="28575">
                <a:noFill/>
              </a:ln>
            </p:spPr>
            <p:txBody>
              <a:bodyPr wrap="square" rtlCol="0">
                <a:spAutoFit/>
              </a:bodyPr>
              <a:lstStyle/>
              <a:p>
                <a:r>
                  <a:rPr lang="en-US" sz="2400" b="1" dirty="0" err="1" smtClean="0"/>
                  <a:t>Thm</a:t>
                </a:r>
                <a:r>
                  <a:rPr lang="en-US" sz="2400" b="1" dirty="0" smtClean="0"/>
                  <a:t> </a:t>
                </a:r>
                <a:r>
                  <a:rPr lang="en-US" sz="2400" dirty="0" smtClean="0">
                    <a:solidFill>
                      <a:schemeClr val="accent1"/>
                    </a:solidFill>
                  </a:rPr>
                  <a:t>[BC</a:t>
                </a:r>
                <a:r>
                  <a:rPr lang="en-US" sz="2400" dirty="0" smtClean="0">
                    <a:solidFill>
                      <a:srgbClr val="C00000"/>
                    </a:solidFill>
                  </a:rPr>
                  <a:t>V’</a:t>
                </a:r>
                <a:r>
                  <a:rPr lang="en-US" sz="2400" dirty="0" smtClean="0">
                    <a:solidFill>
                      <a:schemeClr val="accent1"/>
                    </a:solidFill>
                  </a:rPr>
                  <a:t>14]</a:t>
                </a:r>
                <a:r>
                  <a:rPr lang="en-US" sz="2400" b="1" dirty="0" smtClean="0"/>
                  <a:t>.</a:t>
                </a:r>
                <a:r>
                  <a:rPr lang="en-US" sz="2400" dirty="0" smtClean="0"/>
                  <a:t> Robust version of </a:t>
                </a:r>
                <a:r>
                  <a:rPr lang="en-US" sz="2400" dirty="0" err="1" smtClean="0"/>
                  <a:t>Kruskal</a:t>
                </a:r>
                <a:r>
                  <a:rPr lang="en-US" sz="2400" dirty="0" smtClean="0"/>
                  <a:t> Uniqueness theorem (non-algorithmic) with </a:t>
                </a:r>
                <a14:m>
                  <m:oMath xmlns:m="http://schemas.openxmlformats.org/officeDocument/2006/math">
                    <m:r>
                      <a:rPr lang="en-US" sz="2400" i="1" dirty="0" smtClean="0">
                        <a:latin typeface="Cambria Math"/>
                      </a:rPr>
                      <m:t>1/</m:t>
                    </m:r>
                    <m:r>
                      <a:rPr lang="en-US" sz="2400" i="1" dirty="0" smtClean="0">
                        <a:latin typeface="Cambria Math"/>
                      </a:rPr>
                      <m:t>𝑝𝑜𝑙𝑦</m:t>
                    </m:r>
                    <m:r>
                      <a:rPr lang="en-US" sz="2400" i="1" dirty="0" smtClean="0">
                        <a:latin typeface="Cambria Math"/>
                      </a:rPr>
                      <m:t>(</m:t>
                    </m:r>
                    <m:r>
                      <a:rPr lang="en-US" sz="2400" i="1" dirty="0" err="1">
                        <a:latin typeface="Cambria Math"/>
                      </a:rPr>
                      <m:t>𝑑</m:t>
                    </m:r>
                    <m:r>
                      <a:rPr lang="en-US" sz="2400" i="1" dirty="0" err="1" smtClean="0">
                        <a:latin typeface="Cambria Math"/>
                      </a:rPr>
                      <m:t>,</m:t>
                    </m:r>
                    <m:r>
                      <a:rPr lang="en-US" sz="2400" i="1" dirty="0" err="1" smtClean="0">
                        <a:latin typeface="Cambria Math"/>
                      </a:rPr>
                      <m:t>𝑘</m:t>
                    </m:r>
                    <m:r>
                      <a:rPr lang="en-US" sz="2400" i="1" dirty="0" smtClean="0">
                        <a:latin typeface="Cambria Math"/>
                      </a:rPr>
                      <m:t>)</m:t>
                    </m:r>
                  </m:oMath>
                </a14:m>
                <a:r>
                  <a:rPr lang="en-US" sz="2400" dirty="0" smtClean="0"/>
                  <a:t> error</a:t>
                </a:r>
                <a:endParaRPr lang="en-US" sz="2000" dirty="0">
                  <a:solidFill>
                    <a:schemeClr val="tx1">
                      <a:lumMod val="65000"/>
                      <a:lumOff val="35000"/>
                    </a:schemeClr>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09600" y="5029200"/>
                <a:ext cx="7987420" cy="830997"/>
              </a:xfrm>
              <a:prstGeom prst="rect">
                <a:avLst/>
              </a:prstGeom>
              <a:blipFill rotWithShape="1">
                <a:blip r:embed="rId7"/>
                <a:stretch>
                  <a:fillRect l="-1145" t="-5882" b="-16176"/>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09600" y="4040182"/>
                <a:ext cx="7987420" cy="830997"/>
              </a:xfrm>
              <a:prstGeom prst="rect">
                <a:avLst/>
              </a:prstGeom>
              <a:noFill/>
              <a:ln w="28575">
                <a:noFill/>
              </a:ln>
            </p:spPr>
            <p:txBody>
              <a:bodyPr wrap="square" rtlCol="0">
                <a:spAutoFit/>
              </a:bodyPr>
              <a:lstStyle/>
              <a:p>
                <a:r>
                  <a:rPr lang="en-US" sz="2400" b="1" dirty="0" err="1" smtClean="0"/>
                  <a:t>Thm</a:t>
                </a:r>
                <a:r>
                  <a:rPr lang="en-US" sz="2400" b="1" dirty="0" smtClean="0"/>
                  <a:t>.</a:t>
                </a:r>
                <a:r>
                  <a:rPr lang="en-US" sz="2400" dirty="0" smtClean="0"/>
                  <a:t> </a:t>
                </a:r>
                <a:r>
                  <a:rPr lang="en-US" sz="2400" dirty="0" err="1" smtClean="0"/>
                  <a:t>Jennrich’s</a:t>
                </a:r>
                <a:r>
                  <a:rPr lang="en-US" sz="2400" dirty="0" smtClean="0"/>
                  <a:t> polynomial time algorithm for Tensor Decompositions robust up to </a:t>
                </a:r>
                <a14:m>
                  <m:oMath xmlns:m="http://schemas.openxmlformats.org/officeDocument/2006/math">
                    <m:r>
                      <a:rPr lang="en-US" sz="2400" i="1" dirty="0" smtClean="0">
                        <a:latin typeface="Cambria Math"/>
                      </a:rPr>
                      <m:t>1/</m:t>
                    </m:r>
                    <m:r>
                      <a:rPr lang="en-US" sz="2400" i="1" dirty="0" smtClean="0">
                        <a:latin typeface="Cambria Math"/>
                      </a:rPr>
                      <m:t>𝑝𝑜𝑙𝑦</m:t>
                    </m:r>
                    <m:r>
                      <a:rPr lang="en-US" sz="2400" i="1" dirty="0" smtClean="0">
                        <a:latin typeface="Cambria Math"/>
                      </a:rPr>
                      <m:t>(</m:t>
                    </m:r>
                    <m:r>
                      <a:rPr lang="en-US" sz="2400" i="1" dirty="0" err="1">
                        <a:latin typeface="Cambria Math"/>
                      </a:rPr>
                      <m:t>𝑑</m:t>
                    </m:r>
                    <m:r>
                      <a:rPr lang="en-US" sz="2400" i="1" dirty="0" err="1" smtClean="0">
                        <a:latin typeface="Cambria Math"/>
                      </a:rPr>
                      <m:t>,</m:t>
                    </m:r>
                    <m:r>
                      <a:rPr lang="en-US" sz="2400" i="1" dirty="0" err="1" smtClean="0">
                        <a:latin typeface="Cambria Math"/>
                      </a:rPr>
                      <m:t>𝑘</m:t>
                    </m:r>
                    <m:r>
                      <a:rPr lang="en-US" sz="2400" i="1" dirty="0" smtClean="0">
                        <a:latin typeface="Cambria Math"/>
                      </a:rPr>
                      <m:t>)</m:t>
                    </m:r>
                  </m:oMath>
                </a14:m>
                <a:r>
                  <a:rPr lang="en-US" sz="2400" dirty="0" smtClean="0"/>
                  <a:t> error</a:t>
                </a:r>
                <a:endParaRPr lang="en-US" sz="2000" dirty="0">
                  <a:solidFill>
                    <a:schemeClr val="tx1">
                      <a:lumMod val="65000"/>
                      <a:lumOff val="35000"/>
                    </a:schemeClr>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09600" y="4040182"/>
                <a:ext cx="7987420" cy="830997"/>
              </a:xfrm>
              <a:prstGeom prst="rect">
                <a:avLst/>
              </a:prstGeom>
              <a:blipFill rotWithShape="1">
                <a:blip r:embed="rId8"/>
                <a:stretch>
                  <a:fillRect l="-1145" t="-5882" b="-16176"/>
                </a:stretch>
              </a:blipFill>
              <a:ln w="28575">
                <a:noFill/>
              </a:ln>
            </p:spPr>
            <p:txBody>
              <a:bodyPr/>
              <a:lstStyle/>
              <a:p>
                <a:r>
                  <a:rPr lang="en-US">
                    <a:noFill/>
                  </a:rPr>
                  <a:t> </a:t>
                </a:r>
              </a:p>
            </p:txBody>
          </p:sp>
        </mc:Fallback>
      </mc:AlternateContent>
      <p:sp>
        <p:nvSpPr>
          <p:cNvPr id="15" name="Content Placeholder 2"/>
          <p:cNvSpPr txBox="1">
            <a:spLocks/>
          </p:cNvSpPr>
          <p:nvPr/>
        </p:nvSpPr>
        <p:spPr>
          <a:xfrm>
            <a:off x="0" y="6096000"/>
            <a:ext cx="9144000" cy="609600"/>
          </a:xfrm>
          <a:prstGeom prst="rect">
            <a:avLst/>
          </a:prstGeom>
          <a:ln w="25400" cap="flat" cmpd="sng" algn="ctr">
            <a:no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en-US" sz="2400" b="1" i="1" dirty="0" smtClean="0">
                <a:solidFill>
                  <a:srgbClr val="C00000"/>
                </a:solidFill>
                <a:cs typeface="Arial" pitchFamily="34" charset="0"/>
              </a:rPr>
              <a:t>Open Problem: Robust version of generic results[De </a:t>
            </a:r>
            <a:r>
              <a:rPr lang="en-US" sz="2400" b="1" i="1" dirty="0" err="1" smtClean="0">
                <a:solidFill>
                  <a:srgbClr val="C00000"/>
                </a:solidFill>
                <a:cs typeface="Arial" pitchFamily="34" charset="0"/>
              </a:rPr>
              <a:t>Lauthewer</a:t>
            </a:r>
            <a:r>
              <a:rPr lang="en-US" sz="2400" b="1" i="1" dirty="0" smtClean="0">
                <a:solidFill>
                  <a:srgbClr val="C00000"/>
                </a:solidFill>
                <a:cs typeface="Arial" pitchFamily="34" charset="0"/>
              </a:rPr>
              <a:t> et al]?</a:t>
            </a:r>
          </a:p>
        </p:txBody>
      </p:sp>
    </p:spTree>
    <p:custDataLst>
      <p:tags r:id="rId1"/>
    </p:custDataLst>
    <p:extLst>
      <p:ext uri="{BB962C8B-B14F-4D97-AF65-F5344CB8AC3E}">
        <p14:creationId xmlns:p14="http://schemas.microsoft.com/office/powerpoint/2010/main" val="3626418095"/>
      </p:ext>
    </p:extLst>
  </p:cSld>
  <p:clrMapOvr>
    <a:masterClrMapping/>
  </p:clrMapOvr>
  <mc:AlternateContent xmlns:mc="http://schemas.openxmlformats.org/markup-compatibility/2006" xmlns:p14="http://schemas.microsoft.com/office/powerpoint/2010/main">
    <mc:Choice Requires="p14">
      <p:transition spd="slow" p14:dur="2000" advTm="60524"/>
    </mc:Choice>
    <mc:Fallback xmlns="">
      <p:transition spd="slow" advTm="605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p:bldP spid="10" grpId="0"/>
      <p:bldP spid="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Tensor Decompositions</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55601" y="1524000"/>
                <a:ext cx="8483599" cy="1200329"/>
              </a:xfrm>
              <a:prstGeom prst="rect">
                <a:avLst/>
              </a:prstGeom>
              <a:noFill/>
            </p:spPr>
            <p:txBody>
              <a:bodyPr wrap="square" rtlCol="0">
                <a:spAutoFit/>
              </a:bodyPr>
              <a:lstStyle/>
              <a:p>
                <a:pPr>
                  <a:lnSpc>
                    <a:spcPct val="150000"/>
                  </a:lnSpc>
                </a:pPr>
                <a:r>
                  <a:rPr lang="en-US" sz="2400" dirty="0" smtClean="0">
                    <a:cs typeface="Helvetica"/>
                  </a:rPr>
                  <a:t>Polynomial time algorithms when rank </a:t>
                </a:r>
                <a14:m>
                  <m:oMath xmlns:m="http://schemas.openxmlformats.org/officeDocument/2006/math">
                    <m:r>
                      <a:rPr lang="en-US" sz="2400" i="1" dirty="0">
                        <a:latin typeface="Cambria Math"/>
                        <a:cs typeface="Helvetica"/>
                      </a:rPr>
                      <m:t>𝑘</m:t>
                    </m:r>
                    <m:r>
                      <a:rPr lang="en-US" sz="2400" b="0" i="1" dirty="0" smtClean="0">
                        <a:latin typeface="Cambria Math"/>
                        <a:cs typeface="Helvetica"/>
                      </a:rPr>
                      <m:t>≤</m:t>
                    </m:r>
                    <m:r>
                      <a:rPr lang="en-US" sz="2400" i="1" dirty="0">
                        <a:latin typeface="Cambria Math"/>
                        <a:cs typeface="Helvetica"/>
                      </a:rPr>
                      <m:t>𝑑</m:t>
                    </m:r>
                    <m:r>
                      <a:rPr lang="en-US" sz="2400" i="1" dirty="0">
                        <a:latin typeface="Cambria Math"/>
                        <a:cs typeface="Helvetica"/>
                      </a:rPr>
                      <m:t> </m:t>
                    </m:r>
                  </m:oMath>
                </a14:m>
                <a:r>
                  <a:rPr lang="en-US" sz="2400" dirty="0" smtClean="0">
                    <a:cs typeface="Helvetica"/>
                  </a:rPr>
                  <a:t> </a:t>
                </a:r>
                <a:r>
                  <a:rPr lang="en-US" sz="2400" dirty="0" smtClean="0">
                    <a:solidFill>
                      <a:schemeClr val="tx2"/>
                    </a:solidFill>
                    <a:cs typeface="Helvetica"/>
                  </a:rPr>
                  <a:t>[</a:t>
                </a:r>
                <a:r>
                  <a:rPr lang="en-US" sz="2400" dirty="0" err="1" smtClean="0">
                    <a:solidFill>
                      <a:schemeClr val="tx2"/>
                    </a:solidFill>
                    <a:cs typeface="Helvetica"/>
                  </a:rPr>
                  <a:t>Jennrich</a:t>
                </a:r>
                <a:r>
                  <a:rPr lang="en-US" sz="2400" dirty="0" smtClean="0">
                    <a:solidFill>
                      <a:schemeClr val="tx2"/>
                    </a:solidFill>
                    <a:cs typeface="Helvetica"/>
                  </a:rPr>
                  <a:t>]</a:t>
                </a:r>
              </a:p>
              <a:p>
                <a:pPr>
                  <a:lnSpc>
                    <a:spcPct val="150000"/>
                  </a:lnSpc>
                </a:pPr>
                <a:r>
                  <a:rPr lang="en-US" sz="2400" dirty="0" smtClean="0">
                    <a:cs typeface="Helvetica"/>
                  </a:rPr>
                  <a:t>NP-hard when rank </a:t>
                </a:r>
                <a14:m>
                  <m:oMath xmlns:m="http://schemas.openxmlformats.org/officeDocument/2006/math">
                    <m:r>
                      <a:rPr lang="en-US" sz="2400" b="0" i="1" dirty="0" smtClean="0">
                        <a:latin typeface="Cambria Math"/>
                        <a:cs typeface="Helvetica"/>
                      </a:rPr>
                      <m:t>𝑘</m:t>
                    </m:r>
                    <m:r>
                      <a:rPr lang="en-US" sz="2400" i="1" dirty="0" smtClean="0">
                        <a:latin typeface="Cambria Math"/>
                        <a:cs typeface="Helvetica"/>
                      </a:rPr>
                      <m:t>&gt;</m:t>
                    </m:r>
                    <m:r>
                      <a:rPr lang="en-US" sz="2400" i="1" dirty="0" smtClean="0">
                        <a:latin typeface="Cambria Math"/>
                        <a:cs typeface="Helvetica"/>
                      </a:rPr>
                      <m:t>𝑑</m:t>
                    </m:r>
                    <m:r>
                      <a:rPr lang="en-US" sz="2400" i="1" dirty="0" smtClean="0">
                        <a:latin typeface="Cambria Math"/>
                        <a:cs typeface="Helvetica"/>
                      </a:rPr>
                      <m:t> </m:t>
                    </m:r>
                  </m:oMath>
                </a14:m>
                <a:r>
                  <a:rPr lang="en-US" sz="2400" dirty="0" smtClean="0">
                    <a:cs typeface="Helvetica"/>
                  </a:rPr>
                  <a:t>in worst case</a:t>
                </a:r>
                <a:r>
                  <a:rPr lang="en-US" sz="2400" dirty="0" smtClean="0">
                    <a:solidFill>
                      <a:schemeClr val="tx2"/>
                    </a:solidFill>
                    <a:cs typeface="Helvetica"/>
                  </a:rPr>
                  <a:t> [Hastad, </a:t>
                </a:r>
                <a:r>
                  <a:rPr lang="en-US" sz="2400" dirty="0" err="1" smtClean="0">
                    <a:solidFill>
                      <a:schemeClr val="tx2"/>
                    </a:solidFill>
                    <a:cs typeface="Helvetica"/>
                  </a:rPr>
                  <a:t>Hillar</a:t>
                </a:r>
                <a:r>
                  <a:rPr lang="en-US" sz="2400" dirty="0" smtClean="0">
                    <a:solidFill>
                      <a:schemeClr val="tx2"/>
                    </a:solidFill>
                    <a:cs typeface="Helvetica"/>
                  </a:rPr>
                  <a:t>-Lim]</a:t>
                </a:r>
              </a:p>
            </p:txBody>
          </p:sp>
        </mc:Choice>
        <mc:Fallback xmlns="">
          <p:sp>
            <p:nvSpPr>
              <p:cNvPr id="4" name="TextBox 3"/>
              <p:cNvSpPr txBox="1">
                <a:spLocks noRot="1" noChangeAspect="1" noMove="1" noResize="1" noEditPoints="1" noAdjustHandles="1" noChangeArrowheads="1" noChangeShapeType="1" noTextEdit="1"/>
              </p:cNvSpPr>
              <p:nvPr/>
            </p:nvSpPr>
            <p:spPr>
              <a:xfrm>
                <a:off x="355601" y="1524000"/>
                <a:ext cx="8483599" cy="1200329"/>
              </a:xfrm>
              <a:prstGeom prst="rect">
                <a:avLst/>
              </a:prstGeom>
              <a:blipFill rotWithShape="1">
                <a:blip r:embed="rId2"/>
                <a:stretch>
                  <a:fillRect l="-1078" b="-6091"/>
                </a:stretch>
              </a:blipFill>
            </p:spPr>
            <p:txBody>
              <a:bodyPr/>
              <a:lstStyle/>
              <a:p>
                <a:r>
                  <a:rPr lang="en-US">
                    <a:noFill/>
                  </a:rPr>
                  <a:t> </a:t>
                </a:r>
              </a:p>
            </p:txBody>
          </p:sp>
        </mc:Fallback>
      </mc:AlternateContent>
      <p:sp>
        <p:nvSpPr>
          <p:cNvPr id="7" name="Content Placeholder 10"/>
          <p:cNvSpPr>
            <a:spLocks noGrp="1"/>
          </p:cNvSpPr>
          <p:nvPr>
            <p:ph idx="1"/>
          </p:nvPr>
        </p:nvSpPr>
        <p:spPr>
          <a:xfrm>
            <a:off x="381000" y="3779837"/>
            <a:ext cx="8786627" cy="1249363"/>
          </a:xfrm>
        </p:spPr>
        <p:txBody>
          <a:bodyPr>
            <a:normAutofit fontScale="92500"/>
          </a:bodyPr>
          <a:lstStyle/>
          <a:p>
            <a:pPr marL="0" indent="0">
              <a:lnSpc>
                <a:spcPct val="150000"/>
              </a:lnSpc>
              <a:buNone/>
            </a:pPr>
            <a:r>
              <a:rPr lang="en-US" sz="2800" b="1" dirty="0" smtClean="0">
                <a:solidFill>
                  <a:srgbClr val="C00000"/>
                </a:solidFill>
              </a:rPr>
              <a:t>Overcome </a:t>
            </a:r>
            <a:r>
              <a:rPr lang="en-US" sz="2800" b="1" dirty="0">
                <a:solidFill>
                  <a:srgbClr val="C00000"/>
                </a:solidFill>
              </a:rPr>
              <a:t>worst-case intractability </a:t>
            </a:r>
            <a:r>
              <a:rPr lang="en-US" sz="2800" b="1" dirty="0" smtClean="0">
                <a:solidFill>
                  <a:srgbClr val="C00000"/>
                </a:solidFill>
              </a:rPr>
              <a:t>using Smoothed </a:t>
            </a:r>
            <a:r>
              <a:rPr lang="en-US" sz="2800" b="1" dirty="0">
                <a:solidFill>
                  <a:srgbClr val="C00000"/>
                </a:solidFill>
              </a:rPr>
              <a:t>Analysis</a:t>
            </a:r>
          </a:p>
        </p:txBody>
      </p:sp>
      <mc:AlternateContent xmlns:mc="http://schemas.openxmlformats.org/markup-compatibility/2006" xmlns:a14="http://schemas.microsoft.com/office/drawing/2010/main">
        <mc:Choice Requires="a14">
          <p:sp>
            <p:nvSpPr>
              <p:cNvPr id="8" name="Content Placeholder 10"/>
              <p:cNvSpPr txBox="1">
                <a:spLocks/>
              </p:cNvSpPr>
              <p:nvPr/>
            </p:nvSpPr>
            <p:spPr>
              <a:xfrm>
                <a:off x="0" y="4953000"/>
                <a:ext cx="9144000" cy="167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2600" b="1" dirty="0" smtClean="0">
                    <a:solidFill>
                      <a:srgbClr val="008000"/>
                    </a:solidFill>
                  </a:rPr>
                  <a:t>Polynomial time algorithms* for robust Tensor decompositions</a:t>
                </a:r>
              </a:p>
              <a:p>
                <a:pPr marL="0" indent="0">
                  <a:buNone/>
                </a:pPr>
                <a:r>
                  <a:rPr lang="en-US" sz="2600" b="1" dirty="0" smtClean="0">
                    <a:solidFill>
                      <a:srgbClr val="008000"/>
                    </a:solidFill>
                  </a:rPr>
                  <a:t>     for rank k &gt;&gt; d    (rank is any polynomial in dimension)</a:t>
                </a:r>
              </a:p>
              <a:p>
                <a:pPr marL="0" indent="0">
                  <a:buNone/>
                </a:pPr>
                <a:r>
                  <a:rPr lang="en-US" sz="2600" b="1" dirty="0" smtClean="0">
                    <a:solidFill>
                      <a:srgbClr val="008000"/>
                    </a:solidFill>
                  </a:rPr>
                  <a:t>  </a:t>
                </a:r>
                <a:r>
                  <a:rPr lang="en-US" sz="2400" dirty="0" smtClean="0">
                    <a:solidFill>
                      <a:schemeClr val="tx1"/>
                    </a:solidFill>
                  </a:rPr>
                  <a:t>*Algorithms </a:t>
                </a:r>
                <a14:m>
                  <m:oMath xmlns:m="http://schemas.openxmlformats.org/officeDocument/2006/math">
                    <m:r>
                      <a:rPr lang="en-US" sz="2400" b="0" i="1" dirty="0" smtClean="0">
                        <a:solidFill>
                          <a:schemeClr val="tx1"/>
                        </a:solidFill>
                        <a:latin typeface="Cambria Math"/>
                      </a:rPr>
                      <m:t>𝑝𝑜𝑙𝑦</m:t>
                    </m:r>
                    <m:r>
                      <a:rPr lang="en-US" sz="2400" b="0" i="1" dirty="0" smtClean="0">
                        <a:solidFill>
                          <a:schemeClr val="tx1"/>
                        </a:solidFill>
                        <a:latin typeface="Cambria Math"/>
                      </a:rPr>
                      <m:t>(</m:t>
                    </m:r>
                    <m:r>
                      <a:rPr lang="en-US" sz="2400" b="0" i="1" dirty="0" smtClean="0">
                        <a:solidFill>
                          <a:schemeClr val="tx1"/>
                        </a:solidFill>
                        <a:latin typeface="Cambria Math"/>
                      </a:rPr>
                      <m:t>𝑑</m:t>
                    </m:r>
                    <m:r>
                      <a:rPr lang="en-US" sz="2400" b="0" i="1" dirty="0" smtClean="0">
                        <a:solidFill>
                          <a:schemeClr val="tx1"/>
                        </a:solidFill>
                        <a:latin typeface="Cambria Math"/>
                      </a:rPr>
                      <m:t>,</m:t>
                    </m:r>
                    <m:r>
                      <a:rPr lang="en-US" sz="2400" b="0" i="1" dirty="0" smtClean="0">
                        <a:solidFill>
                          <a:schemeClr val="tx1"/>
                        </a:solidFill>
                        <a:latin typeface="Cambria Math"/>
                      </a:rPr>
                      <m:t>𝑘</m:t>
                    </m:r>
                    <m:r>
                      <a:rPr lang="en-US" sz="2400" b="0" i="1" dirty="0" smtClean="0">
                        <a:solidFill>
                          <a:schemeClr val="tx1"/>
                        </a:solidFill>
                        <a:latin typeface="Cambria Math"/>
                      </a:rPr>
                      <m:t>,1/</m:t>
                    </m:r>
                    <m:r>
                      <a:rPr lang="en-US" sz="2400" b="0" i="1" dirty="0" smtClean="0">
                        <a:solidFill>
                          <a:schemeClr val="tx1"/>
                        </a:solidFill>
                        <a:latin typeface="Cambria Math"/>
                      </a:rPr>
                      <m:t>𝜖</m:t>
                    </m:r>
                    <m:r>
                      <a:rPr lang="en-US" sz="2400" b="0" i="1" dirty="0" smtClean="0">
                        <a:solidFill>
                          <a:schemeClr val="tx1"/>
                        </a:solidFill>
                        <a:latin typeface="Cambria Math"/>
                      </a:rPr>
                      <m:t>)</m:t>
                    </m:r>
                  </m:oMath>
                </a14:m>
                <a:r>
                  <a:rPr lang="en-US" sz="2400" dirty="0" smtClean="0">
                    <a:solidFill>
                      <a:schemeClr val="tx1"/>
                    </a:solidFill>
                  </a:rPr>
                  <a:t> for recovery up to </a:t>
                </a:r>
                <a14:m>
                  <m:oMath xmlns:m="http://schemas.openxmlformats.org/officeDocument/2006/math">
                    <m:r>
                      <a:rPr lang="en-US" sz="2400" b="0" i="1" smtClean="0">
                        <a:solidFill>
                          <a:schemeClr val="tx1"/>
                        </a:solidFill>
                        <a:latin typeface="Cambria Math"/>
                      </a:rPr>
                      <m:t>𝜖</m:t>
                    </m:r>
                  </m:oMath>
                </a14:m>
                <a:r>
                  <a:rPr lang="en-US" sz="2400" dirty="0" smtClean="0">
                    <a:solidFill>
                      <a:schemeClr val="tx1"/>
                    </a:solidFill>
                  </a:rPr>
                  <a:t> error in </a:t>
                </a:r>
                <a14:m>
                  <m:oMath xmlns:m="http://schemas.openxmlformats.org/officeDocument/2006/math">
                    <m:sSub>
                      <m:sSubPr>
                        <m:ctrlPr>
                          <a:rPr lang="en-US" sz="2400" i="1" smtClean="0">
                            <a:solidFill>
                              <a:schemeClr val="tx1"/>
                            </a:solidFill>
                            <a:latin typeface="Cambria Math"/>
                          </a:rPr>
                        </m:ctrlPr>
                      </m:sSubPr>
                      <m:e>
                        <m:d>
                          <m:dPr>
                            <m:begChr m:val="‖"/>
                            <m:endChr m:val="‖"/>
                            <m:ctrlPr>
                              <a:rPr lang="en-US" sz="2400" i="1" smtClean="0">
                                <a:solidFill>
                                  <a:schemeClr val="tx1"/>
                                </a:solidFill>
                                <a:latin typeface="Cambria Math"/>
                              </a:rPr>
                            </m:ctrlPr>
                          </m:dPr>
                          <m:e>
                            <m:r>
                              <a:rPr lang="en-US" sz="2400" b="0" i="1" smtClean="0">
                                <a:solidFill>
                                  <a:schemeClr val="tx1"/>
                                </a:solidFill>
                                <a:latin typeface="Cambria Math"/>
                              </a:rPr>
                              <m:t>.</m:t>
                            </m:r>
                          </m:e>
                        </m:d>
                      </m:e>
                      <m:sub>
                        <m:r>
                          <a:rPr lang="en-US" sz="2400" b="0" i="1" smtClean="0">
                            <a:solidFill>
                              <a:schemeClr val="tx1"/>
                            </a:solidFill>
                            <a:latin typeface="Cambria Math"/>
                          </a:rPr>
                          <m:t>𝐹</m:t>
                        </m:r>
                      </m:sub>
                    </m:sSub>
                  </m:oMath>
                </a14:m>
                <a:r>
                  <a:rPr lang="en-US" sz="2400" dirty="0" smtClean="0">
                    <a:solidFill>
                      <a:schemeClr val="tx1"/>
                    </a:solidFill>
                  </a:rPr>
                  <a:t> </a:t>
                </a:r>
                <a:endParaRPr lang="en-US" sz="2400" dirty="0">
                  <a:solidFill>
                    <a:schemeClr val="tx1"/>
                  </a:solidFill>
                </a:endParaRPr>
              </a:p>
            </p:txBody>
          </p:sp>
        </mc:Choice>
        <mc:Fallback xmlns="">
          <p:sp>
            <p:nvSpPr>
              <p:cNvPr id="8" name="Content Placeholder 10"/>
              <p:cNvSpPr txBox="1">
                <a:spLocks noRot="1" noChangeAspect="1" noMove="1" noResize="1" noEditPoints="1" noAdjustHandles="1" noChangeArrowheads="1" noChangeShapeType="1" noTextEdit="1"/>
              </p:cNvSpPr>
              <p:nvPr/>
            </p:nvSpPr>
            <p:spPr>
              <a:xfrm>
                <a:off x="0" y="4953000"/>
                <a:ext cx="9144000" cy="1676400"/>
              </a:xfrm>
              <a:prstGeom prst="rect">
                <a:avLst/>
              </a:prstGeom>
              <a:blipFill rotWithShape="1">
                <a:blip r:embed="rId3"/>
                <a:stretch>
                  <a:fillRect l="-1000" t="-2909" r="-1133"/>
                </a:stretch>
              </a:blipFill>
            </p:spPr>
            <p:txBody>
              <a:bodyPr/>
              <a:lstStyle/>
              <a:p>
                <a:r>
                  <a:rPr lang="en-US">
                    <a:noFill/>
                  </a:rPr>
                  <a:t> </a:t>
                </a:r>
              </a:p>
            </p:txBody>
          </p:sp>
        </mc:Fallback>
      </mc:AlternateContent>
      <p:sp>
        <p:nvSpPr>
          <p:cNvPr id="9" name="Rectangle 8"/>
          <p:cNvSpPr/>
          <p:nvPr/>
        </p:nvSpPr>
        <p:spPr>
          <a:xfrm>
            <a:off x="3657600" y="2641939"/>
            <a:ext cx="1510029" cy="671851"/>
          </a:xfrm>
          <a:prstGeom prst="rect">
            <a:avLst/>
          </a:prstGeom>
        </p:spPr>
        <p:txBody>
          <a:bodyPr wrap="none">
            <a:spAutoFit/>
          </a:bodyPr>
          <a:lstStyle/>
          <a:p>
            <a:pPr>
              <a:lnSpc>
                <a:spcPct val="150000"/>
              </a:lnSpc>
            </a:pPr>
            <a:r>
              <a:rPr lang="en-US" sz="2800" b="1" u="sng" dirty="0">
                <a:solidFill>
                  <a:schemeClr val="tx2"/>
                </a:solidFill>
              </a:rPr>
              <a:t>This </a:t>
            </a:r>
            <a:r>
              <a:rPr lang="en-US" sz="2800" b="1" u="sng" dirty="0" smtClean="0">
                <a:solidFill>
                  <a:schemeClr val="tx2"/>
                </a:solidFill>
              </a:rPr>
              <a:t>talk </a:t>
            </a:r>
            <a:endParaRPr lang="en-US" sz="2800" b="1" u="sng" dirty="0">
              <a:solidFill>
                <a:schemeClr val="tx2"/>
              </a:solidFill>
            </a:endParaRPr>
          </a:p>
        </p:txBody>
      </p:sp>
    </p:spTree>
    <p:extLst>
      <p:ext uri="{BB962C8B-B14F-4D97-AF65-F5344CB8AC3E}">
        <p14:creationId xmlns:p14="http://schemas.microsoft.com/office/powerpoint/2010/main" val="216470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p:cNvSpPr/>
              <p:nvPr/>
            </p:nvSpPr>
            <p:spPr>
              <a:xfrm>
                <a:off x="457200" y="3048000"/>
                <a:ext cx="8382000" cy="3354765"/>
              </a:xfrm>
              <a:prstGeom prst="rect">
                <a:avLst/>
              </a:prstGeom>
              <a:ln w="28575">
                <a:solidFill>
                  <a:schemeClr val="accent3"/>
                </a:solidFill>
              </a:ln>
            </p:spPr>
            <p:txBody>
              <a:bodyPr wrap="square">
                <a:spAutoFit/>
              </a:bodyPr>
              <a:lstStyle/>
              <a:p>
                <a:pPr>
                  <a:lnSpc>
                    <a:spcPct val="150000"/>
                  </a:lnSpc>
                </a:pPr>
                <a:r>
                  <a:rPr lang="en-US" sz="2400" b="1" i="1" dirty="0" smtClean="0">
                    <a:solidFill>
                      <a:srgbClr val="008000"/>
                    </a:solidFill>
                  </a:rPr>
                  <a:t>    Efficient Learning when no. of clusters/ topics k </a:t>
                </a:r>
                <a14:m>
                  <m:oMath xmlns:m="http://schemas.openxmlformats.org/officeDocument/2006/math">
                    <m:r>
                      <a:rPr lang="en-US" sz="2400" b="1" i="1" dirty="0" smtClean="0">
                        <a:solidFill>
                          <a:srgbClr val="008000"/>
                        </a:solidFill>
                        <a:latin typeface="Cambria Math"/>
                      </a:rPr>
                      <m:t>≤ </m:t>
                    </m:r>
                  </m:oMath>
                </a14:m>
                <a:r>
                  <a:rPr lang="en-US" sz="2400" b="1" i="1" dirty="0" smtClean="0">
                    <a:solidFill>
                      <a:srgbClr val="008000"/>
                    </a:solidFill>
                  </a:rPr>
                  <a:t>dimension d</a:t>
                </a:r>
              </a:p>
              <a:p>
                <a:r>
                  <a:rPr lang="en-US" sz="2200" dirty="0" smtClean="0"/>
                  <a:t>[Chang 96, </a:t>
                </a:r>
                <a:r>
                  <a:rPr lang="en-US" sz="2200" dirty="0" err="1" smtClean="0"/>
                  <a:t>Mossel-Roch</a:t>
                </a:r>
                <a:r>
                  <a:rPr lang="en-US" sz="2200" dirty="0" smtClean="0"/>
                  <a:t> 06, </a:t>
                </a:r>
                <a:r>
                  <a:rPr lang="en-US" sz="2200" dirty="0" err="1" smtClean="0"/>
                  <a:t>Anandkumar</a:t>
                </a:r>
                <a:r>
                  <a:rPr lang="en-US" sz="2200" dirty="0" smtClean="0"/>
                  <a:t> et al. 09-14]</a:t>
                </a:r>
              </a:p>
              <a:p>
                <a:pPr marL="342900" indent="-342900">
                  <a:buFont typeface="Arial" pitchFamily="34" charset="0"/>
                  <a:buChar char="•"/>
                </a:pPr>
                <a:r>
                  <a:rPr lang="en-US" sz="2200" dirty="0" smtClean="0"/>
                  <a:t>Learning Phylogenetic trees </a:t>
                </a:r>
                <a:r>
                  <a:rPr lang="en-US" sz="2200" dirty="0" smtClean="0">
                    <a:solidFill>
                      <a:schemeClr val="accent1"/>
                    </a:solidFill>
                  </a:rPr>
                  <a:t>[</a:t>
                </a:r>
                <a:r>
                  <a:rPr lang="en-US" sz="2200" dirty="0" err="1" smtClean="0">
                    <a:solidFill>
                      <a:schemeClr val="accent1"/>
                    </a:solidFill>
                  </a:rPr>
                  <a:t>Chang,MR</a:t>
                </a:r>
                <a:r>
                  <a:rPr lang="en-US" sz="2200" dirty="0" smtClean="0">
                    <a:solidFill>
                      <a:schemeClr val="accent1"/>
                    </a:solidFill>
                  </a:rPr>
                  <a:t>]</a:t>
                </a:r>
              </a:p>
              <a:p>
                <a:pPr marL="342900" indent="-342900">
                  <a:buFont typeface="Arial" pitchFamily="34" charset="0"/>
                  <a:buChar char="•"/>
                </a:pPr>
                <a:r>
                  <a:rPr lang="en-US" sz="2200" dirty="0" smtClean="0"/>
                  <a:t>Axis-aligned Gaussians </a:t>
                </a:r>
                <a:r>
                  <a:rPr lang="en-US" sz="2200" dirty="0">
                    <a:solidFill>
                      <a:schemeClr val="accent1"/>
                    </a:solidFill>
                  </a:rPr>
                  <a:t>[HK</a:t>
                </a:r>
                <a:r>
                  <a:rPr lang="en-US" sz="2200" dirty="0" smtClean="0">
                    <a:solidFill>
                      <a:schemeClr val="accent1"/>
                    </a:solidFill>
                  </a:rPr>
                  <a:t>]</a:t>
                </a:r>
                <a:endParaRPr lang="en-US" sz="2200" dirty="0" smtClean="0"/>
              </a:p>
              <a:p>
                <a:pPr marL="342900" indent="-342900">
                  <a:buFont typeface="Arial" pitchFamily="34" charset="0"/>
                  <a:buChar char="•"/>
                </a:pPr>
                <a:r>
                  <a:rPr lang="en-US" sz="2200" dirty="0" smtClean="0"/>
                  <a:t>Parse trees </a:t>
                </a:r>
                <a:r>
                  <a:rPr lang="en-US" sz="2200" dirty="0" smtClean="0">
                    <a:solidFill>
                      <a:schemeClr val="accent1"/>
                    </a:solidFill>
                  </a:rPr>
                  <a:t>[ACHKSZ,BHD,B,SC,PSX,LIPPX]</a:t>
                </a:r>
              </a:p>
              <a:p>
                <a:pPr marL="342900" indent="-342900">
                  <a:buFont typeface="Arial" pitchFamily="34" charset="0"/>
                  <a:buChar char="•"/>
                </a:pPr>
                <a:r>
                  <a:rPr lang="en-US" sz="2200" dirty="0" smtClean="0"/>
                  <a:t>HMMs </a:t>
                </a:r>
                <a:r>
                  <a:rPr lang="en-US" sz="2200" dirty="0" smtClean="0">
                    <a:solidFill>
                      <a:schemeClr val="accent1"/>
                    </a:solidFill>
                  </a:rPr>
                  <a:t>[AHK,DKZ,SBSGS]</a:t>
                </a:r>
              </a:p>
              <a:p>
                <a:pPr marL="342900" indent="-342900">
                  <a:buFont typeface="Arial" pitchFamily="34" charset="0"/>
                  <a:buChar char="•"/>
                </a:pPr>
                <a:r>
                  <a:rPr lang="en-US" sz="2200" dirty="0" smtClean="0"/>
                  <a:t>Single Topic models </a:t>
                </a:r>
                <a:r>
                  <a:rPr lang="en-US" sz="2200" dirty="0" smtClean="0">
                    <a:solidFill>
                      <a:schemeClr val="accent1"/>
                    </a:solidFill>
                  </a:rPr>
                  <a:t>[AHK]</a:t>
                </a:r>
                <a:r>
                  <a:rPr lang="en-US" sz="2200" dirty="0" smtClean="0"/>
                  <a:t>, LDA </a:t>
                </a:r>
                <a:r>
                  <a:rPr lang="en-US" sz="2200" dirty="0" smtClean="0">
                    <a:solidFill>
                      <a:schemeClr val="accent1"/>
                    </a:solidFill>
                  </a:rPr>
                  <a:t>[AFHKL]</a:t>
                </a:r>
                <a:r>
                  <a:rPr lang="en-US" sz="2200" dirty="0" smtClean="0"/>
                  <a:t> </a:t>
                </a:r>
                <a:endParaRPr lang="en-US" sz="2200" dirty="0" smtClean="0">
                  <a:solidFill>
                    <a:schemeClr val="accent1"/>
                  </a:solidFill>
                </a:endParaRPr>
              </a:p>
              <a:p>
                <a:pPr marL="342900" indent="-342900">
                  <a:buFont typeface="Arial" pitchFamily="34" charset="0"/>
                  <a:buChar char="•"/>
                </a:pPr>
                <a:r>
                  <a:rPr lang="en-US" sz="2200" dirty="0" smtClean="0"/>
                  <a:t>ICA </a:t>
                </a:r>
                <a:r>
                  <a:rPr lang="en-US" sz="2200" dirty="0" smtClean="0">
                    <a:solidFill>
                      <a:schemeClr val="accent1"/>
                    </a:solidFill>
                  </a:rPr>
                  <a:t>[GVX] … </a:t>
                </a:r>
              </a:p>
              <a:p>
                <a:pPr marL="342900" indent="-342900">
                  <a:buFont typeface="Arial" pitchFamily="34" charset="0"/>
                  <a:buChar char="•"/>
                </a:pPr>
                <a:r>
                  <a:rPr lang="en-US" sz="2200" dirty="0" smtClean="0"/>
                  <a:t>Overlapping Communities </a:t>
                </a:r>
                <a:r>
                  <a:rPr lang="en-US" sz="2200" dirty="0" smtClean="0">
                    <a:solidFill>
                      <a:schemeClr val="accent1"/>
                    </a:solidFill>
                  </a:rPr>
                  <a:t>[AGHK] </a:t>
                </a:r>
                <a:r>
                  <a:rPr lang="en-US" sz="2200" dirty="0">
                    <a:solidFill>
                      <a:schemeClr val="accent1"/>
                    </a:solidFill>
                  </a:rPr>
                  <a:t>… </a:t>
                </a:r>
              </a:p>
            </p:txBody>
          </p:sp>
        </mc:Choice>
        <mc:Fallback xmlns="">
          <p:sp>
            <p:nvSpPr>
              <p:cNvPr id="5" name="Rectangle 4"/>
              <p:cNvSpPr>
                <a:spLocks noRot="1" noChangeAspect="1" noMove="1" noResize="1" noEditPoints="1" noAdjustHandles="1" noChangeArrowheads="1" noChangeShapeType="1" noTextEdit="1"/>
              </p:cNvSpPr>
              <p:nvPr/>
            </p:nvSpPr>
            <p:spPr>
              <a:xfrm>
                <a:off x="457200" y="3048000"/>
                <a:ext cx="8382000" cy="3354765"/>
              </a:xfrm>
              <a:prstGeom prst="rect">
                <a:avLst/>
              </a:prstGeom>
              <a:blipFill rotWithShape="1">
                <a:blip r:embed="rId4"/>
                <a:stretch>
                  <a:fillRect l="-725" b="-2162"/>
                </a:stretch>
              </a:blipFill>
              <a:ln w="28575">
                <a:solidFill>
                  <a:schemeClr val="accent3"/>
                </a:solidFill>
              </a:ln>
            </p:spPr>
            <p:txBody>
              <a:bodyPr/>
              <a:lstStyle/>
              <a:p>
                <a:r>
                  <a:rPr lang="en-US">
                    <a:noFill/>
                  </a:rPr>
                  <a:t> </a:t>
                </a:r>
              </a:p>
            </p:txBody>
          </p:sp>
        </mc:Fallback>
      </mc:AlternateContent>
      <p:sp>
        <p:nvSpPr>
          <p:cNvPr id="9" name="Title 8"/>
          <p:cNvSpPr>
            <a:spLocks noGrp="1"/>
          </p:cNvSpPr>
          <p:nvPr>
            <p:ph type="title"/>
          </p:nvPr>
        </p:nvSpPr>
        <p:spPr/>
        <p:txBody>
          <a:bodyPr>
            <a:normAutofit/>
          </a:bodyPr>
          <a:lstStyle/>
          <a:p>
            <a:r>
              <a:rPr lang="en-US" dirty="0" smtClean="0"/>
              <a:t>Implications for Learning</a:t>
            </a:r>
            <a:endParaRPr lang="en-US" dirty="0"/>
          </a:p>
        </p:txBody>
      </p:sp>
      <p:sp>
        <p:nvSpPr>
          <p:cNvPr id="13" name="Rectangle 12"/>
          <p:cNvSpPr/>
          <p:nvPr/>
        </p:nvSpPr>
        <p:spPr>
          <a:xfrm>
            <a:off x="1447800" y="2209800"/>
            <a:ext cx="6934200" cy="461665"/>
          </a:xfrm>
          <a:prstGeom prst="rect">
            <a:avLst/>
          </a:prstGeom>
        </p:spPr>
        <p:txBody>
          <a:bodyPr wrap="square">
            <a:spAutoFit/>
          </a:bodyPr>
          <a:lstStyle/>
          <a:p>
            <a:pPr algn="ctr"/>
            <a:r>
              <a:rPr lang="en-US" sz="2400" b="1" dirty="0" smtClean="0">
                <a:solidFill>
                  <a:schemeClr val="tx2"/>
                </a:solidFill>
              </a:rPr>
              <a:t>``Full rank’’ or ``Non-degenerate’’ setting</a:t>
            </a:r>
            <a:endParaRPr lang="en-US" sz="2400" dirty="0" smtClean="0">
              <a:solidFill>
                <a:schemeClr val="tx2"/>
              </a:solidFill>
            </a:endParaRPr>
          </a:p>
        </p:txBody>
      </p:sp>
      <p:sp>
        <p:nvSpPr>
          <p:cNvPr id="16" name="Rectangle 15"/>
          <p:cNvSpPr/>
          <p:nvPr/>
        </p:nvSpPr>
        <p:spPr>
          <a:xfrm>
            <a:off x="570618" y="1290935"/>
            <a:ext cx="6781800" cy="461665"/>
          </a:xfrm>
          <a:prstGeom prst="rect">
            <a:avLst/>
          </a:prstGeom>
        </p:spPr>
        <p:txBody>
          <a:bodyPr wrap="square">
            <a:spAutoFit/>
          </a:bodyPr>
          <a:lstStyle/>
          <a:p>
            <a:r>
              <a:rPr lang="en-US" sz="2400" b="1" dirty="0">
                <a:solidFill>
                  <a:srgbClr val="C00000"/>
                </a:solidFill>
              </a:rPr>
              <a:t>K</a:t>
            </a:r>
            <a:r>
              <a:rPr lang="en-US" sz="2400" b="1" dirty="0" smtClean="0">
                <a:solidFill>
                  <a:srgbClr val="C00000"/>
                </a:solidFill>
              </a:rPr>
              <a:t>nown only in restricted cases: </a:t>
            </a:r>
          </a:p>
        </p:txBody>
      </p:sp>
      <mc:AlternateContent xmlns:mc="http://schemas.openxmlformats.org/markup-compatibility/2006" xmlns:a14="http://schemas.microsoft.com/office/drawing/2010/main">
        <mc:Choice Requires="a14">
          <p:sp>
            <p:nvSpPr>
              <p:cNvPr id="17" name="Rectangle 16"/>
              <p:cNvSpPr/>
              <p:nvPr/>
            </p:nvSpPr>
            <p:spPr>
              <a:xfrm>
                <a:off x="1447800" y="1752600"/>
                <a:ext cx="7391400" cy="461665"/>
              </a:xfrm>
              <a:prstGeom prst="rect">
                <a:avLst/>
              </a:prstGeom>
            </p:spPr>
            <p:txBody>
              <a:bodyPr wrap="square">
                <a:spAutoFit/>
              </a:bodyPr>
              <a:lstStyle/>
              <a:p>
                <a:pPr algn="ctr"/>
                <a:r>
                  <a:rPr lang="en-US" sz="2400" dirty="0" smtClean="0">
                    <a:solidFill>
                      <a:schemeClr val="tx1"/>
                    </a:solidFill>
                  </a:rPr>
                  <a:t>No. </a:t>
                </a:r>
                <a:r>
                  <a:rPr lang="en-US" sz="2400" dirty="0">
                    <a:solidFill>
                      <a:schemeClr val="tx1"/>
                    </a:solidFill>
                  </a:rPr>
                  <a:t>of clusters </a:t>
                </a:r>
                <a14:m>
                  <m:oMath xmlns:m="http://schemas.openxmlformats.org/officeDocument/2006/math">
                    <m:r>
                      <a:rPr lang="en-US" sz="2400" b="0" i="1">
                        <a:solidFill>
                          <a:schemeClr val="tx1"/>
                        </a:solidFill>
                        <a:latin typeface="Cambria Math"/>
                      </a:rPr>
                      <m:t>𝑘</m:t>
                    </m:r>
                    <m:r>
                      <a:rPr lang="en-US" sz="2400" b="0" i="1">
                        <a:solidFill>
                          <a:schemeClr val="tx1"/>
                        </a:solidFill>
                        <a:latin typeface="Cambria Math"/>
                      </a:rPr>
                      <m:t>≤</m:t>
                    </m:r>
                  </m:oMath>
                </a14:m>
                <a:r>
                  <a:rPr lang="en-US" sz="2400" i="0" dirty="0" smtClean="0">
                    <a:solidFill>
                      <a:schemeClr val="tx1"/>
                    </a:solidFill>
                    <a:latin typeface="+mj-lt"/>
                  </a:rPr>
                  <a:t> No. of dims</a:t>
                </a:r>
                <a14:m>
                  <m:oMath xmlns:m="http://schemas.openxmlformats.org/officeDocument/2006/math">
                    <m:r>
                      <a:rPr lang="en-US" sz="2400" b="0" i="1" smtClean="0">
                        <a:solidFill>
                          <a:schemeClr val="tx1"/>
                        </a:solidFill>
                        <a:latin typeface="Cambria Math"/>
                      </a:rPr>
                      <m:t> </m:t>
                    </m:r>
                    <m:r>
                      <a:rPr lang="en-US" sz="2400" b="0" i="1">
                        <a:solidFill>
                          <a:schemeClr val="tx1"/>
                        </a:solidFill>
                        <a:latin typeface="Cambria Math"/>
                      </a:rPr>
                      <m:t>𝑑</m:t>
                    </m:r>
                  </m:oMath>
                </a14:m>
                <a:r>
                  <a:rPr lang="en-US" sz="2400" dirty="0" smtClean="0">
                    <a:solidFill>
                      <a:schemeClr val="tx1"/>
                    </a:solidFill>
                  </a:rPr>
                  <a:t>  </a:t>
                </a:r>
                <a:r>
                  <a:rPr lang="en-US" sz="2400" dirty="0" smtClean="0">
                    <a:solidFill>
                      <a:schemeClr val="tx2"/>
                    </a:solidFill>
                  </a:rPr>
                  <a:t>	</a:t>
                </a:r>
                <a:endParaRPr lang="en-US" sz="2400" dirty="0">
                  <a:solidFill>
                    <a:schemeClr val="accent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1447800" y="1752600"/>
                <a:ext cx="7391400" cy="461665"/>
              </a:xfrm>
              <a:prstGeom prst="rect">
                <a:avLst/>
              </a:prstGeom>
              <a:blipFill rotWithShape="1">
                <a:blip r:embed="rId8"/>
                <a:stretch>
                  <a:fillRect t="-10667" b="-29333"/>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978675006"/>
      </p:ext>
    </p:extLst>
  </p:cSld>
  <p:clrMapOvr>
    <a:masterClrMapping/>
  </p:clrMapOvr>
  <mc:AlternateContent xmlns:mc="http://schemas.openxmlformats.org/markup-compatibility/2006" xmlns:p14="http://schemas.microsoft.com/office/powerpoint/2010/main">
    <mc:Choice Requires="p14">
      <p:transition spd="slow" p14:dur="2000" advTm="89664"/>
    </mc:Choice>
    <mc:Fallback xmlns="">
      <p:transition spd="slow" advTm="89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Overcomplete</a:t>
            </a:r>
            <a:r>
              <a:rPr lang="en-US" dirty="0" smtClean="0"/>
              <a:t> Learning Setting</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914400" y="1447800"/>
                <a:ext cx="7239000" cy="461665"/>
              </a:xfrm>
              <a:prstGeom prst="rect">
                <a:avLst/>
              </a:prstGeom>
            </p:spPr>
            <p:txBody>
              <a:bodyPr wrap="square">
                <a:spAutoFit/>
              </a:bodyPr>
              <a:lstStyle/>
              <a:p>
                <a:pPr algn="ctr"/>
                <a:r>
                  <a:rPr lang="en-US" sz="2400" b="1" dirty="0" smtClean="0">
                    <a:solidFill>
                      <a:srgbClr val="C00000"/>
                    </a:solidFill>
                  </a:rPr>
                  <a:t>Number of clusters/topics/states  </a:t>
                </a:r>
                <a14:m>
                  <m:oMath xmlns:m="http://schemas.openxmlformats.org/officeDocument/2006/math">
                    <m:r>
                      <a:rPr lang="en-US" sz="2400" b="1" i="0" smtClean="0">
                        <a:solidFill>
                          <a:srgbClr val="C00000"/>
                        </a:solidFill>
                        <a:latin typeface="Cambria Math"/>
                      </a:rPr>
                      <m:t>𝐤</m:t>
                    </m:r>
                    <m:r>
                      <a:rPr lang="en-US" sz="2400" b="1" i="0" smtClean="0">
                        <a:solidFill>
                          <a:srgbClr val="C00000"/>
                        </a:solidFill>
                        <a:latin typeface="Cambria Math"/>
                      </a:rPr>
                      <m:t>≫</m:t>
                    </m:r>
                  </m:oMath>
                </a14:m>
                <a:r>
                  <a:rPr lang="en-US" sz="2400" b="1" dirty="0" smtClean="0">
                    <a:solidFill>
                      <a:srgbClr val="C00000"/>
                    </a:solidFill>
                  </a:rPr>
                  <a:t> dimension</a:t>
                </a:r>
                <a14:m>
                  <m:oMath xmlns:m="http://schemas.openxmlformats.org/officeDocument/2006/math">
                    <m:r>
                      <a:rPr lang="en-US" sz="2400" b="1" i="0" smtClean="0">
                        <a:solidFill>
                          <a:srgbClr val="C00000"/>
                        </a:solidFill>
                        <a:latin typeface="Cambria Math"/>
                      </a:rPr>
                      <m:t> </m:t>
                    </m:r>
                    <m:r>
                      <a:rPr lang="en-US" sz="2400" b="1" i="0" smtClean="0">
                        <a:solidFill>
                          <a:srgbClr val="C00000"/>
                        </a:solidFill>
                        <a:latin typeface="Cambria Math"/>
                      </a:rPr>
                      <m:t>𝐝</m:t>
                    </m:r>
                  </m:oMath>
                </a14:m>
                <a:r>
                  <a:rPr lang="en-US" sz="2400" b="1" dirty="0" smtClean="0">
                    <a:solidFill>
                      <a:srgbClr val="C00000"/>
                    </a:solidFill>
                  </a:rPr>
                  <a:t>   </a:t>
                </a:r>
              </a:p>
            </p:txBody>
          </p:sp>
        </mc:Choice>
        <mc:Fallback xmlns="">
          <p:sp>
            <p:nvSpPr>
              <p:cNvPr id="5" name="Rectangle 4"/>
              <p:cNvSpPr>
                <a:spLocks noRot="1" noChangeAspect="1" noMove="1" noResize="1" noEditPoints="1" noAdjustHandles="1" noChangeArrowheads="1" noChangeShapeType="1" noTextEdit="1"/>
              </p:cNvSpPr>
              <p:nvPr/>
            </p:nvSpPr>
            <p:spPr>
              <a:xfrm>
                <a:off x="914400" y="1447800"/>
                <a:ext cx="7239000" cy="461665"/>
              </a:xfrm>
              <a:prstGeom prst="rect">
                <a:avLst/>
              </a:prstGeom>
              <a:blipFill rotWithShape="1">
                <a:blip r:embed="rId3"/>
                <a:stretch>
                  <a:fillRect t="-10667" b="-29333"/>
                </a:stretch>
              </a:blipFill>
            </p:spPr>
            <p:txBody>
              <a:bodyPr/>
              <a:lstStyle/>
              <a:p>
                <a:r>
                  <a:rPr lang="en-US">
                    <a:noFill/>
                  </a:rPr>
                  <a:t> </a:t>
                </a:r>
              </a:p>
            </p:txBody>
          </p:sp>
        </mc:Fallback>
      </mc:AlternateContent>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2362200"/>
            <a:ext cx="3733885" cy="2800412"/>
          </a:xfrm>
          <a:prstGeom prst="rect">
            <a:avLst/>
          </a:prstGeom>
        </p:spPr>
      </p:pic>
      <p:sp>
        <p:nvSpPr>
          <p:cNvPr id="9" name="TextBox 8"/>
          <p:cNvSpPr txBox="1"/>
          <p:nvPr/>
        </p:nvSpPr>
        <p:spPr>
          <a:xfrm>
            <a:off x="1066885" y="5181600"/>
            <a:ext cx="2514600" cy="430887"/>
          </a:xfrm>
          <a:prstGeom prst="rect">
            <a:avLst/>
          </a:prstGeom>
          <a:noFill/>
        </p:spPr>
        <p:txBody>
          <a:bodyPr wrap="square" rtlCol="0">
            <a:spAutoFit/>
          </a:bodyPr>
          <a:lstStyle/>
          <a:p>
            <a:r>
              <a:rPr lang="en-US" sz="2200" dirty="0" smtClean="0"/>
              <a:t>Computer Vision</a:t>
            </a:r>
            <a:endParaRPr lang="en-US" sz="2200" dirty="0"/>
          </a:p>
        </p:txBody>
      </p:sp>
      <mc:AlternateContent xmlns:mc="http://schemas.openxmlformats.org/markup-compatibility/2006" xmlns:a14="http://schemas.microsoft.com/office/drawing/2010/main">
        <mc:Choice Requires="a14">
          <p:sp>
            <p:nvSpPr>
              <p:cNvPr id="10" name="Rectangle 9"/>
              <p:cNvSpPr/>
              <p:nvPr/>
            </p:nvSpPr>
            <p:spPr>
              <a:xfrm>
                <a:off x="592756" y="5638800"/>
                <a:ext cx="8246444" cy="461665"/>
              </a:xfrm>
              <a:prstGeom prst="rect">
                <a:avLst/>
              </a:prstGeom>
              <a:ln w="28575">
                <a:solidFill>
                  <a:srgbClr val="FF0000"/>
                </a:solidFill>
              </a:ln>
            </p:spPr>
            <p:txBody>
              <a:bodyPr wrap="square">
                <a:spAutoFit/>
              </a:bodyPr>
              <a:lstStyle/>
              <a:p>
                <a:pPr marL="342900" indent="-342900" algn="ctr">
                  <a:buBlip>
                    <a:blip r:embed="rId5"/>
                  </a:buBlip>
                </a:pPr>
                <a:r>
                  <a:rPr lang="en-US" sz="2400" dirty="0" smtClean="0">
                    <a:solidFill>
                      <a:schemeClr val="tx1"/>
                    </a:solidFill>
                  </a:rPr>
                  <a:t>Previous algorithms do not work when </a:t>
                </a:r>
                <a14:m>
                  <m:oMath xmlns:m="http://schemas.openxmlformats.org/officeDocument/2006/math">
                    <m:r>
                      <m:rPr>
                        <m:sty m:val="p"/>
                      </m:rPr>
                      <a:rPr lang="en-US" sz="2400" b="0" i="0" dirty="0" smtClean="0">
                        <a:solidFill>
                          <a:schemeClr val="tx1"/>
                        </a:solidFill>
                        <a:latin typeface="Cambria Math"/>
                      </a:rPr>
                      <m:t>k</m:t>
                    </m:r>
                    <m:r>
                      <a:rPr lang="en-US" sz="2400" b="0" i="0" dirty="0" smtClean="0">
                        <a:solidFill>
                          <a:schemeClr val="tx1"/>
                        </a:solidFill>
                        <a:latin typeface="Cambria Math"/>
                      </a:rPr>
                      <m:t>&gt;</m:t>
                    </m:r>
                    <m:r>
                      <m:rPr>
                        <m:sty m:val="p"/>
                      </m:rPr>
                      <a:rPr lang="en-US" sz="2400" b="0" i="0" dirty="0" smtClean="0">
                        <a:solidFill>
                          <a:schemeClr val="tx1"/>
                        </a:solidFill>
                        <a:latin typeface="Cambria Math"/>
                      </a:rPr>
                      <m:t>d</m:t>
                    </m:r>
                  </m:oMath>
                </a14:m>
                <a:r>
                  <a:rPr lang="en-US" sz="2400" dirty="0" smtClean="0">
                    <a:solidFill>
                      <a:schemeClr val="tx1"/>
                    </a:solidFill>
                  </a:rPr>
                  <a:t>!</a:t>
                </a:r>
                <a:endParaRPr lang="en-US" sz="2400" dirty="0">
                  <a:solidFill>
                    <a:schemeClr val="tx1"/>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592756" y="5638800"/>
                <a:ext cx="8246444" cy="461665"/>
              </a:xfrm>
              <a:prstGeom prst="rect">
                <a:avLst/>
              </a:prstGeom>
              <a:blipFill rotWithShape="1">
                <a:blip r:embed="rId6"/>
                <a:stretch>
                  <a:fillRect t="-7407" b="-23457"/>
                </a:stretch>
              </a:blipFill>
              <a:ln w="28575">
                <a:solidFill>
                  <a:srgbClr val="FF0000"/>
                </a:solidFill>
              </a:ln>
            </p:spPr>
            <p:txBody>
              <a:bodyPr/>
              <a:lstStyle/>
              <a:p>
                <a:r>
                  <a:rPr lang="en-US">
                    <a:noFill/>
                  </a:rPr>
                  <a:t> </a:t>
                </a:r>
              </a:p>
            </p:txBody>
          </p:sp>
        </mc:Fallback>
      </mc:AlternateContent>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9656" y="2375952"/>
            <a:ext cx="3817144" cy="2786660"/>
          </a:xfrm>
          <a:prstGeom prst="rect">
            <a:avLst/>
          </a:prstGeom>
        </p:spPr>
      </p:pic>
      <p:sp>
        <p:nvSpPr>
          <p:cNvPr id="12" name="TextBox 11"/>
          <p:cNvSpPr txBox="1"/>
          <p:nvPr/>
        </p:nvSpPr>
        <p:spPr>
          <a:xfrm>
            <a:off x="5707856" y="5195352"/>
            <a:ext cx="2514600" cy="430887"/>
          </a:xfrm>
          <a:prstGeom prst="rect">
            <a:avLst/>
          </a:prstGeom>
          <a:noFill/>
        </p:spPr>
        <p:txBody>
          <a:bodyPr wrap="square" rtlCol="0">
            <a:spAutoFit/>
          </a:bodyPr>
          <a:lstStyle/>
          <a:p>
            <a:pPr algn="ctr"/>
            <a:r>
              <a:rPr lang="en-US" sz="2200" dirty="0" smtClean="0"/>
              <a:t>Speech</a:t>
            </a:r>
            <a:endParaRPr lang="en-US" sz="2200" dirty="0"/>
          </a:p>
        </p:txBody>
      </p:sp>
      <mc:AlternateContent xmlns:mc="http://schemas.openxmlformats.org/markup-compatibility/2006" xmlns:a14="http://schemas.microsoft.com/office/drawing/2010/main">
        <mc:Choice Requires="a14">
          <p:sp>
            <p:nvSpPr>
              <p:cNvPr id="13" name="Rectangle 12"/>
              <p:cNvSpPr/>
              <p:nvPr/>
            </p:nvSpPr>
            <p:spPr>
              <a:xfrm>
                <a:off x="342900" y="6320135"/>
                <a:ext cx="8724900" cy="461665"/>
              </a:xfrm>
              <a:prstGeom prst="rect">
                <a:avLst/>
              </a:prstGeom>
            </p:spPr>
            <p:txBody>
              <a:bodyPr wrap="square">
                <a:spAutoFit/>
              </a:bodyPr>
              <a:lstStyle/>
              <a:p>
                <a:pPr algn="ctr"/>
                <a:r>
                  <a:rPr lang="en-US" sz="2400" b="1" i="1" dirty="0" smtClean="0">
                    <a:solidFill>
                      <a:srgbClr val="C00000"/>
                    </a:solidFill>
                  </a:rPr>
                  <a:t>Need </a:t>
                </a:r>
                <a:r>
                  <a:rPr lang="en-US" sz="2400" b="1" i="1" dirty="0" err="1" smtClean="0">
                    <a:solidFill>
                      <a:srgbClr val="C00000"/>
                    </a:solidFill>
                  </a:rPr>
                  <a:t>polytime</a:t>
                </a:r>
                <a:r>
                  <a:rPr lang="en-US" sz="2400" b="1" i="1" dirty="0" smtClean="0">
                    <a:solidFill>
                      <a:srgbClr val="C00000"/>
                    </a:solidFill>
                  </a:rPr>
                  <a:t> decomposition of Tensors of rank </a:t>
                </a:r>
                <a14:m>
                  <m:oMath xmlns:m="http://schemas.openxmlformats.org/officeDocument/2006/math">
                    <m:r>
                      <a:rPr lang="en-US" sz="2400" b="1" i="1" dirty="0" smtClean="0">
                        <a:solidFill>
                          <a:srgbClr val="C00000"/>
                        </a:solidFill>
                        <a:latin typeface="Cambria Math"/>
                      </a:rPr>
                      <m:t>𝒌</m:t>
                    </m:r>
                    <m:r>
                      <a:rPr lang="en-US" sz="2400" b="1" i="1" dirty="0" smtClean="0">
                        <a:solidFill>
                          <a:srgbClr val="C00000"/>
                        </a:solidFill>
                        <a:latin typeface="Cambria Math"/>
                      </a:rPr>
                      <m:t>≫</m:t>
                    </m:r>
                    <m:r>
                      <a:rPr lang="en-US" sz="2400" b="1" i="1" dirty="0" smtClean="0">
                        <a:solidFill>
                          <a:srgbClr val="C00000"/>
                        </a:solidFill>
                        <a:latin typeface="Cambria Math"/>
                      </a:rPr>
                      <m:t>𝒅</m:t>
                    </m:r>
                    <m:r>
                      <a:rPr lang="en-US" sz="2400" b="0" i="0" dirty="0" smtClean="0">
                        <a:solidFill>
                          <a:srgbClr val="C00000"/>
                        </a:solidFill>
                        <a:latin typeface="Cambria Math"/>
                      </a:rPr>
                      <m:t>?</m:t>
                    </m:r>
                  </m:oMath>
                </a14:m>
                <a:r>
                  <a:rPr lang="en-US" sz="2400" dirty="0" smtClean="0"/>
                  <a:t> </a:t>
                </a:r>
                <a:endParaRPr lang="en-US" sz="2200" dirty="0"/>
              </a:p>
            </p:txBody>
          </p:sp>
        </mc:Choice>
        <mc:Fallback xmlns="">
          <p:sp>
            <p:nvSpPr>
              <p:cNvPr id="13" name="Rectangle 12"/>
              <p:cNvSpPr>
                <a:spLocks noRot="1" noChangeAspect="1" noMove="1" noResize="1" noEditPoints="1" noAdjustHandles="1" noChangeArrowheads="1" noChangeShapeType="1" noTextEdit="1"/>
              </p:cNvSpPr>
              <p:nvPr/>
            </p:nvSpPr>
            <p:spPr>
              <a:xfrm>
                <a:off x="342900" y="6320135"/>
                <a:ext cx="8724900" cy="461665"/>
              </a:xfrm>
              <a:prstGeom prst="rect">
                <a:avLst/>
              </a:prstGeom>
              <a:blipFill rotWithShape="1">
                <a:blip r:embed="rId8"/>
                <a:stretch>
                  <a:fillRect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85871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Overcomplete</a:t>
            </a:r>
            <a:r>
              <a:rPr lang="en-US" dirty="0" smtClean="0"/>
              <a:t> Tensor decompositions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609599" y="3801070"/>
                <a:ext cx="8153400" cy="461665"/>
              </a:xfrm>
              <a:prstGeom prst="rect">
                <a:avLst/>
              </a:prstGeom>
            </p:spPr>
            <p:txBody>
              <a:bodyPr wrap="square">
                <a:spAutoFit/>
              </a:bodyPr>
              <a:lstStyle/>
              <a:p>
                <a:pPr algn="ctr"/>
                <a:r>
                  <a:rPr lang="en-US" sz="2400" b="1" i="1" dirty="0" smtClean="0">
                    <a:solidFill>
                      <a:srgbClr val="C00000"/>
                    </a:solidFill>
                  </a:rPr>
                  <a:t>NP-hard in worst-case (for rank </a:t>
                </a:r>
                <a14:m>
                  <m:oMath xmlns:m="http://schemas.openxmlformats.org/officeDocument/2006/math">
                    <m:r>
                      <a:rPr lang="en-US" sz="2400" b="1" i="1" smtClean="0">
                        <a:solidFill>
                          <a:srgbClr val="C00000"/>
                        </a:solidFill>
                        <a:latin typeface="Cambria Math"/>
                      </a:rPr>
                      <m:t>𝒌</m:t>
                    </m:r>
                    <m:r>
                      <a:rPr lang="en-US" sz="2400" b="1" i="1" smtClean="0">
                        <a:solidFill>
                          <a:srgbClr val="C00000"/>
                        </a:solidFill>
                        <a:latin typeface="Cambria Math"/>
                      </a:rPr>
                      <m:t>≥</m:t>
                    </m:r>
                    <m:r>
                      <a:rPr lang="en-US" sz="2400" b="1" i="1" smtClean="0">
                        <a:solidFill>
                          <a:srgbClr val="C00000"/>
                        </a:solidFill>
                        <a:latin typeface="Cambria Math"/>
                      </a:rPr>
                      <m:t>𝟔</m:t>
                    </m:r>
                    <m:r>
                      <a:rPr lang="en-US" sz="2400" b="1" i="1" smtClean="0">
                        <a:solidFill>
                          <a:srgbClr val="C00000"/>
                        </a:solidFill>
                        <a:latin typeface="Cambria Math"/>
                      </a:rPr>
                      <m:t>𝒅</m:t>
                    </m:r>
                  </m:oMath>
                </a14:m>
                <a:r>
                  <a:rPr lang="en-US" sz="2400" b="1" i="1" dirty="0" smtClean="0">
                    <a:solidFill>
                      <a:srgbClr val="C00000"/>
                    </a:solidFill>
                  </a:rPr>
                  <a:t>)</a:t>
                </a:r>
                <a:endParaRPr lang="en-US" sz="2400" b="1" i="1"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609599" y="3801070"/>
                <a:ext cx="8153400" cy="461665"/>
              </a:xfrm>
              <a:prstGeom prst="rect">
                <a:avLst/>
              </a:prstGeom>
              <a:blipFill rotWithShape="1">
                <a:blip r:embed="rId4"/>
                <a:stretch>
                  <a:fillRect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42900" y="2891135"/>
                <a:ext cx="8724900" cy="461665"/>
              </a:xfrm>
              <a:prstGeom prst="rect">
                <a:avLst/>
              </a:prstGeom>
            </p:spPr>
            <p:txBody>
              <a:bodyPr wrap="square">
                <a:spAutoFit/>
              </a:bodyPr>
              <a:lstStyle/>
              <a:p>
                <a:pPr algn="ctr"/>
                <a:r>
                  <a:rPr lang="en-US" sz="2400" b="1" i="1" dirty="0" smtClean="0">
                    <a:solidFill>
                      <a:srgbClr val="C00000"/>
                    </a:solidFill>
                  </a:rPr>
                  <a:t>Polytime decomposition of Tensors of rank </a:t>
                </a:r>
                <a14:m>
                  <m:oMath xmlns:m="http://schemas.openxmlformats.org/officeDocument/2006/math">
                    <m:r>
                      <a:rPr lang="en-US" sz="2400" b="1" i="1" dirty="0" smtClean="0">
                        <a:solidFill>
                          <a:srgbClr val="C00000"/>
                        </a:solidFill>
                        <a:latin typeface="Cambria Math"/>
                      </a:rPr>
                      <m:t>𝒌</m:t>
                    </m:r>
                    <m:r>
                      <a:rPr lang="en-US" sz="2400" b="1" i="1" dirty="0" smtClean="0">
                        <a:solidFill>
                          <a:srgbClr val="C00000"/>
                        </a:solidFill>
                        <a:latin typeface="Cambria Math"/>
                      </a:rPr>
                      <m:t>≫</m:t>
                    </m:r>
                    <m:r>
                      <a:rPr lang="en-US" sz="2400" b="1" i="1" dirty="0" smtClean="0">
                        <a:solidFill>
                          <a:srgbClr val="C00000"/>
                        </a:solidFill>
                        <a:latin typeface="Cambria Math"/>
                      </a:rPr>
                      <m:t>𝒅</m:t>
                    </m:r>
                    <m:r>
                      <a:rPr lang="en-US" sz="2400" b="0" i="0" dirty="0" smtClean="0">
                        <a:solidFill>
                          <a:srgbClr val="C00000"/>
                        </a:solidFill>
                        <a:latin typeface="Cambria Math"/>
                      </a:rPr>
                      <m:t>?</m:t>
                    </m:r>
                  </m:oMath>
                </a14:m>
                <a:r>
                  <a:rPr lang="en-US" sz="2400" dirty="0" smtClean="0"/>
                  <a:t>  </a:t>
                </a:r>
                <a:r>
                  <a:rPr lang="en-US" sz="2000" dirty="0" smtClean="0"/>
                  <a:t> </a:t>
                </a:r>
                <a14:m>
                  <m:oMath xmlns:m="http://schemas.openxmlformats.org/officeDocument/2006/math">
                    <m:r>
                      <a:rPr lang="en-US" sz="2200" b="0" i="0" smtClean="0">
                        <a:latin typeface="Cambria Math"/>
                      </a:rPr>
                      <m:t>( </m:t>
                    </m:r>
                  </m:oMath>
                </a14:m>
                <a:r>
                  <a:rPr lang="en-US" sz="2200" b="0" i="0" dirty="0" smtClean="0">
                    <a:latin typeface="+mj-lt"/>
                  </a:rPr>
                  <a:t>rank </a:t>
                </a:r>
                <a14:m>
                  <m:oMath xmlns:m="http://schemas.openxmlformats.org/officeDocument/2006/math">
                    <m:r>
                      <a:rPr lang="en-US" sz="2200" b="0" i="1" smtClean="0">
                        <a:latin typeface="Cambria Math"/>
                      </a:rPr>
                      <m:t>𝑘</m:t>
                    </m:r>
                    <m:r>
                      <a:rPr lang="en-US" sz="2200" b="0" i="1" smtClean="0">
                        <a:latin typeface="Cambria Math"/>
                      </a:rPr>
                      <m:t>≤</m:t>
                    </m:r>
                    <m:sSup>
                      <m:sSupPr>
                        <m:ctrlPr>
                          <a:rPr lang="en-US" sz="2200" b="0" i="1" smtClean="0">
                            <a:latin typeface="Cambria Math"/>
                          </a:rPr>
                        </m:ctrlPr>
                      </m:sSupPr>
                      <m:e>
                        <m:r>
                          <a:rPr lang="en-US" sz="2200" b="0" i="1" smtClean="0">
                            <a:latin typeface="Cambria Math"/>
                          </a:rPr>
                          <m:t>𝑑</m:t>
                        </m:r>
                      </m:e>
                      <m:sup>
                        <m:r>
                          <a:rPr lang="en-US" sz="2200" b="0" i="1" smtClean="0">
                            <a:latin typeface="Cambria Math"/>
                          </a:rPr>
                          <m:t>𝑡</m:t>
                        </m:r>
                        <m:r>
                          <a:rPr lang="en-US" sz="2200" b="0" i="1" smtClean="0">
                            <a:latin typeface="Cambria Math"/>
                          </a:rPr>
                          <m:t>−1</m:t>
                        </m:r>
                      </m:sup>
                    </m:sSup>
                    <m:r>
                      <a:rPr lang="en-US" sz="2200" b="0" i="1" smtClean="0">
                        <a:latin typeface="Cambria Math"/>
                      </a:rPr>
                      <m:t>)</m:t>
                    </m:r>
                  </m:oMath>
                </a14:m>
                <a:endParaRPr lang="en-US" sz="2200" dirty="0"/>
              </a:p>
            </p:txBody>
          </p:sp>
        </mc:Choice>
        <mc:Fallback xmlns="">
          <p:sp>
            <p:nvSpPr>
              <p:cNvPr id="8" name="Rectangle 7"/>
              <p:cNvSpPr>
                <a:spLocks noRot="1" noChangeAspect="1" noMove="1" noResize="1" noEditPoints="1" noAdjustHandles="1" noChangeArrowheads="1" noChangeShapeType="1" noTextEdit="1"/>
              </p:cNvSpPr>
              <p:nvPr/>
            </p:nvSpPr>
            <p:spPr>
              <a:xfrm>
                <a:off x="342900" y="2891135"/>
                <a:ext cx="8724900" cy="461665"/>
              </a:xfrm>
              <a:prstGeom prst="rect">
                <a:avLst/>
              </a:prstGeom>
              <a:blipFill rotWithShape="1">
                <a:blip r:embed="rId5"/>
                <a:stretch>
                  <a:fillRect l="-698" t="-10526" r="-70"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226367" y="2052935"/>
                <a:ext cx="6919865" cy="461665"/>
              </a:xfrm>
              <a:prstGeom prst="rect">
                <a:avLst/>
              </a:prstGeom>
            </p:spPr>
            <p:txBody>
              <a:bodyPr wrap="square">
                <a:spAutoFit/>
              </a:bodyPr>
              <a:lstStyle/>
              <a:p>
                <a:r>
                  <a:rPr lang="en-US" sz="2400" b="1" dirty="0" err="1" smtClean="0">
                    <a:solidFill>
                      <a:schemeClr val="tx2"/>
                    </a:solidFill>
                  </a:rPr>
                  <a:t>Overcomplete</a:t>
                </a:r>
                <a:r>
                  <a:rPr lang="en-US" sz="2400" b="1" dirty="0" smtClean="0">
                    <a:solidFill>
                      <a:schemeClr val="tx2"/>
                    </a:solidFill>
                  </a:rPr>
                  <a:t> Learning setting:  clusters  </a:t>
                </a:r>
                <a14:m>
                  <m:oMath xmlns:m="http://schemas.openxmlformats.org/officeDocument/2006/math">
                    <m:r>
                      <a:rPr lang="en-US" sz="2400" b="1" i="1" smtClean="0">
                        <a:solidFill>
                          <a:schemeClr val="tx2"/>
                        </a:solidFill>
                        <a:latin typeface="Cambria Math"/>
                      </a:rPr>
                      <m:t>𝒌</m:t>
                    </m:r>
                    <m:r>
                      <a:rPr lang="en-US" sz="2400" b="1" i="1" smtClean="0">
                        <a:solidFill>
                          <a:schemeClr val="tx2"/>
                        </a:solidFill>
                        <a:latin typeface="Cambria Math"/>
                      </a:rPr>
                      <m:t>≫</m:t>
                    </m:r>
                    <m:r>
                      <a:rPr lang="en-US" sz="2400" b="1" i="1" smtClean="0">
                        <a:solidFill>
                          <a:schemeClr val="tx2"/>
                        </a:solidFill>
                        <a:latin typeface="Cambria Math"/>
                      </a:rPr>
                      <m:t>𝒅</m:t>
                    </m:r>
                  </m:oMath>
                </a14:m>
                <a:endParaRPr lang="en-US" sz="2400" b="1" dirty="0" smtClean="0">
                  <a:solidFill>
                    <a:schemeClr val="tx2"/>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1226367" y="2052935"/>
                <a:ext cx="6919865" cy="461665"/>
              </a:xfrm>
              <a:prstGeom prst="rect">
                <a:avLst/>
              </a:prstGeom>
              <a:blipFill rotWithShape="1">
                <a:blip r:embed="rId6"/>
                <a:stretch>
                  <a:fillRect l="-1322" t="-10526" b="-2894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725416485"/>
      </p:ext>
    </p:extLst>
  </p:cSld>
  <p:clrMapOvr>
    <a:masterClrMapping/>
  </p:clrMapOvr>
  <mc:AlternateContent xmlns:mc="http://schemas.openxmlformats.org/markup-compatibility/2006" xmlns:p14="http://schemas.microsoft.com/office/powerpoint/2010/main">
    <mc:Choice Requires="p14">
      <p:transition spd="slow" p14:dur="2000" advTm="89664"/>
    </mc:Choice>
    <mc:Fallback xmlns="">
      <p:transition spd="slow" advTm="896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Smoothed Analysis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1686" y="3581400"/>
            <a:ext cx="3662314" cy="2743200"/>
          </a:xfrm>
          <a:prstGeom prst="rect">
            <a:avLst/>
          </a:prstGeom>
        </p:spPr>
      </p:pic>
      <p:sp>
        <p:nvSpPr>
          <p:cNvPr id="7" name="TextBox 6"/>
          <p:cNvSpPr txBox="1"/>
          <p:nvPr/>
        </p:nvSpPr>
        <p:spPr>
          <a:xfrm>
            <a:off x="304800" y="2678668"/>
            <a:ext cx="3429000" cy="461665"/>
          </a:xfrm>
          <a:prstGeom prst="rect">
            <a:avLst/>
          </a:prstGeom>
          <a:noFill/>
        </p:spPr>
        <p:txBody>
          <a:bodyPr wrap="square" rtlCol="0">
            <a:spAutoFit/>
          </a:bodyPr>
          <a:lstStyle/>
          <a:p>
            <a:r>
              <a:rPr lang="en-US" sz="2400" dirty="0" smtClean="0"/>
              <a:t>[</a:t>
            </a:r>
            <a:r>
              <a:rPr lang="en-US" sz="2400" dirty="0" err="1" smtClean="0"/>
              <a:t>Spielman</a:t>
            </a:r>
            <a:r>
              <a:rPr lang="en-US" sz="2400" dirty="0" smtClean="0"/>
              <a:t> &amp; </a:t>
            </a:r>
            <a:r>
              <a:rPr lang="en-US" sz="2400" dirty="0" err="1" smtClean="0"/>
              <a:t>Teng</a:t>
            </a:r>
            <a:r>
              <a:rPr lang="en-US" sz="2400" dirty="0" smtClean="0"/>
              <a:t> 2000]</a:t>
            </a:r>
            <a:endParaRPr lang="en-US" sz="2400" dirty="0"/>
          </a:p>
        </p:txBody>
      </p:sp>
      <p:sp>
        <p:nvSpPr>
          <p:cNvPr id="8" name="Rectangle 7"/>
          <p:cNvSpPr/>
          <p:nvPr/>
        </p:nvSpPr>
        <p:spPr>
          <a:xfrm>
            <a:off x="228600" y="4495800"/>
            <a:ext cx="5592452" cy="830997"/>
          </a:xfrm>
          <a:prstGeom prst="rect">
            <a:avLst/>
          </a:prstGeom>
        </p:spPr>
        <p:txBody>
          <a:bodyPr wrap="square">
            <a:spAutoFit/>
          </a:bodyPr>
          <a:lstStyle/>
          <a:p>
            <a:pPr marL="285750" indent="-285750">
              <a:buFont typeface="Arial" pitchFamily="34" charset="0"/>
              <a:buChar char="•"/>
            </a:pPr>
            <a:r>
              <a:rPr lang="en-US" sz="2400" dirty="0"/>
              <a:t>Small random perturbation </a:t>
            </a:r>
            <a:r>
              <a:rPr lang="en-US" sz="2400" dirty="0" smtClean="0"/>
              <a:t>of input</a:t>
            </a:r>
          </a:p>
          <a:p>
            <a:r>
              <a:rPr lang="en-US" sz="2400" dirty="0" smtClean="0"/>
              <a:t>	makes instances easy</a:t>
            </a:r>
          </a:p>
        </p:txBody>
      </p:sp>
      <p:sp>
        <p:nvSpPr>
          <p:cNvPr id="9" name="TextBox 8"/>
          <p:cNvSpPr txBox="1"/>
          <p:nvPr/>
        </p:nvSpPr>
        <p:spPr>
          <a:xfrm>
            <a:off x="228600" y="5493603"/>
            <a:ext cx="5592452" cy="830997"/>
          </a:xfrm>
          <a:prstGeom prst="rect">
            <a:avLst/>
          </a:prstGeom>
          <a:noFill/>
        </p:spPr>
        <p:txBody>
          <a:bodyPr wrap="square" rtlCol="0">
            <a:spAutoFit/>
          </a:bodyPr>
          <a:lstStyle/>
          <a:p>
            <a:pPr marL="285750" indent="-285750">
              <a:buFont typeface="Arial" pitchFamily="34" charset="0"/>
              <a:buChar char="•"/>
            </a:pPr>
            <a:r>
              <a:rPr lang="en-US" sz="2400" dirty="0" smtClean="0"/>
              <a:t>Best </a:t>
            </a:r>
            <a:r>
              <a:rPr lang="en-US" sz="2400" dirty="0" err="1" smtClean="0"/>
              <a:t>polytime</a:t>
            </a:r>
            <a:r>
              <a:rPr lang="en-US" sz="2400" dirty="0" smtClean="0"/>
              <a:t> guarantees in the absence of any worst-case guarantees</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1393760"/>
            <a:ext cx="952500" cy="127163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7800" y="1371600"/>
            <a:ext cx="860964" cy="1293797"/>
          </a:xfrm>
          <a:prstGeom prst="rect">
            <a:avLst/>
          </a:prstGeom>
        </p:spPr>
      </p:pic>
      <p:sp>
        <p:nvSpPr>
          <p:cNvPr id="74" name="TextBox 73"/>
          <p:cNvSpPr txBox="1"/>
          <p:nvPr/>
        </p:nvSpPr>
        <p:spPr>
          <a:xfrm>
            <a:off x="228600" y="3403937"/>
            <a:ext cx="5791200" cy="1015663"/>
          </a:xfrm>
          <a:prstGeom prst="rect">
            <a:avLst/>
          </a:prstGeom>
          <a:noFill/>
        </p:spPr>
        <p:txBody>
          <a:bodyPr wrap="square" rtlCol="0">
            <a:spAutoFit/>
          </a:bodyPr>
          <a:lstStyle/>
          <a:p>
            <a:r>
              <a:rPr lang="en-US" sz="2400" b="1" dirty="0" smtClean="0">
                <a:solidFill>
                  <a:schemeClr val="tx2"/>
                </a:solidFill>
              </a:rPr>
              <a:t>Smoothed analysis guarantees:</a:t>
            </a:r>
          </a:p>
          <a:p>
            <a:pPr marL="342900" indent="-342900">
              <a:lnSpc>
                <a:spcPct val="150000"/>
              </a:lnSpc>
              <a:buFont typeface="Arial" panose="020B0604020202020204" pitchFamily="34" charset="0"/>
              <a:buChar char="•"/>
            </a:pPr>
            <a:r>
              <a:rPr lang="en-US" sz="2400" dirty="0" smtClean="0"/>
              <a:t>Worst </a:t>
            </a:r>
            <a:r>
              <a:rPr lang="en-US" sz="2400" dirty="0"/>
              <a:t>instances are </a:t>
            </a:r>
            <a:r>
              <a:rPr lang="en-US" sz="2400" dirty="0" smtClean="0"/>
              <a:t>isolated</a:t>
            </a:r>
          </a:p>
        </p:txBody>
      </p:sp>
      <p:sp>
        <p:nvSpPr>
          <p:cNvPr id="25" name="Rectangle 24"/>
          <p:cNvSpPr/>
          <p:nvPr/>
        </p:nvSpPr>
        <p:spPr>
          <a:xfrm>
            <a:off x="2941948" y="1607403"/>
            <a:ext cx="5592452" cy="830997"/>
          </a:xfrm>
          <a:prstGeom prst="rect">
            <a:avLst/>
          </a:prstGeom>
        </p:spPr>
        <p:txBody>
          <a:bodyPr wrap="square">
            <a:spAutoFit/>
          </a:bodyPr>
          <a:lstStyle/>
          <a:p>
            <a:r>
              <a:rPr lang="en-US" sz="2400" dirty="0" smtClean="0"/>
              <a:t>Simplex algorithm solves LPs efficiently (explains practice).</a:t>
            </a:r>
          </a:p>
        </p:txBody>
      </p:sp>
    </p:spTree>
    <p:custDataLst>
      <p:tags r:id="rId1"/>
    </p:custDataLst>
    <p:extLst>
      <p:ext uri="{BB962C8B-B14F-4D97-AF65-F5344CB8AC3E}">
        <p14:creationId xmlns:p14="http://schemas.microsoft.com/office/powerpoint/2010/main" val="2732089350"/>
      </p:ext>
    </p:extLst>
  </p:cSld>
  <p:clrMapOvr>
    <a:masterClrMapping/>
  </p:clrMapOvr>
  <mc:AlternateContent xmlns:mc="http://schemas.openxmlformats.org/markup-compatibility/2006" xmlns:p14="http://schemas.microsoft.com/office/powerpoint/2010/main">
    <mc:Choice Requires="p14">
      <p:transition spd="slow" p14:dur="2000" advTm="75"/>
    </mc:Choice>
    <mc:Fallback xmlns="">
      <p:transition spd="slow" advTm="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74"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6200"/>
            <a:ext cx="9144000" cy="1295400"/>
          </a:xfrm>
        </p:spPr>
        <p:txBody>
          <a:bodyPr>
            <a:normAutofit fontScale="90000"/>
          </a:bodyPr>
          <a:lstStyle/>
          <a:p>
            <a:r>
              <a:rPr lang="en-US" dirty="0" smtClean="0"/>
              <a:t>Today’s talk: Smoothed Analysis for Learning  </a:t>
            </a:r>
            <a:r>
              <a:rPr lang="en-US" sz="3600" dirty="0" smtClean="0"/>
              <a:t>[BCM</a:t>
            </a:r>
            <a:r>
              <a:rPr lang="en-US" sz="3600" dirty="0" smtClean="0">
                <a:solidFill>
                  <a:srgbClr val="C00000"/>
                </a:solidFill>
              </a:rPr>
              <a:t>V </a:t>
            </a:r>
            <a:r>
              <a:rPr lang="en-US" sz="3600" dirty="0" smtClean="0"/>
              <a:t>STOC’14]</a:t>
            </a:r>
            <a:endParaRPr lang="en-US" sz="3600" dirty="0"/>
          </a:p>
        </p:txBody>
      </p:sp>
      <p:sp>
        <p:nvSpPr>
          <p:cNvPr id="4" name="TextBox 3"/>
          <p:cNvSpPr txBox="1"/>
          <p:nvPr/>
        </p:nvSpPr>
        <p:spPr>
          <a:xfrm>
            <a:off x="381000" y="1447800"/>
            <a:ext cx="8382000" cy="461665"/>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solidFill>
                  <a:srgbClr val="C00000"/>
                </a:solidFill>
              </a:rPr>
              <a:t>First Smoothed Analysis treatment for Unsupervised Learning</a:t>
            </a:r>
          </a:p>
        </p:txBody>
      </p:sp>
      <p:sp>
        <p:nvSpPr>
          <p:cNvPr id="5" name="TextBox 4"/>
          <p:cNvSpPr txBox="1"/>
          <p:nvPr/>
        </p:nvSpPr>
        <p:spPr>
          <a:xfrm>
            <a:off x="381000" y="4045803"/>
            <a:ext cx="8382000" cy="830997"/>
          </a:xfrm>
          <a:prstGeom prst="rect">
            <a:avLst/>
          </a:prstGeom>
          <a:noFill/>
          <a:ln w="28575">
            <a:solidFill>
              <a:srgbClr val="008000"/>
            </a:solidFill>
          </a:ln>
        </p:spPr>
        <p:txBody>
          <a:bodyPr wrap="square" rtlCol="0">
            <a:spAutoFit/>
          </a:bodyPr>
          <a:lstStyle/>
          <a:p>
            <a:r>
              <a:rPr lang="en-US" sz="2400" b="1" i="1" dirty="0" err="1" smtClean="0">
                <a:solidFill>
                  <a:schemeClr val="tx2"/>
                </a:solidFill>
              </a:rPr>
              <a:t>Thm</a:t>
            </a:r>
            <a:r>
              <a:rPr lang="en-US" sz="2400" b="1" i="1" dirty="0" smtClean="0"/>
              <a:t>. </a:t>
            </a:r>
            <a:r>
              <a:rPr lang="en-US" sz="2400" dirty="0" smtClean="0"/>
              <a:t>Polynomial time algorithms for learning axis-aligned Gaussians, </a:t>
            </a:r>
            <a:r>
              <a:rPr lang="en-US" sz="2400" dirty="0" err="1" smtClean="0"/>
              <a:t>Multview</a:t>
            </a:r>
            <a:r>
              <a:rPr lang="en-US" sz="2400" dirty="0" smtClean="0"/>
              <a:t> models etc. </a:t>
            </a:r>
            <a:r>
              <a:rPr lang="en-US" sz="2400" i="1" dirty="0" smtClean="0"/>
              <a:t>even in ``</a:t>
            </a:r>
            <a:r>
              <a:rPr lang="en-US" sz="2400" i="1" dirty="0" err="1" smtClean="0"/>
              <a:t>overcomplete</a:t>
            </a:r>
            <a:r>
              <a:rPr lang="en-US" sz="2400" i="1" dirty="0" smtClean="0"/>
              <a:t> settings’’</a:t>
            </a:r>
            <a:r>
              <a:rPr lang="en-US" sz="2400" dirty="0" smtClean="0"/>
              <a:t>.</a:t>
            </a:r>
            <a:endParaRPr lang="en-US" sz="2400" dirty="0"/>
          </a:p>
        </p:txBody>
      </p:sp>
      <p:pic>
        <p:nvPicPr>
          <p:cNvPr id="13" name="Picture 12" descr="https://encrypted-tbn2.gstatic.com/images?q=tbn:ANd9GcRsw1Xqlom9T8ZotkiRHTCl6iXT8RuElWmAH4NmCiXZuKt3ol8CmQ"/>
          <p:cNvPicPr>
            <a:picLocks noChangeAspect="1" noChangeArrowheads="1"/>
          </p:cNvPicPr>
          <p:nvPr/>
        </p:nvPicPr>
        <p:blipFill rotWithShape="1">
          <a:blip r:embed="rId3">
            <a:extLst>
              <a:ext uri="{28A0092B-C50C-407E-A947-70E740481C1C}">
                <a14:useLocalDpi xmlns:a14="http://schemas.microsoft.com/office/drawing/2010/main" val="0"/>
              </a:ext>
            </a:extLst>
          </a:blip>
          <a:srcRect t="9200"/>
          <a:stretch/>
        </p:blipFill>
        <p:spPr bwMode="auto">
          <a:xfrm>
            <a:off x="1414623" y="2138057"/>
            <a:ext cx="2147565" cy="117360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p:cNvSpPr txBox="1"/>
          <p:nvPr/>
        </p:nvSpPr>
        <p:spPr>
          <a:xfrm>
            <a:off x="1371600" y="3330714"/>
            <a:ext cx="2495388"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smtClean="0"/>
              <a:t>Mixture of Gaussians</a:t>
            </a:r>
          </a:p>
        </p:txBody>
      </p:sp>
      <p:sp>
        <p:nvSpPr>
          <p:cNvPr id="15" name="TextBox 14"/>
          <p:cNvSpPr txBox="1"/>
          <p:nvPr/>
        </p:nvSpPr>
        <p:spPr>
          <a:xfrm>
            <a:off x="381000" y="5638800"/>
            <a:ext cx="8382000" cy="830997"/>
          </a:xfrm>
          <a:prstGeom prst="rect">
            <a:avLst/>
          </a:prstGeom>
          <a:noFill/>
          <a:ln w="28575">
            <a:solidFill>
              <a:srgbClr val="008000"/>
            </a:solidFill>
          </a:ln>
        </p:spPr>
        <p:txBody>
          <a:bodyPr wrap="square" rtlCol="0">
            <a:spAutoFit/>
          </a:bodyPr>
          <a:lstStyle/>
          <a:p>
            <a:r>
              <a:rPr lang="en-US" sz="2400" b="1" i="1" dirty="0" err="1" smtClean="0">
                <a:solidFill>
                  <a:schemeClr val="tx2"/>
                </a:solidFill>
              </a:rPr>
              <a:t>Thm</a:t>
            </a:r>
            <a:r>
              <a:rPr lang="en-US" sz="2400" b="1" i="1" dirty="0" smtClean="0"/>
              <a:t>. </a:t>
            </a:r>
            <a:r>
              <a:rPr lang="en-US" sz="2400" dirty="0" smtClean="0"/>
              <a:t>Polynomial time algorithms for tensor decompositions in smoothed analysis setting.</a:t>
            </a:r>
          </a:p>
        </p:txBody>
      </p:sp>
      <p:sp>
        <p:nvSpPr>
          <p:cNvPr id="16" name="TextBox 15"/>
          <p:cNvSpPr txBox="1"/>
          <p:nvPr/>
        </p:nvSpPr>
        <p:spPr>
          <a:xfrm>
            <a:off x="3657600" y="5031938"/>
            <a:ext cx="1981200" cy="461665"/>
          </a:xfrm>
          <a:prstGeom prst="rect">
            <a:avLst/>
          </a:prstGeom>
          <a:noFill/>
        </p:spPr>
        <p:txBody>
          <a:bodyPr wrap="square" rtlCol="0">
            <a:spAutoFit/>
          </a:bodyPr>
          <a:lstStyle/>
          <a:p>
            <a:r>
              <a:rPr lang="en-US" sz="2400" dirty="0"/>
              <a:t>b</a:t>
            </a:r>
            <a:r>
              <a:rPr lang="en-US" sz="2400" dirty="0" smtClean="0"/>
              <a:t>ased on </a:t>
            </a:r>
          </a:p>
        </p:txBody>
      </p:sp>
      <p:sp>
        <p:nvSpPr>
          <p:cNvPr id="17" name="TextBox 10"/>
          <p:cNvSpPr txBox="1"/>
          <p:nvPr/>
        </p:nvSpPr>
        <p:spPr>
          <a:xfrm>
            <a:off x="4953000" y="3333690"/>
            <a:ext cx="2049280"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dirty="0" err="1" smtClean="0"/>
              <a:t>Multiview</a:t>
            </a:r>
            <a:r>
              <a:rPr lang="en-US" sz="2000" dirty="0" smtClean="0"/>
              <a:t> models</a:t>
            </a: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2114490"/>
            <a:ext cx="1524000" cy="992858"/>
          </a:xfrm>
          <a:prstGeom prst="rect">
            <a:avLst/>
          </a:prstGeom>
        </p:spPr>
      </p:pic>
    </p:spTree>
    <p:extLst>
      <p:ext uri="{BB962C8B-B14F-4D97-AF65-F5344CB8AC3E}">
        <p14:creationId xmlns:p14="http://schemas.microsoft.com/office/powerpoint/2010/main" val="761781479"/>
      </p:ext>
    </p:extLst>
  </p:cSld>
  <p:clrMapOvr>
    <a:masterClrMapping/>
  </p:clrMapOvr>
  <mc:AlternateContent xmlns:mc="http://schemas.openxmlformats.org/markup-compatibility/2006" xmlns:p14="http://schemas.microsoft.com/office/powerpoint/2010/main">
    <mc:Choice Requires="p14">
      <p:transition spd="slow" p14:dur="2000" advTm="17"/>
    </mc:Choice>
    <mc:Fallback xmlns="">
      <p:transition spd="slow" advTm="17"/>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Smoothed Analysis for Learning</a:t>
            </a:r>
            <a:endParaRPr lang="en-US" dirty="0"/>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9152" t="6469" r="7490"/>
          <a:stretch/>
        </p:blipFill>
        <p:spPr>
          <a:xfrm>
            <a:off x="-619" y="2595265"/>
            <a:ext cx="2544024" cy="2138127"/>
          </a:xfrm>
          <a:prstGeom prst="rect">
            <a:avLst/>
          </a:prstGeom>
        </p:spPr>
      </p:pic>
      <p:sp>
        <p:nvSpPr>
          <p:cNvPr id="13" name="TextBox 12"/>
          <p:cNvSpPr txBox="1"/>
          <p:nvPr/>
        </p:nvSpPr>
        <p:spPr>
          <a:xfrm>
            <a:off x="457200" y="1295400"/>
            <a:ext cx="8229600" cy="461665"/>
          </a:xfrm>
          <a:prstGeom prst="rect">
            <a:avLst/>
          </a:prstGeom>
          <a:noFill/>
          <a:ln w="28575">
            <a:noFill/>
          </a:ln>
        </p:spPr>
        <p:txBody>
          <a:bodyPr wrap="square" rtlCol="0">
            <a:spAutoFit/>
          </a:bodyPr>
          <a:lstStyle/>
          <a:p>
            <a:pPr algn="ctr"/>
            <a:r>
              <a:rPr lang="en-US" sz="2400" b="1" dirty="0" smtClean="0">
                <a:solidFill>
                  <a:schemeClr val="tx2"/>
                </a:solidFill>
              </a:rPr>
              <a:t>Learning setting (e.g. </a:t>
            </a:r>
            <a:r>
              <a:rPr lang="en-US" sz="2400" b="1" dirty="0">
                <a:solidFill>
                  <a:schemeClr val="tx2"/>
                </a:solidFill>
              </a:rPr>
              <a:t>M</a:t>
            </a:r>
            <a:r>
              <a:rPr lang="en-US" sz="2400" b="1" dirty="0" smtClean="0">
                <a:solidFill>
                  <a:schemeClr val="tx2"/>
                </a:solidFill>
              </a:rPr>
              <a:t>ixtures of Gaussians)</a:t>
            </a:r>
          </a:p>
        </p:txBody>
      </p:sp>
      <p:sp>
        <p:nvSpPr>
          <p:cNvPr id="14" name="Oval 13"/>
          <p:cNvSpPr/>
          <p:nvPr/>
        </p:nvSpPr>
        <p:spPr>
          <a:xfrm>
            <a:off x="6705600" y="4419600"/>
            <a:ext cx="2133598" cy="1295400"/>
          </a:xfrm>
          <a:prstGeom prst="ellipse">
            <a:avLst/>
          </a:prstGeom>
          <a:solidFill>
            <a:schemeClr val="accent6">
              <a:lumMod val="75000"/>
            </a:schemeClr>
          </a:solidFill>
          <a:ln>
            <a:solidFill>
              <a:schemeClr val="accent1">
                <a:lumMod val="60000"/>
                <a:lumOff val="40000"/>
              </a:schemeClr>
            </a:solidFill>
          </a:ln>
          <a:effectLst>
            <a:glow rad="228600">
              <a:schemeClr val="accent6">
                <a:satMod val="175000"/>
                <a:alpha val="40000"/>
              </a:schemeClr>
            </a:glo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Oval 14"/>
          <p:cNvSpPr/>
          <p:nvPr/>
        </p:nvSpPr>
        <p:spPr>
          <a:xfrm>
            <a:off x="7620000" y="5029200"/>
            <a:ext cx="177662" cy="152400"/>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19" name="Oval 18"/>
          <p:cNvSpPr/>
          <p:nvPr/>
        </p:nvSpPr>
        <p:spPr>
          <a:xfrm>
            <a:off x="7848600" y="5029200"/>
            <a:ext cx="177662" cy="152400"/>
          </a:xfrm>
          <a:prstGeom prst="ellipse">
            <a:avLst/>
          </a:prstGeom>
          <a:solidFill>
            <a:schemeClr val="tx1">
              <a:lumMod val="65000"/>
              <a:lumOff val="35000"/>
            </a:schemeClr>
          </a:solidFill>
          <a:ln>
            <a:solidFill>
              <a:schemeClr val="tx1"/>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16" name="TextBox 15"/>
              <p:cNvSpPr txBox="1"/>
              <p:nvPr/>
            </p:nvSpPr>
            <p:spPr>
              <a:xfrm>
                <a:off x="304800" y="2133600"/>
                <a:ext cx="8610600" cy="461665"/>
              </a:xfrm>
              <a:prstGeom prst="rect">
                <a:avLst/>
              </a:prstGeom>
              <a:noFill/>
              <a:ln w="28575">
                <a:noFill/>
              </a:ln>
            </p:spPr>
            <p:txBody>
              <a:bodyPr wrap="square" rtlCol="0">
                <a:spAutoFit/>
              </a:bodyPr>
              <a:lstStyle/>
              <a:p>
                <a:pPr algn="ctr"/>
                <a:r>
                  <a:rPr lang="en-US" sz="2400" b="1" dirty="0" smtClean="0"/>
                  <a:t>Worst-case instances:</a:t>
                </a:r>
                <a:r>
                  <a:rPr lang="en-US" sz="2400" b="1" dirty="0" smtClean="0">
                    <a:solidFill>
                      <a:schemeClr val="tx2"/>
                    </a:solidFill>
                  </a:rPr>
                  <a:t>  </a:t>
                </a:r>
                <a:r>
                  <a:rPr lang="en-US" sz="2400" dirty="0" smtClean="0">
                    <a:solidFill>
                      <a:schemeClr val="tx1"/>
                    </a:solidFill>
                  </a:rPr>
                  <a:t>Means </a:t>
                </a:r>
                <a14:m>
                  <m:oMath xmlns:m="http://schemas.openxmlformats.org/officeDocument/2006/math">
                    <m:d>
                      <m:dPr>
                        <m:begChr m:val="{"/>
                        <m:endChr m:val="}"/>
                        <m:ctrlPr>
                          <a:rPr lang="en-US" sz="2400" i="1" smtClean="0">
                            <a:solidFill>
                              <a:schemeClr val="tx1"/>
                            </a:solidFill>
                            <a:latin typeface="Cambria Math"/>
                          </a:rPr>
                        </m:ctrlPr>
                      </m:dPr>
                      <m:e>
                        <m:sSub>
                          <m:sSubPr>
                            <m:ctrlPr>
                              <a:rPr lang="en-US" sz="2400" b="1" i="1" smtClean="0">
                                <a:solidFill>
                                  <a:schemeClr val="tx1"/>
                                </a:solidFill>
                                <a:latin typeface="Cambria Math"/>
                              </a:rPr>
                            </m:ctrlPr>
                          </m:sSubPr>
                          <m:e>
                            <m:r>
                              <a:rPr lang="en-US" sz="2400" b="1" i="1" smtClean="0">
                                <a:solidFill>
                                  <a:schemeClr val="tx1"/>
                                </a:solidFill>
                                <a:latin typeface="Cambria Math"/>
                              </a:rPr>
                              <m:t>𝝁</m:t>
                            </m:r>
                          </m:e>
                          <m:sub>
                            <m:r>
                              <a:rPr lang="en-US" sz="2400" b="1" i="1" smtClean="0">
                                <a:solidFill>
                                  <a:schemeClr val="tx1"/>
                                </a:solidFill>
                                <a:latin typeface="Cambria Math"/>
                              </a:rPr>
                              <m:t>𝒊</m:t>
                            </m:r>
                          </m:sub>
                        </m:sSub>
                      </m:e>
                    </m:d>
                  </m:oMath>
                </a14:m>
                <a:r>
                  <a:rPr lang="en-US" sz="2400" dirty="0" smtClean="0">
                    <a:solidFill>
                      <a:schemeClr val="tx1"/>
                    </a:solidFill>
                  </a:rPr>
                  <a:t> in pathological configurations</a:t>
                </a:r>
              </a:p>
            </p:txBody>
          </p:sp>
        </mc:Choice>
        <mc:Fallback xmlns="">
          <p:sp>
            <p:nvSpPr>
              <p:cNvPr id="16" name="TextBox 15"/>
              <p:cNvSpPr txBox="1">
                <a:spLocks noRot="1" noChangeAspect="1" noMove="1" noResize="1" noEditPoints="1" noAdjustHandles="1" noChangeArrowheads="1" noChangeShapeType="1" noTextEdit="1"/>
              </p:cNvSpPr>
              <p:nvPr/>
            </p:nvSpPr>
            <p:spPr>
              <a:xfrm>
                <a:off x="304800" y="2133600"/>
                <a:ext cx="8610600" cy="461665"/>
              </a:xfrm>
              <a:prstGeom prst="rect">
                <a:avLst/>
              </a:prstGeom>
              <a:blipFill rotWithShape="1">
                <a:blip r:embed="rId5"/>
                <a:stretch>
                  <a:fillRect t="-10526" b="-28947"/>
                </a:stretch>
              </a:blipFill>
              <a:ln w="28575">
                <a:noFill/>
              </a:ln>
            </p:spPr>
            <p:txBody>
              <a:bodyPr/>
              <a:lstStyle/>
              <a:p>
                <a:r>
                  <a:rPr lang="en-US">
                    <a:noFill/>
                  </a:rPr>
                  <a:t> </a:t>
                </a:r>
              </a:p>
            </p:txBody>
          </p:sp>
        </mc:Fallback>
      </mc:AlternateContent>
      <p:sp>
        <p:nvSpPr>
          <p:cNvPr id="17" name="TextBox 16"/>
          <p:cNvSpPr txBox="1"/>
          <p:nvPr/>
        </p:nvSpPr>
        <p:spPr>
          <a:xfrm>
            <a:off x="2654365" y="3283803"/>
            <a:ext cx="6489635" cy="830997"/>
          </a:xfrm>
          <a:prstGeom prst="rect">
            <a:avLst/>
          </a:prstGeom>
          <a:noFill/>
          <a:ln w="28575">
            <a:noFill/>
          </a:ln>
        </p:spPr>
        <p:txBody>
          <a:bodyPr wrap="square" rtlCol="0">
            <a:spAutoFit/>
          </a:bodyPr>
          <a:lstStyle/>
          <a:p>
            <a:pPr algn="ctr"/>
            <a:r>
              <a:rPr lang="en-US" sz="2400" b="1" dirty="0" smtClean="0">
                <a:solidFill>
                  <a:srgbClr val="008000"/>
                </a:solidFill>
              </a:rPr>
              <a:t>Means not in adversarial configurations </a:t>
            </a:r>
          </a:p>
          <a:p>
            <a:pPr algn="ctr"/>
            <a:r>
              <a:rPr lang="en-US" sz="2400" b="1" dirty="0" smtClean="0">
                <a:solidFill>
                  <a:srgbClr val="008000"/>
                </a:solidFill>
              </a:rPr>
              <a:t>in real-world!</a:t>
            </a:r>
            <a:endParaRPr lang="en-US" sz="2400" dirty="0" smtClean="0">
              <a:solidFill>
                <a:srgbClr val="008000"/>
              </a:solidFill>
            </a:endParaRPr>
          </a:p>
        </p:txBody>
      </p:sp>
      <mc:AlternateContent xmlns:mc="http://schemas.openxmlformats.org/markup-compatibility/2006" xmlns:a14="http://schemas.microsoft.com/office/drawing/2010/main">
        <mc:Choice Requires="a14">
          <p:sp>
            <p:nvSpPr>
              <p:cNvPr id="18" name="TextBox 17"/>
              <p:cNvSpPr txBox="1"/>
              <p:nvPr/>
            </p:nvSpPr>
            <p:spPr>
              <a:xfrm>
                <a:off x="673165" y="5029200"/>
                <a:ext cx="6489635" cy="520399"/>
              </a:xfrm>
              <a:prstGeom prst="rect">
                <a:avLst/>
              </a:prstGeom>
              <a:noFill/>
              <a:ln w="28575">
                <a:noFill/>
              </a:ln>
            </p:spPr>
            <p:txBody>
              <a:bodyPr wrap="square" rtlCol="0">
                <a:spAutoFit/>
              </a:bodyPr>
              <a:lstStyle/>
              <a:p>
                <a:pPr algn="ctr"/>
                <a:r>
                  <a:rPr lang="en-US" sz="2400" b="1" dirty="0" smtClean="0">
                    <a:solidFill>
                      <a:srgbClr val="C00000"/>
                    </a:solidFill>
                  </a:rPr>
                  <a:t>What if means </a:t>
                </a:r>
                <a14:m>
                  <m:oMath xmlns:m="http://schemas.openxmlformats.org/officeDocument/2006/math">
                    <m:d>
                      <m:dPr>
                        <m:begChr m:val="{"/>
                        <m:endChr m:val="}"/>
                        <m:ctrlPr>
                          <a:rPr lang="en-US" sz="2400" b="1" i="1">
                            <a:solidFill>
                              <a:srgbClr val="C00000"/>
                            </a:solidFill>
                            <a:latin typeface="Cambria Math"/>
                          </a:rPr>
                        </m:ctrlPr>
                      </m:dPr>
                      <m:e>
                        <m:sSub>
                          <m:sSubPr>
                            <m:ctrlPr>
                              <a:rPr lang="en-US" sz="2400" b="1" i="1">
                                <a:solidFill>
                                  <a:srgbClr val="C00000"/>
                                </a:solidFill>
                                <a:latin typeface="Cambria Math"/>
                              </a:rPr>
                            </m:ctrlPr>
                          </m:sSubPr>
                          <m:e>
                            <m:r>
                              <a:rPr lang="en-US" sz="2400" b="1" i="1">
                                <a:solidFill>
                                  <a:srgbClr val="C00000"/>
                                </a:solidFill>
                                <a:latin typeface="Cambria Math"/>
                              </a:rPr>
                              <m:t>𝝁</m:t>
                            </m:r>
                          </m:e>
                          <m:sub>
                            <m:r>
                              <a:rPr lang="en-US" sz="2400" b="1" i="1">
                                <a:solidFill>
                                  <a:srgbClr val="C00000"/>
                                </a:solidFill>
                                <a:latin typeface="Cambria Math"/>
                              </a:rPr>
                              <m:t>𝒊</m:t>
                            </m:r>
                          </m:sub>
                        </m:sSub>
                      </m:e>
                    </m:d>
                  </m:oMath>
                </a14:m>
                <a:r>
                  <a:rPr lang="en-US" sz="2400" b="1" dirty="0" smtClean="0">
                    <a:solidFill>
                      <a:srgbClr val="C00000"/>
                    </a:solidFill>
                  </a:rPr>
                  <a:t> perturbed slightly ?</a:t>
                </a:r>
              </a:p>
            </p:txBody>
          </p:sp>
        </mc:Choice>
        <mc:Fallback xmlns="">
          <p:sp>
            <p:nvSpPr>
              <p:cNvPr id="18" name="TextBox 17"/>
              <p:cNvSpPr txBox="1">
                <a:spLocks noRot="1" noChangeAspect="1" noMove="1" noResize="1" noEditPoints="1" noAdjustHandles="1" noChangeArrowheads="1" noChangeShapeType="1" noTextEdit="1"/>
              </p:cNvSpPr>
              <p:nvPr/>
            </p:nvSpPr>
            <p:spPr>
              <a:xfrm>
                <a:off x="673165" y="5029200"/>
                <a:ext cx="6489635" cy="520399"/>
              </a:xfrm>
              <a:prstGeom prst="rect">
                <a:avLst/>
              </a:prstGeom>
              <a:blipFill rotWithShape="1">
                <a:blip r:embed="rId6"/>
                <a:stretch>
                  <a:fillRect t="-9412" b="-15294"/>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239000" y="4736068"/>
                <a:ext cx="4571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2"/>
                              </a:solidFill>
                              <a:latin typeface="Cambria Math"/>
                            </a:rPr>
                          </m:ctrlPr>
                        </m:sSubPr>
                        <m:e>
                          <m:r>
                            <a:rPr lang="en-US" b="1" i="1">
                              <a:solidFill>
                                <a:schemeClr val="tx2"/>
                              </a:solidFill>
                              <a:latin typeface="Cambria Math"/>
                            </a:rPr>
                            <m:t>𝝁</m:t>
                          </m:r>
                        </m:e>
                        <m:sub>
                          <m:r>
                            <a:rPr lang="en-US" b="1" i="1">
                              <a:solidFill>
                                <a:schemeClr val="tx2"/>
                              </a:solidFill>
                              <a:latin typeface="Cambria Math"/>
                            </a:rPr>
                            <m:t>𝒊</m:t>
                          </m:r>
                        </m:sub>
                      </m:sSub>
                    </m:oMath>
                  </m:oMathPara>
                </a14:m>
                <a:endParaRPr lang="en-US" dirty="0">
                  <a:solidFill>
                    <a:schemeClr val="tx2"/>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7239000" y="4736068"/>
                <a:ext cx="457113" cy="369332"/>
              </a:xfrm>
              <a:prstGeom prst="rect">
                <a:avLst/>
              </a:prstGeom>
              <a:blipFill rotWithShape="1">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8001087" y="4888468"/>
                <a:ext cx="4571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2"/>
                              </a:solidFill>
                              <a:latin typeface="Cambria Math"/>
                            </a:rPr>
                          </m:ctrlPr>
                        </m:sSubPr>
                        <m:e>
                          <m:acc>
                            <m:accPr>
                              <m:chr m:val="̃"/>
                              <m:ctrlPr>
                                <a:rPr lang="en-US" b="1" i="1" smtClean="0">
                                  <a:solidFill>
                                    <a:schemeClr val="tx2"/>
                                  </a:solidFill>
                                  <a:latin typeface="Cambria Math"/>
                                </a:rPr>
                              </m:ctrlPr>
                            </m:accPr>
                            <m:e>
                              <m:r>
                                <a:rPr lang="en-US" b="1" i="1">
                                  <a:solidFill>
                                    <a:schemeClr val="tx2"/>
                                  </a:solidFill>
                                  <a:latin typeface="Cambria Math"/>
                                </a:rPr>
                                <m:t>𝝁</m:t>
                              </m:r>
                            </m:e>
                          </m:acc>
                        </m:e>
                        <m:sub>
                          <m:r>
                            <a:rPr lang="en-US" b="1" i="1">
                              <a:solidFill>
                                <a:schemeClr val="tx2"/>
                              </a:solidFill>
                              <a:latin typeface="Cambria Math"/>
                            </a:rPr>
                            <m:t>𝒊</m:t>
                          </m:r>
                        </m:sub>
                      </m:sSub>
                    </m:oMath>
                  </m:oMathPara>
                </a14:m>
                <a:endParaRPr lang="en-US" dirty="0">
                  <a:solidFill>
                    <a:schemeClr val="tx2"/>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8001087" y="4888468"/>
                <a:ext cx="457113" cy="369332"/>
              </a:xfrm>
              <a:prstGeom prst="rect">
                <a:avLst/>
              </a:prstGeom>
              <a:blipFill rotWithShape="1">
                <a:blip r:embed="rId8"/>
                <a:stretch>
                  <a:fillRect r="-1333" b="-3279"/>
                </a:stretch>
              </a:blipFill>
            </p:spPr>
            <p:txBody>
              <a:bodyPr/>
              <a:lstStyle/>
              <a:p>
                <a:r>
                  <a:rPr lang="en-US">
                    <a:noFill/>
                  </a:rPr>
                  <a:t> </a:t>
                </a:r>
              </a:p>
            </p:txBody>
          </p:sp>
        </mc:Fallback>
      </mc:AlternateContent>
      <p:sp>
        <p:nvSpPr>
          <p:cNvPr id="21" name="TextBox 20"/>
          <p:cNvSpPr txBox="1"/>
          <p:nvPr/>
        </p:nvSpPr>
        <p:spPr>
          <a:xfrm>
            <a:off x="381000" y="6091535"/>
            <a:ext cx="8610600" cy="461665"/>
          </a:xfrm>
          <a:prstGeom prst="rect">
            <a:avLst/>
          </a:prstGeom>
          <a:noFill/>
          <a:ln w="28575">
            <a:noFill/>
          </a:ln>
        </p:spPr>
        <p:txBody>
          <a:bodyPr wrap="square" rtlCol="0">
            <a:spAutoFit/>
          </a:bodyPr>
          <a:lstStyle/>
          <a:p>
            <a:pPr algn="ctr"/>
            <a:r>
              <a:rPr lang="en-US" sz="2400" dirty="0" smtClean="0"/>
              <a:t>Generally, parameters of the model are perturbed slightly. </a:t>
            </a:r>
            <a:endParaRPr lang="en-US" sz="2400" dirty="0" smtClean="0">
              <a:solidFill>
                <a:schemeClr val="tx1"/>
              </a:solidFill>
            </a:endParaRPr>
          </a:p>
        </p:txBody>
      </p:sp>
    </p:spTree>
    <p:custDataLst>
      <p:tags r:id="rId1"/>
    </p:custDataLst>
    <p:extLst>
      <p:ext uri="{BB962C8B-B14F-4D97-AF65-F5344CB8AC3E}">
        <p14:creationId xmlns:p14="http://schemas.microsoft.com/office/powerpoint/2010/main" val="3439139739"/>
      </p:ext>
    </p:extLst>
  </p:cSld>
  <p:clrMapOvr>
    <a:masterClrMapping/>
  </p:clrMapOvr>
  <mc:AlternateContent xmlns:mc="http://schemas.openxmlformats.org/markup-compatibility/2006" xmlns:p14="http://schemas.microsoft.com/office/powerpoint/2010/main">
    <mc:Choice Requires="p14">
      <p:transition spd="slow" p14:dur="2000" advTm="79266"/>
    </mc:Choice>
    <mc:Fallback xmlns="">
      <p:transition spd="slow" advTm="792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1000"/>
                                  </p:stCondLst>
                                  <p:childTnLst>
                                    <p:set>
                                      <p:cBhvr>
                                        <p:cTn id="25" dur="1" fill="hold">
                                          <p:stCondLst>
                                            <p:cond delay="0"/>
                                          </p:stCondLst>
                                        </p:cTn>
                                        <p:tgtEl>
                                          <p:spTgt spid="19"/>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9" grpId="0" animBg="1"/>
      <p:bldP spid="16" grpId="0"/>
      <p:bldP spid="17" grpId="0"/>
      <p:bldP spid="18" grpId="0"/>
      <p:bldP spid="5"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sz="3600" dirty="0" smtClean="0"/>
              <a:t>Smoothed Analysis for Tensor Decompositions</a:t>
            </a:r>
            <a:endParaRPr lang="en-US" sz="3600" dirty="0"/>
          </a:p>
        </p:txBody>
      </p:sp>
      <p:sp>
        <p:nvSpPr>
          <p:cNvPr id="4" name="TextBox 3"/>
          <p:cNvSpPr txBox="1"/>
          <p:nvPr/>
        </p:nvSpPr>
        <p:spPr>
          <a:xfrm>
            <a:off x="250479" y="2284710"/>
            <a:ext cx="4055703" cy="461665"/>
          </a:xfrm>
          <a:prstGeom prst="rect">
            <a:avLst/>
          </a:prstGeom>
          <a:noFill/>
          <a:ln w="28575">
            <a:noFill/>
          </a:ln>
        </p:spPr>
        <p:txBody>
          <a:bodyPr wrap="square" rtlCol="0">
            <a:spAutoFit/>
          </a:bodyPr>
          <a:lstStyle/>
          <a:p>
            <a:pPr marL="457200" indent="-457200">
              <a:buFont typeface="+mj-lt"/>
              <a:buAutoNum type="arabicPeriod"/>
            </a:pPr>
            <a:r>
              <a:rPr lang="en-US" sz="2400" dirty="0" smtClean="0">
                <a:cs typeface="Arial" pitchFamily="34" charset="0"/>
              </a:rPr>
              <a:t>Adversary chooses tensor </a:t>
            </a:r>
          </a:p>
        </p:txBody>
      </p:sp>
      <mc:AlternateContent xmlns:mc="http://schemas.openxmlformats.org/markup-compatibility/2006" xmlns:a14="http://schemas.microsoft.com/office/drawing/2010/main">
        <mc:Choice Requires="a14">
          <p:sp>
            <p:nvSpPr>
              <p:cNvPr id="5" name="Rectangle 4"/>
              <p:cNvSpPr/>
              <p:nvPr/>
            </p:nvSpPr>
            <p:spPr>
              <a:xfrm>
                <a:off x="269972" y="5322930"/>
                <a:ext cx="8874028" cy="468270"/>
              </a:xfrm>
              <a:prstGeom prst="rect">
                <a:avLst/>
              </a:prstGeom>
            </p:spPr>
            <p:txBody>
              <a:bodyPr wrap="square">
                <a:spAutoFit/>
              </a:bodyPr>
              <a:lstStyle/>
              <a:p>
                <a:pPr marL="457200" indent="-457200">
                  <a:buFont typeface="+mj-lt"/>
                  <a:buAutoNum type="arabicPeriod" startAt="3"/>
                </a:pPr>
                <a:r>
                  <a:rPr lang="en-US" sz="2400" dirty="0" smtClean="0"/>
                  <a:t>Input: </a:t>
                </a:r>
                <a14:m>
                  <m:oMath xmlns:m="http://schemas.openxmlformats.org/officeDocument/2006/math">
                    <m:acc>
                      <m:accPr>
                        <m:chr m:val="̃"/>
                        <m:ctrlPr>
                          <a:rPr lang="en-US" sz="2400" i="1">
                            <a:latin typeface="Cambria Math"/>
                          </a:rPr>
                        </m:ctrlPr>
                      </m:accPr>
                      <m:e>
                        <m:r>
                          <a:rPr lang="en-US" sz="2400" i="1">
                            <a:latin typeface="Cambria Math"/>
                          </a:rPr>
                          <m:t>𝑇</m:t>
                        </m:r>
                      </m:e>
                    </m:acc>
                  </m:oMath>
                </a14:m>
                <a:r>
                  <a:rPr lang="en-US" sz="2400" dirty="0"/>
                  <a:t>.</a:t>
                </a:r>
                <a:r>
                  <a:rPr lang="en-US" sz="2400" dirty="0" smtClean="0"/>
                  <a:t> </a:t>
                </a:r>
                <a:r>
                  <a:rPr lang="en-US" sz="2400" dirty="0" err="1" smtClean="0"/>
                  <a:t>Analyse</a:t>
                </a:r>
                <a:r>
                  <a:rPr lang="en-US" sz="2400" dirty="0" smtClean="0"/>
                  <a:t> algorithm on </a:t>
                </a:r>
                <a14:m>
                  <m:oMath xmlns:m="http://schemas.openxmlformats.org/officeDocument/2006/math">
                    <m:acc>
                      <m:accPr>
                        <m:chr m:val="̃"/>
                        <m:ctrlPr>
                          <a:rPr lang="en-US" sz="2400" i="1">
                            <a:latin typeface="Cambria Math"/>
                          </a:rPr>
                        </m:ctrlPr>
                      </m:accPr>
                      <m:e>
                        <m:r>
                          <a:rPr lang="en-US" sz="2400" i="1">
                            <a:latin typeface="Cambria Math"/>
                          </a:rPr>
                          <m:t>𝑇</m:t>
                        </m:r>
                      </m:e>
                    </m:acc>
                  </m:oMath>
                </a14:m>
                <a:r>
                  <a:rPr lang="en-US" sz="2400" dirty="0"/>
                  <a:t>.</a:t>
                </a:r>
                <a:r>
                  <a:rPr lang="en-US" sz="2400" i="1" dirty="0" smtClean="0"/>
                  <a:t>    </a:t>
                </a:r>
                <a:endParaRPr lang="en-US" sz="2400" i="1" dirty="0"/>
              </a:p>
            </p:txBody>
          </p:sp>
        </mc:Choice>
        <mc:Fallback xmlns="">
          <p:sp>
            <p:nvSpPr>
              <p:cNvPr id="5" name="Rectangle 4"/>
              <p:cNvSpPr>
                <a:spLocks noRot="1" noChangeAspect="1" noMove="1" noResize="1" noEditPoints="1" noAdjustHandles="1" noChangeArrowheads="1" noChangeShapeType="1" noTextEdit="1"/>
              </p:cNvSpPr>
              <p:nvPr/>
            </p:nvSpPr>
            <p:spPr>
              <a:xfrm>
                <a:off x="269972" y="5322930"/>
                <a:ext cx="8874028" cy="468270"/>
              </a:xfrm>
              <a:prstGeom prst="rect">
                <a:avLst/>
              </a:prstGeom>
              <a:blipFill rotWithShape="1">
                <a:blip r:embed="rId2"/>
                <a:stretch>
                  <a:fillRect l="-1030" t="-10390"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50479" y="3602859"/>
                <a:ext cx="8893521" cy="1287660"/>
              </a:xfrm>
              <a:prstGeom prst="rect">
                <a:avLst/>
              </a:prstGeom>
            </p:spPr>
            <p:txBody>
              <a:bodyPr wrap="square">
                <a:spAutoFit/>
              </a:bodyPr>
              <a:lstStyle/>
              <a:p>
                <a:pPr marL="457200" indent="-457200">
                  <a:lnSpc>
                    <a:spcPct val="150000"/>
                  </a:lnSpc>
                  <a:buFont typeface="+mj-lt"/>
                  <a:buAutoNum type="arabicPeriod" startAt="2"/>
                </a:pPr>
                <a14:m>
                  <m:oMath xmlns:m="http://schemas.openxmlformats.org/officeDocument/2006/math">
                    <m:sSubSup>
                      <m:sSubSupPr>
                        <m:ctrlPr>
                          <a:rPr lang="en-US" sz="2400" i="1" dirty="0">
                            <a:latin typeface="Cambria Math"/>
                            <a:cs typeface="Arial" pitchFamily="34" charset="0"/>
                          </a:rPr>
                        </m:ctrlPr>
                      </m:sSubSupPr>
                      <m:e>
                        <m:acc>
                          <m:accPr>
                            <m:chr m:val="̃"/>
                            <m:ctrlPr>
                              <a:rPr lang="en-US" sz="2400" i="1" dirty="0">
                                <a:latin typeface="Cambria Math"/>
                                <a:cs typeface="Arial" pitchFamily="34" charset="0"/>
                              </a:rPr>
                            </m:ctrlPr>
                          </m:accPr>
                          <m:e>
                            <m:r>
                              <a:rPr lang="en-US" sz="2400" i="1" dirty="0">
                                <a:latin typeface="Cambria Math"/>
                                <a:cs typeface="Arial" pitchFamily="34" charset="0"/>
                              </a:rPr>
                              <m:t>𝑎</m:t>
                            </m:r>
                          </m:e>
                        </m:acc>
                      </m:e>
                      <m:sub>
                        <m:r>
                          <a:rPr lang="en-US" sz="2400" i="1" dirty="0">
                            <a:latin typeface="Cambria Math"/>
                            <a:cs typeface="Arial" pitchFamily="34" charset="0"/>
                          </a:rPr>
                          <m:t>𝑖</m:t>
                        </m:r>
                      </m:sub>
                      <m:sup>
                        <m:r>
                          <a:rPr lang="en-US" sz="2400" i="1" dirty="0">
                            <a:latin typeface="Cambria Math"/>
                            <a:cs typeface="Arial" pitchFamily="34" charset="0"/>
                          </a:rPr>
                          <m:t>(</m:t>
                        </m:r>
                        <m:r>
                          <a:rPr lang="en-US" sz="2400" i="1" dirty="0">
                            <a:latin typeface="Cambria Math"/>
                            <a:cs typeface="Arial" pitchFamily="34" charset="0"/>
                          </a:rPr>
                          <m:t>𝑗</m:t>
                        </m:r>
                        <m:r>
                          <a:rPr lang="en-US" sz="2400" i="1" dirty="0">
                            <a:latin typeface="Cambria Math"/>
                            <a:cs typeface="Arial" pitchFamily="34" charset="0"/>
                          </a:rPr>
                          <m:t>)</m:t>
                        </m:r>
                      </m:sup>
                    </m:sSubSup>
                    <m:r>
                      <a:rPr lang="en-US" sz="2400" i="1" dirty="0">
                        <a:latin typeface="Cambria Math"/>
                        <a:cs typeface="Arial" pitchFamily="34" charset="0"/>
                      </a:rPr>
                      <m:t> </m:t>
                    </m:r>
                  </m:oMath>
                </a14:m>
                <a:r>
                  <a:rPr lang="en-US" sz="2400" dirty="0">
                    <a:cs typeface="Arial" pitchFamily="34" charset="0"/>
                  </a:rPr>
                  <a:t> is random </a:t>
                </a:r>
                <a14:m>
                  <m:oMath xmlns:m="http://schemas.openxmlformats.org/officeDocument/2006/math">
                    <m:r>
                      <a:rPr lang="en-US" sz="2400" i="1">
                        <a:latin typeface="Cambria Math"/>
                        <a:ea typeface="Cambria Math"/>
                        <a:cs typeface="Arial" pitchFamily="34" charset="0"/>
                      </a:rPr>
                      <m:t>𝜌</m:t>
                    </m:r>
                  </m:oMath>
                </a14:m>
                <a:r>
                  <a:rPr lang="en-US" sz="2400" dirty="0">
                    <a:cs typeface="Arial" pitchFamily="34" charset="0"/>
                  </a:rPr>
                  <a:t>-perturbation of </a:t>
                </a:r>
                <a14:m>
                  <m:oMath xmlns:m="http://schemas.openxmlformats.org/officeDocument/2006/math">
                    <m:sSubSup>
                      <m:sSubSupPr>
                        <m:ctrlPr>
                          <a:rPr lang="en-US" sz="2400" i="1" dirty="0">
                            <a:latin typeface="Cambria Math"/>
                            <a:cs typeface="Arial" pitchFamily="34" charset="0"/>
                          </a:rPr>
                        </m:ctrlPr>
                      </m:sSubSupPr>
                      <m:e>
                        <m:r>
                          <a:rPr lang="en-US" sz="2400" i="1" dirty="0">
                            <a:latin typeface="Cambria Math"/>
                            <a:cs typeface="Arial" pitchFamily="34" charset="0"/>
                          </a:rPr>
                          <m:t>𝑎</m:t>
                        </m:r>
                      </m:e>
                      <m:sub>
                        <m:r>
                          <a:rPr lang="en-US" sz="2400" i="1" dirty="0">
                            <a:latin typeface="Cambria Math"/>
                            <a:cs typeface="Arial" pitchFamily="34" charset="0"/>
                          </a:rPr>
                          <m:t>𝑖</m:t>
                        </m:r>
                      </m:sub>
                      <m:sup>
                        <m:r>
                          <a:rPr lang="en-US" sz="2400" i="1" dirty="0">
                            <a:latin typeface="Cambria Math"/>
                            <a:cs typeface="Arial" pitchFamily="34" charset="0"/>
                          </a:rPr>
                          <m:t>(</m:t>
                        </m:r>
                        <m:r>
                          <a:rPr lang="en-US" sz="2400" i="1" dirty="0">
                            <a:latin typeface="Cambria Math"/>
                            <a:cs typeface="Arial" pitchFamily="34" charset="0"/>
                          </a:rPr>
                          <m:t>𝑗</m:t>
                        </m:r>
                        <m:r>
                          <a:rPr lang="en-US" sz="2400" i="1" dirty="0">
                            <a:latin typeface="Cambria Math"/>
                            <a:cs typeface="Arial" pitchFamily="34" charset="0"/>
                          </a:rPr>
                          <m:t>)</m:t>
                        </m:r>
                      </m:sup>
                    </m:sSubSup>
                  </m:oMath>
                </a14:m>
                <a:endParaRPr lang="en-US" sz="2400" dirty="0">
                  <a:cs typeface="Arial" pitchFamily="34" charset="0"/>
                </a:endParaRPr>
              </a:p>
              <a:p>
                <a:pPr>
                  <a:lnSpc>
                    <a:spcPct val="150000"/>
                  </a:lnSpc>
                </a:pPr>
                <a:r>
                  <a:rPr lang="en-US" sz="2400" i="1" dirty="0"/>
                  <a:t>       i.e. add independent (</a:t>
                </a:r>
                <a:r>
                  <a:rPr lang="en-US" sz="2400" i="1" dirty="0" err="1"/>
                  <a:t>gaussian</a:t>
                </a:r>
                <a:r>
                  <a:rPr lang="en-US" sz="2400" i="1" dirty="0"/>
                  <a:t>) random vector of length </a:t>
                </a:r>
                <a14:m>
                  <m:oMath xmlns:m="http://schemas.openxmlformats.org/officeDocument/2006/math">
                    <m:r>
                      <a:rPr lang="en-US" sz="2400" i="1">
                        <a:latin typeface="Cambria Math"/>
                        <a:ea typeface="Cambria Math"/>
                      </a:rPr>
                      <m:t>≈</m:t>
                    </m:r>
                    <m:r>
                      <a:rPr lang="en-US" sz="2400" i="1">
                        <a:latin typeface="Cambria Math"/>
                        <a:ea typeface="Cambria Math"/>
                      </a:rPr>
                      <m:t>𝜌</m:t>
                    </m:r>
                  </m:oMath>
                </a14:m>
                <a:r>
                  <a:rPr lang="en-US" sz="2400" i="1" dirty="0"/>
                  <a:t>.</a:t>
                </a:r>
              </a:p>
            </p:txBody>
          </p:sp>
        </mc:Choice>
        <mc:Fallback xmlns="">
          <p:sp>
            <p:nvSpPr>
              <p:cNvPr id="6" name="Rectangle 5"/>
              <p:cNvSpPr>
                <a:spLocks noRot="1" noChangeAspect="1" noMove="1" noResize="1" noEditPoints="1" noAdjustHandles="1" noChangeArrowheads="1" noChangeShapeType="1" noTextEdit="1"/>
              </p:cNvSpPr>
              <p:nvPr/>
            </p:nvSpPr>
            <p:spPr>
              <a:xfrm>
                <a:off x="250479" y="3602859"/>
                <a:ext cx="8893521" cy="1287660"/>
              </a:xfrm>
              <a:prstGeom prst="rect">
                <a:avLst/>
              </a:prstGeom>
              <a:blipFill rotWithShape="1">
                <a:blip r:embed="rId3"/>
                <a:stretch>
                  <a:fillRect b="-9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8202" y="2974975"/>
                <a:ext cx="8720998" cy="8596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𝑇</m:t>
                          </m:r>
                        </m:e>
                        <m:sub>
                          <m:r>
                            <a:rPr lang="en-US" sz="2400" i="1" smtClean="0">
                              <a:latin typeface="Cambria Math"/>
                              <a:ea typeface="Cambria Math"/>
                            </a:rPr>
                            <m:t>𝑑</m:t>
                          </m:r>
                          <m:r>
                            <a:rPr lang="en-US" sz="2400" b="0" i="1" smtClean="0">
                              <a:latin typeface="Cambria Math"/>
                              <a:ea typeface="Cambria Math"/>
                            </a:rPr>
                            <m:t>×</m:t>
                          </m:r>
                          <m:r>
                            <a:rPr lang="en-US" sz="2400" b="0" i="1" smtClean="0">
                              <a:latin typeface="Cambria Math"/>
                              <a:ea typeface="Cambria Math"/>
                            </a:rPr>
                            <m:t>𝑑</m:t>
                          </m:r>
                          <m:r>
                            <a:rPr lang="en-US" sz="2400" b="0" i="1" smtClean="0">
                              <a:latin typeface="Cambria Math"/>
                              <a:ea typeface="Cambria Math"/>
                            </a:rPr>
                            <m:t>×…×</m:t>
                          </m:r>
                          <m:r>
                            <a:rPr lang="en-US" sz="2400" b="0" i="1" smtClean="0">
                              <a:latin typeface="Cambria Math"/>
                              <a:ea typeface="Cambria Math"/>
                            </a:rPr>
                            <m:t>𝑑</m:t>
                          </m:r>
                        </m:sub>
                      </m:sSub>
                      <m:r>
                        <a:rPr lang="en-US" sz="2400" i="1" smtClean="0">
                          <a:latin typeface="Cambria Math"/>
                        </a:rPr>
                        <m:t>=</m:t>
                      </m:r>
                      <m:nary>
                        <m:naryPr>
                          <m:chr m:val="∑"/>
                          <m:limLoc m:val="subSup"/>
                          <m:ctrlPr>
                            <a:rPr lang="en-US" sz="2400" i="1">
                              <a:latin typeface="Cambria Math"/>
                            </a:rPr>
                          </m:ctrlPr>
                        </m:naryPr>
                        <m:sub>
                          <m:r>
                            <m:rPr>
                              <m:brk m:alnAt="1"/>
                            </m:rPr>
                            <a:rPr lang="en-US" sz="2400" i="1">
                              <a:latin typeface="Cambria Math"/>
                            </a:rPr>
                            <m:t>𝑖</m:t>
                          </m:r>
                          <m:r>
                            <a:rPr lang="en-US" sz="2400" i="1">
                              <a:latin typeface="Cambria Math"/>
                            </a:rPr>
                            <m:t>=1</m:t>
                          </m:r>
                        </m:sub>
                        <m:sup>
                          <m:r>
                            <a:rPr lang="en-US" sz="2400" i="1">
                              <a:latin typeface="Cambria Math"/>
                            </a:rPr>
                            <m:t>𝑘</m:t>
                          </m:r>
                        </m:sup>
                        <m:e>
                          <m:sSubSup>
                            <m:sSubSupPr>
                              <m:ctrlPr>
                                <a:rPr lang="en-US" sz="2400" i="1">
                                  <a:latin typeface="Cambria Math"/>
                                </a:rPr>
                              </m:ctrlPr>
                            </m:sSubSupPr>
                            <m:e>
                              <m:r>
                                <a:rPr lang="en-US" sz="2400" b="0" i="1" dirty="0" smtClean="0">
                                  <a:latin typeface="Cambria Math"/>
                                  <a:cs typeface="Arial" pitchFamily="34" charset="0"/>
                                </a:rPr>
                                <m:t>𝑎</m:t>
                              </m:r>
                            </m:e>
                            <m:sub>
                              <m:r>
                                <a:rPr lang="en-US" sz="2400" i="1">
                                  <a:latin typeface="Cambria Math"/>
                                </a:rPr>
                                <m:t>𝑖</m:t>
                              </m:r>
                            </m:sub>
                            <m:sup>
                              <m:r>
                                <a:rPr lang="en-US" sz="2400" i="1">
                                  <a:latin typeface="Cambria Math"/>
                                </a:rPr>
                                <m:t>(1)</m:t>
                              </m:r>
                            </m:sup>
                          </m:sSubSup>
                          <m:r>
                            <a:rPr lang="en-US" sz="2400" i="1">
                              <a:latin typeface="Cambria Math"/>
                              <a:ea typeface="Cambria Math"/>
                            </a:rPr>
                            <m:t>⨂</m:t>
                          </m:r>
                          <m:sSubSup>
                            <m:sSubSupPr>
                              <m:ctrlPr>
                                <a:rPr lang="en-US" sz="2400" i="1">
                                  <a:latin typeface="Cambria Math"/>
                                </a:rPr>
                              </m:ctrlPr>
                            </m:sSubSupPr>
                            <m:e>
                              <m:r>
                                <a:rPr lang="en-US" sz="2400" b="0" i="1" dirty="0" smtClean="0">
                                  <a:latin typeface="Cambria Math"/>
                                  <a:cs typeface="Arial" pitchFamily="34" charset="0"/>
                                </a:rPr>
                                <m:t>𝑎</m:t>
                              </m:r>
                            </m:e>
                            <m:sub>
                              <m:r>
                                <a:rPr lang="en-US" sz="2400" i="1">
                                  <a:latin typeface="Cambria Math"/>
                                </a:rPr>
                                <m:t>𝑖</m:t>
                              </m:r>
                            </m:sub>
                            <m:sup>
                              <m:d>
                                <m:dPr>
                                  <m:ctrlPr>
                                    <a:rPr lang="en-US" sz="2400" i="1">
                                      <a:latin typeface="Cambria Math"/>
                                    </a:rPr>
                                  </m:ctrlPr>
                                </m:dPr>
                                <m:e>
                                  <m:r>
                                    <a:rPr lang="en-US" sz="2400" i="1">
                                      <a:latin typeface="Cambria Math"/>
                                    </a:rPr>
                                    <m:t>2</m:t>
                                  </m:r>
                                </m:e>
                              </m:d>
                            </m:sup>
                          </m:sSubSup>
                          <m:r>
                            <a:rPr lang="en-US" sz="2400" i="1">
                              <a:latin typeface="Cambria Math"/>
                              <a:ea typeface="Cambria Math"/>
                            </a:rPr>
                            <m:t>⨂</m:t>
                          </m:r>
                          <m:sSubSup>
                            <m:sSubSupPr>
                              <m:ctrlPr>
                                <a:rPr lang="en-US" sz="2400" i="1">
                                  <a:latin typeface="Cambria Math"/>
                                </a:rPr>
                              </m:ctrlPr>
                            </m:sSubSupPr>
                            <m:e>
                              <m:r>
                                <a:rPr lang="en-US" sz="2400" i="1">
                                  <a:latin typeface="Cambria Math"/>
                                </a:rPr>
                                <m:t>…</m:t>
                              </m:r>
                              <m:r>
                                <a:rPr lang="en-US" sz="2400" i="1">
                                  <a:latin typeface="Cambria Math"/>
                                  <a:ea typeface="Cambria Math"/>
                                </a:rPr>
                                <m:t>⨂</m:t>
                              </m:r>
                              <m:r>
                                <a:rPr lang="en-US" sz="2400" b="0" i="1" dirty="0" smtClean="0">
                                  <a:latin typeface="Cambria Math"/>
                                  <a:cs typeface="Arial" pitchFamily="34" charset="0"/>
                                </a:rPr>
                                <m:t>𝑎</m:t>
                              </m:r>
                            </m:e>
                            <m:sub>
                              <m:r>
                                <a:rPr lang="en-US" sz="2400" i="1">
                                  <a:latin typeface="Cambria Math"/>
                                </a:rPr>
                                <m:t>𝑖</m:t>
                              </m:r>
                            </m:sub>
                            <m:sup>
                              <m:d>
                                <m:dPr>
                                  <m:ctrlPr>
                                    <a:rPr lang="en-US" sz="2400" i="1">
                                      <a:latin typeface="Cambria Math"/>
                                    </a:rPr>
                                  </m:ctrlPr>
                                </m:dPr>
                                <m:e>
                                  <m:r>
                                    <a:rPr lang="en-US" sz="2400" b="0" i="1" smtClean="0">
                                      <a:latin typeface="Cambria Math"/>
                                    </a:rPr>
                                    <m:t>𝑡</m:t>
                                  </m:r>
                                </m:e>
                              </m:d>
                            </m:sup>
                          </m:sSubSup>
                        </m:e>
                      </m:nary>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118202" y="2974975"/>
                <a:ext cx="8720998" cy="859659"/>
              </a:xfrm>
              <a:prstGeom prst="rect">
                <a:avLst/>
              </a:prstGeom>
              <a:blipFill rotWithShape="1">
                <a:blip r:embed="rId4"/>
                <a:stretch>
                  <a:fillRect/>
                </a:stretch>
              </a:blipFill>
            </p:spPr>
            <p:txBody>
              <a:bodyPr/>
              <a:lstStyle/>
              <a:p>
                <a:r>
                  <a:rPr lang="en-US">
                    <a:noFill/>
                  </a:rPr>
                  <a:t> </a:t>
                </a:r>
              </a:p>
            </p:txBody>
          </p:sp>
        </mc:Fallback>
      </mc:AlternateContent>
      <p:grpSp>
        <p:nvGrpSpPr>
          <p:cNvPr id="8" name="Group 7"/>
          <p:cNvGrpSpPr/>
          <p:nvPr/>
        </p:nvGrpSpPr>
        <p:grpSpPr>
          <a:xfrm>
            <a:off x="4306182" y="1905000"/>
            <a:ext cx="4747425" cy="1172738"/>
            <a:chOff x="4113918" y="2991341"/>
            <a:chExt cx="4725282" cy="1269587"/>
          </a:xfrm>
        </p:grpSpPr>
        <p:grpSp>
          <p:nvGrpSpPr>
            <p:cNvPr id="9" name="Group 8"/>
            <p:cNvGrpSpPr/>
            <p:nvPr/>
          </p:nvGrpSpPr>
          <p:grpSpPr>
            <a:xfrm>
              <a:off x="4113918" y="3124200"/>
              <a:ext cx="4725282" cy="1136728"/>
              <a:chOff x="4113918" y="3124200"/>
              <a:chExt cx="4725282" cy="1136728"/>
            </a:xfrm>
          </p:grpSpPr>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3918" y="3124200"/>
                <a:ext cx="4665295" cy="990600"/>
              </a:xfrm>
              <a:prstGeom prst="rect">
                <a:avLst/>
              </a:prstGeom>
            </p:spPr>
          </p:pic>
          <p:sp>
            <p:nvSpPr>
              <p:cNvPr id="15" name="Rounded Rectangle 14"/>
              <p:cNvSpPr/>
              <p:nvPr/>
            </p:nvSpPr>
            <p:spPr>
              <a:xfrm>
                <a:off x="4358098" y="3200400"/>
                <a:ext cx="290102" cy="258388"/>
              </a:xfrm>
              <a:prstGeom prst="roundRect">
                <a:avLst/>
              </a:prstGeom>
              <a:solidFill>
                <a:srgbClr val="4E4E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495800" y="3562290"/>
                <a:ext cx="416986" cy="400110"/>
              </a:xfrm>
              <a:prstGeom prst="rect">
                <a:avLst/>
              </a:prstGeom>
              <a:noFill/>
            </p:spPr>
            <p:txBody>
              <a:bodyPr wrap="square" rtlCol="0">
                <a:spAutoFit/>
              </a:bodyPr>
              <a:lstStyle/>
              <a:p>
                <a:r>
                  <a:rPr lang="en-US" sz="2000" b="1" dirty="0" smtClean="0"/>
                  <a:t>T</a:t>
                </a:r>
                <a:endParaRPr lang="en-US" sz="2000" b="1" dirty="0"/>
              </a:p>
            </p:txBody>
          </p:sp>
          <mc:AlternateContent xmlns:mc="http://schemas.openxmlformats.org/markup-compatibility/2006" xmlns:a14="http://schemas.microsoft.com/office/drawing/2010/main">
            <mc:Choice Requires="a14">
              <p:sp>
                <p:nvSpPr>
                  <p:cNvPr id="17" name="TextBox 16"/>
                  <p:cNvSpPr txBox="1"/>
                  <p:nvPr/>
                </p:nvSpPr>
                <p:spPr>
                  <a:xfrm>
                    <a:off x="5212787" y="3516868"/>
                    <a:ext cx="304800" cy="439261"/>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smtClean="0">
                                  <a:latin typeface="Cambria Math"/>
                                </a:rPr>
                                <m:t>1</m:t>
                              </m:r>
                            </m:sub>
                            <m:sup>
                              <m:r>
                                <a:rPr lang="en-US" sz="1600" i="1">
                                  <a:latin typeface="Cambria Math"/>
                                </a:rPr>
                                <m:t>(1)</m:t>
                              </m:r>
                            </m:sup>
                          </m:sSubSup>
                        </m:oMath>
                      </m:oMathPara>
                    </a14:m>
                    <a:endParaRPr lang="en-US"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5212787" y="3516868"/>
                    <a:ext cx="304800" cy="439261"/>
                  </a:xfrm>
                  <a:prstGeom prst="rect">
                    <a:avLst/>
                  </a:prstGeom>
                  <a:blipFill rotWithShape="1">
                    <a:blip r:embed="rId6"/>
                    <a:stretch>
                      <a:fillRect r="-6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500723" y="3516868"/>
                    <a:ext cx="304800" cy="433153"/>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dirty="0" smtClean="0">
                                  <a:latin typeface="Cambria Math"/>
                                  <a:cs typeface="Arial" pitchFamily="34" charset="0"/>
                                </a:rPr>
                                <m:t>2</m:t>
                              </m:r>
                            </m:sub>
                            <m:sup>
                              <m:r>
                                <a:rPr lang="en-US" sz="1600" i="1">
                                  <a:latin typeface="Cambria Math"/>
                                </a:rPr>
                                <m:t>(</m:t>
                              </m:r>
                              <m:r>
                                <a:rPr lang="en-US" sz="1600" b="0" i="1" smtClean="0">
                                  <a:latin typeface="Cambria Math"/>
                                </a:rPr>
                                <m:t>1</m:t>
                              </m:r>
                              <m:r>
                                <a:rPr lang="en-US" sz="1600" i="1">
                                  <a:latin typeface="Cambria Math"/>
                                </a:rPr>
                                <m:t>)</m:t>
                              </m:r>
                            </m:sup>
                          </m:sSubSup>
                        </m:oMath>
                      </m:oMathPara>
                    </a14:m>
                    <a:endParaRPr lang="en-US"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500723" y="3516868"/>
                    <a:ext cx="304800" cy="433153"/>
                  </a:xfrm>
                  <a:prstGeom prst="rect">
                    <a:avLst/>
                  </a:prstGeom>
                  <a:blipFill rotWithShape="1">
                    <a:blip r:embed="rId7"/>
                    <a:stretch>
                      <a:fillRect r="-6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898970" y="3516868"/>
                    <a:ext cx="304800" cy="439260"/>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smtClean="0">
                                  <a:latin typeface="Cambria Math"/>
                                </a:rPr>
                                <m:t>𝑘</m:t>
                              </m:r>
                            </m:sub>
                            <m:sup>
                              <m:r>
                                <a:rPr lang="en-US" sz="1600" i="1">
                                  <a:latin typeface="Cambria Math"/>
                                </a:rPr>
                                <m:t>(1)</m:t>
                              </m:r>
                            </m:sup>
                          </m:sSubSup>
                        </m:oMath>
                      </m:oMathPara>
                    </a14:m>
                    <a:endParaRPr lang="en-US"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7898970" y="3516868"/>
                    <a:ext cx="304800" cy="439260"/>
                  </a:xfrm>
                  <a:prstGeom prst="rect">
                    <a:avLst/>
                  </a:prstGeom>
                  <a:blipFill rotWithShape="1">
                    <a:blip r:embed="rId8"/>
                    <a:stretch>
                      <a:fillRect r="-6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943600" y="3821668"/>
                    <a:ext cx="304800" cy="4328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dirty="0" smtClean="0">
                                  <a:latin typeface="Cambria Math"/>
                                  <a:cs typeface="Arial" pitchFamily="34" charset="0"/>
                                </a:rPr>
                                <m:t>1</m:t>
                              </m:r>
                            </m:sub>
                            <m:sup>
                              <m:r>
                                <a:rPr lang="en-US" sz="1600" i="1">
                                  <a:latin typeface="Cambria Math"/>
                                </a:rPr>
                                <m:t>(</m:t>
                              </m:r>
                              <m:r>
                                <a:rPr lang="en-US" sz="1600" b="0" i="1" smtClean="0">
                                  <a:latin typeface="Cambria Math"/>
                                </a:rPr>
                                <m:t>3</m:t>
                              </m:r>
                              <m:r>
                                <a:rPr lang="en-US" sz="1600" i="1">
                                  <a:latin typeface="Cambria Math"/>
                                </a:rPr>
                                <m:t>)</m:t>
                              </m:r>
                            </m:sup>
                          </m:sSubSup>
                        </m:oMath>
                      </m:oMathPara>
                    </a14:m>
                    <a:endParaRPr lang="en-US" sz="1600" dirty="0"/>
                  </a:p>
                </p:txBody>
              </p:sp>
            </mc:Choice>
            <mc:Fallback xmlns="">
              <p:sp>
                <p:nvSpPr>
                  <p:cNvPr id="20" name="TextBox 19"/>
                  <p:cNvSpPr txBox="1">
                    <a:spLocks noRot="1" noChangeAspect="1" noMove="1" noResize="1" noEditPoints="1" noAdjustHandles="1" noChangeArrowheads="1" noChangeShapeType="1" noTextEdit="1"/>
                  </p:cNvSpPr>
                  <p:nvPr/>
                </p:nvSpPr>
                <p:spPr>
                  <a:xfrm>
                    <a:off x="5943600" y="3821668"/>
                    <a:ext cx="304800" cy="432874"/>
                  </a:xfrm>
                  <a:prstGeom prst="rect">
                    <a:avLst/>
                  </a:prstGeom>
                  <a:blipFill rotWithShape="1">
                    <a:blip r:embed="rId9"/>
                    <a:stretch>
                      <a:fillRect r="-6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162800" y="3821668"/>
                    <a:ext cx="304800" cy="4392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smtClean="0">
                                  <a:latin typeface="Cambria Math"/>
                                </a:rPr>
                                <m:t>2</m:t>
                              </m:r>
                            </m:sub>
                            <m:sup>
                              <m:r>
                                <a:rPr lang="en-US" sz="1600" i="1">
                                  <a:latin typeface="Cambria Math"/>
                                </a:rPr>
                                <m:t>(</m:t>
                              </m:r>
                              <m:r>
                                <a:rPr lang="en-US" sz="1600" b="0" i="1" smtClean="0">
                                  <a:latin typeface="Cambria Math"/>
                                </a:rPr>
                                <m:t>3</m:t>
                              </m:r>
                              <m:r>
                                <a:rPr lang="en-US" sz="1600" i="1">
                                  <a:latin typeface="Cambria Math"/>
                                </a:rPr>
                                <m:t>)</m:t>
                              </m:r>
                            </m:sup>
                          </m:sSubSup>
                        </m:oMath>
                      </m:oMathPara>
                    </a14:m>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162800" y="3821668"/>
                    <a:ext cx="304800" cy="439260"/>
                  </a:xfrm>
                  <a:prstGeom prst="rect">
                    <a:avLst/>
                  </a:prstGeom>
                  <a:blipFill rotWithShape="1">
                    <a:blip r:embed="rId10"/>
                    <a:stretch>
                      <a:fillRect r="-6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534400" y="3821667"/>
                    <a:ext cx="304800" cy="439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smtClean="0">
                                  <a:latin typeface="Cambria Math"/>
                                </a:rPr>
                                <m:t>𝑘</m:t>
                              </m:r>
                            </m:sub>
                            <m:sup>
                              <m:r>
                                <a:rPr lang="en-US" sz="1600" i="1">
                                  <a:latin typeface="Cambria Math"/>
                                </a:rPr>
                                <m:t>(</m:t>
                              </m:r>
                              <m:r>
                                <a:rPr lang="en-US" sz="1600" b="0" i="1" smtClean="0">
                                  <a:latin typeface="Cambria Math"/>
                                </a:rPr>
                                <m:t>3</m:t>
                              </m:r>
                              <m:r>
                                <a:rPr lang="en-US" sz="1600" i="1">
                                  <a:latin typeface="Cambria Math"/>
                                </a:rPr>
                                <m:t>)</m:t>
                              </m:r>
                            </m:sup>
                          </m:sSubSup>
                        </m:oMath>
                      </m:oMathPara>
                    </a14:m>
                    <a:endParaRPr lang="en-US" sz="1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534400" y="3821667"/>
                    <a:ext cx="304800" cy="439261"/>
                  </a:xfrm>
                  <a:prstGeom prst="rect">
                    <a:avLst/>
                  </a:prstGeom>
                  <a:blipFill rotWithShape="1">
                    <a:blip r:embed="rId11"/>
                    <a:stretch>
                      <a:fillRect r="-60000"/>
                    </a:stretch>
                  </a:blipFill>
                </p:spPr>
                <p:txBody>
                  <a:bodyPr/>
                  <a:lstStyle/>
                  <a:p>
                    <a:r>
                      <a:rPr lang="en-US">
                        <a:noFill/>
                      </a:rPr>
                      <a:t> </a:t>
                    </a:r>
                  </a:p>
                </p:txBody>
              </p:sp>
            </mc:Fallback>
          </mc:AlternateContent>
          <p:sp>
            <p:nvSpPr>
              <p:cNvPr id="23" name="Isosceles Triangle 22"/>
              <p:cNvSpPr/>
              <p:nvPr/>
            </p:nvSpPr>
            <p:spPr>
              <a:xfrm>
                <a:off x="5715000" y="3733800"/>
                <a:ext cx="156701" cy="12385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Isosceles Triangle 23"/>
              <p:cNvSpPr/>
              <p:nvPr/>
            </p:nvSpPr>
            <p:spPr>
              <a:xfrm>
                <a:off x="6929899" y="3762345"/>
                <a:ext cx="156701" cy="12385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Isosceles Triangle 24"/>
              <p:cNvSpPr/>
              <p:nvPr/>
            </p:nvSpPr>
            <p:spPr>
              <a:xfrm>
                <a:off x="8382000" y="3810000"/>
                <a:ext cx="232584" cy="1524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10" name="Group 9"/>
            <p:cNvGrpSpPr/>
            <p:nvPr/>
          </p:nvGrpSpPr>
          <p:grpSpPr>
            <a:xfrm>
              <a:off x="5634499" y="2991341"/>
              <a:ext cx="2920589" cy="458635"/>
              <a:chOff x="5634499" y="2991341"/>
              <a:chExt cx="2920589" cy="458635"/>
            </a:xfrm>
          </p:grpSpPr>
          <mc:AlternateContent xmlns:mc="http://schemas.openxmlformats.org/markup-compatibility/2006" xmlns:a14="http://schemas.microsoft.com/office/drawing/2010/main">
            <mc:Choice Requires="a14">
              <p:sp>
                <p:nvSpPr>
                  <p:cNvPr id="11" name="TextBox 10"/>
                  <p:cNvSpPr txBox="1"/>
                  <p:nvPr/>
                </p:nvSpPr>
                <p:spPr>
                  <a:xfrm rot="19800704">
                    <a:off x="5634499" y="2991481"/>
                    <a:ext cx="304800" cy="43287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dirty="0" smtClean="0">
                                  <a:latin typeface="Cambria Math"/>
                                  <a:cs typeface="Arial" pitchFamily="34" charset="0"/>
                                </a:rPr>
                                <m:t>1</m:t>
                              </m:r>
                            </m:sub>
                            <m:sup>
                              <m:r>
                                <a:rPr lang="en-US" sz="1600" i="1">
                                  <a:latin typeface="Cambria Math"/>
                                </a:rPr>
                                <m:t>(</m:t>
                              </m:r>
                              <m:r>
                                <a:rPr lang="en-US" sz="1600" b="0" i="1" smtClean="0">
                                  <a:latin typeface="Cambria Math"/>
                                </a:rPr>
                                <m:t>2</m:t>
                              </m:r>
                              <m:r>
                                <a:rPr lang="en-US" sz="1600" i="1">
                                  <a:latin typeface="Cambria Math"/>
                                </a:rPr>
                                <m:t>)</m:t>
                              </m:r>
                            </m:sup>
                          </m:sSubSup>
                        </m:oMath>
                      </m:oMathPara>
                    </a14:m>
                    <a:endParaRPr lang="en-US" sz="1600" dirty="0"/>
                  </a:p>
                </p:txBody>
              </p:sp>
            </mc:Choice>
            <mc:Fallback xmlns="">
              <p:sp>
                <p:nvSpPr>
                  <p:cNvPr id="11" name="TextBox 10"/>
                  <p:cNvSpPr txBox="1">
                    <a:spLocks noRot="1" noChangeAspect="1" noMove="1" noResize="1" noEditPoints="1" noAdjustHandles="1" noChangeArrowheads="1" noChangeShapeType="1" noTextEdit="1"/>
                  </p:cNvSpPr>
                  <p:nvPr/>
                </p:nvSpPr>
                <p:spPr>
                  <a:xfrm rot="19800704">
                    <a:off x="5634499" y="2991481"/>
                    <a:ext cx="304800" cy="432874"/>
                  </a:xfrm>
                  <a:prstGeom prst="rect">
                    <a:avLst/>
                  </a:prstGeom>
                  <a:blipFill rotWithShape="1">
                    <a:blip r:embed="rId12"/>
                    <a:stretch>
                      <a:fillRect t="-9639" r="-205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rot="19800704">
                    <a:off x="6853699" y="2991341"/>
                    <a:ext cx="304800" cy="433153"/>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dirty="0" smtClean="0">
                                  <a:latin typeface="Cambria Math"/>
                                  <a:cs typeface="Arial" pitchFamily="34" charset="0"/>
                                </a:rPr>
                                <m:t>2</m:t>
                              </m:r>
                            </m:sub>
                            <m:sup>
                              <m:r>
                                <a:rPr lang="en-US" sz="1600" i="1">
                                  <a:latin typeface="Cambria Math"/>
                                </a:rPr>
                                <m:t>(</m:t>
                              </m:r>
                              <m:r>
                                <a:rPr lang="en-US" sz="1600" b="0" i="1" smtClean="0">
                                  <a:latin typeface="Cambria Math"/>
                                </a:rPr>
                                <m:t>2</m:t>
                              </m:r>
                              <m:r>
                                <a:rPr lang="en-US" sz="1600" i="1">
                                  <a:latin typeface="Cambria Math"/>
                                </a:rPr>
                                <m:t>)</m:t>
                              </m:r>
                            </m:sup>
                          </m:sSubSup>
                        </m:oMath>
                      </m:oMathPara>
                    </a14:m>
                    <a:endParaRPr lang="en-US" sz="1600" dirty="0"/>
                  </a:p>
                </p:txBody>
              </p:sp>
            </mc:Choice>
            <mc:Fallback xmlns="">
              <p:sp>
                <p:nvSpPr>
                  <p:cNvPr id="12" name="TextBox 11"/>
                  <p:cNvSpPr txBox="1">
                    <a:spLocks noRot="1" noChangeAspect="1" noMove="1" noResize="1" noEditPoints="1" noAdjustHandles="1" noChangeArrowheads="1" noChangeShapeType="1" noTextEdit="1"/>
                  </p:cNvSpPr>
                  <p:nvPr/>
                </p:nvSpPr>
                <p:spPr>
                  <a:xfrm rot="19800704">
                    <a:off x="6853699" y="2991341"/>
                    <a:ext cx="304800" cy="433153"/>
                  </a:xfrm>
                  <a:prstGeom prst="rect">
                    <a:avLst/>
                  </a:prstGeom>
                  <a:blipFill rotWithShape="1">
                    <a:blip r:embed="rId13"/>
                    <a:stretch>
                      <a:fillRect t="-9639" r="-205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rot="20236867">
                    <a:off x="8250288" y="3010716"/>
                    <a:ext cx="304800" cy="439260"/>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smtClean="0">
                                  <a:latin typeface="Cambria Math"/>
                                </a:rPr>
                                <m:t>𝑘</m:t>
                              </m:r>
                            </m:sub>
                            <m:sup>
                              <m:r>
                                <a:rPr lang="en-US" sz="1600" i="1">
                                  <a:latin typeface="Cambria Math"/>
                                </a:rPr>
                                <m:t>(</m:t>
                              </m:r>
                              <m:r>
                                <a:rPr lang="en-US" sz="1600" b="0" i="1" smtClean="0">
                                  <a:latin typeface="Cambria Math"/>
                                </a:rPr>
                                <m:t>2</m:t>
                              </m:r>
                              <m:r>
                                <a:rPr lang="en-US" sz="1600" i="1">
                                  <a:latin typeface="Cambria Math"/>
                                </a:rPr>
                                <m:t>)</m:t>
                              </m:r>
                            </m:sup>
                          </m:sSubSup>
                        </m:oMath>
                      </m:oMathPara>
                    </a14:m>
                    <a:endParaRPr lang="en-US" sz="1600" dirty="0"/>
                  </a:p>
                </p:txBody>
              </p:sp>
            </mc:Choice>
            <mc:Fallback xmlns="">
              <p:sp>
                <p:nvSpPr>
                  <p:cNvPr id="13" name="TextBox 12"/>
                  <p:cNvSpPr txBox="1">
                    <a:spLocks noRot="1" noChangeAspect="1" noMove="1" noResize="1" noEditPoints="1" noAdjustHandles="1" noChangeArrowheads="1" noChangeShapeType="1" noTextEdit="1"/>
                  </p:cNvSpPr>
                  <p:nvPr/>
                </p:nvSpPr>
                <p:spPr>
                  <a:xfrm rot="20236867">
                    <a:off x="8250288" y="3010716"/>
                    <a:ext cx="304800" cy="439260"/>
                  </a:xfrm>
                  <a:prstGeom prst="rect">
                    <a:avLst/>
                  </a:prstGeom>
                  <a:blipFill rotWithShape="1">
                    <a:blip r:embed="rId14"/>
                    <a:stretch>
                      <a:fillRect t="-4878" r="-26027"/>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29" name="Rectangle 28"/>
              <p:cNvSpPr/>
              <p:nvPr/>
            </p:nvSpPr>
            <p:spPr>
              <a:xfrm>
                <a:off x="2081556" y="5943600"/>
                <a:ext cx="5472011" cy="855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dirty="0" smtClean="0">
                              <a:latin typeface="Cambria Math"/>
                              <a:cs typeface="Arial" pitchFamily="34" charset="0"/>
                            </a:rPr>
                          </m:ctrlPr>
                        </m:accPr>
                        <m:e>
                          <m:r>
                            <a:rPr lang="en-US" sz="2400" i="1" dirty="0">
                              <a:latin typeface="Cambria Math"/>
                              <a:cs typeface="Arial" pitchFamily="34" charset="0"/>
                            </a:rPr>
                            <m:t>𝑇</m:t>
                          </m:r>
                        </m:e>
                      </m:acc>
                      <m:r>
                        <a:rPr lang="en-US" sz="2400" i="1" dirty="0">
                          <a:latin typeface="Cambria Math"/>
                          <a:cs typeface="Arial" pitchFamily="34" charset="0"/>
                        </a:rPr>
                        <m:t>=</m:t>
                      </m:r>
                      <m:nary>
                        <m:naryPr>
                          <m:chr m:val="∑"/>
                          <m:limLoc m:val="subSup"/>
                          <m:ctrlPr>
                            <a:rPr lang="en-US" sz="2400" i="1">
                              <a:latin typeface="Cambria Math"/>
                            </a:rPr>
                          </m:ctrlPr>
                        </m:naryPr>
                        <m:sub>
                          <m:r>
                            <m:rPr>
                              <m:brk m:alnAt="1"/>
                            </m:rPr>
                            <a:rPr lang="en-US" sz="2400" i="1">
                              <a:latin typeface="Cambria Math"/>
                            </a:rPr>
                            <m:t>𝑖</m:t>
                          </m:r>
                          <m:r>
                            <a:rPr lang="en-US" sz="2400" i="1">
                              <a:latin typeface="Cambria Math"/>
                            </a:rPr>
                            <m:t>=1</m:t>
                          </m:r>
                        </m:sub>
                        <m:sup>
                          <m:r>
                            <a:rPr lang="en-US" sz="2400" b="0" i="1" smtClean="0">
                              <a:latin typeface="Cambria Math"/>
                            </a:rPr>
                            <m:t>𝑘</m:t>
                          </m:r>
                        </m:sup>
                        <m:e>
                          <m:sSubSup>
                            <m:sSubSupPr>
                              <m:ctrlPr>
                                <a:rPr lang="en-US" sz="2400" i="1">
                                  <a:latin typeface="Cambria Math"/>
                                </a:rPr>
                              </m:ctrlPr>
                            </m:sSubSupPr>
                            <m:e>
                              <m:acc>
                                <m:accPr>
                                  <m:chr m:val="̃"/>
                                  <m:ctrlPr>
                                    <a:rPr lang="en-US" sz="2400" i="1" dirty="0">
                                      <a:latin typeface="Cambria Math"/>
                                      <a:cs typeface="Arial" pitchFamily="34" charset="0"/>
                                    </a:rPr>
                                  </m:ctrlPr>
                                </m:accPr>
                                <m:e>
                                  <m:r>
                                    <a:rPr lang="en-US" sz="2400" b="0" i="1" dirty="0" smtClean="0">
                                      <a:latin typeface="Cambria Math"/>
                                      <a:cs typeface="Arial" pitchFamily="34" charset="0"/>
                                    </a:rPr>
                                    <m:t>𝑎</m:t>
                                  </m:r>
                                </m:e>
                              </m:acc>
                            </m:e>
                            <m:sub>
                              <m:r>
                                <a:rPr lang="en-US" sz="2400" i="1">
                                  <a:latin typeface="Cambria Math"/>
                                </a:rPr>
                                <m:t>𝑖</m:t>
                              </m:r>
                            </m:sub>
                            <m:sup>
                              <m:r>
                                <a:rPr lang="en-US" sz="2400" i="1">
                                  <a:latin typeface="Cambria Math"/>
                                </a:rPr>
                                <m:t>(1)</m:t>
                              </m:r>
                            </m:sup>
                          </m:sSubSup>
                          <m:r>
                            <a:rPr lang="en-US" sz="2400" i="1">
                              <a:latin typeface="Cambria Math"/>
                              <a:ea typeface="Cambria Math"/>
                            </a:rPr>
                            <m:t>⨂</m:t>
                          </m:r>
                          <m:sSubSup>
                            <m:sSubSupPr>
                              <m:ctrlPr>
                                <a:rPr lang="en-US" sz="2400" i="1">
                                  <a:latin typeface="Cambria Math"/>
                                </a:rPr>
                              </m:ctrlPr>
                            </m:sSubSupPr>
                            <m:e>
                              <m:acc>
                                <m:accPr>
                                  <m:chr m:val="̃"/>
                                  <m:ctrlPr>
                                    <a:rPr lang="en-US" sz="2400" i="1" dirty="0">
                                      <a:latin typeface="Cambria Math"/>
                                      <a:cs typeface="Arial" pitchFamily="34" charset="0"/>
                                    </a:rPr>
                                  </m:ctrlPr>
                                </m:accPr>
                                <m:e>
                                  <m:r>
                                    <a:rPr lang="en-US" sz="2400" b="0" i="1" dirty="0" smtClean="0">
                                      <a:latin typeface="Cambria Math"/>
                                      <a:cs typeface="Arial" pitchFamily="34" charset="0"/>
                                    </a:rPr>
                                    <m:t>𝑎</m:t>
                                  </m:r>
                                </m:e>
                              </m:acc>
                            </m:e>
                            <m:sub>
                              <m:r>
                                <a:rPr lang="en-US" sz="2400" i="1">
                                  <a:latin typeface="Cambria Math"/>
                                </a:rPr>
                                <m:t>𝑖</m:t>
                              </m:r>
                            </m:sub>
                            <m:sup>
                              <m:d>
                                <m:dPr>
                                  <m:ctrlPr>
                                    <a:rPr lang="en-US" sz="2400" i="1">
                                      <a:latin typeface="Cambria Math"/>
                                    </a:rPr>
                                  </m:ctrlPr>
                                </m:dPr>
                                <m:e>
                                  <m:r>
                                    <a:rPr lang="en-US" sz="2400" i="1">
                                      <a:latin typeface="Cambria Math"/>
                                    </a:rPr>
                                    <m:t>2</m:t>
                                  </m:r>
                                </m:e>
                              </m:d>
                            </m:sup>
                          </m:sSubSup>
                          <m:r>
                            <a:rPr lang="en-US" sz="2400" i="1">
                              <a:latin typeface="Cambria Math"/>
                              <a:ea typeface="Cambria Math"/>
                            </a:rPr>
                            <m:t>⨂</m:t>
                          </m:r>
                          <m:sSubSup>
                            <m:sSubSupPr>
                              <m:ctrlPr>
                                <a:rPr lang="en-US" sz="2400" i="1">
                                  <a:latin typeface="Cambria Math"/>
                                </a:rPr>
                              </m:ctrlPr>
                            </m:sSubSupPr>
                            <m:e>
                              <m:r>
                                <a:rPr lang="en-US" sz="2400" i="1">
                                  <a:latin typeface="Cambria Math"/>
                                </a:rPr>
                                <m:t>…</m:t>
                              </m:r>
                              <m:r>
                                <a:rPr lang="en-US" sz="2400" i="1">
                                  <a:latin typeface="Cambria Math"/>
                                  <a:ea typeface="Cambria Math"/>
                                </a:rPr>
                                <m:t>⨂</m:t>
                              </m:r>
                              <m:acc>
                                <m:accPr>
                                  <m:chr m:val="̃"/>
                                  <m:ctrlPr>
                                    <a:rPr lang="en-US" sz="2400" i="1" dirty="0">
                                      <a:latin typeface="Cambria Math"/>
                                      <a:cs typeface="Arial" pitchFamily="34" charset="0"/>
                                    </a:rPr>
                                  </m:ctrlPr>
                                </m:accPr>
                                <m:e>
                                  <m:r>
                                    <a:rPr lang="en-US" sz="2400" b="0" i="1" dirty="0" smtClean="0">
                                      <a:latin typeface="Cambria Math"/>
                                      <a:cs typeface="Arial" pitchFamily="34" charset="0"/>
                                    </a:rPr>
                                    <m:t>𝑎</m:t>
                                  </m:r>
                                </m:e>
                              </m:acc>
                            </m:e>
                            <m:sub>
                              <m:r>
                                <a:rPr lang="en-US" sz="2400" i="1">
                                  <a:latin typeface="Cambria Math"/>
                                </a:rPr>
                                <m:t>𝑖</m:t>
                              </m:r>
                            </m:sub>
                            <m:sup>
                              <m:d>
                                <m:dPr>
                                  <m:ctrlPr>
                                    <a:rPr lang="en-US" sz="2400" i="1">
                                      <a:latin typeface="Cambria Math"/>
                                    </a:rPr>
                                  </m:ctrlPr>
                                </m:dPr>
                                <m:e>
                                  <m:r>
                                    <a:rPr lang="en-US" sz="2400" b="0" i="1" smtClean="0">
                                      <a:latin typeface="Cambria Math"/>
                                    </a:rPr>
                                    <m:t>𝑡</m:t>
                                  </m:r>
                                </m:e>
                              </m:d>
                            </m:sup>
                          </m:sSubSup>
                          <m:r>
                            <a:rPr lang="en-US" sz="2400" b="0" i="1" smtClean="0">
                              <a:latin typeface="Cambria Math"/>
                              <a:ea typeface="Cambria Math"/>
                            </a:rPr>
                            <m:t>+</m:t>
                          </m:r>
                          <m:r>
                            <m:rPr>
                              <m:sty m:val="p"/>
                            </m:rPr>
                            <a:rPr lang="en-US" sz="2400" b="0" i="0" smtClean="0">
                              <a:latin typeface="Cambria Math"/>
                              <a:ea typeface="Cambria Math"/>
                            </a:rPr>
                            <m:t>noise</m:t>
                          </m:r>
                        </m:e>
                      </m:nary>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2081556" y="5943600"/>
                <a:ext cx="5472011" cy="855683"/>
              </a:xfrm>
              <a:prstGeom prst="rect">
                <a:avLst/>
              </a:prstGeom>
              <a:blipFill rotWithShape="1">
                <a:blip r:embed="rId15"/>
                <a:stretch>
                  <a:fillRect/>
                </a:stretch>
              </a:blipFill>
            </p:spPr>
            <p:txBody>
              <a:bodyPr/>
              <a:lstStyle/>
              <a:p>
                <a:r>
                  <a:rPr lang="en-US">
                    <a:noFill/>
                  </a:rPr>
                  <a:t> </a:t>
                </a:r>
              </a:p>
            </p:txBody>
          </p:sp>
        </mc:Fallback>
      </mc:AlternateContent>
      <p:sp>
        <p:nvSpPr>
          <p:cNvPr id="30" name="TextBox 29"/>
          <p:cNvSpPr txBox="1"/>
          <p:nvPr/>
        </p:nvSpPr>
        <p:spPr>
          <a:xfrm>
            <a:off x="457200" y="1214735"/>
            <a:ext cx="8229600" cy="461665"/>
          </a:xfrm>
          <a:prstGeom prst="rect">
            <a:avLst/>
          </a:prstGeom>
          <a:noFill/>
          <a:ln w="28575">
            <a:noFill/>
          </a:ln>
        </p:spPr>
        <p:txBody>
          <a:bodyPr wrap="square" rtlCol="0">
            <a:spAutoFit/>
          </a:bodyPr>
          <a:lstStyle/>
          <a:p>
            <a:pPr algn="ctr"/>
            <a:r>
              <a:rPr lang="en-US" sz="2400" b="1" dirty="0" smtClean="0">
                <a:solidFill>
                  <a:srgbClr val="C00000"/>
                </a:solidFill>
              </a:rPr>
              <a:t>Factors of the Decomposition are perturbed</a:t>
            </a:r>
          </a:p>
        </p:txBody>
      </p:sp>
    </p:spTree>
    <p:extLst>
      <p:ext uri="{BB962C8B-B14F-4D97-AF65-F5344CB8AC3E}">
        <p14:creationId xmlns:p14="http://schemas.microsoft.com/office/powerpoint/2010/main" val="405765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934200" y="4635609"/>
            <a:ext cx="2209799" cy="1841391"/>
          </a:xfrm>
          <a:prstGeom prst="rect">
            <a:avLst/>
          </a:prstGeom>
        </p:spPr>
      </p:pic>
      <p:sp>
        <p:nvSpPr>
          <p:cNvPr id="2" name="Title 1"/>
          <p:cNvSpPr>
            <a:spLocks noGrp="1"/>
          </p:cNvSpPr>
          <p:nvPr>
            <p:ph type="title"/>
          </p:nvPr>
        </p:nvSpPr>
        <p:spPr/>
        <p:txBody>
          <a:bodyPr/>
          <a:lstStyle/>
          <a:p>
            <a:r>
              <a:rPr lang="en-US" dirty="0" smtClean="0"/>
              <a:t>Algorithmic Guarantees</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152399" y="1219200"/>
                <a:ext cx="8839201" cy="1382301"/>
              </a:xfrm>
              <a:prstGeom prst="rect">
                <a:avLst/>
              </a:prstGeom>
              <a:noFill/>
              <a:ln w="28575">
                <a:solidFill>
                  <a:srgbClr val="008000"/>
                </a:solidFill>
              </a:ln>
            </p:spPr>
            <p:txBody>
              <a:bodyPr wrap="square" rtlCol="0">
                <a:spAutoFit/>
              </a:bodyPr>
              <a:lstStyle/>
              <a:p>
                <a:r>
                  <a:rPr lang="en-US" sz="2200" b="1" i="1" dirty="0" smtClean="0">
                    <a:solidFill>
                      <a:schemeClr val="tx2"/>
                    </a:solidFill>
                  </a:rPr>
                  <a:t>Thm [BCM</a:t>
                </a:r>
                <a:r>
                  <a:rPr lang="en-US" sz="2200" b="1" i="1" dirty="0" smtClean="0">
                    <a:solidFill>
                      <a:srgbClr val="C00000"/>
                    </a:solidFill>
                  </a:rPr>
                  <a:t>V</a:t>
                </a:r>
                <a:r>
                  <a:rPr lang="en-US" sz="2200" b="1" i="1" dirty="0" smtClean="0">
                    <a:solidFill>
                      <a:schemeClr val="tx2"/>
                    </a:solidFill>
                  </a:rPr>
                  <a:t>’14]</a:t>
                </a:r>
                <a:r>
                  <a:rPr lang="en-US" sz="2200" b="1" i="1" dirty="0" smtClean="0"/>
                  <a:t>. </a:t>
                </a:r>
                <a:r>
                  <a:rPr lang="en-US" sz="2200" b="1" dirty="0" smtClean="0"/>
                  <a:t>Polynomial time algorithm</a:t>
                </a:r>
                <a:r>
                  <a:rPr lang="en-US" sz="2200" dirty="0" smtClean="0"/>
                  <a:t> for decomposing </a:t>
                </a:r>
                <a:r>
                  <a:rPr lang="en-US" sz="2200" dirty="0"/>
                  <a:t>t-tensor </a:t>
                </a:r>
                <a:endParaRPr lang="en-US" sz="2200" dirty="0" smtClean="0"/>
              </a:p>
              <a:p>
                <a:r>
                  <a:rPr lang="en-US" sz="2200" dirty="0" smtClean="0"/>
                  <a:t>(</a:t>
                </a:r>
                <a14:m>
                  <m:oMath xmlns:m="http://schemas.openxmlformats.org/officeDocument/2006/math">
                    <m:r>
                      <m:rPr>
                        <m:sty m:val="p"/>
                      </m:rPr>
                      <a:rPr lang="en-US" sz="2200" i="0" dirty="0" smtClean="0">
                        <a:latin typeface="Cambria Math"/>
                      </a:rPr>
                      <m:t>d</m:t>
                    </m:r>
                  </m:oMath>
                </a14:m>
                <a:r>
                  <a:rPr lang="en-US" sz="2200" dirty="0" smtClean="0"/>
                  <a:t>-dim) in smoothed analysis model when </a:t>
                </a:r>
                <a:r>
                  <a:rPr lang="en-US" sz="2200" b="1" i="1" dirty="0" smtClean="0">
                    <a:solidFill>
                      <a:srgbClr val="C00000"/>
                    </a:solidFill>
                  </a:rPr>
                  <a:t>rank </a:t>
                </a:r>
                <a14:m>
                  <m:oMath xmlns:m="http://schemas.openxmlformats.org/officeDocument/2006/math">
                    <m:r>
                      <a:rPr lang="en-US" sz="2200" b="1" i="1" smtClean="0">
                        <a:solidFill>
                          <a:srgbClr val="C00000"/>
                        </a:solidFill>
                        <a:latin typeface="Cambria Math"/>
                      </a:rPr>
                      <m:t>𝒌</m:t>
                    </m:r>
                    <m:r>
                      <a:rPr lang="en-US" sz="2200" b="1" i="1" smtClean="0">
                        <a:solidFill>
                          <a:srgbClr val="C00000"/>
                        </a:solidFill>
                        <a:latin typeface="Cambria Math"/>
                      </a:rPr>
                      <m:t>≤</m:t>
                    </m:r>
                    <m:sSup>
                      <m:sSupPr>
                        <m:ctrlPr>
                          <a:rPr lang="en-US" sz="2200" b="1" i="1" smtClean="0">
                            <a:solidFill>
                              <a:srgbClr val="C00000"/>
                            </a:solidFill>
                            <a:latin typeface="Cambria Math"/>
                          </a:rPr>
                        </m:ctrlPr>
                      </m:sSupPr>
                      <m:e>
                        <m:r>
                          <a:rPr lang="en-US" sz="2200" b="1" i="1" smtClean="0">
                            <a:solidFill>
                              <a:srgbClr val="C00000"/>
                            </a:solidFill>
                            <a:latin typeface="Cambria Math"/>
                          </a:rPr>
                          <m:t>𝒅</m:t>
                        </m:r>
                      </m:e>
                      <m:sup>
                        <m:r>
                          <a:rPr lang="en-US" sz="2200" b="1" i="1" smtClean="0">
                            <a:solidFill>
                              <a:srgbClr val="C00000"/>
                            </a:solidFill>
                            <a:latin typeface="Cambria Math"/>
                          </a:rPr>
                          <m:t>(</m:t>
                        </m:r>
                        <m:r>
                          <a:rPr lang="en-US" sz="2200" b="1" i="1" smtClean="0">
                            <a:solidFill>
                              <a:srgbClr val="C00000"/>
                            </a:solidFill>
                            <a:latin typeface="Cambria Math"/>
                          </a:rPr>
                          <m:t>𝒕</m:t>
                        </m:r>
                        <m:r>
                          <a:rPr lang="en-US" sz="2200" b="1" i="1" smtClean="0">
                            <a:solidFill>
                              <a:srgbClr val="C00000"/>
                            </a:solidFill>
                            <a:latin typeface="Cambria Math"/>
                          </a:rPr>
                          <m:t>−</m:t>
                        </m:r>
                        <m:r>
                          <a:rPr lang="en-US" sz="2200" b="1" i="1" smtClean="0">
                            <a:solidFill>
                              <a:srgbClr val="C00000"/>
                            </a:solidFill>
                            <a:latin typeface="Cambria Math"/>
                          </a:rPr>
                          <m:t>𝟏</m:t>
                        </m:r>
                        <m:r>
                          <a:rPr lang="en-US" sz="2200" b="1" i="1" smtClean="0">
                            <a:solidFill>
                              <a:srgbClr val="C00000"/>
                            </a:solidFill>
                            <a:latin typeface="Cambria Math"/>
                          </a:rPr>
                          <m:t>)/</m:t>
                        </m:r>
                        <m:r>
                          <a:rPr lang="en-US" sz="2200" b="1" i="1" smtClean="0">
                            <a:solidFill>
                              <a:srgbClr val="C00000"/>
                            </a:solidFill>
                            <a:latin typeface="Cambria Math"/>
                          </a:rPr>
                          <m:t>𝟐</m:t>
                        </m:r>
                      </m:sup>
                    </m:sSup>
                  </m:oMath>
                </a14:m>
                <a:r>
                  <a:rPr lang="en-US" sz="2200" b="1" i="1" dirty="0" smtClean="0">
                    <a:solidFill>
                      <a:srgbClr val="C00000"/>
                    </a:solidFill>
                  </a:rPr>
                  <a:t> </a:t>
                </a:r>
                <a:r>
                  <a:rPr lang="en-US" sz="2200" dirty="0" err="1" smtClean="0"/>
                  <a:t>w.h.p</a:t>
                </a:r>
                <a:r>
                  <a:rPr lang="en-US" sz="2200" dirty="0" smtClean="0"/>
                  <a:t>.</a:t>
                </a:r>
                <a:endParaRPr lang="en-US" sz="2200" dirty="0" smtClean="0">
                  <a:solidFill>
                    <a:srgbClr val="C00000"/>
                  </a:solidFill>
                </a:endParaRPr>
              </a:p>
              <a:p>
                <a:r>
                  <a:rPr lang="en-US" sz="2200" b="1" i="1" dirty="0" smtClean="0">
                    <a:solidFill>
                      <a:srgbClr val="C00000"/>
                    </a:solidFill>
                  </a:rPr>
                  <a:t>	Running time, sample complexity = </a:t>
                </a:r>
                <a14:m>
                  <m:oMath xmlns:m="http://schemas.openxmlformats.org/officeDocument/2006/math">
                    <m:r>
                      <a:rPr lang="en-US" sz="2200" b="1" i="1">
                        <a:solidFill>
                          <a:srgbClr val="C00000"/>
                        </a:solidFill>
                        <a:latin typeface="Cambria Math"/>
                      </a:rPr>
                      <m:t>𝒑𝒐𝒍</m:t>
                    </m:r>
                    <m:sSub>
                      <m:sSubPr>
                        <m:ctrlPr>
                          <a:rPr lang="en-US" sz="2200" b="1" i="1">
                            <a:solidFill>
                              <a:srgbClr val="C00000"/>
                            </a:solidFill>
                            <a:latin typeface="Cambria Math"/>
                          </a:rPr>
                        </m:ctrlPr>
                      </m:sSubPr>
                      <m:e>
                        <m:r>
                          <a:rPr lang="en-US" sz="2200" b="1" i="1">
                            <a:solidFill>
                              <a:srgbClr val="C00000"/>
                            </a:solidFill>
                            <a:latin typeface="Cambria Math"/>
                          </a:rPr>
                          <m:t>𝒚</m:t>
                        </m:r>
                      </m:e>
                      <m:sub>
                        <m:r>
                          <a:rPr lang="en-US" sz="2200" b="1" i="1">
                            <a:solidFill>
                              <a:srgbClr val="C00000"/>
                            </a:solidFill>
                            <a:latin typeface="Cambria Math"/>
                          </a:rPr>
                          <m:t>𝒕</m:t>
                        </m:r>
                      </m:sub>
                    </m:sSub>
                    <m:d>
                      <m:dPr>
                        <m:ctrlPr>
                          <a:rPr lang="en-US" sz="2200" b="1" i="1">
                            <a:solidFill>
                              <a:srgbClr val="C00000"/>
                            </a:solidFill>
                            <a:latin typeface="Cambria Math"/>
                          </a:rPr>
                        </m:ctrlPr>
                      </m:dPr>
                      <m:e>
                        <m:r>
                          <a:rPr lang="en-US" sz="2200" b="1" i="1">
                            <a:solidFill>
                              <a:srgbClr val="C00000"/>
                            </a:solidFill>
                            <a:latin typeface="Cambria Math"/>
                          </a:rPr>
                          <m:t>𝒅</m:t>
                        </m:r>
                        <m:r>
                          <a:rPr lang="en-US" sz="2200" b="1" i="1">
                            <a:solidFill>
                              <a:srgbClr val="C00000"/>
                            </a:solidFill>
                            <a:latin typeface="Cambria Math"/>
                          </a:rPr>
                          <m:t>,</m:t>
                        </m:r>
                        <m:r>
                          <a:rPr lang="en-US" sz="2200" b="1" i="1">
                            <a:solidFill>
                              <a:srgbClr val="C00000"/>
                            </a:solidFill>
                            <a:latin typeface="Cambria Math"/>
                          </a:rPr>
                          <m:t>𝒌</m:t>
                        </m:r>
                        <m:r>
                          <a:rPr lang="en-US" sz="2200" b="1" i="1">
                            <a:solidFill>
                              <a:srgbClr val="C00000"/>
                            </a:solidFill>
                            <a:latin typeface="Cambria Math"/>
                          </a:rPr>
                          <m:t>,</m:t>
                        </m:r>
                        <m:f>
                          <m:fPr>
                            <m:ctrlPr>
                              <a:rPr lang="en-US" sz="2200" b="1" i="1">
                                <a:solidFill>
                                  <a:srgbClr val="C00000"/>
                                </a:solidFill>
                                <a:latin typeface="Cambria Math"/>
                              </a:rPr>
                            </m:ctrlPr>
                          </m:fPr>
                          <m:num>
                            <m:r>
                              <a:rPr lang="en-US" sz="2200" b="1" i="1">
                                <a:solidFill>
                                  <a:srgbClr val="C00000"/>
                                </a:solidFill>
                                <a:latin typeface="Cambria Math"/>
                              </a:rPr>
                              <m:t>𝟏</m:t>
                            </m:r>
                          </m:num>
                          <m:den>
                            <m:r>
                              <a:rPr lang="en-US" sz="2200" b="1" i="1">
                                <a:solidFill>
                                  <a:srgbClr val="C00000"/>
                                </a:solidFill>
                                <a:latin typeface="Cambria Math"/>
                              </a:rPr>
                              <m:t>𝝆</m:t>
                            </m:r>
                          </m:den>
                        </m:f>
                      </m:e>
                    </m:d>
                  </m:oMath>
                </a14:m>
                <a:r>
                  <a:rPr lang="en-US" sz="2200" b="1" i="1" dirty="0" smtClean="0">
                    <a:solidFill>
                      <a:srgbClr val="C00000"/>
                    </a:solidFill>
                  </a:rPr>
                  <a:t>.</a:t>
                </a:r>
              </a:p>
            </p:txBody>
          </p:sp>
        </mc:Choice>
        <mc:Fallback xmlns="">
          <p:sp>
            <p:nvSpPr>
              <p:cNvPr id="6" name="TextBox 5"/>
              <p:cNvSpPr txBox="1">
                <a:spLocks noRot="1" noChangeAspect="1" noMove="1" noResize="1" noEditPoints="1" noAdjustHandles="1" noChangeArrowheads="1" noChangeShapeType="1" noTextEdit="1"/>
              </p:cNvSpPr>
              <p:nvPr/>
            </p:nvSpPr>
            <p:spPr>
              <a:xfrm>
                <a:off x="152399" y="1219200"/>
                <a:ext cx="8839201" cy="1382301"/>
              </a:xfrm>
              <a:prstGeom prst="rect">
                <a:avLst/>
              </a:prstGeom>
              <a:blipFill rotWithShape="1">
                <a:blip r:embed="rId5"/>
                <a:stretch>
                  <a:fillRect l="-687" t="-1724"/>
                </a:stretch>
              </a:blipFill>
              <a:ln w="28575">
                <a:solidFill>
                  <a:srgbClr val="008000"/>
                </a:solidFill>
              </a:ln>
            </p:spPr>
            <p:txBody>
              <a:bodyPr/>
              <a:lstStyle/>
              <a:p>
                <a:r>
                  <a:rPr lang="en-US">
                    <a:noFill/>
                  </a:rPr>
                  <a:t> </a:t>
                </a:r>
              </a:p>
            </p:txBody>
          </p:sp>
        </mc:Fallback>
      </mc:AlternateContent>
      <p:grpSp>
        <p:nvGrpSpPr>
          <p:cNvPr id="7" name="Group 6"/>
          <p:cNvGrpSpPr/>
          <p:nvPr/>
        </p:nvGrpSpPr>
        <p:grpSpPr>
          <a:xfrm>
            <a:off x="762000" y="3877508"/>
            <a:ext cx="7620000" cy="304800"/>
            <a:chOff x="1219200" y="3124200"/>
            <a:chExt cx="6858000" cy="304800"/>
          </a:xfrm>
        </p:grpSpPr>
        <p:cxnSp>
          <p:nvCxnSpPr>
            <p:cNvPr id="8" name="Straight Arrow Connector 7"/>
            <p:cNvCxnSpPr/>
            <p:nvPr/>
          </p:nvCxnSpPr>
          <p:spPr>
            <a:xfrm>
              <a:off x="1219200" y="3276600"/>
              <a:ext cx="6858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9200" y="312420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1447800" y="2800290"/>
                <a:ext cx="6705600" cy="430887"/>
              </a:xfrm>
              <a:prstGeom prst="rect">
                <a:avLst/>
              </a:prstGeom>
              <a:noFill/>
            </p:spPr>
            <p:txBody>
              <a:bodyPr wrap="square" rtlCol="0">
                <a:spAutoFit/>
              </a:bodyPr>
              <a:lstStyle/>
              <a:p>
                <a:pPr algn="ctr"/>
                <a:r>
                  <a:rPr lang="en-US" sz="2200" u="sng" dirty="0" smtClean="0">
                    <a:solidFill>
                      <a:schemeClr val="tx1"/>
                    </a:solidFill>
                  </a:rPr>
                  <a:t>Guarantees for order-</a:t>
                </a:r>
                <a14:m>
                  <m:oMath xmlns:m="http://schemas.openxmlformats.org/officeDocument/2006/math">
                    <m:r>
                      <m:rPr>
                        <m:sty m:val="p"/>
                      </m:rPr>
                      <a:rPr lang="en-US" sz="2200" b="0" i="0" u="sng" smtClean="0">
                        <a:solidFill>
                          <a:schemeClr val="tx1"/>
                        </a:solidFill>
                        <a:latin typeface="Cambria Math"/>
                      </a:rPr>
                      <m:t>t</m:t>
                    </m:r>
                  </m:oMath>
                </a14:m>
                <a:r>
                  <a:rPr lang="en-US" sz="2200" u="sng" dirty="0" smtClean="0">
                    <a:solidFill>
                      <a:schemeClr val="tx1"/>
                    </a:solidFill>
                  </a:rPr>
                  <a:t> tensors in d-dims (each) </a:t>
                </a:r>
                <a:endParaRPr lang="en-US" sz="2200" u="sng"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47800" y="2800290"/>
                <a:ext cx="6705600" cy="430887"/>
              </a:xfrm>
              <a:prstGeom prst="rect">
                <a:avLst/>
              </a:prstGeom>
              <a:blipFill rotWithShape="1">
                <a:blip r:embed="rId6"/>
                <a:stretch>
                  <a:fillRect t="-8451" b="-26761"/>
                </a:stretch>
              </a:blipFill>
            </p:spPr>
            <p:txBody>
              <a:bodyPr/>
              <a:lstStyle/>
              <a:p>
                <a:r>
                  <a:rPr lang="en-US">
                    <a:noFill/>
                  </a:rPr>
                  <a:t> </a:t>
                </a:r>
              </a:p>
            </p:txBody>
          </p:sp>
        </mc:Fallback>
      </mc:AlternateContent>
      <p:cxnSp>
        <p:nvCxnSpPr>
          <p:cNvPr id="11" name="Straight Connector 10"/>
          <p:cNvCxnSpPr/>
          <p:nvPr/>
        </p:nvCxnSpPr>
        <p:spPr>
          <a:xfrm>
            <a:off x="2286000" y="3877508"/>
            <a:ext cx="0" cy="3048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71600" y="4019490"/>
            <a:ext cx="7162800" cy="400110"/>
          </a:xfrm>
          <a:prstGeom prst="rect">
            <a:avLst/>
          </a:prstGeom>
          <a:noFill/>
        </p:spPr>
        <p:txBody>
          <a:bodyPr wrap="square" rtlCol="0">
            <a:spAutoFit/>
          </a:bodyPr>
          <a:lstStyle/>
          <a:p>
            <a:pPr algn="ctr"/>
            <a:r>
              <a:rPr lang="en-US" sz="2000" b="1" i="1" dirty="0" smtClean="0"/>
              <a:t>Rank of the t-tensor</a:t>
            </a:r>
            <a:r>
              <a:rPr lang="en-US" sz="2000" dirty="0" smtClean="0"/>
              <a:t>=</a:t>
            </a:r>
            <a:r>
              <a:rPr lang="en-US" sz="2000" b="1" i="1" dirty="0" smtClean="0"/>
              <a:t>k</a:t>
            </a:r>
            <a:r>
              <a:rPr lang="en-US" sz="2000" dirty="0" smtClean="0"/>
              <a:t> </a:t>
            </a:r>
            <a:r>
              <a:rPr lang="en-US" sz="2000" i="1" dirty="0"/>
              <a:t>(number of </a:t>
            </a:r>
            <a:r>
              <a:rPr lang="en-US" sz="2000" i="1" dirty="0" smtClean="0"/>
              <a:t>clusters)</a:t>
            </a:r>
            <a:endParaRPr lang="en-US" sz="2000" i="1" dirty="0"/>
          </a:p>
        </p:txBody>
      </p:sp>
      <mc:AlternateContent xmlns:mc="http://schemas.openxmlformats.org/markup-compatibility/2006" xmlns:a14="http://schemas.microsoft.com/office/drawing/2010/main">
        <mc:Choice Requires="a14">
          <p:sp>
            <p:nvSpPr>
              <p:cNvPr id="13" name="TextBox 12"/>
              <p:cNvSpPr txBox="1"/>
              <p:nvPr/>
            </p:nvSpPr>
            <p:spPr>
              <a:xfrm>
                <a:off x="1143000" y="3285292"/>
                <a:ext cx="2667000" cy="677108"/>
              </a:xfrm>
              <a:prstGeom prst="rect">
                <a:avLst/>
              </a:prstGeom>
              <a:noFill/>
            </p:spPr>
            <p:txBody>
              <a:bodyPr wrap="square" rtlCol="0">
                <a:spAutoFit/>
              </a:bodyPr>
              <a:lstStyle/>
              <a:p>
                <a:pPr algn="ctr"/>
                <a:r>
                  <a:rPr lang="en-US" dirty="0" smtClean="0">
                    <a:solidFill>
                      <a:schemeClr val="accent4"/>
                    </a:solidFill>
                  </a:rPr>
                  <a:t>Previous Algorithms</a:t>
                </a:r>
              </a:p>
              <a:p>
                <a:pPr algn="ctr"/>
                <a14:m>
                  <m:oMathPara xmlns:m="http://schemas.openxmlformats.org/officeDocument/2006/math">
                    <m:oMathParaPr>
                      <m:jc m:val="centerGroup"/>
                    </m:oMathParaPr>
                    <m:oMath xmlns:m="http://schemas.openxmlformats.org/officeDocument/2006/math">
                      <m:r>
                        <a:rPr lang="en-US" sz="2000" b="0" i="1" dirty="0" smtClean="0">
                          <a:solidFill>
                            <a:schemeClr val="accent4"/>
                          </a:solidFill>
                          <a:latin typeface="Cambria Math"/>
                        </a:rPr>
                        <m:t>𝑘</m:t>
                      </m:r>
                      <m:r>
                        <a:rPr lang="en-US" sz="2000" b="0" i="1" dirty="0" smtClean="0">
                          <a:solidFill>
                            <a:schemeClr val="accent4"/>
                          </a:solidFill>
                          <a:latin typeface="Cambria Math"/>
                        </a:rPr>
                        <m:t>≤</m:t>
                      </m:r>
                      <m:r>
                        <a:rPr lang="en-US" sz="2000" b="0" i="1" dirty="0" smtClean="0">
                          <a:solidFill>
                            <a:schemeClr val="accent4"/>
                          </a:solidFill>
                          <a:latin typeface="Cambria Math"/>
                        </a:rPr>
                        <m:t>𝑑</m:t>
                      </m:r>
                    </m:oMath>
                  </m:oMathPara>
                </a14:m>
                <a:endParaRPr lang="en-US" sz="2000" i="1" dirty="0">
                  <a:solidFill>
                    <a:schemeClr val="accent4"/>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143000" y="3285292"/>
                <a:ext cx="2667000" cy="677108"/>
              </a:xfrm>
              <a:prstGeom prst="rect">
                <a:avLst/>
              </a:prstGeom>
              <a:blipFill rotWithShape="1">
                <a:blip r:embed="rId7"/>
                <a:stretch>
                  <a:fillRect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29200" y="3228391"/>
                <a:ext cx="3581400" cy="657809"/>
              </a:xfrm>
              <a:prstGeom prst="rect">
                <a:avLst/>
              </a:prstGeom>
              <a:noFill/>
            </p:spPr>
            <p:txBody>
              <a:bodyPr wrap="square" rtlCol="0">
                <a:spAutoFit/>
              </a:bodyPr>
              <a:lstStyle/>
              <a:p>
                <a:pPr algn="ctr"/>
                <a:r>
                  <a:rPr lang="en-US" i="1" dirty="0" smtClean="0">
                    <a:solidFill>
                      <a:srgbClr val="C00000"/>
                    </a:solidFill>
                    <a:latin typeface="Cambria Math"/>
                  </a:rPr>
                  <a:t>Algorithms (smoothed case)</a:t>
                </a:r>
              </a:p>
              <a:p>
                <a:pPr algn="ctr"/>
                <a14:m>
                  <m:oMathPara xmlns:m="http://schemas.openxmlformats.org/officeDocument/2006/math">
                    <m:oMathParaPr>
                      <m:jc m:val="centerGroup"/>
                    </m:oMathParaPr>
                    <m:oMath xmlns:m="http://schemas.openxmlformats.org/officeDocument/2006/math">
                      <m:r>
                        <a:rPr lang="en-US" i="1" dirty="0" smtClean="0">
                          <a:solidFill>
                            <a:srgbClr val="C00000"/>
                          </a:solidFill>
                          <a:latin typeface="Cambria Math"/>
                        </a:rPr>
                        <m:t> </m:t>
                      </m:r>
                      <m:r>
                        <a:rPr lang="en-US" b="0" i="1" dirty="0" smtClean="0">
                          <a:solidFill>
                            <a:srgbClr val="C00000"/>
                          </a:solidFill>
                          <a:latin typeface="Cambria Math"/>
                        </a:rPr>
                        <m:t>𝑘</m:t>
                      </m:r>
                      <m:r>
                        <a:rPr lang="en-US" b="0" i="1" dirty="0" smtClean="0">
                          <a:solidFill>
                            <a:srgbClr val="C00000"/>
                          </a:solidFill>
                          <a:latin typeface="Cambria Math"/>
                        </a:rPr>
                        <m:t>≤</m:t>
                      </m:r>
                      <m:sSup>
                        <m:sSupPr>
                          <m:ctrlPr>
                            <a:rPr lang="en-US" i="1" dirty="0" smtClean="0">
                              <a:solidFill>
                                <a:srgbClr val="C00000"/>
                              </a:solidFill>
                              <a:latin typeface="Cambria Math"/>
                            </a:rPr>
                          </m:ctrlPr>
                        </m:sSupPr>
                        <m:e>
                          <m:r>
                            <a:rPr lang="en-US" b="0" i="1" dirty="0" smtClean="0">
                              <a:solidFill>
                                <a:srgbClr val="C00000"/>
                              </a:solidFill>
                              <a:latin typeface="Cambria Math"/>
                            </a:rPr>
                            <m:t>𝑑</m:t>
                          </m:r>
                        </m:e>
                        <m:sup>
                          <m:r>
                            <a:rPr lang="en-US" b="0" i="1" dirty="0" smtClean="0">
                              <a:solidFill>
                                <a:srgbClr val="C00000"/>
                              </a:solidFill>
                              <a:latin typeface="Cambria Math"/>
                            </a:rPr>
                            <m:t>(</m:t>
                          </m:r>
                          <m:r>
                            <a:rPr lang="en-US" b="0" i="1" dirty="0" smtClean="0">
                              <a:solidFill>
                                <a:srgbClr val="C00000"/>
                              </a:solidFill>
                              <a:latin typeface="Cambria Math"/>
                            </a:rPr>
                            <m:t>𝑡</m:t>
                          </m:r>
                          <m:r>
                            <a:rPr lang="en-US" b="0" i="1" dirty="0" smtClean="0">
                              <a:solidFill>
                                <a:srgbClr val="C00000"/>
                              </a:solidFill>
                              <a:latin typeface="Cambria Math"/>
                              <a:ea typeface="Cambria Math"/>
                            </a:rPr>
                            <m:t>−1)/2</m:t>
                          </m:r>
                        </m:sup>
                      </m:sSup>
                    </m:oMath>
                  </m:oMathPara>
                </a14:m>
                <a:endParaRPr lang="en-US" dirty="0">
                  <a:solidFill>
                    <a:srgbClr val="C0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29200" y="3228391"/>
                <a:ext cx="3581400" cy="657809"/>
              </a:xfrm>
              <a:prstGeom prst="rect">
                <a:avLst/>
              </a:prstGeom>
              <a:blipFill rotWithShape="1">
                <a:blip r:embed="rId8"/>
                <a:stretch>
                  <a:fillRect t="-5556"/>
                </a:stretch>
              </a:blipFill>
            </p:spPr>
            <p:txBody>
              <a:bodyPr/>
              <a:lstStyle/>
              <a:p>
                <a:r>
                  <a:rPr lang="en-US">
                    <a:noFill/>
                  </a:rPr>
                  <a:t> </a:t>
                </a:r>
              </a:p>
            </p:txBody>
          </p:sp>
        </mc:Fallback>
      </mc:AlternateContent>
      <p:cxnSp>
        <p:nvCxnSpPr>
          <p:cNvPr id="20" name="Straight Connector 19"/>
          <p:cNvCxnSpPr/>
          <p:nvPr/>
        </p:nvCxnSpPr>
        <p:spPr>
          <a:xfrm>
            <a:off x="6400800" y="3840502"/>
            <a:ext cx="0" cy="3048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52399" y="5022371"/>
                <a:ext cx="6667501" cy="1454629"/>
              </a:xfrm>
              <a:prstGeom prst="rect">
                <a:avLst/>
              </a:prstGeom>
              <a:noFill/>
              <a:ln w="28575">
                <a:solidFill>
                  <a:srgbClr val="008000"/>
                </a:solidFill>
              </a:ln>
            </p:spPr>
            <p:txBody>
              <a:bodyPr wrap="square" rtlCol="0">
                <a:spAutoFit/>
              </a:bodyPr>
              <a:lstStyle/>
              <a:p>
                <a:r>
                  <a:rPr lang="en-US" sz="2200" b="1" dirty="0" smtClean="0">
                    <a:solidFill>
                      <a:schemeClr val="tx2"/>
                    </a:solidFill>
                  </a:rPr>
                  <a:t>Corollary</a:t>
                </a:r>
                <a:r>
                  <a:rPr lang="en-US" sz="2200" b="1" dirty="0" smtClean="0"/>
                  <a:t>. </a:t>
                </a:r>
                <a:r>
                  <a:rPr lang="en-US" sz="2200" b="1" dirty="0" err="1" smtClean="0"/>
                  <a:t>Polytime</a:t>
                </a:r>
                <a:r>
                  <a:rPr lang="en-US" sz="2200" b="1" dirty="0" smtClean="0"/>
                  <a:t> algorithms</a:t>
                </a:r>
                <a:r>
                  <a:rPr lang="en-US" sz="2200" dirty="0" smtClean="0"/>
                  <a:t> (smoothed analysis) for Mixtures of axis-aligned Gaussians, </a:t>
                </a:r>
                <a:r>
                  <a:rPr lang="en-US" sz="2200" dirty="0" err="1" smtClean="0"/>
                  <a:t>Multiview</a:t>
                </a:r>
                <a:r>
                  <a:rPr lang="en-US" sz="2200" dirty="0" smtClean="0"/>
                  <a:t> models etc. even in </a:t>
                </a:r>
                <a:r>
                  <a:rPr lang="en-US" sz="2200" dirty="0" err="1" smtClean="0"/>
                  <a:t>overcomplete</a:t>
                </a:r>
                <a:r>
                  <a:rPr lang="en-US" sz="2200" dirty="0" smtClean="0"/>
                  <a:t> setting i.e.  no. of clusters  </a:t>
                </a:r>
                <a14:m>
                  <m:oMath xmlns:m="http://schemas.openxmlformats.org/officeDocument/2006/math">
                    <m:r>
                      <m:rPr>
                        <m:sty m:val="p"/>
                      </m:rPr>
                      <a:rPr lang="en-US" sz="2200" b="0" i="0" smtClean="0">
                        <a:latin typeface="Cambria Math"/>
                      </a:rPr>
                      <m:t>k</m:t>
                    </m:r>
                    <m:r>
                      <a:rPr lang="en-US" sz="2200" b="0" i="1" smtClean="0">
                        <a:latin typeface="Cambria Math"/>
                      </a:rPr>
                      <m:t>≤</m:t>
                    </m:r>
                    <m:sSup>
                      <m:sSupPr>
                        <m:ctrlPr>
                          <a:rPr lang="en-US" sz="2200" i="1">
                            <a:latin typeface="Cambria Math"/>
                          </a:rPr>
                        </m:ctrlPr>
                      </m:sSupPr>
                      <m:e>
                        <m:r>
                          <m:rPr>
                            <m:sty m:val="p"/>
                          </m:rPr>
                          <a:rPr lang="en-US" sz="2200" i="0">
                            <a:latin typeface="Cambria Math"/>
                          </a:rPr>
                          <m:t>dim</m:t>
                        </m:r>
                      </m:e>
                      <m:sup>
                        <m:r>
                          <m:rPr>
                            <m:sty m:val="p"/>
                          </m:rPr>
                          <a:rPr lang="en-US" sz="2200" i="0">
                            <a:latin typeface="Cambria Math"/>
                          </a:rPr>
                          <m:t>C</m:t>
                        </m:r>
                      </m:sup>
                    </m:sSup>
                  </m:oMath>
                </a14:m>
                <a:r>
                  <a:rPr lang="en-US" sz="2200" dirty="0" smtClean="0"/>
                  <a:t> for any constant C </a:t>
                </a:r>
                <a:r>
                  <a:rPr lang="en-US" sz="2200" dirty="0" err="1" smtClean="0"/>
                  <a:t>w.h.p</a:t>
                </a:r>
                <a:r>
                  <a:rPr lang="en-US" sz="2200" dirty="0" smtClean="0"/>
                  <a:t>. </a:t>
                </a:r>
              </a:p>
            </p:txBody>
          </p:sp>
        </mc:Choice>
        <mc:Fallback xmlns="">
          <p:sp>
            <p:nvSpPr>
              <p:cNvPr id="24" name="TextBox 23"/>
              <p:cNvSpPr txBox="1">
                <a:spLocks noRot="1" noChangeAspect="1" noMove="1" noResize="1" noEditPoints="1" noAdjustHandles="1" noChangeArrowheads="1" noChangeShapeType="1" noTextEdit="1"/>
              </p:cNvSpPr>
              <p:nvPr/>
            </p:nvSpPr>
            <p:spPr>
              <a:xfrm>
                <a:off x="152399" y="5022371"/>
                <a:ext cx="6667501" cy="1454629"/>
              </a:xfrm>
              <a:prstGeom prst="rect">
                <a:avLst/>
              </a:prstGeom>
              <a:blipFill rotWithShape="1">
                <a:blip r:embed="rId9"/>
                <a:stretch>
                  <a:fillRect l="-910" t="-1639" b="-6148"/>
                </a:stretch>
              </a:blipFill>
              <a:ln w="28575">
                <a:solidFill>
                  <a:srgbClr val="008000"/>
                </a:solid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77174557"/>
      </p:ext>
    </p:extLst>
  </p:cSld>
  <p:clrMapOvr>
    <a:masterClrMapping/>
  </p:clrMapOvr>
  <mc:AlternateContent xmlns:mc="http://schemas.openxmlformats.org/markup-compatibility/2006" xmlns:p14="http://schemas.microsoft.com/office/powerpoint/2010/main">
    <mc:Choice Requires="p14">
      <p:transition spd="slow" p14:dur="2000" advTm="67867"/>
    </mc:Choice>
    <mc:Fallback xmlns="">
      <p:transition spd="slow" advTm="678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9"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Factor analysis</a:t>
            </a:r>
            <a:endParaRPr lang="en-US" dirty="0"/>
          </a:p>
        </p:txBody>
      </p:sp>
      <p:pic>
        <p:nvPicPr>
          <p:cNvPr id="8" name="Picture 7"/>
          <p:cNvPicPr>
            <a:picLocks noChangeAspect="1"/>
          </p:cNvPicPr>
          <p:nvPr/>
        </p:nvPicPr>
        <p:blipFill>
          <a:blip r:embed="rId3"/>
          <a:stretch>
            <a:fillRect/>
          </a:stretch>
        </p:blipFill>
        <p:spPr>
          <a:xfrm>
            <a:off x="1270412" y="2332092"/>
            <a:ext cx="1833153" cy="1833153"/>
          </a:xfrm>
          <a:prstGeom prst="rect">
            <a:avLst/>
          </a:prstGeom>
        </p:spPr>
      </p:pic>
      <p:sp>
        <p:nvSpPr>
          <p:cNvPr id="9" name="TextBox 8"/>
          <p:cNvSpPr txBox="1"/>
          <p:nvPr/>
        </p:nvSpPr>
        <p:spPr>
          <a:xfrm>
            <a:off x="1981200" y="4126468"/>
            <a:ext cx="493889" cy="369332"/>
          </a:xfrm>
          <a:prstGeom prst="rect">
            <a:avLst/>
          </a:prstGeom>
          <a:noFill/>
        </p:spPr>
        <p:txBody>
          <a:bodyPr wrap="square" rtlCol="0">
            <a:spAutoFit/>
          </a:bodyPr>
          <a:lstStyle/>
          <a:p>
            <a:r>
              <a:rPr lang="en-US" i="1" dirty="0">
                <a:cs typeface="Helvetica"/>
              </a:rPr>
              <a:t>d</a:t>
            </a:r>
            <a:endParaRPr lang="en-US" i="1" baseline="-25000" dirty="0">
              <a:cs typeface="Helvetica"/>
            </a:endParaRPr>
          </a:p>
        </p:txBody>
      </p:sp>
      <p:sp>
        <p:nvSpPr>
          <p:cNvPr id="11" name="TextBox 10"/>
          <p:cNvSpPr txBox="1"/>
          <p:nvPr/>
        </p:nvSpPr>
        <p:spPr>
          <a:xfrm>
            <a:off x="769970" y="3043318"/>
            <a:ext cx="493889" cy="369332"/>
          </a:xfrm>
          <a:prstGeom prst="rect">
            <a:avLst/>
          </a:prstGeom>
          <a:noFill/>
        </p:spPr>
        <p:txBody>
          <a:bodyPr wrap="square" rtlCol="0">
            <a:spAutoFit/>
          </a:bodyPr>
          <a:lstStyle/>
          <a:p>
            <a:r>
              <a:rPr lang="en-US" i="1" dirty="0">
                <a:cs typeface="Helvetica"/>
              </a:rPr>
              <a:t>d</a:t>
            </a:r>
            <a:endParaRPr lang="en-US" i="1" baseline="-25000" dirty="0">
              <a:cs typeface="Helvetica"/>
            </a:endParaRPr>
          </a:p>
        </p:txBody>
      </p:sp>
      <p:sp>
        <p:nvSpPr>
          <p:cNvPr id="6" name="TextBox 5"/>
          <p:cNvSpPr txBox="1"/>
          <p:nvPr/>
        </p:nvSpPr>
        <p:spPr>
          <a:xfrm>
            <a:off x="533400" y="4491335"/>
            <a:ext cx="8534400" cy="461665"/>
          </a:xfrm>
          <a:prstGeom prst="rect">
            <a:avLst/>
          </a:prstGeom>
          <a:noFill/>
        </p:spPr>
        <p:txBody>
          <a:bodyPr wrap="square" rtlCol="0">
            <a:spAutoFit/>
          </a:bodyPr>
          <a:lstStyle/>
          <a:p>
            <a:pPr marL="342900" indent="-342900">
              <a:buFont typeface="Arial"/>
              <a:buChar char="•"/>
            </a:pPr>
            <a:r>
              <a:rPr lang="en-US" sz="2400" dirty="0">
                <a:cs typeface="Helvetica"/>
              </a:rPr>
              <a:t>S</a:t>
            </a:r>
            <a:r>
              <a:rPr lang="en-US" sz="2400" dirty="0" smtClean="0">
                <a:cs typeface="Helvetica"/>
              </a:rPr>
              <a:t>um of “few” rank one matrices (</a:t>
            </a:r>
            <a:r>
              <a:rPr lang="en-US" sz="2400" i="1" dirty="0">
                <a:cs typeface="Helvetica"/>
              </a:rPr>
              <a:t>k</a:t>
            </a:r>
            <a:r>
              <a:rPr lang="en-US" sz="2400" i="1" dirty="0" smtClean="0">
                <a:cs typeface="Helvetica"/>
              </a:rPr>
              <a:t> &lt; d </a:t>
            </a:r>
            <a:r>
              <a:rPr lang="en-US" sz="2400" dirty="0" smtClean="0">
                <a:cs typeface="Helvetica"/>
              </a:rPr>
              <a:t>)</a:t>
            </a:r>
          </a:p>
        </p:txBody>
      </p:sp>
      <p:sp>
        <p:nvSpPr>
          <p:cNvPr id="18" name="TextBox 17"/>
          <p:cNvSpPr txBox="1"/>
          <p:nvPr/>
        </p:nvSpPr>
        <p:spPr>
          <a:xfrm>
            <a:off x="3352800" y="2888261"/>
            <a:ext cx="5562600" cy="830997"/>
          </a:xfrm>
          <a:prstGeom prst="rect">
            <a:avLst/>
          </a:prstGeom>
          <a:noFill/>
        </p:spPr>
        <p:txBody>
          <a:bodyPr wrap="square" rtlCol="0">
            <a:spAutoFit/>
          </a:bodyPr>
          <a:lstStyle/>
          <a:p>
            <a:r>
              <a:rPr lang="en-US" sz="2400" b="1" dirty="0" smtClean="0">
                <a:solidFill>
                  <a:srgbClr val="C00000"/>
                </a:solidFill>
                <a:cs typeface="Helvetica"/>
              </a:rPr>
              <a:t>Assumption:  </a:t>
            </a:r>
            <a:r>
              <a:rPr lang="en-US" sz="2400" dirty="0" smtClean="0">
                <a:solidFill>
                  <a:srgbClr val="C00000"/>
                </a:solidFill>
                <a:cs typeface="Helvetica"/>
              </a:rPr>
              <a:t> </a:t>
            </a:r>
            <a:r>
              <a:rPr lang="en-US" sz="2400" dirty="0" smtClean="0">
                <a:cs typeface="Helvetica"/>
              </a:rPr>
              <a:t>matrix has a “simple 			explanation”</a:t>
            </a:r>
          </a:p>
        </p:txBody>
      </p:sp>
      <mc:AlternateContent xmlns:mc="http://schemas.openxmlformats.org/markup-compatibility/2006" xmlns:a14="http://schemas.microsoft.com/office/drawing/2010/main">
        <mc:Choice Requires="a14">
          <p:sp>
            <p:nvSpPr>
              <p:cNvPr id="10" name="TextBox 9"/>
              <p:cNvSpPr txBox="1"/>
              <p:nvPr/>
            </p:nvSpPr>
            <p:spPr>
              <a:xfrm>
                <a:off x="1143000" y="5029200"/>
                <a:ext cx="73152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cs typeface="Helvetica"/>
                        </a:rPr>
                        <m:t>𝑀</m:t>
                      </m:r>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𝑎</m:t>
                          </m:r>
                        </m:e>
                        <m:sub>
                          <m:r>
                            <a:rPr lang="en-US" sz="2800" b="0" i="1" smtClean="0">
                              <a:latin typeface="Cambria Math"/>
                              <a:cs typeface="Helvetica"/>
                            </a:rPr>
                            <m:t>1</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𝑏</m:t>
                          </m:r>
                        </m:e>
                        <m:sub>
                          <m:r>
                            <a:rPr lang="en-US" sz="2800" b="0" i="1" smtClean="0">
                              <a:latin typeface="Cambria Math"/>
                              <a:cs typeface="Helvetica"/>
                            </a:rPr>
                            <m:t>1</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𝑎</m:t>
                          </m:r>
                        </m:e>
                        <m:sub>
                          <m:r>
                            <a:rPr lang="en-US" sz="2800" b="0" i="1" smtClean="0">
                              <a:latin typeface="Cambria Math"/>
                              <a:cs typeface="Helvetica"/>
                            </a:rPr>
                            <m:t>2</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𝑏</m:t>
                          </m:r>
                        </m:e>
                        <m:sub>
                          <m:r>
                            <a:rPr lang="en-US" sz="2800" b="0" i="1" smtClean="0">
                              <a:latin typeface="Cambria Math"/>
                              <a:cs typeface="Helvetica"/>
                            </a:rPr>
                            <m:t>2</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𝑎</m:t>
                          </m:r>
                        </m:e>
                        <m:sub>
                          <m:r>
                            <a:rPr lang="en-US" sz="2800" b="0" i="1" smtClean="0">
                              <a:latin typeface="Cambria Math"/>
                              <a:cs typeface="Helvetica"/>
                            </a:rPr>
                            <m:t>𝑘</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𝑏</m:t>
                          </m:r>
                        </m:e>
                        <m:sub>
                          <m:r>
                            <a:rPr lang="en-US" sz="2800" b="0" i="1" smtClean="0">
                              <a:latin typeface="Cambria Math"/>
                              <a:cs typeface="Helvetica"/>
                            </a:rPr>
                            <m:t>𝑘</m:t>
                          </m:r>
                        </m:sub>
                      </m:sSub>
                    </m:oMath>
                  </m:oMathPara>
                </a14:m>
                <a:endParaRPr lang="en-US" sz="2800" dirty="0" smtClean="0">
                  <a:cs typeface="Helvetica"/>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143000" y="5029200"/>
                <a:ext cx="7315200" cy="523220"/>
              </a:xfrm>
              <a:prstGeom prst="rect">
                <a:avLst/>
              </a:prstGeom>
              <a:blipFill rotWithShape="1">
                <a:blip r:embed="rId4"/>
                <a:stretch>
                  <a:fillRect/>
                </a:stretch>
              </a:blipFill>
            </p:spPr>
            <p:txBody>
              <a:bodyPr/>
              <a:lstStyle/>
              <a:p>
                <a:r>
                  <a:rPr lang="en-US">
                    <a:noFill/>
                  </a:rPr>
                  <a:t> </a:t>
                </a:r>
              </a:p>
            </p:txBody>
          </p:sp>
        </mc:Fallback>
      </mc:AlternateContent>
      <p:sp>
        <p:nvSpPr>
          <p:cNvPr id="2" name="TextBox 1"/>
          <p:cNvSpPr txBox="1"/>
          <p:nvPr/>
        </p:nvSpPr>
        <p:spPr>
          <a:xfrm>
            <a:off x="1981200" y="1900535"/>
            <a:ext cx="990600" cy="461665"/>
          </a:xfrm>
          <a:prstGeom prst="rect">
            <a:avLst/>
          </a:prstGeom>
          <a:noFill/>
        </p:spPr>
        <p:txBody>
          <a:bodyPr wrap="square" rtlCol="0">
            <a:spAutoFit/>
          </a:bodyPr>
          <a:lstStyle/>
          <a:p>
            <a:r>
              <a:rPr lang="en-US" sz="2400" dirty="0" smtClean="0"/>
              <a:t>M</a:t>
            </a:r>
            <a:endParaRPr lang="en-US" sz="2400" dirty="0"/>
          </a:p>
        </p:txBody>
      </p:sp>
      <p:sp>
        <p:nvSpPr>
          <p:cNvPr id="12" name="TextBox 11"/>
          <p:cNvSpPr txBox="1"/>
          <p:nvPr/>
        </p:nvSpPr>
        <p:spPr>
          <a:xfrm>
            <a:off x="1295400" y="1214735"/>
            <a:ext cx="6477000" cy="461665"/>
          </a:xfrm>
          <a:prstGeom prst="rect">
            <a:avLst/>
          </a:prstGeom>
          <a:noFill/>
        </p:spPr>
        <p:txBody>
          <a:bodyPr wrap="square" rtlCol="0">
            <a:spAutoFit/>
          </a:bodyPr>
          <a:lstStyle/>
          <a:p>
            <a:pPr algn="ctr"/>
            <a:r>
              <a:rPr lang="en-US" sz="2400" b="1" dirty="0" smtClean="0">
                <a:solidFill>
                  <a:schemeClr val="tx2"/>
                </a:solidFill>
                <a:cs typeface="Helvetica"/>
              </a:rPr>
              <a:t>Explain using few unobserved variables</a:t>
            </a:r>
            <a:endParaRPr lang="en-US" sz="2400" dirty="0" smtClean="0">
              <a:solidFill>
                <a:schemeClr val="tx2"/>
              </a:solidFill>
              <a:cs typeface="Helvetica"/>
            </a:endParaRPr>
          </a:p>
        </p:txBody>
      </p:sp>
      <p:sp>
        <p:nvSpPr>
          <p:cNvPr id="13" name="TextBox 12"/>
          <p:cNvSpPr txBox="1"/>
          <p:nvPr/>
        </p:nvSpPr>
        <p:spPr>
          <a:xfrm>
            <a:off x="762000" y="5867400"/>
            <a:ext cx="7806339" cy="461665"/>
          </a:xfrm>
          <a:prstGeom prst="rect">
            <a:avLst/>
          </a:prstGeom>
          <a:noFill/>
        </p:spPr>
        <p:txBody>
          <a:bodyPr wrap="square" rtlCol="0">
            <a:spAutoFit/>
          </a:bodyPr>
          <a:lstStyle/>
          <a:p>
            <a:r>
              <a:rPr lang="en-US" sz="2400" b="1" dirty="0" err="1" smtClean="0">
                <a:solidFill>
                  <a:srgbClr val="C00000"/>
                </a:solidFill>
                <a:cs typeface="Helvetica"/>
              </a:rPr>
              <a:t>Qn</a:t>
            </a:r>
            <a:r>
              <a:rPr lang="en-US" sz="2400" b="1" dirty="0">
                <a:cs typeface="Helvetica"/>
              </a:rPr>
              <a:t> [Spearman]</a:t>
            </a:r>
            <a:r>
              <a:rPr lang="en-US" sz="2400" b="1" dirty="0" smtClean="0">
                <a:solidFill>
                  <a:srgbClr val="C00000"/>
                </a:solidFill>
                <a:cs typeface="Helvetica"/>
              </a:rPr>
              <a:t>.  Can we find the ``desired’’ explanation ?</a:t>
            </a:r>
            <a:r>
              <a:rPr lang="en-US" sz="2400" b="1" dirty="0" smtClean="0">
                <a:cs typeface="Helvetica"/>
              </a:rPr>
              <a:t> </a:t>
            </a:r>
            <a:endParaRPr lang="en-US" sz="2400" dirty="0" smtClean="0">
              <a:cs typeface="Helvetica"/>
            </a:endParaRPr>
          </a:p>
        </p:txBody>
      </p:sp>
    </p:spTree>
    <p:extLst>
      <p:ext uri="{BB962C8B-B14F-4D97-AF65-F5344CB8AC3E}">
        <p14:creationId xmlns:p14="http://schemas.microsoft.com/office/powerpoint/2010/main" val="35884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8" grpId="0"/>
      <p:bldP spid="10" grpId="0"/>
      <p:bldP spid="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Interpreting Smoothed Analysis Guarantees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152" t="6469" r="7490"/>
          <a:stretch/>
        </p:blipFill>
        <p:spPr>
          <a:xfrm>
            <a:off x="6575167" y="1371600"/>
            <a:ext cx="2544024" cy="2138127"/>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304800" y="1603828"/>
                <a:ext cx="5791200" cy="1533946"/>
              </a:xfrm>
              <a:prstGeom prst="rect">
                <a:avLst/>
              </a:prstGeom>
            </p:spPr>
            <p:txBody>
              <a:bodyPr wrap="square">
                <a:spAutoFit/>
              </a:bodyPr>
              <a:lstStyle/>
              <a:p>
                <a:r>
                  <a:rPr lang="en-US" sz="2400" dirty="0" smtClean="0"/>
                  <a:t>T</a:t>
                </a:r>
                <a:r>
                  <a:rPr lang="en-US" sz="2400" dirty="0" smtClean="0">
                    <a:solidFill>
                      <a:schemeClr val="tx1"/>
                    </a:solidFill>
                  </a:rPr>
                  <a:t>ime, sample complexity = </a:t>
                </a:r>
                <a14:m>
                  <m:oMath xmlns:m="http://schemas.openxmlformats.org/officeDocument/2006/math">
                    <m:r>
                      <a:rPr lang="en-US" sz="2400" b="0" i="1" smtClean="0">
                        <a:solidFill>
                          <a:srgbClr val="C00000"/>
                        </a:solidFill>
                        <a:latin typeface="Cambria Math"/>
                      </a:rPr>
                      <m:t>𝑝𝑜𝑙</m:t>
                    </m:r>
                    <m:sSub>
                      <m:sSubPr>
                        <m:ctrlPr>
                          <a:rPr lang="en-US" sz="2400" i="1">
                            <a:solidFill>
                              <a:srgbClr val="C00000"/>
                            </a:solidFill>
                            <a:latin typeface="Cambria Math"/>
                          </a:rPr>
                        </m:ctrlPr>
                      </m:sSubPr>
                      <m:e>
                        <m:r>
                          <a:rPr lang="en-US" sz="2400" b="0" i="1">
                            <a:solidFill>
                              <a:srgbClr val="C00000"/>
                            </a:solidFill>
                            <a:latin typeface="Cambria Math"/>
                          </a:rPr>
                          <m:t>𝑦</m:t>
                        </m:r>
                      </m:e>
                      <m:sub>
                        <m:r>
                          <a:rPr lang="en-US" sz="2400" b="0" i="1">
                            <a:solidFill>
                              <a:srgbClr val="C00000"/>
                            </a:solidFill>
                            <a:latin typeface="Cambria Math"/>
                          </a:rPr>
                          <m:t>𝑡</m:t>
                        </m:r>
                      </m:sub>
                    </m:sSub>
                    <m:d>
                      <m:dPr>
                        <m:ctrlPr>
                          <a:rPr lang="en-US" sz="2400" i="1">
                            <a:solidFill>
                              <a:srgbClr val="C00000"/>
                            </a:solidFill>
                            <a:latin typeface="Cambria Math"/>
                          </a:rPr>
                        </m:ctrlPr>
                      </m:dPr>
                      <m:e>
                        <m:r>
                          <a:rPr lang="en-US" sz="2400" b="0" i="1">
                            <a:solidFill>
                              <a:srgbClr val="C00000"/>
                            </a:solidFill>
                            <a:latin typeface="Cambria Math"/>
                          </a:rPr>
                          <m:t>𝑑</m:t>
                        </m:r>
                        <m:r>
                          <a:rPr lang="en-US" sz="2400" b="0" i="1">
                            <a:solidFill>
                              <a:srgbClr val="C00000"/>
                            </a:solidFill>
                            <a:latin typeface="Cambria Math"/>
                          </a:rPr>
                          <m:t>,</m:t>
                        </m:r>
                        <m:r>
                          <a:rPr lang="en-US" sz="2400" b="0" i="1">
                            <a:solidFill>
                              <a:srgbClr val="C00000"/>
                            </a:solidFill>
                            <a:latin typeface="Cambria Math"/>
                          </a:rPr>
                          <m:t>𝑘</m:t>
                        </m:r>
                        <m:r>
                          <a:rPr lang="en-US" sz="2400" b="0" i="1">
                            <a:solidFill>
                              <a:srgbClr val="C00000"/>
                            </a:solidFill>
                            <a:latin typeface="Cambria Math"/>
                          </a:rPr>
                          <m:t>,</m:t>
                        </m:r>
                        <m:f>
                          <m:fPr>
                            <m:ctrlPr>
                              <a:rPr lang="en-US" sz="2400" i="1">
                                <a:solidFill>
                                  <a:srgbClr val="C00000"/>
                                </a:solidFill>
                                <a:latin typeface="Cambria Math"/>
                              </a:rPr>
                            </m:ctrlPr>
                          </m:fPr>
                          <m:num>
                            <m:r>
                              <a:rPr lang="en-US" sz="2400" b="0" i="1">
                                <a:solidFill>
                                  <a:srgbClr val="C00000"/>
                                </a:solidFill>
                                <a:latin typeface="Cambria Math"/>
                              </a:rPr>
                              <m:t>1</m:t>
                            </m:r>
                          </m:num>
                          <m:den>
                            <m:r>
                              <a:rPr lang="en-US" sz="2400" b="0" i="1">
                                <a:solidFill>
                                  <a:srgbClr val="C00000"/>
                                </a:solidFill>
                                <a:latin typeface="Cambria Math"/>
                              </a:rPr>
                              <m:t>𝜌</m:t>
                            </m:r>
                          </m:den>
                        </m:f>
                      </m:e>
                    </m:d>
                  </m:oMath>
                </a14:m>
                <a:r>
                  <a:rPr lang="en-US" sz="2400" i="1" dirty="0">
                    <a:solidFill>
                      <a:srgbClr val="C00000"/>
                    </a:solidFill>
                  </a:rPr>
                  <a:t>.</a:t>
                </a:r>
                <a:endParaRPr lang="en-US" sz="2400" i="1" dirty="0" smtClean="0">
                  <a:solidFill>
                    <a:srgbClr val="C00000"/>
                  </a:solidFill>
                </a:endParaRPr>
              </a:p>
              <a:p>
                <a:endParaRPr lang="en-US" sz="2400" i="1" dirty="0"/>
              </a:p>
              <a:p>
                <a:r>
                  <a:rPr lang="en-US" sz="2400" dirty="0" smtClean="0">
                    <a:solidFill>
                      <a:schemeClr val="tx1"/>
                    </a:solidFill>
                  </a:rPr>
                  <a:t>Works with probability </a:t>
                </a:r>
                <a:r>
                  <a:rPr lang="en-US" sz="2400" i="1" dirty="0" smtClean="0">
                    <a:solidFill>
                      <a:srgbClr val="C00000"/>
                    </a:solidFill>
                  </a:rPr>
                  <a:t>1-exp(-</a:t>
                </a:r>
                <a14:m>
                  <m:oMath xmlns:m="http://schemas.openxmlformats.org/officeDocument/2006/math">
                    <m:r>
                      <a:rPr lang="en-US" sz="2400" i="1" smtClean="0">
                        <a:solidFill>
                          <a:srgbClr val="C00000"/>
                        </a:solidFill>
                        <a:latin typeface="Cambria Math"/>
                        <a:ea typeface="Cambria Math"/>
                      </a:rPr>
                      <m:t>𝜌</m:t>
                    </m:r>
                    <m:sSup>
                      <m:sSupPr>
                        <m:ctrlPr>
                          <a:rPr lang="en-US" sz="2400" b="0" i="1" smtClean="0">
                            <a:solidFill>
                              <a:srgbClr val="C00000"/>
                            </a:solidFill>
                            <a:latin typeface="Cambria Math"/>
                            <a:ea typeface="Cambria Math"/>
                          </a:rPr>
                        </m:ctrlPr>
                      </m:sSupPr>
                      <m:e>
                        <m:r>
                          <a:rPr lang="en-US" sz="2400" b="0" i="1" smtClean="0">
                            <a:solidFill>
                              <a:srgbClr val="C00000"/>
                            </a:solidFill>
                            <a:latin typeface="Cambria Math"/>
                            <a:ea typeface="Cambria Math"/>
                          </a:rPr>
                          <m:t>𝑑</m:t>
                        </m:r>
                      </m:e>
                      <m:sup>
                        <m:sSup>
                          <m:sSupPr>
                            <m:ctrlPr>
                              <a:rPr lang="en-US" sz="2400" b="0" i="1" smtClean="0">
                                <a:solidFill>
                                  <a:srgbClr val="C00000"/>
                                </a:solidFill>
                                <a:latin typeface="Cambria Math"/>
                                <a:ea typeface="Cambria Math"/>
                              </a:rPr>
                            </m:ctrlPr>
                          </m:sSupPr>
                          <m:e>
                            <m:r>
                              <a:rPr lang="en-US" sz="2400" b="0" i="1" smtClean="0">
                                <a:solidFill>
                                  <a:srgbClr val="C00000"/>
                                </a:solidFill>
                                <a:latin typeface="Cambria Math"/>
                                <a:ea typeface="Cambria Math"/>
                              </a:rPr>
                              <m:t>3</m:t>
                            </m:r>
                          </m:e>
                          <m:sup>
                            <m:r>
                              <a:rPr lang="en-US" sz="2400" b="0" i="1" smtClean="0">
                                <a:solidFill>
                                  <a:srgbClr val="C00000"/>
                                </a:solidFill>
                                <a:latin typeface="Cambria Math"/>
                                <a:ea typeface="Cambria Math"/>
                              </a:rPr>
                              <m:t>−</m:t>
                            </m:r>
                            <m:r>
                              <a:rPr lang="en-US" sz="2400" b="0" i="1" smtClean="0">
                                <a:solidFill>
                                  <a:srgbClr val="C00000"/>
                                </a:solidFill>
                                <a:latin typeface="Cambria Math"/>
                                <a:ea typeface="Cambria Math"/>
                              </a:rPr>
                              <m:t>𝑡</m:t>
                            </m:r>
                          </m:sup>
                        </m:sSup>
                      </m:sup>
                    </m:sSup>
                  </m:oMath>
                </a14:m>
                <a:r>
                  <a:rPr lang="en-US" sz="2400" i="1" dirty="0" smtClean="0">
                    <a:solidFill>
                      <a:srgbClr val="C00000"/>
                    </a:solidFill>
                  </a:rPr>
                  <a:t> )</a:t>
                </a:r>
                <a:endParaRPr lang="en-US" sz="2400" i="1" dirty="0">
                  <a:solidFill>
                    <a:srgbClr val="C00000"/>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304800" y="1603828"/>
                <a:ext cx="5791200" cy="1533946"/>
              </a:xfrm>
              <a:prstGeom prst="rect">
                <a:avLst/>
              </a:prstGeom>
              <a:blipFill rotWithShape="1">
                <a:blip r:embed="rId3"/>
                <a:stretch>
                  <a:fillRect l="-1579" b="-8333"/>
                </a:stretch>
              </a:blipFill>
            </p:spPr>
            <p:txBody>
              <a:bodyPr/>
              <a:lstStyle/>
              <a:p>
                <a:r>
                  <a:rPr lang="en-US">
                    <a:noFill/>
                  </a:rPr>
                  <a:t> </a:t>
                </a:r>
              </a:p>
            </p:txBody>
          </p:sp>
        </mc:Fallback>
      </mc:AlternateContent>
      <p:sp>
        <p:nvSpPr>
          <p:cNvPr id="6" name="TextBox 5"/>
          <p:cNvSpPr txBox="1"/>
          <p:nvPr/>
        </p:nvSpPr>
        <p:spPr>
          <a:xfrm>
            <a:off x="381000" y="3429000"/>
            <a:ext cx="85344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Exponential small failure probability (for constant order t)</a:t>
            </a:r>
            <a:endParaRPr lang="en-US" sz="2400" dirty="0"/>
          </a:p>
        </p:txBody>
      </p:sp>
      <p:sp>
        <p:nvSpPr>
          <p:cNvPr id="7" name="TextBox 6"/>
          <p:cNvSpPr txBox="1"/>
          <p:nvPr/>
        </p:nvSpPr>
        <p:spPr>
          <a:xfrm>
            <a:off x="762000" y="4186535"/>
            <a:ext cx="8077200" cy="461665"/>
          </a:xfrm>
          <a:prstGeom prst="rect">
            <a:avLst/>
          </a:prstGeom>
          <a:noFill/>
        </p:spPr>
        <p:txBody>
          <a:bodyPr wrap="square" rtlCol="0">
            <a:spAutoFit/>
          </a:bodyPr>
          <a:lstStyle/>
          <a:p>
            <a:r>
              <a:rPr lang="en-US" sz="2400" b="1" dirty="0" smtClean="0">
                <a:solidFill>
                  <a:srgbClr val="C00000"/>
                </a:solidFill>
              </a:rPr>
              <a:t>Smooth Interpolation between Worst-case and Average-case</a:t>
            </a:r>
            <a:endParaRPr lang="en-US" sz="2400" b="1" dirty="0">
              <a:solidFill>
                <a:srgbClr val="C00000"/>
              </a:solidFill>
            </a:endParaRPr>
          </a:p>
        </p:txBody>
      </p:sp>
      <mc:AlternateContent xmlns:mc="http://schemas.openxmlformats.org/markup-compatibility/2006" xmlns:a14="http://schemas.microsoft.com/office/drawing/2010/main">
        <mc:Choice Requires="a14">
          <p:sp>
            <p:nvSpPr>
              <p:cNvPr id="8" name="TextBox 7"/>
              <p:cNvSpPr txBox="1"/>
              <p:nvPr/>
            </p:nvSpPr>
            <p:spPr>
              <a:xfrm>
                <a:off x="457200" y="4800600"/>
                <a:ext cx="8534400"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14:m>
                  <m:oMath xmlns:m="http://schemas.openxmlformats.org/officeDocument/2006/math">
                    <m:r>
                      <a:rPr lang="en-US" sz="2400" b="0" i="1" smtClean="0">
                        <a:latin typeface="Cambria Math"/>
                      </a:rPr>
                      <m:t>𝜌</m:t>
                    </m:r>
                    <m:r>
                      <a:rPr lang="en-US" sz="2400" b="0" i="1" smtClean="0">
                        <a:latin typeface="Cambria Math"/>
                      </a:rPr>
                      <m:t>=0</m:t>
                    </m:r>
                  </m:oMath>
                </a14:m>
                <a:r>
                  <a:rPr lang="en-US" sz="2400" dirty="0" smtClean="0"/>
                  <a:t> : worst-case</a:t>
                </a:r>
              </a:p>
              <a:p>
                <a:pPr marL="285750" indent="-285750">
                  <a:lnSpc>
                    <a:spcPct val="150000"/>
                  </a:lnSpc>
                  <a:buFont typeface="Arial" panose="020B0604020202020204" pitchFamily="34" charset="0"/>
                  <a:buChar char="•"/>
                </a:pPr>
                <a14:m>
                  <m:oMath xmlns:m="http://schemas.openxmlformats.org/officeDocument/2006/math">
                    <m:r>
                      <a:rPr lang="en-US" sz="2400" i="1">
                        <a:latin typeface="Cambria Math"/>
                      </a:rPr>
                      <m:t>𝜌</m:t>
                    </m:r>
                  </m:oMath>
                </a14:m>
                <a:r>
                  <a:rPr lang="en-US" sz="2400" dirty="0" smtClean="0"/>
                  <a:t> is large:  almost random vectors. </a:t>
                </a:r>
              </a:p>
              <a:p>
                <a:pPr marL="285750" indent="-285750">
                  <a:lnSpc>
                    <a:spcPct val="150000"/>
                  </a:lnSpc>
                  <a:buFont typeface="Arial" panose="020B0604020202020204" pitchFamily="34" charset="0"/>
                  <a:buChar char="•"/>
                </a:pPr>
                <a:r>
                  <a:rPr lang="en-US" sz="2400" dirty="0" smtClean="0"/>
                  <a:t>Can handle </a:t>
                </a:r>
                <a14:m>
                  <m:oMath xmlns:m="http://schemas.openxmlformats.org/officeDocument/2006/math">
                    <m:r>
                      <a:rPr lang="en-US" sz="2400" b="0" i="1" dirty="0" smtClean="0">
                        <a:latin typeface="Cambria Math"/>
                      </a:rPr>
                      <m:t>𝜌</m:t>
                    </m:r>
                  </m:oMath>
                </a14:m>
                <a:r>
                  <a:rPr lang="en-US" sz="2400" dirty="0" smtClean="0"/>
                  <a:t> inverse-polynomial in </a:t>
                </a:r>
                <a14:m>
                  <m:oMath xmlns:m="http://schemas.openxmlformats.org/officeDocument/2006/math">
                    <m:r>
                      <a:rPr lang="en-US" sz="2400" i="1" dirty="0" smtClean="0">
                        <a:latin typeface="Cambria Math"/>
                      </a:rPr>
                      <m:t>𝑑</m:t>
                    </m:r>
                    <m:r>
                      <a:rPr lang="en-US" sz="2400" i="1" dirty="0" smtClean="0">
                        <a:latin typeface="Cambria Math"/>
                      </a:rPr>
                      <m:t>,</m:t>
                    </m:r>
                    <m:r>
                      <a:rPr lang="en-US" sz="2400" i="1" dirty="0" smtClean="0">
                        <a:latin typeface="Cambria Math"/>
                      </a:rPr>
                      <m:t>𝑘</m:t>
                    </m:r>
                  </m:oMath>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457200" y="4800600"/>
                <a:ext cx="8534400" cy="1754326"/>
              </a:xfrm>
              <a:prstGeom prst="rect">
                <a:avLst/>
              </a:prstGeom>
              <a:blipFill rotWithShape="1">
                <a:blip r:embed="rId4"/>
                <a:stretch>
                  <a:fillRect l="-929" b="-3833"/>
                </a:stretch>
              </a:blipFill>
            </p:spPr>
            <p:txBody>
              <a:bodyPr/>
              <a:lstStyle/>
              <a:p>
                <a:r>
                  <a:rPr lang="en-US">
                    <a:noFill/>
                  </a:rPr>
                  <a:t> </a:t>
                </a:r>
              </a:p>
            </p:txBody>
          </p:sp>
        </mc:Fallback>
      </mc:AlternateContent>
    </p:spTree>
    <p:extLst>
      <p:ext uri="{BB962C8B-B14F-4D97-AF65-F5344CB8AC3E}">
        <p14:creationId xmlns:p14="http://schemas.microsoft.com/office/powerpoint/2010/main" val="119367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8400"/>
            <a:ext cx="5562600" cy="1143000"/>
          </a:xfrm>
        </p:spPr>
        <p:txBody>
          <a:bodyPr>
            <a:normAutofit fontScale="90000"/>
          </a:bodyPr>
          <a:lstStyle/>
          <a:p>
            <a:r>
              <a:rPr lang="en-US" dirty="0" smtClean="0"/>
              <a:t>Algorithm </a:t>
            </a:r>
            <a:br>
              <a:rPr lang="en-US" dirty="0" smtClean="0"/>
            </a:br>
            <a:r>
              <a:rPr lang="en-US" dirty="0" smtClean="0"/>
              <a:t>Details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405" y="381000"/>
            <a:ext cx="3544845" cy="6172200"/>
          </a:xfrm>
          <a:prstGeom prst="rect">
            <a:avLst/>
          </a:prstGeom>
        </p:spPr>
      </p:pic>
    </p:spTree>
    <p:extLst>
      <p:ext uri="{BB962C8B-B14F-4D97-AF65-F5344CB8AC3E}">
        <p14:creationId xmlns:p14="http://schemas.microsoft.com/office/powerpoint/2010/main" val="1535253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1143000"/>
          </a:xfrm>
        </p:spPr>
        <p:txBody>
          <a:bodyPr/>
          <a:lstStyle/>
          <a:p>
            <a:r>
              <a:rPr lang="en-US" dirty="0" smtClean="0"/>
              <a:t>Algorithm Outline</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031234" y="5638800"/>
                <a:ext cx="7274566" cy="430887"/>
              </a:xfrm>
              <a:prstGeom prst="rect">
                <a:avLst/>
              </a:prstGeom>
              <a:noFill/>
            </p:spPr>
            <p:txBody>
              <a:bodyPr wrap="square" rtlCol="0">
                <a:spAutoFit/>
              </a:bodyPr>
              <a:lstStyle/>
              <a:p>
                <a:pPr marL="342900" indent="-342900">
                  <a:buFont typeface="Arial" pitchFamily="34" charset="0"/>
                  <a:buChar char="•"/>
                </a:pPr>
                <a:r>
                  <a:rPr lang="en-US" sz="2200" dirty="0" smtClean="0"/>
                  <a:t>Helps handle the over-complete setting </a:t>
                </a:r>
                <a14:m>
                  <m:oMath xmlns:m="http://schemas.openxmlformats.org/officeDocument/2006/math">
                    <m:r>
                      <a:rPr lang="en-US" sz="2200" b="0" i="0" smtClean="0">
                        <a:latin typeface="Cambria Math"/>
                      </a:rPr>
                      <m:t>(</m:t>
                    </m:r>
                    <m:r>
                      <m:rPr>
                        <m:sty m:val="p"/>
                      </m:rPr>
                      <a:rPr lang="en-US" sz="2200" b="0" i="0" smtClean="0">
                        <a:latin typeface="Cambria Math"/>
                      </a:rPr>
                      <m:t>k</m:t>
                    </m:r>
                    <m:r>
                      <a:rPr lang="en-US" sz="2200" b="0" i="0" smtClean="0">
                        <a:latin typeface="Cambria Math"/>
                      </a:rPr>
                      <m:t> </m:t>
                    </m:r>
                    <m:r>
                      <a:rPr lang="en-US" sz="2200" b="0" i="1" smtClean="0">
                        <a:latin typeface="Cambria Math"/>
                      </a:rPr>
                      <m:t>≫</m:t>
                    </m:r>
                    <m:r>
                      <a:rPr lang="en-US" sz="2200" b="0" i="1" smtClean="0">
                        <a:latin typeface="Cambria Math"/>
                      </a:rPr>
                      <m:t>𝑑</m:t>
                    </m:r>
                    <m:r>
                      <a:rPr lang="en-US" sz="2200" b="0" i="1" smtClean="0">
                        <a:latin typeface="Cambria Math"/>
                      </a:rPr>
                      <m:t>)</m:t>
                    </m:r>
                  </m:oMath>
                </a14:m>
                <a:endParaRPr lang="en-US" sz="220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1031234" y="5638800"/>
                <a:ext cx="7274566" cy="430887"/>
              </a:xfrm>
              <a:prstGeom prst="rect">
                <a:avLst/>
              </a:prstGeom>
              <a:blipFill rotWithShape="1">
                <a:blip r:embed="rId2"/>
                <a:stretch>
                  <a:fillRect l="-921" t="-8451" b="-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066495" y="3711714"/>
                <a:ext cx="7239305" cy="707886"/>
              </a:xfrm>
              <a:prstGeom prst="rect">
                <a:avLst/>
              </a:prstGeom>
              <a:noFill/>
              <a:ln w="28575">
                <a:solidFill>
                  <a:schemeClr val="accent3">
                    <a:lumMod val="75000"/>
                  </a:schemeClr>
                </a:solidFill>
              </a:ln>
            </p:spPr>
            <p:txBody>
              <a:bodyPr wrap="square" rtlCol="0">
                <a:spAutoFit/>
              </a:bodyPr>
              <a:lstStyle/>
              <a:p>
                <a:r>
                  <a:rPr lang="en-US" sz="2000" b="1" dirty="0" smtClean="0"/>
                  <a:t>[</a:t>
                </a:r>
                <a:r>
                  <a:rPr lang="en-US" sz="2000" b="1" dirty="0" err="1" smtClean="0"/>
                  <a:t>Jennrich</a:t>
                </a:r>
                <a:r>
                  <a:rPr lang="en-US" sz="2000" b="1" dirty="0" smtClean="0"/>
                  <a:t> 70] A simple (robust) algorithm for 3-tensor T when:</a:t>
                </a:r>
              </a:p>
              <a:p>
                <a:pPr/>
                <a14:m>
                  <m:oMathPara xmlns:m="http://schemas.openxmlformats.org/officeDocument/2006/math">
                    <m:oMathParaPr>
                      <m:jc m:val="centerGroup"/>
                    </m:oMathParaPr>
                    <m:oMath xmlns:m="http://schemas.openxmlformats.org/officeDocument/2006/math">
                      <m:sSub>
                        <m:sSubPr>
                          <m:ctrlPr>
                            <a:rPr lang="en-US" sz="2000" i="1" smtClean="0">
                              <a:solidFill>
                                <a:srgbClr val="008000"/>
                              </a:solidFill>
                              <a:latin typeface="Cambria Math"/>
                            </a:rPr>
                          </m:ctrlPr>
                        </m:sSubPr>
                        <m:e>
                          <m:r>
                            <a:rPr lang="en-US" sz="2000" i="1" smtClean="0">
                              <a:solidFill>
                                <a:srgbClr val="008000"/>
                              </a:solidFill>
                              <a:latin typeface="Cambria Math"/>
                              <a:ea typeface="Cambria Math"/>
                            </a:rPr>
                            <m:t>𝜎</m:t>
                          </m:r>
                        </m:e>
                        <m:sub>
                          <m:r>
                            <a:rPr lang="en-US" sz="2000" b="0" i="1" smtClean="0">
                              <a:solidFill>
                                <a:srgbClr val="008000"/>
                              </a:solidFill>
                              <a:latin typeface="Cambria Math"/>
                              <a:ea typeface="Cambria Math"/>
                            </a:rPr>
                            <m:t>𝑘</m:t>
                          </m:r>
                        </m:sub>
                      </m:sSub>
                      <m:d>
                        <m:dPr>
                          <m:ctrlPr>
                            <a:rPr lang="en-US" sz="2000" b="0" i="1" smtClean="0">
                              <a:solidFill>
                                <a:srgbClr val="008000"/>
                              </a:solidFill>
                              <a:latin typeface="Cambria Math"/>
                            </a:rPr>
                          </m:ctrlPr>
                        </m:dPr>
                        <m:e>
                          <m:r>
                            <a:rPr lang="en-US" sz="2000" b="0" i="1" smtClean="0">
                              <a:solidFill>
                                <a:srgbClr val="008000"/>
                              </a:solidFill>
                              <a:latin typeface="Cambria Math"/>
                            </a:rPr>
                            <m:t>𝐴</m:t>
                          </m:r>
                        </m:e>
                      </m:d>
                      <m:r>
                        <a:rPr lang="en-US" sz="2000" b="0" i="1" smtClean="0">
                          <a:solidFill>
                            <a:srgbClr val="008000"/>
                          </a:solidFill>
                          <a:latin typeface="Cambria Math"/>
                        </a:rPr>
                        <m:t>,</m:t>
                      </m:r>
                      <m:sSub>
                        <m:sSubPr>
                          <m:ctrlPr>
                            <a:rPr lang="en-US" sz="2000" i="1">
                              <a:solidFill>
                                <a:srgbClr val="008000"/>
                              </a:solidFill>
                              <a:latin typeface="Cambria Math"/>
                            </a:rPr>
                          </m:ctrlPr>
                        </m:sSubPr>
                        <m:e>
                          <m:r>
                            <a:rPr lang="en-US" sz="2000" i="1">
                              <a:solidFill>
                                <a:srgbClr val="008000"/>
                              </a:solidFill>
                              <a:latin typeface="Cambria Math"/>
                              <a:ea typeface="Cambria Math"/>
                            </a:rPr>
                            <m:t>𝜎</m:t>
                          </m:r>
                        </m:e>
                        <m:sub>
                          <m:r>
                            <a:rPr lang="en-US" sz="2000" b="0" i="1" smtClean="0">
                              <a:solidFill>
                                <a:srgbClr val="008000"/>
                              </a:solidFill>
                              <a:latin typeface="Cambria Math"/>
                              <a:ea typeface="Cambria Math"/>
                            </a:rPr>
                            <m:t>𝑘</m:t>
                          </m:r>
                        </m:sub>
                      </m:sSub>
                      <m:d>
                        <m:dPr>
                          <m:ctrlPr>
                            <a:rPr lang="en-US" sz="2000" i="1">
                              <a:solidFill>
                                <a:srgbClr val="008000"/>
                              </a:solidFill>
                              <a:latin typeface="Cambria Math"/>
                            </a:rPr>
                          </m:ctrlPr>
                        </m:dPr>
                        <m:e>
                          <m:r>
                            <a:rPr lang="en-US" sz="2000" b="0" i="1" smtClean="0">
                              <a:solidFill>
                                <a:srgbClr val="008000"/>
                              </a:solidFill>
                              <a:latin typeface="Cambria Math"/>
                            </a:rPr>
                            <m:t>𝐵</m:t>
                          </m:r>
                        </m:e>
                      </m:d>
                      <m:r>
                        <a:rPr lang="en-US" sz="2000" b="0" i="1" smtClean="0">
                          <a:solidFill>
                            <a:srgbClr val="008000"/>
                          </a:solidFill>
                          <a:latin typeface="Cambria Math"/>
                        </a:rPr>
                        <m:t>, </m:t>
                      </m:r>
                      <m:sSub>
                        <m:sSubPr>
                          <m:ctrlPr>
                            <a:rPr lang="en-US" sz="2000" b="0" i="1" smtClean="0">
                              <a:solidFill>
                                <a:srgbClr val="008000"/>
                              </a:solidFill>
                              <a:latin typeface="Cambria Math"/>
                            </a:rPr>
                          </m:ctrlPr>
                        </m:sSubPr>
                        <m:e>
                          <m:r>
                            <a:rPr lang="en-US" sz="2000" b="0" i="1" smtClean="0">
                              <a:solidFill>
                                <a:srgbClr val="008000"/>
                              </a:solidFill>
                              <a:latin typeface="Cambria Math"/>
                            </a:rPr>
                            <m:t>𝜎</m:t>
                          </m:r>
                        </m:e>
                        <m:sub>
                          <m:r>
                            <a:rPr lang="en-US" sz="2000" b="0" i="1" smtClean="0">
                              <a:solidFill>
                                <a:srgbClr val="008000"/>
                              </a:solidFill>
                              <a:latin typeface="Cambria Math"/>
                            </a:rPr>
                            <m:t>2</m:t>
                          </m:r>
                        </m:sub>
                      </m:sSub>
                      <m:r>
                        <a:rPr lang="en-US" sz="2000" b="0" i="1" smtClean="0">
                          <a:solidFill>
                            <a:srgbClr val="008000"/>
                          </a:solidFill>
                          <a:latin typeface="Cambria Math"/>
                        </a:rPr>
                        <m:t>(</m:t>
                      </m:r>
                      <m:r>
                        <a:rPr lang="en-US" sz="2000" b="0" i="1" smtClean="0">
                          <a:solidFill>
                            <a:srgbClr val="008000"/>
                          </a:solidFill>
                          <a:latin typeface="Cambria Math"/>
                        </a:rPr>
                        <m:t>𝐶</m:t>
                      </m:r>
                      <m:r>
                        <a:rPr lang="en-US" sz="2000" b="0" i="1" smtClean="0">
                          <a:solidFill>
                            <a:srgbClr val="008000"/>
                          </a:solidFill>
                          <a:latin typeface="Cambria Math"/>
                        </a:rPr>
                        <m:t>)≥1/</m:t>
                      </m:r>
                      <m:r>
                        <a:rPr lang="en-US" sz="2000" b="0" i="1" smtClean="0">
                          <a:solidFill>
                            <a:srgbClr val="008000"/>
                          </a:solidFill>
                          <a:latin typeface="Cambria Math"/>
                          <a:ea typeface="Cambria Math"/>
                        </a:rPr>
                        <m:t>𝑝𝑜𝑙𝑦</m:t>
                      </m:r>
                      <m:r>
                        <a:rPr lang="en-US" sz="2000" b="0" i="1" smtClean="0">
                          <a:solidFill>
                            <a:srgbClr val="008000"/>
                          </a:solidFill>
                          <a:latin typeface="Cambria Math"/>
                          <a:ea typeface="Cambria Math"/>
                        </a:rPr>
                        <m:t>(</m:t>
                      </m:r>
                      <m:r>
                        <a:rPr lang="en-US" sz="2000" b="0" i="1" smtClean="0">
                          <a:solidFill>
                            <a:srgbClr val="008000"/>
                          </a:solidFill>
                          <a:latin typeface="Cambria Math"/>
                          <a:ea typeface="Cambria Math"/>
                        </a:rPr>
                        <m:t>𝑑</m:t>
                      </m:r>
                      <m:r>
                        <a:rPr lang="en-US" sz="2000" b="0" i="1" smtClean="0">
                          <a:solidFill>
                            <a:srgbClr val="008000"/>
                          </a:solidFill>
                          <a:latin typeface="Cambria Math"/>
                          <a:ea typeface="Cambria Math"/>
                        </a:rPr>
                        <m:t>,</m:t>
                      </m:r>
                      <m:r>
                        <a:rPr lang="en-US" sz="2000" b="0" i="1" smtClean="0">
                          <a:solidFill>
                            <a:srgbClr val="008000"/>
                          </a:solidFill>
                          <a:latin typeface="Cambria Math"/>
                          <a:ea typeface="Cambria Math"/>
                        </a:rPr>
                        <m:t>𝑘</m:t>
                      </m:r>
                      <m:r>
                        <a:rPr lang="en-US" sz="2000" b="0" i="1" smtClean="0">
                          <a:solidFill>
                            <a:srgbClr val="008000"/>
                          </a:solidFill>
                          <a:latin typeface="Cambria Math"/>
                          <a:ea typeface="Cambria Math"/>
                        </a:rPr>
                        <m:t>)</m:t>
                      </m:r>
                    </m:oMath>
                  </m:oMathPara>
                </a14:m>
                <a:endParaRPr lang="en-US" sz="2000" i="1" dirty="0" smtClean="0">
                  <a:solidFill>
                    <a:srgbClr val="008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066495" y="3711714"/>
                <a:ext cx="7239305" cy="707886"/>
              </a:xfrm>
              <a:prstGeom prst="rect">
                <a:avLst/>
              </a:prstGeom>
              <a:blipFill rotWithShape="1">
                <a:blip r:embed="rId3"/>
                <a:stretch>
                  <a:fillRect l="-754" t="-2479" b="-4959"/>
                </a:stretch>
              </a:blipFill>
              <a:ln w="28575">
                <a:solidFill>
                  <a:schemeClr val="accent3">
                    <a:lumMod val="75000"/>
                  </a:schemeClr>
                </a:solidFill>
              </a:ln>
            </p:spPr>
            <p:txBody>
              <a:bodyPr/>
              <a:lstStyle/>
              <a:p>
                <a:r>
                  <a:rPr lang="en-US">
                    <a:noFill/>
                  </a:rPr>
                  <a:t> </a:t>
                </a:r>
              </a:p>
            </p:txBody>
          </p:sp>
        </mc:Fallback>
      </mc:AlternateContent>
      <p:sp>
        <p:nvSpPr>
          <p:cNvPr id="19" name="TextBox 18"/>
          <p:cNvSpPr txBox="1"/>
          <p:nvPr/>
        </p:nvSpPr>
        <p:spPr>
          <a:xfrm>
            <a:off x="581207" y="5181600"/>
            <a:ext cx="7827449" cy="430887"/>
          </a:xfrm>
          <a:prstGeom prst="rect">
            <a:avLst/>
          </a:prstGeom>
          <a:noFill/>
        </p:spPr>
        <p:txBody>
          <a:bodyPr wrap="square" rtlCol="0">
            <a:spAutoFit/>
          </a:bodyPr>
          <a:lstStyle/>
          <a:p>
            <a:pPr marL="457200" indent="-457200">
              <a:buFont typeface="+mj-lt"/>
              <a:buAutoNum type="arabicPeriod" startAt="2"/>
            </a:pPr>
            <a:r>
              <a:rPr lang="en-US" sz="2200" b="1" dirty="0" smtClean="0">
                <a:solidFill>
                  <a:srgbClr val="C00000"/>
                </a:solidFill>
              </a:rPr>
              <a:t>For higher order tensors using </a:t>
            </a:r>
            <a:r>
              <a:rPr lang="en-US" sz="2200" b="1" i="1" dirty="0" smtClean="0">
                <a:solidFill>
                  <a:srgbClr val="C00000"/>
                </a:solidFill>
              </a:rPr>
              <a:t>``</a:t>
            </a:r>
            <a:r>
              <a:rPr lang="en-US" sz="2200" b="1" i="1" dirty="0" err="1" smtClean="0">
                <a:solidFill>
                  <a:srgbClr val="C00000"/>
                </a:solidFill>
              </a:rPr>
              <a:t>tensoring</a:t>
            </a:r>
            <a:r>
              <a:rPr lang="en-US" sz="2200" b="1" i="1" dirty="0" smtClean="0">
                <a:solidFill>
                  <a:srgbClr val="C00000"/>
                </a:solidFill>
              </a:rPr>
              <a:t> / flattening’’</a:t>
            </a:r>
            <a:r>
              <a:rPr lang="en-US" sz="2200" b="1" dirty="0" smtClean="0">
                <a:solidFill>
                  <a:srgbClr val="C00000"/>
                </a:solidFill>
              </a:rPr>
              <a:t>. </a:t>
            </a:r>
          </a:p>
        </p:txBody>
      </p:sp>
      <mc:AlternateContent xmlns:mc="http://schemas.openxmlformats.org/markup-compatibility/2006" xmlns:a14="http://schemas.microsoft.com/office/drawing/2010/main">
        <mc:Choice Requires="a14">
          <p:sp>
            <p:nvSpPr>
              <p:cNvPr id="34" name="TextBox 33"/>
              <p:cNvSpPr txBox="1"/>
              <p:nvPr/>
            </p:nvSpPr>
            <p:spPr>
              <a:xfrm>
                <a:off x="536863" y="1295400"/>
                <a:ext cx="8638993" cy="430887"/>
              </a:xfrm>
              <a:prstGeom prst="rect">
                <a:avLst/>
              </a:prstGeom>
              <a:noFill/>
            </p:spPr>
            <p:txBody>
              <a:bodyPr wrap="square" rtlCol="0">
                <a:spAutoFit/>
              </a:bodyPr>
              <a:lstStyle/>
              <a:p>
                <a:pPr marL="457200" indent="-457200">
                  <a:buFont typeface="+mj-lt"/>
                  <a:buAutoNum type="arabicPeriod"/>
                </a:pPr>
                <a:r>
                  <a:rPr lang="en-US" sz="2200" b="1" dirty="0" smtClean="0">
                    <a:solidFill>
                      <a:srgbClr val="C00000"/>
                    </a:solidFill>
                  </a:rPr>
                  <a:t>An algorithm for 3-tensors in the ``full rank setting’’ (</a:t>
                </a:r>
                <a14:m>
                  <m:oMath xmlns:m="http://schemas.openxmlformats.org/officeDocument/2006/math">
                    <m:r>
                      <a:rPr lang="en-US" sz="2200" b="1" i="0" smtClean="0">
                        <a:solidFill>
                          <a:srgbClr val="C00000"/>
                        </a:solidFill>
                        <a:latin typeface="Cambria Math"/>
                        <a:ea typeface="Cambria Math"/>
                      </a:rPr>
                      <m:t>𝐤</m:t>
                    </m:r>
                    <m:r>
                      <a:rPr lang="en-US" sz="2200" b="1" i="1" smtClean="0">
                        <a:solidFill>
                          <a:srgbClr val="C00000"/>
                        </a:solidFill>
                        <a:latin typeface="Cambria Math"/>
                        <a:ea typeface="Cambria Math"/>
                      </a:rPr>
                      <m:t>≤</m:t>
                    </m:r>
                    <m:r>
                      <a:rPr lang="en-US" sz="2200" b="1" i="1" smtClean="0">
                        <a:solidFill>
                          <a:srgbClr val="C00000"/>
                        </a:solidFill>
                        <a:latin typeface="Cambria Math"/>
                        <a:ea typeface="Cambria Math"/>
                      </a:rPr>
                      <m:t>𝒅</m:t>
                    </m:r>
                  </m:oMath>
                </a14:m>
                <a:r>
                  <a:rPr lang="en-US" sz="2200" b="1" dirty="0" smtClean="0">
                    <a:solidFill>
                      <a:srgbClr val="C00000"/>
                    </a:solidFill>
                  </a:rPr>
                  <a:t>).</a:t>
                </a:r>
              </a:p>
            </p:txBody>
          </p:sp>
        </mc:Choice>
        <mc:Fallback xmlns="">
          <p:sp>
            <p:nvSpPr>
              <p:cNvPr id="34" name="TextBox 33"/>
              <p:cNvSpPr txBox="1">
                <a:spLocks noRot="1" noChangeAspect="1" noMove="1" noResize="1" noEditPoints="1" noAdjustHandles="1" noChangeArrowheads="1" noChangeShapeType="1" noTextEdit="1"/>
              </p:cNvSpPr>
              <p:nvPr/>
            </p:nvSpPr>
            <p:spPr>
              <a:xfrm>
                <a:off x="536863" y="1295400"/>
                <a:ext cx="8638993" cy="430887"/>
              </a:xfrm>
              <a:prstGeom prst="rect">
                <a:avLst/>
              </a:prstGeom>
              <a:blipFill rotWithShape="1">
                <a:blip r:embed="rId4"/>
                <a:stretch>
                  <a:fillRect l="-917" t="-11429" b="-28571"/>
                </a:stretch>
              </a:blipFill>
            </p:spPr>
            <p:txBody>
              <a:bodyPr/>
              <a:lstStyle/>
              <a:p>
                <a:r>
                  <a:rPr lang="en-US">
                    <a:noFill/>
                  </a:rPr>
                  <a:t> </a:t>
                </a:r>
              </a:p>
            </p:txBody>
          </p:sp>
        </mc:Fallback>
      </mc:AlternateContent>
      <p:grpSp>
        <p:nvGrpSpPr>
          <p:cNvPr id="21" name="Group 20"/>
          <p:cNvGrpSpPr/>
          <p:nvPr/>
        </p:nvGrpSpPr>
        <p:grpSpPr>
          <a:xfrm>
            <a:off x="697163" y="1905929"/>
            <a:ext cx="8751637" cy="1599271"/>
            <a:chOff x="697163" y="1905929"/>
            <a:chExt cx="8751637" cy="1599271"/>
          </a:xfrm>
        </p:grpSpPr>
        <mc:AlternateContent xmlns:mc="http://schemas.openxmlformats.org/markup-compatibility/2006" xmlns:a14="http://schemas.microsoft.com/office/drawing/2010/main">
          <mc:Choice Requires="a14">
            <p:sp>
              <p:nvSpPr>
                <p:cNvPr id="64" name="TextBox 63"/>
                <p:cNvSpPr txBox="1"/>
                <p:nvPr/>
              </p:nvSpPr>
              <p:spPr>
                <a:xfrm>
                  <a:off x="7528969" y="2743200"/>
                  <a:ext cx="1919831" cy="369332"/>
                </a:xfrm>
                <a:prstGeom prst="rect">
                  <a:avLst/>
                </a:prstGeom>
                <a:noFill/>
              </p:spPr>
              <p:txBody>
                <a:bodyPr wrap="square" rtlCol="0">
                  <a:spAutoFit/>
                </a:bodyPr>
                <a:lstStyle/>
                <a:p>
                  <a14:m>
                    <m:oMath xmlns:m="http://schemas.openxmlformats.org/officeDocument/2006/math">
                      <m:r>
                        <a:rPr lang="en-US" b="0" i="1" dirty="0" smtClean="0">
                          <a:latin typeface="Cambria Math"/>
                          <a:cs typeface="Arial" pitchFamily="34" charset="0"/>
                        </a:rPr>
                        <m:t>𝐴</m:t>
                      </m:r>
                      <m:r>
                        <a:rPr lang="en-US" b="0" i="1" dirty="0" smtClean="0">
                          <a:latin typeface="Cambria Math"/>
                          <a:cs typeface="Arial" pitchFamily="34" charset="0"/>
                        </a:rPr>
                        <m:t> (</m:t>
                      </m:r>
                      <m:sSub>
                        <m:sSubPr>
                          <m:ctrlPr>
                            <a:rPr lang="en-US" b="0" i="1" dirty="0" smtClean="0">
                              <a:latin typeface="Cambria Math"/>
                              <a:cs typeface="Arial" pitchFamily="34" charset="0"/>
                            </a:rPr>
                          </m:ctrlPr>
                        </m:sSubPr>
                        <m:e>
                          <m:r>
                            <a:rPr lang="en-US" b="0" i="1" dirty="0" smtClean="0">
                              <a:latin typeface="Cambria Math"/>
                              <a:cs typeface="Arial" pitchFamily="34" charset="0"/>
                            </a:rPr>
                            <m:t>𝑑</m:t>
                          </m:r>
                        </m:e>
                        <m:sub/>
                      </m:sSub>
                      <m:r>
                        <a:rPr lang="en-US" b="0" i="1" dirty="0" smtClean="0">
                          <a:latin typeface="Cambria Math"/>
                          <a:cs typeface="Arial" pitchFamily="34" charset="0"/>
                        </a:rPr>
                        <m:t>×</m:t>
                      </m:r>
                      <m:r>
                        <a:rPr lang="en-US" b="0" i="1" dirty="0" smtClean="0">
                          <a:latin typeface="Cambria Math"/>
                          <a:cs typeface="Arial" pitchFamily="34" charset="0"/>
                        </a:rPr>
                        <m:t>𝑘</m:t>
                      </m:r>
                      <m:r>
                        <a:rPr lang="en-US" b="0" i="1" dirty="0" smtClean="0">
                          <a:latin typeface="Cambria Math"/>
                          <a:cs typeface="Arial" pitchFamily="34" charset="0"/>
                        </a:rPr>
                        <m:t>)</m:t>
                      </m:r>
                    </m:oMath>
                  </a14:m>
                  <a:r>
                    <a:rPr lang="en-US" i="1" dirty="0" smtClean="0">
                      <a:cs typeface="Arial" pitchFamily="34" charset="0"/>
                    </a:rPr>
                    <a:t> </a:t>
                  </a:r>
                  <a:endParaRPr lang="en-US" i="1" dirty="0">
                    <a:cs typeface="Arial" pitchFamily="34"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7528969" y="2743200"/>
                  <a:ext cx="1919831" cy="369332"/>
                </a:xfrm>
                <a:prstGeom prst="rect">
                  <a:avLst/>
                </a:prstGeom>
                <a:blipFill rotWithShape="1">
                  <a:blip r:embed="rId5"/>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4371299" y="1905929"/>
                  <a:ext cx="3048000" cy="6592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lumMod val="75000"/>
                                <a:lumOff val="25000"/>
                              </a:schemeClr>
                            </a:solidFill>
                            <a:latin typeface="Cambria Math"/>
                          </a:rPr>
                          <m:t>𝑇</m:t>
                        </m:r>
                        <m:r>
                          <a:rPr lang="en-US" b="0" i="1" smtClean="0">
                            <a:solidFill>
                              <a:schemeClr val="tx1">
                                <a:lumMod val="75000"/>
                                <a:lumOff val="25000"/>
                              </a:schemeClr>
                            </a:solidFill>
                            <a:latin typeface="Cambria Math"/>
                          </a:rPr>
                          <m:t>=</m:t>
                        </m:r>
                        <m:nary>
                          <m:naryPr>
                            <m:chr m:val="∑"/>
                            <m:limLoc m:val="subSup"/>
                            <m:ctrlPr>
                              <a:rPr lang="en-US" i="1">
                                <a:solidFill>
                                  <a:schemeClr val="tx1">
                                    <a:lumMod val="75000"/>
                                    <a:lumOff val="25000"/>
                                  </a:schemeClr>
                                </a:solidFill>
                                <a:latin typeface="Cambria Math"/>
                              </a:rPr>
                            </m:ctrlPr>
                          </m:naryPr>
                          <m:sub>
                            <m:r>
                              <m:rPr>
                                <m:brk m:alnAt="1"/>
                              </m:rPr>
                              <a:rPr lang="en-US" b="0" i="1" smtClean="0">
                                <a:solidFill>
                                  <a:schemeClr val="tx1">
                                    <a:lumMod val="75000"/>
                                    <a:lumOff val="25000"/>
                                  </a:schemeClr>
                                </a:solidFill>
                                <a:latin typeface="Cambria Math"/>
                              </a:rPr>
                              <m:t>𝑖</m:t>
                            </m:r>
                            <m:r>
                              <a:rPr lang="en-US" i="1">
                                <a:solidFill>
                                  <a:schemeClr val="tx1">
                                    <a:lumMod val="75000"/>
                                    <a:lumOff val="25000"/>
                                  </a:schemeClr>
                                </a:solidFill>
                                <a:latin typeface="Cambria Math"/>
                              </a:rPr>
                              <m:t>=1</m:t>
                            </m:r>
                          </m:sub>
                          <m:sup>
                            <m:r>
                              <a:rPr lang="en-US" b="0" i="1" smtClean="0">
                                <a:solidFill>
                                  <a:schemeClr val="tx1">
                                    <a:lumMod val="75000"/>
                                    <a:lumOff val="25000"/>
                                  </a:schemeClr>
                                </a:solidFill>
                                <a:latin typeface="Cambria Math"/>
                              </a:rPr>
                              <m:t>𝑘</m:t>
                            </m:r>
                          </m:sup>
                          <m:e>
                            <m:sSub>
                              <m:sSubPr>
                                <m:ctrlPr>
                                  <a:rPr lang="en-US" i="1">
                                    <a:solidFill>
                                      <a:schemeClr val="tx1">
                                        <a:lumMod val="75000"/>
                                        <a:lumOff val="25000"/>
                                      </a:schemeClr>
                                    </a:solidFill>
                                    <a:latin typeface="Cambria Math"/>
                                  </a:rPr>
                                </m:ctrlPr>
                              </m:sSubPr>
                              <m:e>
                                <m:r>
                                  <a:rPr lang="en-US" i="1">
                                    <a:solidFill>
                                      <a:schemeClr val="tx1">
                                        <a:lumMod val="75000"/>
                                        <a:lumOff val="25000"/>
                                      </a:schemeClr>
                                    </a:solidFill>
                                    <a:latin typeface="Cambria Math"/>
                                  </a:rPr>
                                  <m:t>𝐴</m:t>
                                </m:r>
                              </m:e>
                              <m:sub>
                                <m:r>
                                  <a:rPr lang="en-US" b="0" i="1" smtClean="0">
                                    <a:solidFill>
                                      <a:schemeClr val="tx1">
                                        <a:lumMod val="75000"/>
                                        <a:lumOff val="25000"/>
                                      </a:schemeClr>
                                    </a:solidFill>
                                    <a:latin typeface="Cambria Math"/>
                                  </a:rPr>
                                  <m:t>𝑖</m:t>
                                </m:r>
                              </m:sub>
                            </m:sSub>
                            <m:r>
                              <a:rPr lang="en-US" i="1">
                                <a:solidFill>
                                  <a:schemeClr val="tx1">
                                    <a:lumMod val="75000"/>
                                    <a:lumOff val="25000"/>
                                  </a:schemeClr>
                                </a:solidFill>
                                <a:latin typeface="Cambria Math"/>
                                <a:ea typeface="Cambria Math"/>
                              </a:rPr>
                              <m:t>⨂</m:t>
                            </m:r>
                            <m:sSub>
                              <m:sSubPr>
                                <m:ctrlPr>
                                  <a:rPr lang="en-US" i="1">
                                    <a:solidFill>
                                      <a:schemeClr val="tx1">
                                        <a:lumMod val="75000"/>
                                        <a:lumOff val="25000"/>
                                      </a:schemeClr>
                                    </a:solidFill>
                                    <a:latin typeface="Cambria Math"/>
                                  </a:rPr>
                                </m:ctrlPr>
                              </m:sSubPr>
                              <m:e>
                                <m:r>
                                  <a:rPr lang="en-US" i="1">
                                    <a:solidFill>
                                      <a:schemeClr val="tx1">
                                        <a:lumMod val="75000"/>
                                        <a:lumOff val="25000"/>
                                      </a:schemeClr>
                                    </a:solidFill>
                                    <a:latin typeface="Cambria Math"/>
                                  </a:rPr>
                                  <m:t>𝐵</m:t>
                                </m:r>
                              </m:e>
                              <m:sub>
                                <m:r>
                                  <a:rPr lang="en-US" b="0" i="1" smtClean="0">
                                    <a:solidFill>
                                      <a:schemeClr val="tx1">
                                        <a:lumMod val="75000"/>
                                        <a:lumOff val="25000"/>
                                      </a:schemeClr>
                                    </a:solidFill>
                                    <a:latin typeface="Cambria Math"/>
                                  </a:rPr>
                                  <m:t>𝑖</m:t>
                                </m:r>
                              </m:sub>
                            </m:sSub>
                            <m:r>
                              <a:rPr lang="en-US" i="1">
                                <a:solidFill>
                                  <a:schemeClr val="tx1">
                                    <a:lumMod val="75000"/>
                                    <a:lumOff val="25000"/>
                                  </a:schemeClr>
                                </a:solidFill>
                                <a:latin typeface="Cambria Math"/>
                                <a:ea typeface="Cambria Math"/>
                              </a:rPr>
                              <m:t>⨂</m:t>
                            </m:r>
                            <m:sSub>
                              <m:sSubPr>
                                <m:ctrlPr>
                                  <a:rPr lang="en-US" i="1">
                                    <a:solidFill>
                                      <a:schemeClr val="tx1">
                                        <a:lumMod val="75000"/>
                                        <a:lumOff val="25000"/>
                                      </a:schemeClr>
                                    </a:solidFill>
                                    <a:latin typeface="Cambria Math"/>
                                  </a:rPr>
                                </m:ctrlPr>
                              </m:sSubPr>
                              <m:e>
                                <m:r>
                                  <a:rPr lang="en-US" i="1">
                                    <a:solidFill>
                                      <a:schemeClr val="tx1">
                                        <a:lumMod val="75000"/>
                                        <a:lumOff val="25000"/>
                                      </a:schemeClr>
                                    </a:solidFill>
                                    <a:latin typeface="Cambria Math"/>
                                  </a:rPr>
                                  <m:t>𝐶</m:t>
                                </m:r>
                              </m:e>
                              <m:sub>
                                <m:r>
                                  <a:rPr lang="en-US" b="0" i="1" smtClean="0">
                                    <a:solidFill>
                                      <a:schemeClr val="tx1">
                                        <a:lumMod val="75000"/>
                                        <a:lumOff val="25000"/>
                                      </a:schemeClr>
                                    </a:solidFill>
                                    <a:latin typeface="Cambria Math"/>
                                  </a:rPr>
                                  <m:t>𝑖</m:t>
                                </m:r>
                              </m:sub>
                            </m:sSub>
                          </m:e>
                        </m:nary>
                      </m:oMath>
                    </m:oMathPara>
                  </a14:m>
                  <a:endParaRPr lang="en-US" dirty="0">
                    <a:solidFill>
                      <a:schemeClr val="tx1">
                        <a:lumMod val="75000"/>
                        <a:lumOff val="25000"/>
                      </a:schemeClr>
                    </a:solidFill>
                  </a:endParaRPr>
                </a:p>
              </p:txBody>
            </p:sp>
          </mc:Choice>
          <mc:Fallback xmlns="">
            <p:sp>
              <p:nvSpPr>
                <p:cNvPr id="61" name="Rectangle 60"/>
                <p:cNvSpPr>
                  <a:spLocks noRot="1" noChangeAspect="1" noMove="1" noResize="1" noEditPoints="1" noAdjustHandles="1" noChangeArrowheads="1" noChangeShapeType="1" noTextEdit="1"/>
                </p:cNvSpPr>
                <p:nvPr/>
              </p:nvSpPr>
              <p:spPr>
                <a:xfrm>
                  <a:off x="4371299" y="1905929"/>
                  <a:ext cx="3048000" cy="659283"/>
                </a:xfrm>
                <a:prstGeom prst="rect">
                  <a:avLst/>
                </a:prstGeom>
                <a:blipFill rotWithShape="1">
                  <a:blip r:embed="rId6"/>
                  <a:stretch>
                    <a:fillRect/>
                  </a:stretch>
                </a:blipFill>
              </p:spPr>
              <p:txBody>
                <a:bodyPr/>
                <a:lstStyle/>
                <a:p>
                  <a:r>
                    <a:rPr lang="en-US">
                      <a:noFill/>
                    </a:rPr>
                    <a:t> </a:t>
                  </a:r>
                </a:p>
              </p:txBody>
            </p:sp>
          </mc:Fallback>
        </mc:AlternateContent>
        <p:sp>
          <p:nvSpPr>
            <p:cNvPr id="62" name="Rectangle 61"/>
            <p:cNvSpPr/>
            <p:nvPr/>
          </p:nvSpPr>
          <p:spPr>
            <a:xfrm>
              <a:off x="3808322" y="2031812"/>
              <a:ext cx="1248777" cy="430887"/>
            </a:xfrm>
            <a:prstGeom prst="rect">
              <a:avLst/>
            </a:prstGeom>
          </p:spPr>
          <p:txBody>
            <a:bodyPr wrap="square">
              <a:spAutoFit/>
            </a:bodyPr>
            <a:lstStyle/>
            <a:p>
              <a:r>
                <a:rPr lang="en-US" sz="2200" u="sng" dirty="0" smtClean="0">
                  <a:solidFill>
                    <a:schemeClr val="tx1">
                      <a:lumMod val="75000"/>
                      <a:lumOff val="25000"/>
                    </a:schemeClr>
                  </a:solidFill>
                </a:rPr>
                <a:t>Recall:</a:t>
              </a:r>
              <a:endParaRPr lang="en-US" sz="2200" u="sng" dirty="0">
                <a:solidFill>
                  <a:schemeClr val="tx1">
                    <a:lumMod val="75000"/>
                    <a:lumOff val="25000"/>
                  </a:schemeClr>
                </a:solidFill>
              </a:endParaRPr>
            </a:p>
          </p:txBody>
        </p:sp>
        <p:sp>
          <p:nvSpPr>
            <p:cNvPr id="63" name="Rectangle 62"/>
            <p:cNvSpPr/>
            <p:nvPr/>
          </p:nvSpPr>
          <p:spPr>
            <a:xfrm>
              <a:off x="7633068" y="2031812"/>
              <a:ext cx="1129932" cy="656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8166316" y="2031813"/>
              <a:ext cx="111498" cy="656305"/>
            </a:xfrm>
            <a:prstGeom prst="rect">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TextBox 65"/>
                <p:cNvSpPr txBox="1"/>
                <p:nvPr/>
              </p:nvSpPr>
              <p:spPr>
                <a:xfrm>
                  <a:off x="8182705" y="2247219"/>
                  <a:ext cx="451903" cy="233470"/>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lumMod val="75000"/>
                                    <a:lumOff val="25000"/>
                                  </a:schemeClr>
                                </a:solidFill>
                                <a:latin typeface="Cambria Math"/>
                              </a:rPr>
                            </m:ctrlPr>
                          </m:sSubPr>
                          <m:e>
                            <m:r>
                              <a:rPr lang="en-US" b="0" i="1" smtClean="0">
                                <a:solidFill>
                                  <a:schemeClr val="tx1">
                                    <a:lumMod val="75000"/>
                                    <a:lumOff val="25000"/>
                                  </a:schemeClr>
                                </a:solidFill>
                                <a:latin typeface="Cambria Math"/>
                              </a:rPr>
                              <m:t>𝐴</m:t>
                            </m:r>
                          </m:e>
                          <m:sub>
                            <m:r>
                              <a:rPr lang="en-US" b="0" i="1" smtClean="0">
                                <a:solidFill>
                                  <a:schemeClr val="tx1">
                                    <a:lumMod val="75000"/>
                                    <a:lumOff val="25000"/>
                                  </a:schemeClr>
                                </a:solidFill>
                                <a:latin typeface="Cambria Math"/>
                              </a:rPr>
                              <m:t>𝑖</m:t>
                            </m:r>
                          </m:sub>
                        </m:sSub>
                      </m:oMath>
                    </m:oMathPara>
                  </a14:m>
                  <a:endParaRPr lang="en-US" dirty="0">
                    <a:solidFill>
                      <a:schemeClr val="tx1">
                        <a:lumMod val="75000"/>
                        <a:lumOff val="25000"/>
                      </a:schemeClr>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8182705" y="2247219"/>
                  <a:ext cx="451903" cy="233470"/>
                </a:xfrm>
                <a:prstGeom prst="rect">
                  <a:avLst/>
                </a:prstGeom>
                <a:blipFill rotWithShape="1">
                  <a:blip r:embed="rId7"/>
                  <a:stretch>
                    <a:fillRect b="-60526"/>
                  </a:stretch>
                </a:blipFill>
                <a:ln w="28575">
                  <a:noFill/>
                </a:ln>
              </p:spPr>
              <p:txBody>
                <a:bodyPr/>
                <a:lstStyle/>
                <a:p>
                  <a:r>
                    <a:rPr lang="en-US">
                      <a:noFill/>
                    </a:rPr>
                    <a:t> </a:t>
                  </a:r>
                </a:p>
              </p:txBody>
            </p:sp>
          </mc:Fallback>
        </mc:AlternateContent>
        <p:grpSp>
          <p:nvGrpSpPr>
            <p:cNvPr id="67" name="Group 66"/>
            <p:cNvGrpSpPr/>
            <p:nvPr/>
          </p:nvGrpSpPr>
          <p:grpSpPr>
            <a:xfrm>
              <a:off x="697163" y="2060069"/>
              <a:ext cx="2249305" cy="1445131"/>
              <a:chOff x="-135215" y="1676400"/>
              <a:chExt cx="3469483" cy="2318079"/>
            </a:xfrm>
          </p:grpSpPr>
          <p:grpSp>
            <p:nvGrpSpPr>
              <p:cNvPr id="68" name="Group 67"/>
              <p:cNvGrpSpPr/>
              <p:nvPr/>
            </p:nvGrpSpPr>
            <p:grpSpPr>
              <a:xfrm>
                <a:off x="-135215" y="1676400"/>
                <a:ext cx="3219055" cy="2318079"/>
                <a:chOff x="-245203" y="1364156"/>
                <a:chExt cx="4192215" cy="2789397"/>
              </a:xfrm>
            </p:grpSpPr>
            <p:sp>
              <p:nvSpPr>
                <p:cNvPr id="71" name="Rectangle 70"/>
                <p:cNvSpPr/>
                <p:nvPr/>
              </p:nvSpPr>
              <p:spPr>
                <a:xfrm>
                  <a:off x="1203811" y="1516558"/>
                  <a:ext cx="25908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884677" y="1821358"/>
                  <a:ext cx="2661308" cy="1478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70412" y="2049959"/>
                  <a:ext cx="2573117" cy="1478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4" name="TextBox 73"/>
                    <p:cNvSpPr txBox="1"/>
                    <p:nvPr/>
                  </p:nvSpPr>
                  <p:spPr>
                    <a:xfrm rot="16200000">
                      <a:off x="2004632" y="1516558"/>
                      <a:ext cx="4564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rot="16200000">
                      <a:off x="2004632" y="1516558"/>
                      <a:ext cx="456479" cy="369332"/>
                    </a:xfrm>
                    <a:prstGeom prst="rect">
                      <a:avLst/>
                    </a:prstGeom>
                    <a:blipFill rotWithShape="1">
                      <a:blip r:embed="rId27"/>
                      <a:stretch>
                        <a:fillRect r="-8000"/>
                      </a:stretch>
                    </a:blipFill>
                  </p:spPr>
                  <p:txBody>
                    <a:bodyPr/>
                    <a:lstStyle/>
                    <a:p>
                      <a:r>
                        <a:rPr lang="en-US">
                          <a:noFill/>
                        </a:rPr>
                        <a:t> </a:t>
                      </a:r>
                    </a:p>
                  </p:txBody>
                </p:sp>
              </mc:Fallback>
            </mc:AlternateContent>
            <p:grpSp>
              <p:nvGrpSpPr>
                <p:cNvPr id="75" name="Group 74"/>
                <p:cNvGrpSpPr/>
                <p:nvPr/>
              </p:nvGrpSpPr>
              <p:grpSpPr>
                <a:xfrm>
                  <a:off x="670412" y="1364156"/>
                  <a:ext cx="3276600" cy="2180062"/>
                  <a:chOff x="4876800" y="2286000"/>
                  <a:chExt cx="1600200" cy="1600202"/>
                </a:xfrm>
              </p:grpSpPr>
              <p:sp>
                <p:nvSpPr>
                  <p:cNvPr id="78" name="Cube 77"/>
                  <p:cNvSpPr/>
                  <p:nvPr/>
                </p:nvSpPr>
                <p:spPr>
                  <a:xfrm>
                    <a:off x="4876800" y="2286000"/>
                    <a:ext cx="1600200" cy="1600200"/>
                  </a:xfrm>
                  <a:prstGeom prst="cube">
                    <a:avLst>
                      <a:gd name="adj" fmla="val 304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5211725" y="2286000"/>
                    <a:ext cx="0" cy="10794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211725" y="3365486"/>
                    <a:ext cx="1265275" cy="113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876800" y="3371154"/>
                    <a:ext cx="334925" cy="515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TextBox 75"/>
                    <p:cNvSpPr txBox="1"/>
                    <p:nvPr/>
                  </p:nvSpPr>
                  <p:spPr>
                    <a:xfrm>
                      <a:off x="1584811" y="3440667"/>
                      <a:ext cx="908049" cy="712886"/>
                    </a:xfrm>
                    <a:prstGeom prst="rect">
                      <a:avLst/>
                    </a:prstGeom>
                    <a:noFill/>
                  </p:spPr>
                  <p:txBody>
                    <a:bodyPr wrap="square" rtlCol="0">
                      <a:spAutoFit/>
                    </a:bodyPr>
                    <a:lstStyle/>
                    <a:p>
                      <a:pPr algn="ctr"/>
                      <a14:m>
                        <m:oMath xmlns:m="http://schemas.openxmlformats.org/officeDocument/2006/math">
                          <m:sSub>
                            <m:sSubPr>
                              <m:ctrlPr>
                                <a:rPr lang="en-US" i="1" smtClean="0">
                                  <a:latin typeface="Cambria Math"/>
                                </a:rPr>
                              </m:ctrlPr>
                            </m:sSubPr>
                            <m:e>
                              <m:r>
                                <a:rPr lang="en-US" b="0" i="1" smtClean="0">
                                  <a:latin typeface="Cambria Math"/>
                                </a:rPr>
                                <m:t>𝑑</m:t>
                              </m:r>
                            </m:e>
                            <m:sub/>
                          </m:sSub>
                        </m:oMath>
                      </a14:m>
                      <a:r>
                        <a:rPr lang="en-US" dirty="0" smtClean="0"/>
                        <a:t> </a:t>
                      </a:r>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1584811" y="3440667"/>
                      <a:ext cx="908049" cy="712886"/>
                    </a:xfrm>
                    <a:prstGeom prst="rect">
                      <a:avLst/>
                    </a:prstGeom>
                    <a:blipFill rotWithShape="1">
                      <a:blip r:embed="rId28"/>
                      <a:stretch>
                        <a:fillRect l="-13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rot="16200000">
                      <a:off x="-469061" y="2350019"/>
                      <a:ext cx="1189621" cy="74190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𝑑</m:t>
                            </m:r>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rot="16200000">
                      <a:off x="-469061" y="2350019"/>
                      <a:ext cx="1189621" cy="741906"/>
                    </a:xfrm>
                    <a:prstGeom prst="rect">
                      <a:avLst/>
                    </a:prstGeom>
                    <a:blipFill rotWithShape="1">
                      <a:blip r:embed="rId2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9" name="TextBox 68"/>
                  <p:cNvSpPr txBox="1"/>
                  <p:nvPr/>
                </p:nvSpPr>
                <p:spPr>
                  <a:xfrm rot="18600000">
                    <a:off x="2595402" y="3025550"/>
                    <a:ext cx="908050" cy="569683"/>
                  </a:xfrm>
                  <a:prstGeom prst="rect">
                    <a:avLst/>
                  </a:prstGeom>
                  <a:noFill/>
                </p:spPr>
                <p:txBody>
                  <a:bodyPr wrap="square" rtlCol="0">
                    <a:spAutoFit/>
                  </a:bodyPr>
                  <a:lstStyle/>
                  <a:p>
                    <a:pPr algn="ctr"/>
                    <a14:m>
                      <m:oMath xmlns:m="http://schemas.openxmlformats.org/officeDocument/2006/math">
                        <m:r>
                          <a:rPr lang="en-US" i="1" smtClean="0">
                            <a:latin typeface="Cambria Math"/>
                          </a:rPr>
                          <m:t>𝑑</m:t>
                        </m:r>
                      </m:oMath>
                    </a14:m>
                    <a:r>
                      <a:rPr lang="en-US" dirty="0" smtClean="0"/>
                      <a:t> </a:t>
                    </a:r>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rot="18600000">
                    <a:off x="2595402" y="3025550"/>
                    <a:ext cx="908050" cy="569683"/>
                  </a:xfrm>
                  <a:prstGeom prst="rect">
                    <a:avLst/>
                  </a:prstGeom>
                  <a:blipFill rotWithShape="1">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1291909" y="2527079"/>
                    <a:ext cx="516622" cy="523220"/>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a:rPr>
                            <m:t>𝑇</m:t>
                          </m:r>
                        </m:oMath>
                      </m:oMathPara>
                    </a14:m>
                    <a:endParaRPr lang="en-US" sz="2800" i="1" dirty="0">
                      <a:solidFill>
                        <a:schemeClr val="tx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1291909" y="2527079"/>
                    <a:ext cx="516622" cy="523220"/>
                  </a:xfrm>
                  <a:prstGeom prst="rect">
                    <a:avLst/>
                  </a:prstGeom>
                  <a:blipFill rotWithShape="1">
                    <a:blip r:embed="rId31"/>
                    <a:stretch>
                      <a:fillRect/>
                    </a:stretch>
                  </a:blipFill>
                  <a:ln w="28575">
                    <a:noFill/>
                  </a:ln>
                </p:spPr>
                <p:txBody>
                  <a:bodyPr/>
                  <a:lstStyle/>
                  <a:p>
                    <a:r>
                      <a:rPr lang="en-US">
                        <a:noFill/>
                      </a:rPr>
                      <a:t> </a:t>
                    </a:r>
                  </a:p>
                </p:txBody>
              </p:sp>
            </mc:Fallback>
          </mc:AlternateContent>
        </p:grpSp>
        <p:sp>
          <p:nvSpPr>
            <p:cNvPr id="82" name="Rectangle 81"/>
            <p:cNvSpPr/>
            <p:nvPr/>
          </p:nvSpPr>
          <p:spPr>
            <a:xfrm>
              <a:off x="3914099" y="2793812"/>
              <a:ext cx="3429000" cy="430887"/>
            </a:xfrm>
            <a:prstGeom prst="rect">
              <a:avLst/>
            </a:prstGeom>
          </p:spPr>
          <p:txBody>
            <a:bodyPr wrap="square">
              <a:spAutoFit/>
            </a:bodyPr>
            <a:lstStyle/>
            <a:p>
              <a:r>
                <a:rPr lang="en-US" sz="2200" u="sng" dirty="0" smtClean="0">
                  <a:solidFill>
                    <a:schemeClr val="tx2"/>
                  </a:solidFill>
                </a:rPr>
                <a:t>Aim:</a:t>
              </a:r>
              <a:r>
                <a:rPr lang="en-US" sz="2200" dirty="0" smtClean="0">
                  <a:solidFill>
                    <a:schemeClr val="tx2"/>
                  </a:solidFill>
                </a:rPr>
                <a:t>   </a:t>
              </a:r>
              <a:r>
                <a:rPr lang="en-US" sz="2200" i="1" dirty="0" smtClean="0">
                  <a:solidFill>
                    <a:schemeClr val="tx2"/>
                  </a:solidFill>
                </a:rPr>
                <a:t>Recover A, B, C</a:t>
              </a:r>
              <a:endParaRPr lang="en-US" sz="2200" i="1" dirty="0">
                <a:solidFill>
                  <a:schemeClr val="tx2"/>
                </a:solidFill>
              </a:endParaRPr>
            </a:p>
          </p:txBody>
        </p:sp>
      </p:grpSp>
      <p:sp>
        <p:nvSpPr>
          <p:cNvPr id="30" name="TextBox 29"/>
          <p:cNvSpPr txBox="1"/>
          <p:nvPr/>
        </p:nvSpPr>
        <p:spPr>
          <a:xfrm>
            <a:off x="609600" y="4598313"/>
            <a:ext cx="8458200" cy="430887"/>
          </a:xfrm>
          <a:prstGeom prst="rect">
            <a:avLst/>
          </a:prstGeom>
          <a:noFill/>
        </p:spPr>
        <p:txBody>
          <a:bodyPr wrap="square" rtlCol="0">
            <a:spAutoFit/>
          </a:bodyPr>
          <a:lstStyle/>
          <a:p>
            <a:pPr marL="342900" indent="-342900">
              <a:buFont typeface="Arial" pitchFamily="34" charset="0"/>
              <a:buChar char="•"/>
            </a:pPr>
            <a:r>
              <a:rPr lang="en-US" sz="2200" dirty="0" smtClean="0"/>
              <a:t>Any algorithm for full-rank (non-orthogonal) tensors suffices</a:t>
            </a:r>
          </a:p>
        </p:txBody>
      </p:sp>
    </p:spTree>
    <p:extLst>
      <p:ext uri="{BB962C8B-B14F-4D97-AF65-F5344CB8AC3E}">
        <p14:creationId xmlns:p14="http://schemas.microsoft.com/office/powerpoint/2010/main" val="2143516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19" grpId="0"/>
      <p:bldP spid="34"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Blast from the Past</a:t>
            </a:r>
            <a:endParaRPr lang="en-US" dirty="0"/>
          </a:p>
        </p:txBody>
      </p:sp>
      <p:grpSp>
        <p:nvGrpSpPr>
          <p:cNvPr id="3" name="Group 2"/>
          <p:cNvGrpSpPr/>
          <p:nvPr/>
        </p:nvGrpSpPr>
        <p:grpSpPr>
          <a:xfrm>
            <a:off x="435853" y="1291114"/>
            <a:ext cx="2667303" cy="1880384"/>
            <a:chOff x="567852" y="1676400"/>
            <a:chExt cx="2515988" cy="1811702"/>
          </a:xfrm>
        </p:grpSpPr>
        <p:grpSp>
          <p:nvGrpSpPr>
            <p:cNvPr id="4" name="Group 3"/>
            <p:cNvGrpSpPr/>
            <p:nvPr/>
          </p:nvGrpSpPr>
          <p:grpSpPr>
            <a:xfrm>
              <a:off x="567852" y="1676400"/>
              <a:ext cx="2515988" cy="1811702"/>
              <a:chOff x="670412" y="1364156"/>
              <a:chExt cx="3276600" cy="2180062"/>
            </a:xfrm>
          </p:grpSpPr>
          <p:sp>
            <p:nvSpPr>
              <p:cNvPr id="7" name="Rectangle 6"/>
              <p:cNvSpPr/>
              <p:nvPr/>
            </p:nvSpPr>
            <p:spPr>
              <a:xfrm>
                <a:off x="1203811" y="1516558"/>
                <a:ext cx="25908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4677" y="1821358"/>
                <a:ext cx="2661308" cy="1478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412" y="2049959"/>
                <a:ext cx="2573117" cy="1478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rot="16200000">
                    <a:off x="2004632" y="1516558"/>
                    <a:ext cx="4564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rot="16200000">
                    <a:off x="2004632" y="1516558"/>
                    <a:ext cx="456479" cy="369332"/>
                  </a:xfrm>
                  <a:prstGeom prst="rect">
                    <a:avLst/>
                  </a:prstGeom>
                  <a:blipFill rotWithShape="1">
                    <a:blip r:embed="rId2"/>
                    <a:stretch>
                      <a:fillRect r="-8000"/>
                    </a:stretch>
                  </a:blipFill>
                </p:spPr>
                <p:txBody>
                  <a:bodyPr/>
                  <a:lstStyle/>
                  <a:p>
                    <a:r>
                      <a:rPr lang="en-US">
                        <a:noFill/>
                      </a:rPr>
                      <a:t> </a:t>
                    </a:r>
                  </a:p>
                </p:txBody>
              </p:sp>
            </mc:Fallback>
          </mc:AlternateContent>
          <p:grpSp>
            <p:nvGrpSpPr>
              <p:cNvPr id="11" name="Group 10"/>
              <p:cNvGrpSpPr/>
              <p:nvPr/>
            </p:nvGrpSpPr>
            <p:grpSpPr>
              <a:xfrm>
                <a:off x="670412" y="1364156"/>
                <a:ext cx="3276600" cy="2180062"/>
                <a:chOff x="4876800" y="2286000"/>
                <a:chExt cx="1600200" cy="1600202"/>
              </a:xfrm>
            </p:grpSpPr>
            <p:sp>
              <p:nvSpPr>
                <p:cNvPr id="14" name="Cube 13"/>
                <p:cNvSpPr/>
                <p:nvPr/>
              </p:nvSpPr>
              <p:spPr>
                <a:xfrm>
                  <a:off x="4876800" y="2286000"/>
                  <a:ext cx="1600200" cy="1600200"/>
                </a:xfrm>
                <a:prstGeom prst="cube">
                  <a:avLst>
                    <a:gd name="adj" fmla="val 304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5211725" y="2286000"/>
                  <a:ext cx="0" cy="10794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11725" y="3365486"/>
                  <a:ext cx="1265275" cy="113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876800" y="3371154"/>
                  <a:ext cx="334925" cy="515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6" name="TextBox 5"/>
                <p:cNvSpPr txBox="1"/>
                <p:nvPr/>
              </p:nvSpPr>
              <p:spPr>
                <a:xfrm>
                  <a:off x="1291909" y="2527079"/>
                  <a:ext cx="516622" cy="523220"/>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a:rPr>
                          <m:t>𝑇</m:t>
                        </m:r>
                      </m:oMath>
                    </m:oMathPara>
                  </a14:m>
                  <a:endParaRPr lang="en-US" sz="2800" i="1"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291909" y="2527079"/>
                  <a:ext cx="516622" cy="523220"/>
                </a:xfrm>
                <a:prstGeom prst="rect">
                  <a:avLst/>
                </a:prstGeom>
                <a:blipFill rotWithShape="1">
                  <a:blip r:embed="rId6"/>
                  <a:stretch>
                    <a:fillRect/>
                  </a:stretch>
                </a:blipFill>
                <a:ln w="28575">
                  <a:noFill/>
                </a:ln>
              </p:spPr>
              <p:txBody>
                <a:bodyPr/>
                <a:lstStyle/>
                <a:p>
                  <a:r>
                    <a:rPr lang="en-US">
                      <a:noFill/>
                    </a:rPr>
                    <a:t> </a:t>
                  </a:r>
                </a:p>
              </p:txBody>
            </p:sp>
          </mc:Fallback>
        </mc:AlternateContent>
      </p:grpSp>
      <p:sp>
        <p:nvSpPr>
          <p:cNvPr id="18" name="Rectangle 17"/>
          <p:cNvSpPr/>
          <p:nvPr/>
        </p:nvSpPr>
        <p:spPr>
          <a:xfrm>
            <a:off x="228603" y="3581400"/>
            <a:ext cx="2750492" cy="3200400"/>
          </a:xfrm>
          <a:prstGeom prst="rect">
            <a:avLst/>
          </a:prstGeom>
          <a:solidFill>
            <a:srgbClr val="F9FBFD"/>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81000" y="3607713"/>
            <a:ext cx="2286000" cy="2705219"/>
            <a:chOff x="4114800" y="3455313"/>
            <a:chExt cx="2286000" cy="2705219"/>
          </a:xfrm>
        </p:grpSpPr>
        <mc:AlternateContent xmlns:mc="http://schemas.openxmlformats.org/markup-compatibility/2006" xmlns:a14="http://schemas.microsoft.com/office/drawing/2010/main">
          <mc:Choice Requires="a14">
            <p:sp>
              <p:nvSpPr>
                <p:cNvPr id="20" name="Rectangle 19"/>
                <p:cNvSpPr/>
                <p:nvPr/>
              </p:nvSpPr>
              <p:spPr>
                <a:xfrm>
                  <a:off x="4114800" y="3988917"/>
                  <a:ext cx="2286000" cy="6592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a:ea typeface="Cambria Math"/>
                              </a:rPr>
                            </m:ctrlPr>
                          </m:sSubPr>
                          <m:e>
                            <m:r>
                              <a:rPr lang="en-US" b="1" i="1" dirty="0">
                                <a:latin typeface="Cambria Math"/>
                                <a:ea typeface="Cambria Math"/>
                              </a:rPr>
                              <m:t>𝑻</m:t>
                            </m:r>
                            <m:r>
                              <a:rPr lang="en-US" b="1" i="1" dirty="0">
                                <a:latin typeface="Cambria Math"/>
                                <a:ea typeface="Cambria Math"/>
                              </a:rPr>
                              <m:t>≈</m:t>
                            </m:r>
                          </m:e>
                          <m:sub>
                            <m:r>
                              <a:rPr lang="en-US" b="1" i="1" dirty="0">
                                <a:latin typeface="Cambria Math"/>
                                <a:ea typeface="Cambria Math"/>
                              </a:rPr>
                              <m:t>𝝐</m:t>
                            </m:r>
                          </m:sub>
                        </m:sSub>
                        <m:nary>
                          <m:naryPr>
                            <m:chr m:val="∑"/>
                            <m:limLoc m:val="subSup"/>
                            <m:ctrlPr>
                              <a:rPr lang="en-US" i="1">
                                <a:solidFill>
                                  <a:schemeClr val="tx1">
                                    <a:lumMod val="75000"/>
                                    <a:lumOff val="25000"/>
                                  </a:schemeClr>
                                </a:solidFill>
                                <a:latin typeface="Cambria Math"/>
                              </a:rPr>
                            </m:ctrlPr>
                          </m:naryPr>
                          <m:sub>
                            <m:r>
                              <m:rPr>
                                <m:brk m:alnAt="1"/>
                              </m:rPr>
                              <a:rPr lang="en-US" b="0" i="1" smtClean="0">
                                <a:solidFill>
                                  <a:schemeClr val="tx1">
                                    <a:lumMod val="75000"/>
                                    <a:lumOff val="25000"/>
                                  </a:schemeClr>
                                </a:solidFill>
                                <a:latin typeface="Cambria Math"/>
                              </a:rPr>
                              <m:t>𝑖</m:t>
                            </m:r>
                            <m:r>
                              <a:rPr lang="en-US" i="1">
                                <a:solidFill>
                                  <a:schemeClr val="tx1">
                                    <a:lumMod val="75000"/>
                                    <a:lumOff val="25000"/>
                                  </a:schemeClr>
                                </a:solidFill>
                                <a:latin typeface="Cambria Math"/>
                              </a:rPr>
                              <m:t>=1</m:t>
                            </m:r>
                          </m:sub>
                          <m:sup>
                            <m:r>
                              <a:rPr lang="en-US" b="0" i="1" smtClean="0">
                                <a:solidFill>
                                  <a:schemeClr val="tx1">
                                    <a:lumMod val="75000"/>
                                    <a:lumOff val="25000"/>
                                  </a:schemeClr>
                                </a:solidFill>
                                <a:latin typeface="Cambria Math"/>
                              </a:rPr>
                              <m:t>𝑘</m:t>
                            </m:r>
                          </m:sup>
                          <m:e>
                            <m:sSub>
                              <m:sSubPr>
                                <m:ctrlPr>
                                  <a:rPr lang="en-US" i="1">
                                    <a:solidFill>
                                      <a:schemeClr val="tx1">
                                        <a:lumMod val="75000"/>
                                        <a:lumOff val="25000"/>
                                      </a:schemeClr>
                                    </a:solidFill>
                                    <a:latin typeface="Cambria Math"/>
                                  </a:rPr>
                                </m:ctrlPr>
                              </m:sSubPr>
                              <m:e>
                                <m:r>
                                  <a:rPr lang="en-US" b="0" i="1" smtClean="0">
                                    <a:solidFill>
                                      <a:schemeClr val="tx1">
                                        <a:lumMod val="75000"/>
                                        <a:lumOff val="25000"/>
                                      </a:schemeClr>
                                    </a:solidFill>
                                    <a:latin typeface="Cambria Math"/>
                                  </a:rPr>
                                  <m:t>𝑎</m:t>
                                </m:r>
                              </m:e>
                              <m:sub>
                                <m:r>
                                  <a:rPr lang="en-US" b="0" i="1" smtClean="0">
                                    <a:solidFill>
                                      <a:schemeClr val="tx1">
                                        <a:lumMod val="75000"/>
                                        <a:lumOff val="25000"/>
                                      </a:schemeClr>
                                    </a:solidFill>
                                    <a:latin typeface="Cambria Math"/>
                                  </a:rPr>
                                  <m:t>𝑖</m:t>
                                </m:r>
                              </m:sub>
                            </m:sSub>
                            <m:r>
                              <a:rPr lang="en-US" i="1">
                                <a:solidFill>
                                  <a:schemeClr val="tx1">
                                    <a:lumMod val="75000"/>
                                    <a:lumOff val="25000"/>
                                  </a:schemeClr>
                                </a:solidFill>
                                <a:latin typeface="Cambria Math"/>
                                <a:ea typeface="Cambria Math"/>
                              </a:rPr>
                              <m:t>⨂</m:t>
                            </m:r>
                            <m:sSub>
                              <m:sSubPr>
                                <m:ctrlPr>
                                  <a:rPr lang="en-US" i="1">
                                    <a:solidFill>
                                      <a:schemeClr val="tx1">
                                        <a:lumMod val="75000"/>
                                        <a:lumOff val="25000"/>
                                      </a:schemeClr>
                                    </a:solidFill>
                                    <a:latin typeface="Cambria Math"/>
                                  </a:rPr>
                                </m:ctrlPr>
                              </m:sSubPr>
                              <m:e>
                                <m:r>
                                  <a:rPr lang="en-US" b="0" i="1" smtClean="0">
                                    <a:solidFill>
                                      <a:schemeClr val="tx1">
                                        <a:lumMod val="75000"/>
                                        <a:lumOff val="25000"/>
                                      </a:schemeClr>
                                    </a:solidFill>
                                    <a:latin typeface="Cambria Math"/>
                                  </a:rPr>
                                  <m:t>𝑏</m:t>
                                </m:r>
                              </m:e>
                              <m:sub>
                                <m:r>
                                  <a:rPr lang="en-US" b="0" i="1" smtClean="0">
                                    <a:solidFill>
                                      <a:schemeClr val="tx1">
                                        <a:lumMod val="75000"/>
                                        <a:lumOff val="25000"/>
                                      </a:schemeClr>
                                    </a:solidFill>
                                    <a:latin typeface="Cambria Math"/>
                                  </a:rPr>
                                  <m:t>𝑖</m:t>
                                </m:r>
                              </m:sub>
                            </m:sSub>
                            <m:r>
                              <a:rPr lang="en-US" i="1">
                                <a:solidFill>
                                  <a:schemeClr val="tx1">
                                    <a:lumMod val="75000"/>
                                    <a:lumOff val="25000"/>
                                  </a:schemeClr>
                                </a:solidFill>
                                <a:latin typeface="Cambria Math"/>
                                <a:ea typeface="Cambria Math"/>
                              </a:rPr>
                              <m:t>⨂</m:t>
                            </m:r>
                            <m:sSub>
                              <m:sSubPr>
                                <m:ctrlPr>
                                  <a:rPr lang="en-US" i="1">
                                    <a:solidFill>
                                      <a:schemeClr val="tx1">
                                        <a:lumMod val="75000"/>
                                        <a:lumOff val="25000"/>
                                      </a:schemeClr>
                                    </a:solidFill>
                                    <a:latin typeface="Cambria Math"/>
                                  </a:rPr>
                                </m:ctrlPr>
                              </m:sSubPr>
                              <m:e>
                                <m:r>
                                  <a:rPr lang="en-US" b="0" i="1" smtClean="0">
                                    <a:solidFill>
                                      <a:schemeClr val="tx1">
                                        <a:lumMod val="75000"/>
                                        <a:lumOff val="25000"/>
                                      </a:schemeClr>
                                    </a:solidFill>
                                    <a:latin typeface="Cambria Math"/>
                                  </a:rPr>
                                  <m:t>𝑐</m:t>
                                </m:r>
                              </m:e>
                              <m:sub>
                                <m:r>
                                  <a:rPr lang="en-US" b="0" i="1" smtClean="0">
                                    <a:solidFill>
                                      <a:schemeClr val="tx1">
                                        <a:lumMod val="75000"/>
                                        <a:lumOff val="25000"/>
                                      </a:schemeClr>
                                    </a:solidFill>
                                    <a:latin typeface="Cambria Math"/>
                                  </a:rPr>
                                  <m:t>𝑖</m:t>
                                </m:r>
                              </m:sub>
                            </m:sSub>
                          </m:e>
                        </m:nary>
                      </m:oMath>
                    </m:oMathPara>
                  </a14:m>
                  <a:endParaRPr lang="en-US" dirty="0">
                    <a:solidFill>
                      <a:schemeClr val="tx1">
                        <a:lumMod val="75000"/>
                        <a:lumOff val="25000"/>
                      </a:schemeClr>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4114800" y="3988917"/>
                  <a:ext cx="2286000" cy="659283"/>
                </a:xfrm>
                <a:prstGeom prst="rect">
                  <a:avLst/>
                </a:prstGeom>
                <a:blipFill rotWithShape="1">
                  <a:blip r:embed="rId7"/>
                  <a:stretch>
                    <a:fillRect/>
                  </a:stretch>
                </a:blipFill>
              </p:spPr>
              <p:txBody>
                <a:bodyPr/>
                <a:lstStyle/>
                <a:p>
                  <a:r>
                    <a:rPr lang="en-US">
                      <a:noFill/>
                    </a:rPr>
                    <a:t> </a:t>
                  </a:r>
                </a:p>
              </p:txBody>
            </p:sp>
          </mc:Fallback>
        </mc:AlternateContent>
        <p:sp>
          <p:nvSpPr>
            <p:cNvPr id="21" name="Rectangle 20"/>
            <p:cNvSpPr/>
            <p:nvPr/>
          </p:nvSpPr>
          <p:spPr>
            <a:xfrm>
              <a:off x="4800600" y="3455313"/>
              <a:ext cx="1143000" cy="461665"/>
            </a:xfrm>
            <a:prstGeom prst="rect">
              <a:avLst/>
            </a:prstGeom>
          </p:spPr>
          <p:txBody>
            <a:bodyPr wrap="square">
              <a:spAutoFit/>
            </a:bodyPr>
            <a:lstStyle/>
            <a:p>
              <a:r>
                <a:rPr lang="en-US" sz="2400" u="sng" dirty="0" smtClean="0">
                  <a:solidFill>
                    <a:schemeClr val="tx1">
                      <a:lumMod val="75000"/>
                      <a:lumOff val="25000"/>
                    </a:schemeClr>
                  </a:solidFill>
                </a:rPr>
                <a:t>Recall</a:t>
              </a:r>
              <a:endParaRPr lang="en-US" sz="2400" u="sng" dirty="0">
                <a:solidFill>
                  <a:schemeClr val="tx1">
                    <a:lumMod val="75000"/>
                    <a:lumOff val="25000"/>
                  </a:schemeClr>
                </a:solidFill>
              </a:endParaRPr>
            </a:p>
          </p:txBody>
        </p:sp>
        <p:sp>
          <p:nvSpPr>
            <p:cNvPr id="22" name="Rectangle 21"/>
            <p:cNvSpPr/>
            <p:nvPr/>
          </p:nvSpPr>
          <p:spPr>
            <a:xfrm>
              <a:off x="4114800" y="4776312"/>
              <a:ext cx="1917123" cy="1038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p:cNvSpPr txBox="1"/>
                <p:nvPr/>
              </p:nvSpPr>
              <p:spPr>
                <a:xfrm>
                  <a:off x="4584013" y="5791200"/>
                  <a:ext cx="1359587" cy="369332"/>
                </a:xfrm>
                <a:prstGeom prst="rect">
                  <a:avLst/>
                </a:prstGeom>
                <a:noFill/>
              </p:spPr>
              <p:txBody>
                <a:bodyPr wrap="square" rtlCol="0">
                  <a:spAutoFit/>
                </a:bodyPr>
                <a:lstStyle/>
                <a:p>
                  <a14:m>
                    <m:oMath xmlns:m="http://schemas.openxmlformats.org/officeDocument/2006/math">
                      <m:r>
                        <a:rPr lang="en-US" b="0" i="1" dirty="0" smtClean="0">
                          <a:latin typeface="Cambria Math"/>
                          <a:cs typeface="Arial" pitchFamily="34" charset="0"/>
                        </a:rPr>
                        <m:t>𝐴</m:t>
                      </m:r>
                      <m:r>
                        <a:rPr lang="en-US" b="0" i="1" dirty="0" smtClean="0">
                          <a:latin typeface="Cambria Math"/>
                          <a:cs typeface="Arial" pitchFamily="34" charset="0"/>
                        </a:rPr>
                        <m:t> (</m:t>
                      </m:r>
                      <m:r>
                        <a:rPr lang="en-US" b="0" i="1" dirty="0" smtClean="0">
                          <a:latin typeface="Cambria Math"/>
                          <a:cs typeface="Arial" pitchFamily="34" charset="0"/>
                        </a:rPr>
                        <m:t>𝑑</m:t>
                      </m:r>
                      <m:r>
                        <a:rPr lang="en-US" b="0" i="1" dirty="0" smtClean="0">
                          <a:latin typeface="Cambria Math"/>
                          <a:cs typeface="Arial" pitchFamily="34" charset="0"/>
                        </a:rPr>
                        <m:t>×</m:t>
                      </m:r>
                      <m:r>
                        <a:rPr lang="en-US" b="0" i="1" dirty="0" smtClean="0">
                          <a:latin typeface="Cambria Math"/>
                          <a:cs typeface="Arial" pitchFamily="34" charset="0"/>
                        </a:rPr>
                        <m:t>𝑘</m:t>
                      </m:r>
                      <m:r>
                        <a:rPr lang="en-US" b="0" i="1" dirty="0" smtClean="0">
                          <a:latin typeface="Cambria Math"/>
                          <a:cs typeface="Arial" pitchFamily="34" charset="0"/>
                        </a:rPr>
                        <m:t>)</m:t>
                      </m:r>
                    </m:oMath>
                  </a14:m>
                  <a:r>
                    <a:rPr lang="en-US" i="1" dirty="0" smtClean="0">
                      <a:cs typeface="Arial" pitchFamily="34" charset="0"/>
                    </a:rPr>
                    <a:t> </a:t>
                  </a:r>
                  <a:endParaRPr lang="en-US" i="1" dirty="0">
                    <a:cs typeface="Arial"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4584013" y="5791200"/>
                  <a:ext cx="1359587" cy="369332"/>
                </a:xfrm>
                <a:prstGeom prst="rect">
                  <a:avLst/>
                </a:prstGeom>
                <a:blipFill rotWithShape="1">
                  <a:blip r:embed="rId8"/>
                  <a:stretch>
                    <a:fillRect b="-11475"/>
                  </a:stretch>
                </a:blipFill>
              </p:spPr>
              <p:txBody>
                <a:bodyPr/>
                <a:lstStyle/>
                <a:p>
                  <a:r>
                    <a:rPr lang="en-US">
                      <a:noFill/>
                    </a:rPr>
                    <a:t> </a:t>
                  </a:r>
                </a:p>
              </p:txBody>
            </p:sp>
          </mc:Fallback>
        </mc:AlternateContent>
        <p:sp>
          <p:nvSpPr>
            <p:cNvPr id="24" name="Rectangle 23"/>
            <p:cNvSpPr/>
            <p:nvPr/>
          </p:nvSpPr>
          <p:spPr>
            <a:xfrm>
              <a:off x="5267325" y="4776311"/>
              <a:ext cx="142875" cy="1038225"/>
            </a:xfrm>
            <a:prstGeom prst="rect">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5288325" y="5117068"/>
                  <a:ext cx="579075" cy="369332"/>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lumMod val="75000"/>
                                    <a:lumOff val="25000"/>
                                  </a:schemeClr>
                                </a:solidFill>
                                <a:latin typeface="Cambria Math"/>
                              </a:rPr>
                            </m:ctrlPr>
                          </m:sSubPr>
                          <m:e>
                            <m:r>
                              <a:rPr lang="en-US" b="0" i="1" smtClean="0">
                                <a:solidFill>
                                  <a:schemeClr val="tx1">
                                    <a:lumMod val="75000"/>
                                    <a:lumOff val="25000"/>
                                  </a:schemeClr>
                                </a:solidFill>
                                <a:latin typeface="Cambria Math"/>
                              </a:rPr>
                              <m:t>𝑎</m:t>
                            </m:r>
                          </m:e>
                          <m:sub>
                            <m:r>
                              <a:rPr lang="en-US" b="0" i="1" smtClean="0">
                                <a:solidFill>
                                  <a:schemeClr val="tx1">
                                    <a:lumMod val="75000"/>
                                    <a:lumOff val="25000"/>
                                  </a:schemeClr>
                                </a:solidFill>
                                <a:latin typeface="Cambria Math"/>
                              </a:rPr>
                              <m:t>𝑖</m:t>
                            </m:r>
                          </m:sub>
                        </m:sSub>
                      </m:oMath>
                    </m:oMathPara>
                  </a14:m>
                  <a:endParaRPr lang="en-US" dirty="0">
                    <a:solidFill>
                      <a:schemeClr val="tx1">
                        <a:lumMod val="75000"/>
                        <a:lumOff val="25000"/>
                      </a:schemeClr>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288325" y="5117068"/>
                  <a:ext cx="579075" cy="369332"/>
                </a:xfrm>
                <a:prstGeom prst="rect">
                  <a:avLst/>
                </a:prstGeom>
                <a:blipFill rotWithShape="1">
                  <a:blip r:embed="rId9"/>
                  <a:stretch>
                    <a:fillRect/>
                  </a:stretch>
                </a:blipFill>
                <a:ln w="28575">
                  <a:noFill/>
                </a:ln>
              </p:spPr>
              <p:txBody>
                <a:bodyPr/>
                <a:lstStyle/>
                <a:p>
                  <a:r>
                    <a:rPr lang="en-US">
                      <a:noFill/>
                    </a:rPr>
                    <a:t> </a:t>
                  </a:r>
                </a:p>
              </p:txBody>
            </p:sp>
          </mc:Fallback>
        </mc:AlternateContent>
      </p:grpSp>
      <p:sp>
        <p:nvSpPr>
          <p:cNvPr id="26" name="Rectangle 25"/>
          <p:cNvSpPr/>
          <p:nvPr/>
        </p:nvSpPr>
        <p:spPr>
          <a:xfrm>
            <a:off x="228600" y="6320135"/>
            <a:ext cx="2509672" cy="400110"/>
          </a:xfrm>
          <a:prstGeom prst="rect">
            <a:avLst/>
          </a:prstGeom>
        </p:spPr>
        <p:txBody>
          <a:bodyPr wrap="square">
            <a:spAutoFit/>
          </a:bodyPr>
          <a:lstStyle/>
          <a:p>
            <a:r>
              <a:rPr lang="en-US" sz="2000" u="sng" dirty="0" smtClean="0">
                <a:solidFill>
                  <a:schemeClr val="tx2"/>
                </a:solidFill>
              </a:rPr>
              <a:t>Aim:</a:t>
            </a:r>
            <a:r>
              <a:rPr lang="en-US" sz="2000" dirty="0" smtClean="0">
                <a:solidFill>
                  <a:schemeClr val="tx2"/>
                </a:solidFill>
              </a:rPr>
              <a:t>   </a:t>
            </a:r>
            <a:r>
              <a:rPr lang="en-US" sz="2000" i="1" dirty="0" smtClean="0">
                <a:solidFill>
                  <a:schemeClr val="tx2"/>
                </a:solidFill>
              </a:rPr>
              <a:t>Recover A, B, C</a:t>
            </a:r>
            <a:endParaRPr lang="en-US" sz="2000" i="1" dirty="0">
              <a:solidFill>
                <a:schemeClr val="tx2"/>
              </a:solidFill>
            </a:endParaRPr>
          </a:p>
        </p:txBody>
      </p:sp>
      <p:sp>
        <p:nvSpPr>
          <p:cNvPr id="29" name="TextBox 28"/>
          <p:cNvSpPr txBox="1"/>
          <p:nvPr/>
        </p:nvSpPr>
        <p:spPr>
          <a:xfrm>
            <a:off x="3581400" y="3653135"/>
            <a:ext cx="5486400" cy="461665"/>
          </a:xfrm>
          <a:prstGeom prst="rect">
            <a:avLst/>
          </a:prstGeom>
          <a:noFill/>
        </p:spPr>
        <p:txBody>
          <a:bodyPr wrap="square" rtlCol="0">
            <a:spAutoFit/>
          </a:bodyPr>
          <a:lstStyle/>
          <a:p>
            <a:r>
              <a:rPr lang="en-US" sz="2400" b="1" dirty="0" smtClean="0">
                <a:solidFill>
                  <a:srgbClr val="FF0000"/>
                </a:solidFill>
              </a:rPr>
              <a:t>Qn. </a:t>
            </a:r>
            <a:r>
              <a:rPr lang="en-US" sz="2400" dirty="0" smtClean="0">
                <a:solidFill>
                  <a:srgbClr val="FF0000"/>
                </a:solidFill>
              </a:rPr>
              <a:t> Is this algorithm robust to errors ?</a:t>
            </a:r>
          </a:p>
        </p:txBody>
      </p:sp>
      <p:sp>
        <p:nvSpPr>
          <p:cNvPr id="30" name="TextBox 29"/>
          <p:cNvSpPr txBox="1"/>
          <p:nvPr/>
        </p:nvSpPr>
        <p:spPr>
          <a:xfrm>
            <a:off x="3124200" y="4141113"/>
            <a:ext cx="6088705" cy="769441"/>
          </a:xfrm>
          <a:prstGeom prst="rect">
            <a:avLst/>
          </a:prstGeom>
          <a:noFill/>
        </p:spPr>
        <p:txBody>
          <a:bodyPr wrap="square" rtlCol="0">
            <a:spAutoFit/>
          </a:bodyPr>
          <a:lstStyle/>
          <a:p>
            <a:r>
              <a:rPr lang="en-US" sz="2200" dirty="0" smtClean="0">
                <a:solidFill>
                  <a:srgbClr val="008000"/>
                </a:solidFill>
              </a:rPr>
              <a:t>Yes !   Needs perturbation bounds for eigenvectors.</a:t>
            </a:r>
          </a:p>
          <a:p>
            <a:r>
              <a:rPr lang="en-US" sz="2200" dirty="0" smtClean="0">
                <a:solidFill>
                  <a:schemeClr val="tx2"/>
                </a:solidFill>
              </a:rPr>
              <a:t>				[Stewart-Sun] </a:t>
            </a:r>
          </a:p>
        </p:txBody>
      </p:sp>
      <mc:AlternateContent xmlns:mc="http://schemas.openxmlformats.org/markup-compatibility/2006" xmlns:a14="http://schemas.microsoft.com/office/drawing/2010/main">
        <mc:Choice Requires="a14">
          <p:sp>
            <p:nvSpPr>
              <p:cNvPr id="31" name="TextBox 30"/>
              <p:cNvSpPr txBox="1"/>
              <p:nvPr/>
            </p:nvSpPr>
            <p:spPr>
              <a:xfrm>
                <a:off x="3276601" y="4953000"/>
                <a:ext cx="5791200" cy="1446550"/>
              </a:xfrm>
              <a:prstGeom prst="rect">
                <a:avLst/>
              </a:prstGeom>
              <a:solidFill>
                <a:srgbClr val="F9EEED"/>
              </a:solidFill>
              <a:ln w="28575">
                <a:solidFill>
                  <a:schemeClr val="accent2"/>
                </a:solidFill>
              </a:ln>
            </p:spPr>
            <p:txBody>
              <a:bodyPr wrap="square" rtlCol="0">
                <a:spAutoFit/>
              </a:bodyPr>
              <a:lstStyle/>
              <a:p>
                <a:r>
                  <a:rPr lang="en-US" sz="2200" b="1" dirty="0" err="1" smtClean="0"/>
                  <a:t>Thm</a:t>
                </a:r>
                <a:r>
                  <a:rPr lang="en-US" sz="2200" b="1" dirty="0" smtClean="0"/>
                  <a:t>. </a:t>
                </a:r>
                <a:r>
                  <a:rPr lang="en-US" sz="2200" dirty="0" smtClean="0"/>
                  <a:t>Efficiently decompose </a:t>
                </a:r>
                <a:r>
                  <a:rPr lang="en-US" sz="2200" dirty="0" smtClean="0">
                    <a:solidFill>
                      <a:schemeClr val="tx1"/>
                    </a:solidFill>
                  </a:rPr>
                  <a:t>T</a:t>
                </a:r>
                <a14:m>
                  <m:oMath xmlns:m="http://schemas.openxmlformats.org/officeDocument/2006/math">
                    <m:sSub>
                      <m:sSubPr>
                        <m:ctrlPr>
                          <a:rPr lang="en-US" sz="2000" i="1" dirty="0" smtClean="0">
                            <a:solidFill>
                              <a:schemeClr val="tx1"/>
                            </a:solidFill>
                            <a:latin typeface="Cambria Math"/>
                          </a:rPr>
                        </m:ctrlPr>
                      </m:sSubPr>
                      <m:e>
                        <m:r>
                          <a:rPr lang="en-US" sz="2000" b="0" i="1" dirty="0" smtClean="0">
                            <a:solidFill>
                              <a:schemeClr val="tx1"/>
                            </a:solidFill>
                            <a:latin typeface="Cambria Math"/>
                          </a:rPr>
                          <m:t>=</m:t>
                        </m:r>
                      </m:e>
                      <m:sub>
                        <m:r>
                          <a:rPr lang="en-US" sz="2000" i="1" dirty="0" smtClean="0">
                            <a:solidFill>
                              <a:schemeClr val="tx1"/>
                            </a:solidFill>
                            <a:latin typeface="Cambria Math"/>
                            <a:ea typeface="Cambria Math"/>
                          </a:rPr>
                          <m:t>𝜖</m:t>
                        </m:r>
                      </m:sub>
                    </m:sSub>
                    <m:nary>
                      <m:naryPr>
                        <m:chr m:val="∑"/>
                        <m:limLoc m:val="subSup"/>
                        <m:ctrlPr>
                          <a:rPr lang="en-US" sz="2000" i="1">
                            <a:solidFill>
                              <a:schemeClr val="tx1">
                                <a:lumMod val="75000"/>
                                <a:lumOff val="25000"/>
                              </a:schemeClr>
                            </a:solidFill>
                            <a:latin typeface="Cambria Math"/>
                          </a:rPr>
                        </m:ctrlPr>
                      </m:naryPr>
                      <m:sub>
                        <m:r>
                          <m:rPr>
                            <m:brk m:alnAt="1"/>
                          </m:rPr>
                          <a:rPr lang="en-US" sz="2000" i="1">
                            <a:solidFill>
                              <a:schemeClr val="tx1">
                                <a:lumMod val="75000"/>
                                <a:lumOff val="25000"/>
                              </a:schemeClr>
                            </a:solidFill>
                            <a:latin typeface="Cambria Math"/>
                          </a:rPr>
                          <m:t>𝑖</m:t>
                        </m:r>
                        <m:r>
                          <a:rPr lang="en-US" sz="2000" i="1">
                            <a:solidFill>
                              <a:schemeClr val="tx1">
                                <a:lumMod val="75000"/>
                                <a:lumOff val="25000"/>
                              </a:schemeClr>
                            </a:solidFill>
                            <a:latin typeface="Cambria Math"/>
                          </a:rPr>
                          <m:t>=1</m:t>
                        </m:r>
                      </m:sub>
                      <m:sup>
                        <m:r>
                          <a:rPr lang="en-US" sz="2000" b="0" i="1" smtClean="0">
                            <a:solidFill>
                              <a:schemeClr val="tx1">
                                <a:lumMod val="75000"/>
                                <a:lumOff val="25000"/>
                              </a:schemeClr>
                            </a:solidFill>
                            <a:latin typeface="Cambria Math"/>
                          </a:rPr>
                          <m:t>𝑘</m:t>
                        </m:r>
                      </m:sup>
                      <m:e>
                        <m:sSub>
                          <m:sSubPr>
                            <m:ctrlPr>
                              <a:rPr lang="en-US" sz="2000" i="1">
                                <a:solidFill>
                                  <a:schemeClr val="tx1">
                                    <a:lumMod val="75000"/>
                                    <a:lumOff val="25000"/>
                                  </a:schemeClr>
                                </a:solidFill>
                                <a:latin typeface="Cambria Math"/>
                              </a:rPr>
                            </m:ctrlPr>
                          </m:sSubPr>
                          <m:e>
                            <m:r>
                              <a:rPr lang="en-US" sz="2000" b="0" i="1" smtClean="0">
                                <a:solidFill>
                                  <a:schemeClr val="tx1">
                                    <a:lumMod val="75000"/>
                                    <a:lumOff val="25000"/>
                                  </a:schemeClr>
                                </a:solidFill>
                                <a:latin typeface="Cambria Math"/>
                              </a:rPr>
                              <m:t>𝑎</m:t>
                            </m:r>
                          </m:e>
                          <m:sub>
                            <m:r>
                              <a:rPr lang="en-US" sz="2000" i="1">
                                <a:solidFill>
                                  <a:schemeClr val="tx1">
                                    <a:lumMod val="75000"/>
                                    <a:lumOff val="25000"/>
                                  </a:schemeClr>
                                </a:solidFill>
                                <a:latin typeface="Cambria Math"/>
                              </a:rPr>
                              <m:t>𝑖</m:t>
                            </m:r>
                          </m:sub>
                        </m:sSub>
                        <m:r>
                          <a:rPr lang="en-US" sz="2000" i="1">
                            <a:solidFill>
                              <a:schemeClr val="tx1">
                                <a:lumMod val="75000"/>
                                <a:lumOff val="25000"/>
                              </a:schemeClr>
                            </a:solidFill>
                            <a:latin typeface="Cambria Math"/>
                            <a:ea typeface="Cambria Math"/>
                          </a:rPr>
                          <m:t>⨂</m:t>
                        </m:r>
                        <m:sSub>
                          <m:sSubPr>
                            <m:ctrlPr>
                              <a:rPr lang="en-US" sz="2000" i="1">
                                <a:solidFill>
                                  <a:schemeClr val="tx1">
                                    <a:lumMod val="75000"/>
                                    <a:lumOff val="25000"/>
                                  </a:schemeClr>
                                </a:solidFill>
                                <a:latin typeface="Cambria Math"/>
                              </a:rPr>
                            </m:ctrlPr>
                          </m:sSubPr>
                          <m:e>
                            <m:r>
                              <a:rPr lang="en-US" sz="2000" b="0" i="1" smtClean="0">
                                <a:solidFill>
                                  <a:schemeClr val="tx1">
                                    <a:lumMod val="75000"/>
                                    <a:lumOff val="25000"/>
                                  </a:schemeClr>
                                </a:solidFill>
                                <a:latin typeface="Cambria Math"/>
                              </a:rPr>
                              <m:t>𝑏</m:t>
                            </m:r>
                          </m:e>
                          <m:sub>
                            <m:r>
                              <a:rPr lang="en-US" sz="2000" i="1">
                                <a:solidFill>
                                  <a:schemeClr val="tx1">
                                    <a:lumMod val="75000"/>
                                    <a:lumOff val="25000"/>
                                  </a:schemeClr>
                                </a:solidFill>
                                <a:latin typeface="Cambria Math"/>
                              </a:rPr>
                              <m:t>𝑖</m:t>
                            </m:r>
                          </m:sub>
                        </m:sSub>
                        <m:r>
                          <a:rPr lang="en-US" sz="2000" i="1">
                            <a:solidFill>
                              <a:schemeClr val="tx1">
                                <a:lumMod val="75000"/>
                                <a:lumOff val="25000"/>
                              </a:schemeClr>
                            </a:solidFill>
                            <a:latin typeface="Cambria Math"/>
                            <a:ea typeface="Cambria Math"/>
                          </a:rPr>
                          <m:t>⨂</m:t>
                        </m:r>
                        <m:sSub>
                          <m:sSubPr>
                            <m:ctrlPr>
                              <a:rPr lang="en-US" sz="2000" i="1">
                                <a:solidFill>
                                  <a:schemeClr val="tx1">
                                    <a:lumMod val="75000"/>
                                    <a:lumOff val="25000"/>
                                  </a:schemeClr>
                                </a:solidFill>
                                <a:latin typeface="Cambria Math"/>
                              </a:rPr>
                            </m:ctrlPr>
                          </m:sSubPr>
                          <m:e>
                            <m:r>
                              <a:rPr lang="en-US" sz="2000" b="0" i="1" smtClean="0">
                                <a:solidFill>
                                  <a:schemeClr val="tx1">
                                    <a:lumMod val="75000"/>
                                    <a:lumOff val="25000"/>
                                  </a:schemeClr>
                                </a:solidFill>
                                <a:latin typeface="Cambria Math"/>
                              </a:rPr>
                              <m:t>𝑐</m:t>
                            </m:r>
                          </m:e>
                          <m:sub>
                            <m:r>
                              <a:rPr lang="en-US" sz="2000" i="1">
                                <a:solidFill>
                                  <a:schemeClr val="tx1">
                                    <a:lumMod val="75000"/>
                                    <a:lumOff val="25000"/>
                                  </a:schemeClr>
                                </a:solidFill>
                                <a:latin typeface="Cambria Math"/>
                              </a:rPr>
                              <m:t>𝑖</m:t>
                            </m:r>
                          </m:sub>
                        </m:sSub>
                      </m:e>
                    </m:nary>
                  </m:oMath>
                </a14:m>
                <a:r>
                  <a:rPr lang="en-US" sz="2200" dirty="0" smtClean="0">
                    <a:solidFill>
                      <a:schemeClr val="tx1"/>
                    </a:solidFill>
                  </a:rPr>
                  <a:t> </a:t>
                </a:r>
              </a:p>
              <a:p>
                <a:r>
                  <a:rPr lang="en-US" sz="2200" dirty="0"/>
                  <a:t>a</a:t>
                </a:r>
                <a:r>
                  <a:rPr lang="en-US" sz="2200" dirty="0" smtClean="0"/>
                  <a:t>nd recover </a:t>
                </a:r>
                <a14:m>
                  <m:oMath xmlns:m="http://schemas.openxmlformats.org/officeDocument/2006/math">
                    <m:r>
                      <a:rPr lang="en-US" sz="2200" i="1" dirty="0" smtClean="0">
                        <a:latin typeface="Cambria Math"/>
                      </a:rPr>
                      <m:t>𝐴</m:t>
                    </m:r>
                    <m:r>
                      <a:rPr lang="en-US" sz="2200" i="1" dirty="0" smtClean="0">
                        <a:latin typeface="Cambria Math"/>
                      </a:rPr>
                      <m:t>, </m:t>
                    </m:r>
                    <m:r>
                      <a:rPr lang="en-US" sz="2200" i="1" dirty="0" smtClean="0">
                        <a:latin typeface="Cambria Math"/>
                      </a:rPr>
                      <m:t>𝐵</m:t>
                    </m:r>
                    <m:r>
                      <a:rPr lang="en-US" sz="2200" i="1" dirty="0" smtClean="0">
                        <a:latin typeface="Cambria Math"/>
                      </a:rPr>
                      <m:t>, </m:t>
                    </m:r>
                    <m:r>
                      <a:rPr lang="en-US" sz="2200" i="1" dirty="0" smtClean="0">
                        <a:latin typeface="Cambria Math"/>
                      </a:rPr>
                      <m:t>𝐶</m:t>
                    </m:r>
                  </m:oMath>
                </a14:m>
                <a:r>
                  <a:rPr lang="en-US" sz="2200" dirty="0" smtClean="0"/>
                  <a:t> </a:t>
                </a:r>
                <a:r>
                  <a:rPr lang="en-US" sz="2200" dirty="0" err="1" smtClean="0"/>
                  <a:t>upto</a:t>
                </a:r>
                <a:r>
                  <a:rPr lang="en-US" sz="2200" dirty="0" smtClean="0"/>
                  <a:t> </a:t>
                </a:r>
                <a14:m>
                  <m:oMath xmlns:m="http://schemas.openxmlformats.org/officeDocument/2006/math">
                    <m:r>
                      <a:rPr lang="en-US" sz="2200" i="1" smtClean="0">
                        <a:solidFill>
                          <a:srgbClr val="008000"/>
                        </a:solidFill>
                        <a:latin typeface="Cambria Math"/>
                        <a:ea typeface="Cambria Math"/>
                      </a:rPr>
                      <m:t>𝜖</m:t>
                    </m:r>
                    <m:r>
                      <a:rPr lang="en-US" sz="2200" b="0" i="1" smtClean="0">
                        <a:solidFill>
                          <a:srgbClr val="008000"/>
                        </a:solidFill>
                        <a:latin typeface="Cambria Math"/>
                        <a:ea typeface="Cambria Math"/>
                      </a:rPr>
                      <m:t>.</m:t>
                    </m:r>
                    <m:r>
                      <a:rPr lang="en-US" sz="2200" b="0" i="1" smtClean="0">
                        <a:solidFill>
                          <a:srgbClr val="008000"/>
                        </a:solidFill>
                        <a:latin typeface="Cambria Math"/>
                        <a:ea typeface="Cambria Math"/>
                      </a:rPr>
                      <m:t>𝑝𝑜𝑙𝑦</m:t>
                    </m:r>
                    <m:r>
                      <a:rPr lang="en-US" sz="2200" b="0" i="1" smtClean="0">
                        <a:solidFill>
                          <a:srgbClr val="008000"/>
                        </a:solidFill>
                        <a:latin typeface="Cambria Math"/>
                        <a:ea typeface="Cambria Math"/>
                      </a:rPr>
                      <m:t>(</m:t>
                    </m:r>
                    <m:r>
                      <a:rPr lang="en-US" sz="2200" b="0" i="1" smtClean="0">
                        <a:solidFill>
                          <a:srgbClr val="008000"/>
                        </a:solidFill>
                        <a:latin typeface="Cambria Math"/>
                        <a:ea typeface="Cambria Math"/>
                      </a:rPr>
                      <m:t>𝑑</m:t>
                    </m:r>
                    <m:r>
                      <a:rPr lang="en-US" sz="2200" b="0" i="1" smtClean="0">
                        <a:solidFill>
                          <a:srgbClr val="008000"/>
                        </a:solidFill>
                        <a:latin typeface="Cambria Math"/>
                        <a:ea typeface="Cambria Math"/>
                      </a:rPr>
                      <m:t>,</m:t>
                    </m:r>
                    <m:r>
                      <a:rPr lang="en-US" sz="2200" b="0" i="1" smtClean="0">
                        <a:solidFill>
                          <a:srgbClr val="008000"/>
                        </a:solidFill>
                        <a:latin typeface="Cambria Math"/>
                        <a:ea typeface="Cambria Math"/>
                      </a:rPr>
                      <m:t>𝑘</m:t>
                    </m:r>
                    <m:r>
                      <a:rPr lang="en-US" sz="2200" b="0" i="1" smtClean="0">
                        <a:solidFill>
                          <a:srgbClr val="008000"/>
                        </a:solidFill>
                        <a:latin typeface="Cambria Math"/>
                        <a:ea typeface="Cambria Math"/>
                      </a:rPr>
                      <m:t>)</m:t>
                    </m:r>
                  </m:oMath>
                </a14:m>
                <a:r>
                  <a:rPr lang="en-US" sz="2200" dirty="0" smtClean="0">
                    <a:solidFill>
                      <a:srgbClr val="008000"/>
                    </a:solidFill>
                  </a:rPr>
                  <a:t> error</a:t>
                </a:r>
                <a:endParaRPr lang="en-US" sz="2200" dirty="0"/>
              </a:p>
              <a:p>
                <a:r>
                  <a:rPr lang="en-US" sz="2200" dirty="0" smtClean="0">
                    <a:solidFill>
                      <a:schemeClr val="tx1"/>
                    </a:solidFill>
                  </a:rPr>
                  <a:t>when</a:t>
                </a:r>
                <a:r>
                  <a:rPr lang="en-US" sz="2200" dirty="0" smtClean="0"/>
                  <a:t>   </a:t>
                </a:r>
                <a:r>
                  <a:rPr lang="en-US" sz="2200" dirty="0" smtClean="0">
                    <a:solidFill>
                      <a:schemeClr val="tx2"/>
                    </a:solidFill>
                  </a:rPr>
                  <a:t>1) </a:t>
                </a:r>
                <a14:m>
                  <m:oMath xmlns:m="http://schemas.openxmlformats.org/officeDocument/2006/math">
                    <m:r>
                      <a:rPr lang="en-US" sz="2200" i="1" smtClean="0">
                        <a:solidFill>
                          <a:schemeClr val="tx2"/>
                        </a:solidFill>
                        <a:latin typeface="Cambria Math"/>
                      </a:rPr>
                      <m:t>𝐴</m:t>
                    </m:r>
                    <m:r>
                      <a:rPr lang="en-US" sz="2200" b="0" i="1" smtClean="0">
                        <a:solidFill>
                          <a:schemeClr val="tx2"/>
                        </a:solidFill>
                        <a:latin typeface="Cambria Math"/>
                      </a:rPr>
                      <m:t>, </m:t>
                    </m:r>
                    <m:r>
                      <a:rPr lang="en-US" sz="2200" b="0" i="1" smtClean="0">
                        <a:solidFill>
                          <a:schemeClr val="tx2"/>
                        </a:solidFill>
                        <a:latin typeface="Cambria Math"/>
                      </a:rPr>
                      <m:t>𝐵</m:t>
                    </m:r>
                    <m:r>
                      <a:rPr lang="en-US" sz="2200" b="0" i="1" smtClean="0">
                        <a:solidFill>
                          <a:schemeClr val="tx2"/>
                        </a:solidFill>
                        <a:latin typeface="Cambria Math"/>
                      </a:rPr>
                      <m:t> </m:t>
                    </m:r>
                  </m:oMath>
                </a14:m>
                <a:r>
                  <a:rPr lang="en-US" sz="2200" i="1" dirty="0" smtClean="0">
                    <a:solidFill>
                      <a:schemeClr val="tx2"/>
                    </a:solidFill>
                  </a:rPr>
                  <a:t>are min-singular-value </a:t>
                </a:r>
                <a14:m>
                  <m:oMath xmlns:m="http://schemas.openxmlformats.org/officeDocument/2006/math">
                    <m:r>
                      <a:rPr lang="en-US" sz="2200" i="1" smtClean="0">
                        <a:solidFill>
                          <a:schemeClr val="tx2"/>
                        </a:solidFill>
                        <a:latin typeface="Cambria Math"/>
                        <a:ea typeface="Cambria Math"/>
                      </a:rPr>
                      <m:t>≥</m:t>
                    </m:r>
                  </m:oMath>
                </a14:m>
                <a:r>
                  <a:rPr lang="en-US" sz="2200" i="1" dirty="0" smtClean="0">
                    <a:solidFill>
                      <a:schemeClr val="tx2"/>
                    </a:solidFill>
                  </a:rPr>
                  <a:t> 1/poly(d)</a:t>
                </a:r>
              </a:p>
              <a:p>
                <a:r>
                  <a:rPr lang="en-US" sz="2200" i="1" dirty="0" smtClean="0">
                    <a:solidFill>
                      <a:schemeClr val="tx2"/>
                    </a:solidFill>
                  </a:rPr>
                  <a:t>             </a:t>
                </a:r>
                <a:r>
                  <a:rPr lang="en-US" sz="2200" dirty="0" smtClean="0">
                    <a:solidFill>
                      <a:schemeClr val="tx2"/>
                    </a:solidFill>
                  </a:rPr>
                  <a:t>2)</a:t>
                </a:r>
                <a:r>
                  <a:rPr lang="en-US" sz="2200" i="1" dirty="0" smtClean="0">
                    <a:solidFill>
                      <a:schemeClr val="tx2"/>
                    </a:solidFill>
                  </a:rPr>
                  <a:t> C doesn’t have parallel columns.</a:t>
                </a:r>
              </a:p>
            </p:txBody>
          </p:sp>
        </mc:Choice>
        <mc:Fallback xmlns="">
          <p:sp>
            <p:nvSpPr>
              <p:cNvPr id="31" name="TextBox 30"/>
              <p:cNvSpPr txBox="1">
                <a:spLocks noRot="1" noChangeAspect="1" noMove="1" noResize="1" noEditPoints="1" noAdjustHandles="1" noChangeArrowheads="1" noChangeShapeType="1" noTextEdit="1"/>
              </p:cNvSpPr>
              <p:nvPr/>
            </p:nvSpPr>
            <p:spPr>
              <a:xfrm>
                <a:off x="3276601" y="4953000"/>
                <a:ext cx="5791200" cy="1446550"/>
              </a:xfrm>
              <a:prstGeom prst="rect">
                <a:avLst/>
              </a:prstGeom>
              <a:blipFill rotWithShape="1">
                <a:blip r:embed="rId10"/>
                <a:stretch>
                  <a:fillRect l="-1152" t="-30992" r="-524" b="-5785"/>
                </a:stretch>
              </a:blipFill>
              <a:ln w="28575">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581400" y="1388044"/>
                <a:ext cx="5410200" cy="1812356"/>
              </a:xfrm>
              <a:prstGeom prst="rect">
                <a:avLst/>
              </a:prstGeom>
              <a:noFill/>
              <a:ln w="28575">
                <a:solidFill>
                  <a:schemeClr val="accent3">
                    <a:lumMod val="75000"/>
                  </a:schemeClr>
                </a:solidFill>
              </a:ln>
            </p:spPr>
            <p:txBody>
              <a:bodyPr wrap="square" rtlCol="0">
                <a:spAutoFit/>
              </a:bodyPr>
              <a:lstStyle/>
              <a:p>
                <a:r>
                  <a:rPr lang="en-US" sz="2200" b="1" dirty="0" smtClean="0">
                    <a:solidFill>
                      <a:schemeClr val="tx2"/>
                    </a:solidFill>
                  </a:rPr>
                  <a:t>[</a:t>
                </a:r>
                <a:r>
                  <a:rPr lang="en-US" sz="2200" b="1" dirty="0" err="1" smtClean="0">
                    <a:solidFill>
                      <a:schemeClr val="tx2"/>
                    </a:solidFill>
                  </a:rPr>
                  <a:t>Jennrich</a:t>
                </a:r>
                <a:r>
                  <a:rPr lang="en-US" sz="2200" b="1" dirty="0" smtClean="0">
                    <a:solidFill>
                      <a:schemeClr val="tx2"/>
                    </a:solidFill>
                  </a:rPr>
                  <a:t> via </a:t>
                </a:r>
                <a:r>
                  <a:rPr lang="en-US" sz="2200" b="1" dirty="0" err="1" smtClean="0">
                    <a:solidFill>
                      <a:schemeClr val="tx2"/>
                    </a:solidFill>
                  </a:rPr>
                  <a:t>Harshman</a:t>
                </a:r>
                <a:r>
                  <a:rPr lang="en-US" sz="2200" b="1" dirty="0" smtClean="0">
                    <a:solidFill>
                      <a:schemeClr val="tx2"/>
                    </a:solidFill>
                  </a:rPr>
                  <a:t> 70]</a:t>
                </a:r>
              </a:p>
              <a:p>
                <a:r>
                  <a:rPr lang="en-US" sz="2200" dirty="0" smtClean="0"/>
                  <a:t>Algorithm for 3-tensor </a:t>
                </a:r>
                <a14:m>
                  <m:oMath xmlns:m="http://schemas.openxmlformats.org/officeDocument/2006/math">
                    <m:r>
                      <a:rPr lang="en-US" sz="2200" b="0" i="1" smtClean="0">
                        <a:solidFill>
                          <a:schemeClr val="tx1">
                            <a:lumMod val="75000"/>
                            <a:lumOff val="25000"/>
                          </a:schemeClr>
                        </a:solidFill>
                        <a:latin typeface="Cambria Math"/>
                      </a:rPr>
                      <m:t>𝑇</m:t>
                    </m:r>
                    <m:r>
                      <a:rPr lang="en-US" sz="2200" b="0" i="1" smtClean="0">
                        <a:solidFill>
                          <a:schemeClr val="tx1">
                            <a:lumMod val="75000"/>
                            <a:lumOff val="25000"/>
                          </a:schemeClr>
                        </a:solidFill>
                        <a:latin typeface="Cambria Math"/>
                      </a:rPr>
                      <m:t>=</m:t>
                    </m:r>
                    <m:nary>
                      <m:naryPr>
                        <m:chr m:val="∑"/>
                        <m:limLoc m:val="subSup"/>
                        <m:ctrlPr>
                          <a:rPr lang="en-US" sz="2200" i="1">
                            <a:solidFill>
                              <a:schemeClr val="tx1">
                                <a:lumMod val="75000"/>
                                <a:lumOff val="25000"/>
                              </a:schemeClr>
                            </a:solidFill>
                            <a:latin typeface="Cambria Math"/>
                          </a:rPr>
                        </m:ctrlPr>
                      </m:naryPr>
                      <m:sub>
                        <m:r>
                          <m:rPr>
                            <m:brk m:alnAt="1"/>
                          </m:rPr>
                          <a:rPr lang="en-US" sz="2200" i="1">
                            <a:solidFill>
                              <a:schemeClr val="tx1">
                                <a:lumMod val="75000"/>
                                <a:lumOff val="25000"/>
                              </a:schemeClr>
                            </a:solidFill>
                            <a:latin typeface="Cambria Math"/>
                          </a:rPr>
                          <m:t>𝑖</m:t>
                        </m:r>
                        <m:r>
                          <a:rPr lang="en-US" sz="2200" i="1">
                            <a:solidFill>
                              <a:schemeClr val="tx1">
                                <a:lumMod val="75000"/>
                                <a:lumOff val="25000"/>
                              </a:schemeClr>
                            </a:solidFill>
                            <a:latin typeface="Cambria Math"/>
                          </a:rPr>
                          <m:t>=1</m:t>
                        </m:r>
                      </m:sub>
                      <m:sup>
                        <m:r>
                          <a:rPr lang="en-US" sz="2200" i="1">
                            <a:solidFill>
                              <a:schemeClr val="tx1">
                                <a:lumMod val="75000"/>
                                <a:lumOff val="25000"/>
                              </a:schemeClr>
                            </a:solidFill>
                            <a:latin typeface="Cambria Math"/>
                          </a:rPr>
                          <m:t>𝑘</m:t>
                        </m:r>
                      </m:sup>
                      <m:e>
                        <m:sSub>
                          <m:sSubPr>
                            <m:ctrlPr>
                              <a:rPr lang="en-US" sz="2200" i="1">
                                <a:solidFill>
                                  <a:schemeClr val="tx1">
                                    <a:lumMod val="75000"/>
                                    <a:lumOff val="25000"/>
                                  </a:schemeClr>
                                </a:solidFill>
                                <a:latin typeface="Cambria Math"/>
                              </a:rPr>
                            </m:ctrlPr>
                          </m:sSubPr>
                          <m:e>
                            <m:r>
                              <a:rPr lang="en-US" sz="2200" i="1">
                                <a:solidFill>
                                  <a:schemeClr val="tx1">
                                    <a:lumMod val="75000"/>
                                    <a:lumOff val="25000"/>
                                  </a:schemeClr>
                                </a:solidFill>
                                <a:latin typeface="Cambria Math"/>
                              </a:rPr>
                              <m:t>𝑎</m:t>
                            </m:r>
                          </m:e>
                          <m:sub>
                            <m:r>
                              <a:rPr lang="en-US" sz="2200" i="1">
                                <a:solidFill>
                                  <a:schemeClr val="tx1">
                                    <a:lumMod val="75000"/>
                                    <a:lumOff val="25000"/>
                                  </a:schemeClr>
                                </a:solidFill>
                                <a:latin typeface="Cambria Math"/>
                              </a:rPr>
                              <m:t>𝑖</m:t>
                            </m:r>
                          </m:sub>
                        </m:sSub>
                        <m:r>
                          <a:rPr lang="en-US" sz="2200" i="1">
                            <a:solidFill>
                              <a:schemeClr val="tx1">
                                <a:lumMod val="75000"/>
                                <a:lumOff val="25000"/>
                              </a:schemeClr>
                            </a:solidFill>
                            <a:latin typeface="Cambria Math"/>
                            <a:ea typeface="Cambria Math"/>
                          </a:rPr>
                          <m:t>⨂</m:t>
                        </m:r>
                        <m:sSub>
                          <m:sSubPr>
                            <m:ctrlPr>
                              <a:rPr lang="en-US" sz="2200" i="1">
                                <a:solidFill>
                                  <a:schemeClr val="tx1">
                                    <a:lumMod val="75000"/>
                                    <a:lumOff val="25000"/>
                                  </a:schemeClr>
                                </a:solidFill>
                                <a:latin typeface="Cambria Math"/>
                              </a:rPr>
                            </m:ctrlPr>
                          </m:sSubPr>
                          <m:e>
                            <m:r>
                              <a:rPr lang="en-US" sz="2200" i="1">
                                <a:solidFill>
                                  <a:schemeClr val="tx1">
                                    <a:lumMod val="75000"/>
                                    <a:lumOff val="25000"/>
                                  </a:schemeClr>
                                </a:solidFill>
                                <a:latin typeface="Cambria Math"/>
                              </a:rPr>
                              <m:t>𝑏</m:t>
                            </m:r>
                          </m:e>
                          <m:sub>
                            <m:r>
                              <a:rPr lang="en-US" sz="2200" i="1">
                                <a:solidFill>
                                  <a:schemeClr val="tx1">
                                    <a:lumMod val="75000"/>
                                    <a:lumOff val="25000"/>
                                  </a:schemeClr>
                                </a:solidFill>
                                <a:latin typeface="Cambria Math"/>
                              </a:rPr>
                              <m:t>𝑖</m:t>
                            </m:r>
                          </m:sub>
                        </m:sSub>
                        <m:r>
                          <a:rPr lang="en-US" sz="2200" i="1">
                            <a:solidFill>
                              <a:schemeClr val="tx1">
                                <a:lumMod val="75000"/>
                                <a:lumOff val="25000"/>
                              </a:schemeClr>
                            </a:solidFill>
                            <a:latin typeface="Cambria Math"/>
                            <a:ea typeface="Cambria Math"/>
                          </a:rPr>
                          <m:t>⨂</m:t>
                        </m:r>
                        <m:sSub>
                          <m:sSubPr>
                            <m:ctrlPr>
                              <a:rPr lang="en-US" sz="2200" i="1">
                                <a:solidFill>
                                  <a:schemeClr val="tx1">
                                    <a:lumMod val="75000"/>
                                    <a:lumOff val="25000"/>
                                  </a:schemeClr>
                                </a:solidFill>
                                <a:latin typeface="Cambria Math"/>
                              </a:rPr>
                            </m:ctrlPr>
                          </m:sSubPr>
                          <m:e>
                            <m:r>
                              <a:rPr lang="en-US" sz="2200" i="1">
                                <a:solidFill>
                                  <a:schemeClr val="tx1">
                                    <a:lumMod val="75000"/>
                                    <a:lumOff val="25000"/>
                                  </a:schemeClr>
                                </a:solidFill>
                                <a:latin typeface="Cambria Math"/>
                              </a:rPr>
                              <m:t>𝑐</m:t>
                            </m:r>
                          </m:e>
                          <m:sub>
                            <m:r>
                              <a:rPr lang="en-US" sz="2200" i="1">
                                <a:solidFill>
                                  <a:schemeClr val="tx1">
                                    <a:lumMod val="75000"/>
                                    <a:lumOff val="25000"/>
                                  </a:schemeClr>
                                </a:solidFill>
                                <a:latin typeface="Cambria Math"/>
                              </a:rPr>
                              <m:t>𝑖</m:t>
                            </m:r>
                          </m:sub>
                        </m:sSub>
                      </m:e>
                    </m:nary>
                  </m:oMath>
                </a14:m>
                <a:r>
                  <a:rPr lang="en-US" sz="2200" dirty="0" smtClean="0"/>
                  <a:t> </a:t>
                </a:r>
              </a:p>
              <a:p>
                <a:pPr marL="800100" lvl="1" indent="-342900">
                  <a:buFont typeface="Arial" pitchFamily="34" charset="0"/>
                  <a:buChar char="•"/>
                </a:pPr>
                <a:r>
                  <a:rPr lang="en-US" sz="2200" dirty="0"/>
                  <a:t>A, B are full rank (</a:t>
                </a:r>
                <a:r>
                  <a:rPr lang="en-US" sz="2200" dirty="0" smtClean="0"/>
                  <a:t>rank=</a:t>
                </a:r>
                <a14:m>
                  <m:oMath xmlns:m="http://schemas.openxmlformats.org/officeDocument/2006/math">
                    <m:r>
                      <a:rPr lang="en-US" sz="2200" i="1" dirty="0" smtClean="0">
                        <a:latin typeface="Cambria Math"/>
                      </a:rPr>
                      <m:t>𝑘</m:t>
                    </m:r>
                  </m:oMath>
                </a14:m>
                <a:r>
                  <a:rPr lang="en-US" sz="2200" dirty="0" smtClean="0"/>
                  <a:t>)</a:t>
                </a:r>
              </a:p>
              <a:p>
                <a:pPr marL="800100" lvl="1" indent="-342900">
                  <a:buFont typeface="Arial" pitchFamily="34" charset="0"/>
                  <a:buChar char="•"/>
                </a:pPr>
                <a:r>
                  <a:rPr lang="en-US" sz="2200" dirty="0"/>
                  <a:t>C has rank </a:t>
                </a:r>
                <a14:m>
                  <m:oMath xmlns:m="http://schemas.openxmlformats.org/officeDocument/2006/math">
                    <m:r>
                      <a:rPr lang="en-US" sz="2200" i="1">
                        <a:latin typeface="Cambria Math"/>
                        <a:ea typeface="Cambria Math"/>
                      </a:rPr>
                      <m:t>≥</m:t>
                    </m:r>
                  </m:oMath>
                </a14:m>
                <a:r>
                  <a:rPr lang="en-US" sz="2200" dirty="0" smtClean="0"/>
                  <a:t>2</a:t>
                </a:r>
              </a:p>
              <a:p>
                <a:pPr marL="342900" indent="-342900">
                  <a:buFont typeface="Arial" pitchFamily="34" charset="0"/>
                  <a:buChar char="•"/>
                </a:pPr>
                <a:r>
                  <a:rPr lang="en-US" sz="2200" dirty="0" smtClean="0"/>
                  <a:t>Reduces to matrix </a:t>
                </a:r>
                <a:r>
                  <a:rPr lang="en-US" sz="2200" dirty="0" err="1" smtClean="0"/>
                  <a:t>eigen</a:t>
                </a:r>
                <a:r>
                  <a:rPr lang="en-US" sz="2200" dirty="0" smtClean="0"/>
                  <a:t>-decompositions</a:t>
                </a:r>
              </a:p>
            </p:txBody>
          </p:sp>
        </mc:Choice>
        <mc:Fallback xmlns="">
          <p:sp>
            <p:nvSpPr>
              <p:cNvPr id="32" name="TextBox 31"/>
              <p:cNvSpPr txBox="1">
                <a:spLocks noRot="1" noChangeAspect="1" noMove="1" noResize="1" noEditPoints="1" noAdjustHandles="1" noChangeArrowheads="1" noChangeShapeType="1" noTextEdit="1"/>
              </p:cNvSpPr>
              <p:nvPr/>
            </p:nvSpPr>
            <p:spPr>
              <a:xfrm>
                <a:off x="3581400" y="1388044"/>
                <a:ext cx="5410200" cy="1812356"/>
              </a:xfrm>
              <a:prstGeom prst="rect">
                <a:avLst/>
              </a:prstGeom>
              <a:blipFill rotWithShape="1">
                <a:blip r:embed="rId11"/>
                <a:stretch>
                  <a:fillRect l="-1233" t="-9603" b="-4636"/>
                </a:stretch>
              </a:blipFill>
              <a:ln w="28575">
                <a:solidFill>
                  <a:schemeClr val="accent3">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73325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505200" y="2318777"/>
            <a:ext cx="5334000" cy="576823"/>
          </a:xfrm>
        </p:spPr>
        <p:txBody>
          <a:bodyPr>
            <a:normAutofit/>
          </a:bodyPr>
          <a:lstStyle/>
          <a:p>
            <a:pPr marL="0" indent="0">
              <a:buNone/>
            </a:pPr>
            <a:r>
              <a:rPr lang="en-US" sz="2400" dirty="0" smtClean="0">
                <a:cs typeface="Helvetica"/>
              </a:rPr>
              <a:t>Consider rank 1 tensor</a:t>
            </a:r>
            <a:endParaRPr lang="en-US" sz="2400" dirty="0">
              <a:cs typeface="Helvetica"/>
            </a:endParaRPr>
          </a:p>
        </p:txBody>
      </p:sp>
      <p:sp>
        <p:nvSpPr>
          <p:cNvPr id="11" name="Rectangle 10"/>
          <p:cNvSpPr/>
          <p:nvPr/>
        </p:nvSpPr>
        <p:spPr>
          <a:xfrm>
            <a:off x="609601" y="2343349"/>
            <a:ext cx="1212350" cy="11618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endParaRPr lang="en-US" sz="2400" dirty="0" smtClean="0"/>
          </a:p>
          <a:p>
            <a:pPr algn="ctr"/>
            <a:endParaRPr lang="en-US" sz="2400" dirty="0"/>
          </a:p>
        </p:txBody>
      </p:sp>
      <p:cxnSp>
        <p:nvCxnSpPr>
          <p:cNvPr id="12" name="Straight Connector 11"/>
          <p:cNvCxnSpPr/>
          <p:nvPr/>
        </p:nvCxnSpPr>
        <p:spPr>
          <a:xfrm flipV="1">
            <a:off x="609600" y="1728970"/>
            <a:ext cx="515287" cy="6143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821951" y="1728970"/>
            <a:ext cx="515287" cy="6143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609601" y="2890821"/>
            <a:ext cx="515287" cy="6143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821951" y="2890821"/>
            <a:ext cx="515287" cy="6143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1124887" y="1728970"/>
            <a:ext cx="1212350" cy="11618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endParaRPr lang="en-US" sz="2400" dirty="0" smtClean="0"/>
          </a:p>
          <a:p>
            <a:pPr algn="ctr"/>
            <a:endParaRPr lang="en-US" sz="2400" dirty="0"/>
          </a:p>
        </p:txBody>
      </p:sp>
      <p:sp>
        <p:nvSpPr>
          <p:cNvPr id="21" name="Rectangle 20"/>
          <p:cNvSpPr/>
          <p:nvPr/>
        </p:nvSpPr>
        <p:spPr>
          <a:xfrm>
            <a:off x="727276" y="2207568"/>
            <a:ext cx="1212350" cy="11618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endParaRPr lang="en-US" sz="2400" dirty="0" smtClean="0"/>
          </a:p>
          <a:p>
            <a:pPr algn="ctr"/>
            <a:endParaRPr lang="en-US" sz="2400" dirty="0"/>
          </a:p>
        </p:txBody>
      </p:sp>
      <p:sp>
        <p:nvSpPr>
          <p:cNvPr id="3" name="Title 2"/>
          <p:cNvSpPr>
            <a:spLocks noGrp="1"/>
          </p:cNvSpPr>
          <p:nvPr>
            <p:ph type="title"/>
          </p:nvPr>
        </p:nvSpPr>
        <p:spPr/>
        <p:txBody>
          <a:bodyPr/>
          <a:lstStyle/>
          <a:p>
            <a:r>
              <a:rPr lang="en-US" dirty="0" smtClean="0"/>
              <a:t>Slices of tensors</a:t>
            </a:r>
            <a:endParaRPr lang="en-US" dirty="0"/>
          </a:p>
        </p:txBody>
      </p:sp>
      <p:pic>
        <p:nvPicPr>
          <p:cNvPr id="10" name="Picture 9"/>
          <p:cNvPicPr>
            <a:picLocks noChangeAspect="1"/>
          </p:cNvPicPr>
          <p:nvPr/>
        </p:nvPicPr>
        <p:blipFill>
          <a:blip r:embed="rId3"/>
          <a:stretch>
            <a:fillRect/>
          </a:stretch>
        </p:blipFill>
        <p:spPr>
          <a:xfrm>
            <a:off x="6781800" y="152400"/>
            <a:ext cx="2203380" cy="1806772"/>
          </a:xfrm>
          <a:prstGeom prst="rect">
            <a:avLst/>
          </a:prstGeom>
        </p:spPr>
      </p:pic>
      <p:pic>
        <p:nvPicPr>
          <p:cNvPr id="16" name="Picture 15"/>
          <p:cNvPicPr>
            <a:picLocks noChangeAspect="1"/>
          </p:cNvPicPr>
          <p:nvPr/>
        </p:nvPicPr>
        <p:blipFill>
          <a:blip r:embed="rId4"/>
          <a:stretch>
            <a:fillRect/>
          </a:stretch>
        </p:blipFill>
        <p:spPr>
          <a:xfrm>
            <a:off x="6781800" y="2438610"/>
            <a:ext cx="1511406" cy="304380"/>
          </a:xfrm>
          <a:prstGeom prst="rect">
            <a:avLst/>
          </a:prstGeom>
        </p:spPr>
      </p:pic>
      <p:pic>
        <p:nvPicPr>
          <p:cNvPr id="18" name="Picture 17"/>
          <p:cNvPicPr>
            <a:picLocks noChangeAspect="1"/>
          </p:cNvPicPr>
          <p:nvPr/>
        </p:nvPicPr>
        <p:blipFill>
          <a:blip r:embed="rId5"/>
          <a:stretch>
            <a:fillRect/>
          </a:stretch>
        </p:blipFill>
        <p:spPr>
          <a:xfrm>
            <a:off x="5951471" y="3031852"/>
            <a:ext cx="1439929" cy="320948"/>
          </a:xfrm>
          <a:prstGeom prst="rect">
            <a:avLst/>
          </a:prstGeom>
        </p:spPr>
      </p:pic>
      <p:sp>
        <p:nvSpPr>
          <p:cNvPr id="24" name="Content Placeholder 5"/>
          <p:cNvSpPr txBox="1">
            <a:spLocks/>
          </p:cNvSpPr>
          <p:nvPr/>
        </p:nvSpPr>
        <p:spPr>
          <a:xfrm>
            <a:off x="4238218" y="2971800"/>
            <a:ext cx="1857782" cy="5943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dirty="0" err="1" smtClean="0">
                <a:latin typeface="+mn-lt"/>
                <a:cs typeface="Helvetica"/>
              </a:rPr>
              <a:t>s’th</a:t>
            </a:r>
            <a:r>
              <a:rPr lang="en-US" sz="2400" dirty="0" smtClean="0">
                <a:latin typeface="+mn-lt"/>
                <a:cs typeface="Helvetica"/>
              </a:rPr>
              <a:t> slice: </a:t>
            </a:r>
          </a:p>
          <a:p>
            <a:pPr marL="0" indent="0">
              <a:buFont typeface="Arial"/>
              <a:buNone/>
            </a:pPr>
            <a:endParaRPr lang="en-US" sz="2400" dirty="0">
              <a:latin typeface="+mn-lt"/>
              <a:cs typeface="Helvetica"/>
            </a:endParaRPr>
          </a:p>
        </p:txBody>
      </p:sp>
      <p:sp>
        <p:nvSpPr>
          <p:cNvPr id="25" name="Content Placeholder 5"/>
          <p:cNvSpPr txBox="1">
            <a:spLocks/>
          </p:cNvSpPr>
          <p:nvPr/>
        </p:nvSpPr>
        <p:spPr>
          <a:xfrm>
            <a:off x="4191000" y="3962400"/>
            <a:ext cx="1282048" cy="594318"/>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err="1" smtClean="0">
                <a:latin typeface="+mn-lt"/>
                <a:cs typeface="Helvetica"/>
              </a:rPr>
              <a:t>s’th</a:t>
            </a:r>
            <a:r>
              <a:rPr lang="en-US" sz="2400" dirty="0" smtClean="0">
                <a:latin typeface="+mn-lt"/>
                <a:cs typeface="Helvetica"/>
              </a:rPr>
              <a:t> slice:</a:t>
            </a:r>
            <a:endParaRPr lang="en-US" sz="2400" dirty="0">
              <a:latin typeface="+mn-lt"/>
              <a:cs typeface="Helvetica"/>
            </a:endParaRPr>
          </a:p>
        </p:txBody>
      </p:sp>
      <mc:AlternateContent xmlns:mc="http://schemas.openxmlformats.org/markup-compatibility/2006" xmlns:a14="http://schemas.microsoft.com/office/drawing/2010/main">
        <mc:Choice Requires="a14">
          <p:sp>
            <p:nvSpPr>
              <p:cNvPr id="27" name="Rounded Rectangular Callout 26"/>
              <p:cNvSpPr/>
              <p:nvPr/>
            </p:nvSpPr>
            <p:spPr>
              <a:xfrm>
                <a:off x="1312186" y="4861816"/>
                <a:ext cx="6350000" cy="624584"/>
              </a:xfrm>
              <a:prstGeom prst="wedgeRoundRectCallout">
                <a:avLst>
                  <a:gd name="adj1" fmla="val 13222"/>
                  <a:gd name="adj2" fmla="val -103413"/>
                  <a:gd name="adj3" fmla="val 16667"/>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C00000"/>
                    </a:solidFill>
                    <a:cs typeface="Helvetica"/>
                  </a:rPr>
                  <a:t>All slices have a common </a:t>
                </a:r>
                <a:r>
                  <a:rPr lang="en-US" sz="2400" b="1" dirty="0" err="1" smtClean="0">
                    <a:solidFill>
                      <a:srgbClr val="C00000"/>
                    </a:solidFill>
                    <a:cs typeface="Helvetica"/>
                  </a:rPr>
                  <a:t>diagonalization</a:t>
                </a:r>
                <a:r>
                  <a:rPr lang="en-US" sz="2400" b="1" dirty="0" smtClean="0">
                    <a:solidFill>
                      <a:srgbClr val="C00000"/>
                    </a:solidFill>
                    <a:cs typeface="Helvetica"/>
                  </a:rPr>
                  <a:t> </a:t>
                </a:r>
                <a14:m>
                  <m:oMath xmlns:m="http://schemas.openxmlformats.org/officeDocument/2006/math">
                    <m:r>
                      <a:rPr lang="en-US" sz="2400" b="1" i="1" dirty="0" smtClean="0">
                        <a:solidFill>
                          <a:srgbClr val="C00000"/>
                        </a:solidFill>
                        <a:latin typeface="Cambria Math"/>
                        <a:cs typeface="Helvetica"/>
                      </a:rPr>
                      <m:t>(</m:t>
                    </m:r>
                    <m:r>
                      <a:rPr lang="en-US" sz="2400" b="1" i="1" dirty="0" smtClean="0">
                        <a:solidFill>
                          <a:srgbClr val="C00000"/>
                        </a:solidFill>
                        <a:latin typeface="Cambria Math"/>
                        <a:cs typeface="Helvetica"/>
                      </a:rPr>
                      <m:t>𝑨</m:t>
                    </m:r>
                    <m:r>
                      <a:rPr lang="en-US" sz="2400" b="1" i="1" dirty="0" smtClean="0">
                        <a:solidFill>
                          <a:srgbClr val="C00000"/>
                        </a:solidFill>
                        <a:latin typeface="Cambria Math"/>
                        <a:cs typeface="Helvetica"/>
                      </a:rPr>
                      <m:t>, </m:t>
                    </m:r>
                    <m:r>
                      <a:rPr lang="en-US" sz="2400" b="1" i="1" dirty="0" smtClean="0">
                        <a:solidFill>
                          <a:srgbClr val="C00000"/>
                        </a:solidFill>
                        <a:latin typeface="Cambria Math"/>
                        <a:cs typeface="Helvetica"/>
                      </a:rPr>
                      <m:t>𝑪</m:t>
                    </m:r>
                    <m:r>
                      <a:rPr lang="en-US" sz="2400" b="1" i="1" dirty="0" smtClean="0">
                        <a:solidFill>
                          <a:srgbClr val="C00000"/>
                        </a:solidFill>
                        <a:latin typeface="Cambria Math"/>
                        <a:cs typeface="Helvetica"/>
                      </a:rPr>
                      <m:t>)</m:t>
                    </m:r>
                  </m:oMath>
                </a14:m>
                <a:r>
                  <a:rPr lang="en-US" sz="2400" b="1" dirty="0" smtClean="0">
                    <a:solidFill>
                      <a:srgbClr val="C00000"/>
                    </a:solidFill>
                    <a:cs typeface="Helvetica"/>
                  </a:rPr>
                  <a:t>!</a:t>
                </a:r>
                <a:endParaRPr lang="en-US" sz="2400" b="1" dirty="0">
                  <a:solidFill>
                    <a:srgbClr val="C00000"/>
                  </a:solidFill>
                  <a:cs typeface="Helvetica"/>
                </a:endParaRPr>
              </a:p>
            </p:txBody>
          </p:sp>
        </mc:Choice>
        <mc:Fallback xmlns="">
          <p:sp>
            <p:nvSpPr>
              <p:cNvPr id="27" name="Rounded Rectangular Callout 26"/>
              <p:cNvSpPr>
                <a:spLocks noRot="1" noChangeAspect="1" noMove="1" noResize="1" noEditPoints="1" noAdjustHandles="1" noChangeArrowheads="1" noChangeShapeType="1" noTextEdit="1"/>
              </p:cNvSpPr>
              <p:nvPr/>
            </p:nvSpPr>
            <p:spPr>
              <a:xfrm>
                <a:off x="1312186" y="4861816"/>
                <a:ext cx="6350000" cy="624584"/>
              </a:xfrm>
              <a:prstGeom prst="wedgeRoundRectCallout">
                <a:avLst>
                  <a:gd name="adj1" fmla="val 13222"/>
                  <a:gd name="adj2" fmla="val -103413"/>
                  <a:gd name="adj3" fmla="val 16667"/>
                </a:avLst>
              </a:prstGeom>
              <a:blipFill rotWithShape="1">
                <a:blip r:embed="rId6"/>
                <a:stretch>
                  <a:fillRect l="-672" r="-768" b="-5732"/>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Content Placeholder 5"/>
              <p:cNvSpPr txBox="1">
                <a:spLocks/>
              </p:cNvSpPr>
              <p:nvPr/>
            </p:nvSpPr>
            <p:spPr>
              <a:xfrm>
                <a:off x="76200" y="3581400"/>
                <a:ext cx="3267348" cy="12715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r>
                        <a:rPr lang="en-US" sz="2400" b="0" i="1" dirty="0" smtClean="0">
                          <a:latin typeface="Cambria Math"/>
                          <a:cs typeface="Helvetica"/>
                        </a:rPr>
                        <m:t>𝑇</m:t>
                      </m:r>
                      <m:r>
                        <a:rPr lang="en-US" sz="2400" b="0" i="1" dirty="0" smtClean="0">
                          <a:latin typeface="Cambria Math"/>
                          <a:cs typeface="Helvetica"/>
                        </a:rPr>
                        <m:t>=</m:t>
                      </m:r>
                      <m:nary>
                        <m:naryPr>
                          <m:chr m:val="∑"/>
                          <m:ctrlPr>
                            <a:rPr lang="en-US" sz="2400" b="0" i="1" dirty="0" smtClean="0">
                              <a:latin typeface="Cambria Math"/>
                              <a:cs typeface="Helvetica"/>
                            </a:rPr>
                          </m:ctrlPr>
                        </m:naryPr>
                        <m:sub>
                          <m:r>
                            <m:rPr>
                              <m:brk m:alnAt="23"/>
                            </m:rPr>
                            <a:rPr lang="en-US" sz="2400" b="0" i="1" dirty="0" smtClean="0">
                              <a:latin typeface="Cambria Math"/>
                              <a:cs typeface="Helvetica"/>
                            </a:rPr>
                            <m:t>𝑖</m:t>
                          </m:r>
                          <m:r>
                            <a:rPr lang="en-US" sz="2400" b="0" i="1" dirty="0" smtClean="0">
                              <a:latin typeface="Cambria Math"/>
                              <a:cs typeface="Helvetica"/>
                            </a:rPr>
                            <m:t>=1</m:t>
                          </m:r>
                        </m:sub>
                        <m:sup>
                          <m:r>
                            <a:rPr lang="en-US" sz="2400" b="0" i="1" dirty="0" smtClean="0">
                              <a:latin typeface="Cambria Math"/>
                              <a:cs typeface="Helvetica"/>
                            </a:rPr>
                            <m:t>𝑘</m:t>
                          </m:r>
                        </m:sup>
                        <m:e>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𝑖</m:t>
                              </m:r>
                            </m:sub>
                          </m:sSub>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𝑏</m:t>
                              </m:r>
                            </m:e>
                            <m:sub>
                              <m:r>
                                <a:rPr lang="en-US" sz="2400" b="0" i="1" dirty="0" smtClean="0">
                                  <a:latin typeface="Cambria Math"/>
                                  <a:cs typeface="Helvetica"/>
                                </a:rPr>
                                <m:t>𝑖</m:t>
                              </m:r>
                            </m:sub>
                          </m:sSub>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𝑐</m:t>
                              </m:r>
                            </m:e>
                            <m:sub>
                              <m:r>
                                <a:rPr lang="en-US" sz="2400" b="0" i="1" dirty="0" smtClean="0">
                                  <a:latin typeface="Cambria Math"/>
                                  <a:cs typeface="Helvetica"/>
                                </a:rPr>
                                <m:t>𝑖</m:t>
                              </m:r>
                            </m:sub>
                          </m:sSub>
                        </m:e>
                      </m:nary>
                    </m:oMath>
                  </m:oMathPara>
                </a14:m>
                <a:endParaRPr lang="en-US" sz="2400" dirty="0">
                  <a:latin typeface="+mn-lt"/>
                  <a:cs typeface="Helvetica"/>
                </a:endParaRPr>
              </a:p>
            </p:txBody>
          </p:sp>
        </mc:Choice>
        <mc:Fallback xmlns="">
          <p:sp>
            <p:nvSpPr>
              <p:cNvPr id="23" name="Content Placeholder 5"/>
              <p:cNvSpPr txBox="1">
                <a:spLocks noRot="1" noChangeAspect="1" noMove="1" noResize="1" noEditPoints="1" noAdjustHandles="1" noChangeArrowheads="1" noChangeShapeType="1" noTextEdit="1"/>
              </p:cNvSpPr>
              <p:nvPr/>
            </p:nvSpPr>
            <p:spPr>
              <a:xfrm>
                <a:off x="76200" y="3581400"/>
                <a:ext cx="3267348" cy="127150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Content Placeholder 5"/>
              <p:cNvSpPr txBox="1">
                <a:spLocks/>
              </p:cNvSpPr>
              <p:nvPr/>
            </p:nvSpPr>
            <p:spPr>
              <a:xfrm>
                <a:off x="4962252" y="3605300"/>
                <a:ext cx="3267348" cy="12715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nary>
                        <m:naryPr>
                          <m:chr m:val="∑"/>
                          <m:ctrlPr>
                            <a:rPr lang="en-US" sz="2400" b="0" i="1" dirty="0" smtClean="0">
                              <a:latin typeface="Cambria Math"/>
                              <a:cs typeface="Helvetica"/>
                            </a:rPr>
                          </m:ctrlPr>
                        </m:naryPr>
                        <m:sub>
                          <m:r>
                            <m:rPr>
                              <m:brk m:alnAt="23"/>
                            </m:rPr>
                            <a:rPr lang="en-US" sz="2400" b="0" i="1" dirty="0" smtClean="0">
                              <a:latin typeface="Cambria Math"/>
                              <a:cs typeface="Helvetica"/>
                            </a:rPr>
                            <m:t>𝑖</m:t>
                          </m:r>
                          <m:r>
                            <a:rPr lang="en-US" sz="2400" b="0" i="1" dirty="0" smtClean="0">
                              <a:latin typeface="Cambria Math"/>
                              <a:cs typeface="Helvetica"/>
                            </a:rPr>
                            <m:t>=1</m:t>
                          </m:r>
                        </m:sub>
                        <m:sup>
                          <m:r>
                            <a:rPr lang="en-US" sz="2400" b="0" i="1" dirty="0" smtClean="0">
                              <a:latin typeface="Cambria Math"/>
                              <a:cs typeface="Helvetica"/>
                            </a:rPr>
                            <m:t>𝑘</m:t>
                          </m:r>
                        </m:sup>
                        <m:e>
                          <m:sSub>
                            <m:sSubPr>
                              <m:ctrlPr>
                                <a:rPr lang="en-US" sz="2400" b="0" i="1" dirty="0" smtClean="0">
                                  <a:latin typeface="Cambria Math"/>
                                  <a:cs typeface="Helvetica"/>
                                </a:rPr>
                              </m:ctrlPr>
                            </m:sSubPr>
                            <m:e>
                              <m:r>
                                <a:rPr lang="en-US" sz="2400" b="0" i="1" dirty="0" smtClean="0">
                                  <a:latin typeface="Cambria Math"/>
                                  <a:cs typeface="Helvetica"/>
                                </a:rPr>
                                <m:t>𝑏</m:t>
                              </m:r>
                            </m:e>
                            <m:sub>
                              <m:r>
                                <a:rPr lang="en-US" sz="2400" b="0" i="1" dirty="0" smtClean="0">
                                  <a:latin typeface="Cambria Math"/>
                                  <a:cs typeface="Helvetica"/>
                                </a:rPr>
                                <m:t>𝑖</m:t>
                              </m:r>
                            </m:sub>
                          </m:sSub>
                          <m:d>
                            <m:dPr>
                              <m:ctrlPr>
                                <a:rPr lang="en-US" sz="2400" b="0" i="1" dirty="0" smtClean="0">
                                  <a:latin typeface="Cambria Math"/>
                                  <a:cs typeface="Helvetica"/>
                                </a:rPr>
                              </m:ctrlPr>
                            </m:dPr>
                            <m:e>
                              <m:r>
                                <a:rPr lang="en-US" sz="2400" b="0" i="1" dirty="0" smtClean="0">
                                  <a:latin typeface="Cambria Math"/>
                                  <a:cs typeface="Helvetica"/>
                                </a:rPr>
                                <m:t>𝑠</m:t>
                              </m:r>
                            </m:e>
                          </m:d>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𝑖</m:t>
                              </m:r>
                            </m:sub>
                          </m:sSub>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𝑐</m:t>
                              </m:r>
                            </m:e>
                            <m:sub>
                              <m:r>
                                <a:rPr lang="en-US" sz="2400" b="0" i="1" dirty="0" smtClean="0">
                                  <a:latin typeface="Cambria Math"/>
                                  <a:cs typeface="Helvetica"/>
                                </a:rPr>
                                <m:t>𝑖</m:t>
                              </m:r>
                            </m:sub>
                          </m:sSub>
                          <m:r>
                            <a:rPr lang="en-US" sz="2400" b="0" i="1" dirty="0" smtClean="0">
                              <a:latin typeface="Cambria Math"/>
                              <a:cs typeface="Helvetica"/>
                            </a:rPr>
                            <m:t>)</m:t>
                          </m:r>
                        </m:e>
                      </m:nary>
                    </m:oMath>
                  </m:oMathPara>
                </a14:m>
                <a:endParaRPr lang="en-US" sz="2400" dirty="0">
                  <a:latin typeface="+mn-lt"/>
                  <a:cs typeface="Helvetica"/>
                </a:endParaRPr>
              </a:p>
            </p:txBody>
          </p:sp>
        </mc:Choice>
        <mc:Fallback xmlns="">
          <p:sp>
            <p:nvSpPr>
              <p:cNvPr id="26" name="Content Placeholder 5"/>
              <p:cNvSpPr txBox="1">
                <a:spLocks noRot="1" noChangeAspect="1" noMove="1" noResize="1" noEditPoints="1" noAdjustHandles="1" noChangeArrowheads="1" noChangeShapeType="1" noTextEdit="1"/>
              </p:cNvSpPr>
              <p:nvPr/>
            </p:nvSpPr>
            <p:spPr>
              <a:xfrm>
                <a:off x="4962252" y="3605300"/>
                <a:ext cx="3267348" cy="1271500"/>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Content Placeholder 5"/>
              <p:cNvSpPr txBox="1">
                <a:spLocks/>
              </p:cNvSpPr>
              <p:nvPr/>
            </p:nvSpPr>
            <p:spPr>
              <a:xfrm>
                <a:off x="457200" y="5778082"/>
                <a:ext cx="4505052" cy="5943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latin typeface="+mn-lt"/>
                    <a:cs typeface="Helvetica"/>
                  </a:rPr>
                  <a:t>Random combination </a:t>
                </a:r>
                <a14:m>
                  <m:oMath xmlns:m="http://schemas.openxmlformats.org/officeDocument/2006/math">
                    <m:r>
                      <a:rPr lang="en-US" sz="2400" i="1">
                        <a:latin typeface="Cambria Math"/>
                        <a:cs typeface="Helvetica"/>
                      </a:rPr>
                      <m:t>𝑤</m:t>
                    </m:r>
                    <m:r>
                      <a:rPr lang="en-US" sz="2400" i="1">
                        <a:latin typeface="Cambria Math"/>
                        <a:cs typeface="Helvetica"/>
                      </a:rPr>
                      <m:t> </m:t>
                    </m:r>
                  </m:oMath>
                </a14:m>
                <a:r>
                  <a:rPr lang="en-US" sz="2400" dirty="0" smtClean="0">
                    <a:latin typeface="+mn-lt"/>
                    <a:cs typeface="Helvetica"/>
                  </a:rPr>
                  <a:t>of slices: </a:t>
                </a:r>
                <a:endParaRPr lang="en-US" sz="2400" dirty="0">
                  <a:latin typeface="+mn-lt"/>
                  <a:cs typeface="Helvetica"/>
                </a:endParaRPr>
              </a:p>
            </p:txBody>
          </p:sp>
        </mc:Choice>
        <mc:Fallback xmlns="">
          <p:sp>
            <p:nvSpPr>
              <p:cNvPr id="30" name="Content Placeholder 5"/>
              <p:cNvSpPr txBox="1">
                <a:spLocks noRot="1" noChangeAspect="1" noMove="1" noResize="1" noEditPoints="1" noAdjustHandles="1" noChangeArrowheads="1" noChangeShapeType="1" noTextEdit="1"/>
              </p:cNvSpPr>
              <p:nvPr/>
            </p:nvSpPr>
            <p:spPr>
              <a:xfrm>
                <a:off x="457200" y="5778082"/>
                <a:ext cx="4505052" cy="594318"/>
              </a:xfrm>
              <a:prstGeom prst="rect">
                <a:avLst/>
              </a:prstGeom>
              <a:blipFill rotWithShape="1">
                <a:blip r:embed="rId9"/>
                <a:stretch>
                  <a:fillRect l="-2030" t="-8247" b="-10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ontent Placeholder 5"/>
              <p:cNvSpPr txBox="1">
                <a:spLocks/>
              </p:cNvSpPr>
              <p:nvPr/>
            </p:nvSpPr>
            <p:spPr>
              <a:xfrm>
                <a:off x="4809852" y="5434100"/>
                <a:ext cx="3267348" cy="12715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nary>
                        <m:naryPr>
                          <m:chr m:val="∑"/>
                          <m:ctrlPr>
                            <a:rPr lang="en-US" sz="2400" b="0" i="1" dirty="0" smtClean="0">
                              <a:latin typeface="Cambria Math"/>
                              <a:cs typeface="Helvetica"/>
                            </a:rPr>
                          </m:ctrlPr>
                        </m:naryPr>
                        <m:sub>
                          <m:r>
                            <m:rPr>
                              <m:brk m:alnAt="23"/>
                            </m:rPr>
                            <a:rPr lang="en-US" sz="2400" b="0" i="1" dirty="0" smtClean="0">
                              <a:latin typeface="Cambria Math"/>
                              <a:cs typeface="Helvetica"/>
                            </a:rPr>
                            <m:t>𝑖</m:t>
                          </m:r>
                          <m:r>
                            <a:rPr lang="en-US" sz="2400" b="0" i="1" dirty="0" smtClean="0">
                              <a:latin typeface="Cambria Math"/>
                              <a:cs typeface="Helvetica"/>
                            </a:rPr>
                            <m:t>=1</m:t>
                          </m:r>
                        </m:sub>
                        <m:sup>
                          <m:r>
                            <a:rPr lang="en-US" sz="2400" b="0" i="1" dirty="0" smtClean="0">
                              <a:latin typeface="Cambria Math"/>
                              <a:cs typeface="Helvetica"/>
                            </a:rPr>
                            <m:t>𝑘</m:t>
                          </m:r>
                        </m:sup>
                        <m:e>
                          <m:d>
                            <m:dPr>
                              <m:begChr m:val="⟨"/>
                              <m:endChr m:val="⟩"/>
                              <m:ctrlPr>
                                <a:rPr lang="en-US" sz="2400" b="0" i="1" dirty="0" smtClean="0">
                                  <a:latin typeface="Cambria Math"/>
                                  <a:cs typeface="Helvetica"/>
                                </a:rPr>
                              </m:ctrlPr>
                            </m:dPr>
                            <m:e>
                              <m:sSub>
                                <m:sSubPr>
                                  <m:ctrlPr>
                                    <a:rPr lang="en-US" sz="2400" b="0" i="1" dirty="0" smtClean="0">
                                      <a:latin typeface="Cambria Math"/>
                                      <a:cs typeface="Helvetica"/>
                                    </a:rPr>
                                  </m:ctrlPr>
                                </m:sSubPr>
                                <m:e>
                                  <m:r>
                                    <a:rPr lang="en-US" sz="2400" b="0" i="1" dirty="0" smtClean="0">
                                      <a:latin typeface="Cambria Math"/>
                                      <a:cs typeface="Helvetica"/>
                                    </a:rPr>
                                    <m:t>𝑏</m:t>
                                  </m:r>
                                </m:e>
                                <m:sub>
                                  <m:r>
                                    <a:rPr lang="en-US" sz="2400" b="0" i="1" dirty="0" smtClean="0">
                                      <a:latin typeface="Cambria Math"/>
                                      <a:cs typeface="Helvetica"/>
                                    </a:rPr>
                                    <m:t>𝑖</m:t>
                                  </m:r>
                                </m:sub>
                              </m:sSub>
                              <m:r>
                                <a:rPr lang="en-US" sz="2400" b="0" i="1" dirty="0" smtClean="0">
                                  <a:latin typeface="Cambria Math"/>
                                  <a:cs typeface="Helvetica"/>
                                </a:rPr>
                                <m:t>,</m:t>
                              </m:r>
                              <m:r>
                                <a:rPr lang="en-US" sz="2400" b="0" i="1" dirty="0" smtClean="0">
                                  <a:latin typeface="Cambria Math"/>
                                  <a:cs typeface="Helvetica"/>
                                </a:rPr>
                                <m:t>𝑤</m:t>
                              </m:r>
                            </m:e>
                          </m:d>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𝑖</m:t>
                              </m:r>
                            </m:sub>
                          </m:sSub>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𝑐</m:t>
                              </m:r>
                            </m:e>
                            <m:sub>
                              <m:r>
                                <a:rPr lang="en-US" sz="2400" b="0" i="1" dirty="0" smtClean="0">
                                  <a:latin typeface="Cambria Math"/>
                                  <a:cs typeface="Helvetica"/>
                                </a:rPr>
                                <m:t>𝑖</m:t>
                              </m:r>
                            </m:sub>
                          </m:sSub>
                          <m:r>
                            <a:rPr lang="en-US" sz="2400" b="0" i="1" dirty="0" smtClean="0">
                              <a:latin typeface="Cambria Math"/>
                              <a:cs typeface="Helvetica"/>
                            </a:rPr>
                            <m:t>)</m:t>
                          </m:r>
                        </m:e>
                      </m:nary>
                    </m:oMath>
                  </m:oMathPara>
                </a14:m>
                <a:endParaRPr lang="en-US" sz="2400" dirty="0">
                  <a:latin typeface="+mn-lt"/>
                  <a:cs typeface="Helvetica"/>
                </a:endParaRPr>
              </a:p>
            </p:txBody>
          </p:sp>
        </mc:Choice>
        <mc:Fallback xmlns="">
          <p:sp>
            <p:nvSpPr>
              <p:cNvPr id="31" name="Content Placeholder 5"/>
              <p:cNvSpPr txBox="1">
                <a:spLocks noRot="1" noChangeAspect="1" noMove="1" noResize="1" noEditPoints="1" noAdjustHandles="1" noChangeArrowheads="1" noChangeShapeType="1" noTextEdit="1"/>
              </p:cNvSpPr>
              <p:nvPr/>
            </p:nvSpPr>
            <p:spPr>
              <a:xfrm>
                <a:off x="4809852" y="5434100"/>
                <a:ext cx="3267348" cy="1271500"/>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348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6"/>
                                        </p:tgtEl>
                                        <p:attrNameLst>
                                          <p:attrName>style.opacity</p:attrName>
                                        </p:attrNameLst>
                                      </p:cBhvr>
                                      <p:to>
                                        <p:strVal val="0.2"/>
                                      </p:to>
                                    </p:set>
                                    <p:animEffect filter="image" prLst="opacity: 0.2">
                                      <p:cBhvr rctx="IE">
                                        <p:cTn id="7" dur="indefinite"/>
                                        <p:tgtEl>
                                          <p:spTgt spid="16"/>
                                        </p:tgtEl>
                                      </p:cBhvr>
                                    </p:animEffect>
                                  </p:childTnLst>
                                </p:cTn>
                              </p:par>
                              <p:par>
                                <p:cTn id="8" presetID="9" presetClass="emph" presetSubtype="0" nodeType="withEffect">
                                  <p:stCondLst>
                                    <p:cond delay="0"/>
                                  </p:stCondLst>
                                  <p:childTnLst>
                                    <p:set>
                                      <p:cBhvr rctx="PPT">
                                        <p:cTn id="9" dur="indefinite"/>
                                        <p:tgtEl>
                                          <p:spTgt spid="18"/>
                                        </p:tgtEl>
                                        <p:attrNameLst>
                                          <p:attrName>style.opacity</p:attrName>
                                        </p:attrNameLst>
                                      </p:cBhvr>
                                      <p:to>
                                        <p:strVal val="0.2"/>
                                      </p:to>
                                    </p:set>
                                    <p:animEffect filter="image" prLst="opacity: 0.2">
                                      <p:cBhvr rctx="IE">
                                        <p:cTn id="10" dur="indefinite"/>
                                        <p:tgtEl>
                                          <p:spTgt spid="18"/>
                                        </p:tgtEl>
                                      </p:cBhvr>
                                    </p:animEffect>
                                  </p:childTnLst>
                                </p:cTn>
                              </p:par>
                              <p:par>
                                <p:cTn id="11" presetID="9" presetClass="emph" presetSubtype="0" grpId="0" nodeType="withEffect">
                                  <p:stCondLst>
                                    <p:cond delay="0"/>
                                  </p:stCondLst>
                                  <p:childTnLst>
                                    <p:set>
                                      <p:cBhvr rctx="PPT">
                                        <p:cTn id="12" dur="indefinite"/>
                                        <p:tgtEl>
                                          <p:spTgt spid="24"/>
                                        </p:tgtEl>
                                        <p:attrNameLst>
                                          <p:attrName>style.opacity</p:attrName>
                                        </p:attrNameLst>
                                      </p:cBhvr>
                                      <p:to>
                                        <p:strVal val="0.2"/>
                                      </p:to>
                                    </p:set>
                                    <p:animEffect filter="image" prLst="opacity: 0.2">
                                      <p:cBhvr rctx="IE">
                                        <p:cTn id="13" dur="indefinite"/>
                                        <p:tgtEl>
                                          <p:spTgt spid="24"/>
                                        </p:tgtEl>
                                      </p:cBhvr>
                                    </p:animEffect>
                                  </p:childTnLst>
                                </p:cTn>
                              </p:par>
                              <p:par>
                                <p:cTn id="14" presetID="9" presetClass="emph" presetSubtype="0" grpId="0" nodeType="withEffect">
                                  <p:stCondLst>
                                    <p:cond delay="0"/>
                                  </p:stCondLst>
                                  <p:childTnLst>
                                    <p:set>
                                      <p:cBhvr rctx="PPT">
                                        <p:cTn id="15" dur="indefinite"/>
                                        <p:tgtEl>
                                          <p:spTgt spid="6">
                                            <p:txEl>
                                              <p:pRg st="0" end="0"/>
                                            </p:txEl>
                                          </p:spTgt>
                                        </p:tgtEl>
                                        <p:attrNameLst>
                                          <p:attrName>style.opacity</p:attrName>
                                        </p:attrNameLst>
                                      </p:cBhvr>
                                      <p:to>
                                        <p:strVal val="0.2"/>
                                      </p:to>
                                    </p:set>
                                    <p:animEffect filter="image" prLst="opacity: 0.2">
                                      <p:cBhvr rctx="IE">
                                        <p:cTn id="16" dur="indefinite"/>
                                        <p:tgtEl>
                                          <p:spTgt spid="6">
                                            <p:txEl>
                                              <p:pRg st="0" end="0"/>
                                            </p:txEl>
                                          </p:spTgt>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4" grpId="0"/>
      <p:bldP spid="25" grpId="0"/>
      <p:bldP spid="27" grpId="0"/>
      <p:bldP spid="23" grpId="0"/>
      <p:bldP spid="26" grpId="0"/>
      <p:bldP spid="30"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1766211"/>
                <a:ext cx="8229600" cy="576823"/>
              </a:xfrm>
            </p:spPr>
            <p:txBody>
              <a:bodyPr>
                <a:normAutofit/>
              </a:bodyPr>
              <a:lstStyle/>
              <a:p>
                <a:pPr marL="0" indent="0">
                  <a:buNone/>
                </a:pPr>
                <a:r>
                  <a:rPr lang="en-US" sz="2400" dirty="0" smtClean="0">
                    <a:solidFill>
                      <a:schemeClr val="tx2"/>
                    </a:solidFill>
                    <a:cs typeface="Helvetica"/>
                  </a:rPr>
                  <a:t>Two matrices with common </a:t>
                </a:r>
                <a:r>
                  <a:rPr lang="en-US" sz="2400" dirty="0" err="1" smtClean="0">
                    <a:solidFill>
                      <a:schemeClr val="tx2"/>
                    </a:solidFill>
                    <a:cs typeface="Helvetica"/>
                  </a:rPr>
                  <a:t>diagonalization</a:t>
                </a:r>
                <a:r>
                  <a:rPr lang="en-US" sz="2400" dirty="0" smtClean="0">
                    <a:solidFill>
                      <a:schemeClr val="tx2"/>
                    </a:solidFill>
                    <a:cs typeface="Helvetica"/>
                  </a:rPr>
                  <a:t>  </a:t>
                </a:r>
                <a14:m>
                  <m:oMath xmlns:m="http://schemas.openxmlformats.org/officeDocument/2006/math">
                    <m:r>
                      <a:rPr lang="en-US" sz="2400" i="1" dirty="0" smtClean="0">
                        <a:solidFill>
                          <a:schemeClr val="tx2"/>
                        </a:solidFill>
                        <a:latin typeface="Cambria Math"/>
                        <a:cs typeface="Helvetica"/>
                      </a:rPr>
                      <m:t>(</m:t>
                    </m:r>
                    <m:r>
                      <a:rPr lang="en-US" sz="2400" i="1" dirty="0" smtClean="0">
                        <a:solidFill>
                          <a:schemeClr val="tx2"/>
                        </a:solidFill>
                        <a:latin typeface="Cambria Math"/>
                        <a:cs typeface="Helvetica"/>
                      </a:rPr>
                      <m:t>𝑋</m:t>
                    </m:r>
                    <m:r>
                      <a:rPr lang="en-US" sz="2400" i="1" dirty="0" smtClean="0">
                        <a:solidFill>
                          <a:schemeClr val="tx2"/>
                        </a:solidFill>
                        <a:latin typeface="Cambria Math"/>
                        <a:cs typeface="Helvetica"/>
                      </a:rPr>
                      <m:t> , </m:t>
                    </m:r>
                    <m:r>
                      <a:rPr lang="en-US" sz="2400" i="1" dirty="0" smtClean="0">
                        <a:solidFill>
                          <a:schemeClr val="tx2"/>
                        </a:solidFill>
                        <a:latin typeface="Cambria Math"/>
                        <a:cs typeface="Helvetica"/>
                      </a:rPr>
                      <m:t>𝑌</m:t>
                    </m:r>
                    <m:r>
                      <a:rPr lang="en-US" sz="2400" i="1" dirty="0" smtClean="0">
                        <a:solidFill>
                          <a:schemeClr val="tx2"/>
                        </a:solidFill>
                        <a:latin typeface="Cambria Math"/>
                        <a:cs typeface="Helvetica"/>
                      </a:rPr>
                      <m:t>)</m:t>
                    </m:r>
                  </m:oMath>
                </a14:m>
                <a:endParaRPr lang="en-US" sz="2400" dirty="0">
                  <a:solidFill>
                    <a:schemeClr val="tx2"/>
                  </a:solidFill>
                  <a:cs typeface="Helvetica"/>
                </a:endParaRP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1766211"/>
                <a:ext cx="8229600" cy="576823"/>
              </a:xfrm>
              <a:blipFill rotWithShape="1">
                <a:blip r:embed="rId3"/>
                <a:stretch>
                  <a:fillRect l="-1111" t="-8511" b="-4255"/>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smtClean="0"/>
              <a:t>Simultaneous </a:t>
            </a:r>
            <a:r>
              <a:rPr lang="en-US" dirty="0" err="1" smtClean="0"/>
              <a:t>diagonalization</a:t>
            </a:r>
            <a:endParaRPr lang="en-US" dirty="0"/>
          </a:p>
        </p:txBody>
      </p:sp>
      <p:pic>
        <p:nvPicPr>
          <p:cNvPr id="7" name="Picture 6"/>
          <p:cNvPicPr>
            <a:picLocks noChangeAspect="1"/>
          </p:cNvPicPr>
          <p:nvPr/>
        </p:nvPicPr>
        <p:blipFill>
          <a:blip r:embed="rId4"/>
          <a:stretch>
            <a:fillRect/>
          </a:stretch>
        </p:blipFill>
        <p:spPr>
          <a:xfrm>
            <a:off x="3314310" y="2698378"/>
            <a:ext cx="2248290" cy="379711"/>
          </a:xfrm>
          <a:prstGeom prst="rect">
            <a:avLst/>
          </a:prstGeom>
        </p:spPr>
      </p:pic>
      <p:pic>
        <p:nvPicPr>
          <p:cNvPr id="8" name="Picture 7"/>
          <p:cNvPicPr>
            <a:picLocks noChangeAspect="1"/>
          </p:cNvPicPr>
          <p:nvPr/>
        </p:nvPicPr>
        <p:blipFill>
          <a:blip r:embed="rId5"/>
          <a:stretch>
            <a:fillRect/>
          </a:stretch>
        </p:blipFill>
        <p:spPr>
          <a:xfrm>
            <a:off x="3314310" y="3375710"/>
            <a:ext cx="2248290" cy="379711"/>
          </a:xfrm>
          <a:prstGeom prst="rect">
            <a:avLst/>
          </a:prstGeom>
        </p:spPr>
      </p:pic>
      <p:pic>
        <p:nvPicPr>
          <p:cNvPr id="9" name="Picture 8"/>
          <p:cNvPicPr>
            <a:picLocks noChangeAspect="1"/>
          </p:cNvPicPr>
          <p:nvPr/>
        </p:nvPicPr>
        <p:blipFill>
          <a:blip r:embed="rId6"/>
          <a:stretch>
            <a:fillRect/>
          </a:stretch>
        </p:blipFill>
        <p:spPr>
          <a:xfrm>
            <a:off x="2525306" y="4038600"/>
            <a:ext cx="3951694" cy="435700"/>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1029091" y="4800600"/>
                <a:ext cx="7169464" cy="1696105"/>
              </a:xfrm>
              <a:prstGeom prst="rect">
                <a:avLst/>
              </a:prstGeom>
              <a:noFill/>
            </p:spPr>
            <p:txBody>
              <a:bodyPr wrap="square" rtlCol="0">
                <a:spAutoFit/>
              </a:bodyPr>
              <a:lstStyle/>
              <a:p>
                <a:pPr>
                  <a:lnSpc>
                    <a:spcPct val="150000"/>
                  </a:lnSpc>
                </a:pPr>
                <a:r>
                  <a:rPr lang="en-US" sz="2400" dirty="0" smtClean="0">
                    <a:solidFill>
                      <a:srgbClr val="C00000"/>
                    </a:solidFill>
                    <a:cs typeface="Helvetica"/>
                  </a:rPr>
                  <a:t>If  1) </a:t>
                </a:r>
                <a14:m>
                  <m:oMath xmlns:m="http://schemas.openxmlformats.org/officeDocument/2006/math">
                    <m:r>
                      <a:rPr lang="en-US" sz="2400" i="1" dirty="0" smtClean="0">
                        <a:solidFill>
                          <a:srgbClr val="C00000"/>
                        </a:solidFill>
                        <a:latin typeface="Cambria Math"/>
                        <a:cs typeface="Helvetica"/>
                      </a:rPr>
                      <m:t>𝑋</m:t>
                    </m:r>
                    <m:r>
                      <a:rPr lang="en-US" sz="2400" i="1" dirty="0" smtClean="0">
                        <a:solidFill>
                          <a:srgbClr val="C00000"/>
                        </a:solidFill>
                        <a:latin typeface="Cambria Math"/>
                        <a:cs typeface="Helvetica"/>
                      </a:rPr>
                      <m:t>,</m:t>
                    </m:r>
                    <m:r>
                      <a:rPr lang="en-US" sz="2400" i="1" dirty="0" smtClean="0">
                        <a:solidFill>
                          <a:srgbClr val="C00000"/>
                        </a:solidFill>
                        <a:latin typeface="Cambria Math"/>
                        <a:cs typeface="Helvetica"/>
                      </a:rPr>
                      <m:t>𝑌</m:t>
                    </m:r>
                  </m:oMath>
                </a14:m>
                <a:r>
                  <a:rPr lang="en-US" sz="2400" dirty="0" smtClean="0">
                    <a:solidFill>
                      <a:srgbClr val="C00000"/>
                    </a:solidFill>
                    <a:cs typeface="Helvetica"/>
                  </a:rPr>
                  <a:t> are invertible and </a:t>
                </a:r>
                <a:endParaRPr lang="en-US" sz="2400" i="1" dirty="0" smtClean="0">
                  <a:solidFill>
                    <a:srgbClr val="C00000"/>
                  </a:solidFill>
                  <a:cs typeface="Helvetica"/>
                </a:endParaRPr>
              </a:p>
              <a:p>
                <a:pPr>
                  <a:lnSpc>
                    <a:spcPct val="150000"/>
                  </a:lnSpc>
                </a:pPr>
                <a:r>
                  <a:rPr lang="en-US" sz="2400" dirty="0" smtClean="0">
                    <a:solidFill>
                      <a:srgbClr val="C00000"/>
                    </a:solidFill>
                    <a:cs typeface="Helvetica"/>
                  </a:rPr>
                  <a:t>    2) </a:t>
                </a:r>
                <a14:m>
                  <m:oMath xmlns:m="http://schemas.openxmlformats.org/officeDocument/2006/math">
                    <m:r>
                      <a:rPr lang="en-US" sz="2400" i="1" dirty="0" smtClean="0">
                        <a:solidFill>
                          <a:srgbClr val="C00000"/>
                        </a:solidFill>
                        <a:latin typeface="Cambria Math"/>
                        <a:cs typeface="Helvetica"/>
                      </a:rPr>
                      <m:t>𝐷</m:t>
                    </m:r>
                    <m:r>
                      <a:rPr lang="en-US" sz="2400" i="1" baseline="-25000" dirty="0" smtClean="0">
                        <a:solidFill>
                          <a:srgbClr val="C00000"/>
                        </a:solidFill>
                        <a:latin typeface="Cambria Math"/>
                        <a:cs typeface="Helvetica"/>
                      </a:rPr>
                      <m:t>1</m:t>
                    </m:r>
                    <m:r>
                      <a:rPr lang="en-US" sz="2400" i="1" dirty="0" smtClean="0">
                        <a:solidFill>
                          <a:srgbClr val="C00000"/>
                        </a:solidFill>
                        <a:latin typeface="Cambria Math"/>
                        <a:cs typeface="Helvetica"/>
                      </a:rPr>
                      <m:t>, </m:t>
                    </m:r>
                    <m:r>
                      <a:rPr lang="en-US" sz="2400" i="1" dirty="0" smtClean="0">
                        <a:solidFill>
                          <a:srgbClr val="C00000"/>
                        </a:solidFill>
                        <a:latin typeface="Cambria Math"/>
                        <a:cs typeface="Helvetica"/>
                      </a:rPr>
                      <m:t>𝐷</m:t>
                    </m:r>
                    <m:r>
                      <a:rPr lang="en-US" sz="2400" i="1" baseline="-25000" dirty="0" smtClean="0">
                        <a:solidFill>
                          <a:srgbClr val="C00000"/>
                        </a:solidFill>
                        <a:latin typeface="Cambria Math"/>
                        <a:cs typeface="Helvetica"/>
                      </a:rPr>
                      <m:t>2</m:t>
                    </m:r>
                  </m:oMath>
                </a14:m>
                <a:r>
                  <a:rPr lang="en-US" sz="2400" dirty="0" smtClean="0">
                    <a:solidFill>
                      <a:srgbClr val="C00000"/>
                    </a:solidFill>
                    <a:cs typeface="Helvetica"/>
                  </a:rPr>
                  <a:t> have unequal non-zero entries, </a:t>
                </a:r>
              </a:p>
              <a:p>
                <a:pPr>
                  <a:lnSpc>
                    <a:spcPct val="150000"/>
                  </a:lnSpc>
                </a:pPr>
                <a:r>
                  <a:rPr lang="en-US" sz="2400" dirty="0" smtClean="0">
                    <a:solidFill>
                      <a:srgbClr val="008000"/>
                    </a:solidFill>
                    <a:cs typeface="Helvetica"/>
                  </a:rPr>
                  <a:t>We can find </a:t>
                </a:r>
                <a14:m>
                  <m:oMath xmlns:m="http://schemas.openxmlformats.org/officeDocument/2006/math">
                    <m:r>
                      <a:rPr lang="en-US" sz="2400" i="1" dirty="0" smtClean="0">
                        <a:solidFill>
                          <a:srgbClr val="008000"/>
                        </a:solidFill>
                        <a:latin typeface="Cambria Math"/>
                        <a:cs typeface="Helvetica"/>
                      </a:rPr>
                      <m:t>𝑋</m:t>
                    </m:r>
                    <m:r>
                      <a:rPr lang="en-US" sz="2400" i="1" dirty="0" smtClean="0">
                        <a:solidFill>
                          <a:srgbClr val="008000"/>
                        </a:solidFill>
                        <a:latin typeface="Cambria Math"/>
                        <a:cs typeface="Helvetica"/>
                      </a:rPr>
                      <m:t>,</m:t>
                    </m:r>
                    <m:r>
                      <a:rPr lang="en-US" sz="2400" i="1" dirty="0" smtClean="0">
                        <a:solidFill>
                          <a:srgbClr val="008000"/>
                        </a:solidFill>
                        <a:latin typeface="Cambria Math"/>
                        <a:cs typeface="Helvetica"/>
                      </a:rPr>
                      <m:t>𝑌</m:t>
                    </m:r>
                  </m:oMath>
                </a14:m>
                <a:r>
                  <a:rPr lang="en-US" sz="2400" dirty="0" smtClean="0">
                    <a:solidFill>
                      <a:srgbClr val="008000"/>
                    </a:solidFill>
                    <a:cs typeface="Helvetica"/>
                  </a:rPr>
                  <a:t> by matrix </a:t>
                </a:r>
                <a:r>
                  <a:rPr lang="en-US" sz="2400" dirty="0" err="1" smtClean="0">
                    <a:solidFill>
                      <a:srgbClr val="008000"/>
                    </a:solidFill>
                    <a:cs typeface="Helvetica"/>
                  </a:rPr>
                  <a:t>diagonalization</a:t>
                </a:r>
                <a:r>
                  <a:rPr lang="en-US" sz="2400" dirty="0" smtClean="0">
                    <a:solidFill>
                      <a:srgbClr val="008000"/>
                    </a:solidFill>
                    <a:cs typeface="Helvetica"/>
                  </a:rPr>
                  <a:t>!</a:t>
                </a:r>
                <a:endParaRPr lang="en-US" sz="2400" i="1" dirty="0" smtClean="0">
                  <a:solidFill>
                    <a:srgbClr val="008000"/>
                  </a:solidFill>
                  <a:cs typeface="Helvetica"/>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029091" y="4800600"/>
                <a:ext cx="7169464" cy="1696105"/>
              </a:xfrm>
              <a:prstGeom prst="rect">
                <a:avLst/>
              </a:prstGeom>
              <a:blipFill rotWithShape="1">
                <a:blip r:embed="rId7"/>
                <a:stretch>
                  <a:fillRect l="-1361" b="-7194"/>
                </a:stretch>
              </a:blipFill>
            </p:spPr>
            <p:txBody>
              <a:bodyPr/>
              <a:lstStyle/>
              <a:p>
                <a:r>
                  <a:rPr lang="en-US">
                    <a:noFill/>
                  </a:rPr>
                  <a:t> </a:t>
                </a:r>
              </a:p>
            </p:txBody>
          </p:sp>
        </mc:Fallback>
      </mc:AlternateContent>
    </p:spTree>
    <p:extLst>
      <p:ext uri="{BB962C8B-B14F-4D97-AF65-F5344CB8AC3E}">
        <p14:creationId xmlns:p14="http://schemas.microsoft.com/office/powerpoint/2010/main" val="2106179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381000" y="2362201"/>
                <a:ext cx="8534400" cy="1905000"/>
              </a:xfrm>
              <a:ln w="28575">
                <a:solidFill>
                  <a:schemeClr val="accent3">
                    <a:lumMod val="75000"/>
                  </a:schemeClr>
                </a:solidFill>
              </a:ln>
            </p:spPr>
            <p:txBody>
              <a:bodyPr>
                <a:noAutofit/>
              </a:bodyPr>
              <a:lstStyle/>
              <a:p>
                <a:pPr marL="0" indent="0">
                  <a:buNone/>
                </a:pPr>
                <a:r>
                  <a:rPr lang="en-US" sz="2400" b="1" dirty="0" smtClean="0">
                    <a:solidFill>
                      <a:srgbClr val="008000"/>
                    </a:solidFill>
                    <a:cs typeface="Helvetica"/>
                  </a:rPr>
                  <a:t>Algorithm:</a:t>
                </a:r>
                <a:endParaRPr lang="en-US" sz="2400" dirty="0">
                  <a:cs typeface="Helvetica"/>
                </a:endParaRPr>
              </a:p>
              <a:p>
                <a:pPr marL="457200" indent="-457200">
                  <a:buFont typeface="+mj-lt"/>
                  <a:buAutoNum type="arabicPeriod"/>
                </a:pPr>
                <a:r>
                  <a:rPr lang="en-US" sz="2400" b="0" dirty="0" smtClean="0">
                    <a:cs typeface="Helvetica"/>
                  </a:rPr>
                  <a:t>Take random combination along </a:t>
                </a:r>
                <a14:m>
                  <m:oMath xmlns:m="http://schemas.openxmlformats.org/officeDocument/2006/math">
                    <m:sSub>
                      <m:sSubPr>
                        <m:ctrlPr>
                          <a:rPr lang="en-US" sz="2400" b="0" i="1" smtClean="0">
                            <a:latin typeface="Cambria Math"/>
                            <a:cs typeface="Helvetica"/>
                          </a:rPr>
                        </m:ctrlPr>
                      </m:sSubPr>
                      <m:e>
                        <m:r>
                          <m:rPr>
                            <m:sty m:val="p"/>
                          </m:rPr>
                          <a:rPr lang="en-US" sz="2400" b="0" i="0" smtClean="0">
                            <a:latin typeface="Cambria Math"/>
                            <a:cs typeface="Helvetica"/>
                          </a:rPr>
                          <m:t>w</m:t>
                        </m:r>
                      </m:e>
                      <m:sub>
                        <m:r>
                          <a:rPr lang="en-US" sz="2400" b="0" i="0" smtClean="0">
                            <a:latin typeface="Cambria Math"/>
                            <a:cs typeface="Helvetica"/>
                          </a:rPr>
                          <m:t>1</m:t>
                        </m:r>
                      </m:sub>
                    </m:sSub>
                    <m:r>
                      <a:rPr lang="en-US" sz="2400" b="0" i="1" smtClean="0">
                        <a:latin typeface="Cambria Math"/>
                        <a:cs typeface="Helvetica"/>
                      </a:rPr>
                      <m:t> </m:t>
                    </m:r>
                  </m:oMath>
                </a14:m>
                <a:r>
                  <a:rPr lang="en-US" sz="2400" dirty="0" smtClean="0">
                    <a:cs typeface="Helvetica"/>
                  </a:rPr>
                  <a:t>as </a:t>
                </a:r>
                <a14:m>
                  <m:oMath xmlns:m="http://schemas.openxmlformats.org/officeDocument/2006/math">
                    <m:sSub>
                      <m:sSubPr>
                        <m:ctrlPr>
                          <a:rPr lang="en-US" sz="2400" i="1" dirty="0" smtClean="0">
                            <a:latin typeface="Cambria Math"/>
                            <a:cs typeface="Helvetica"/>
                          </a:rPr>
                        </m:ctrlPr>
                      </m:sSubPr>
                      <m:e>
                        <m:r>
                          <a:rPr lang="en-US" sz="2400" b="0" i="1" dirty="0" smtClean="0">
                            <a:latin typeface="Cambria Math"/>
                            <a:cs typeface="Helvetica"/>
                          </a:rPr>
                          <m:t>𝑀</m:t>
                        </m:r>
                      </m:e>
                      <m:sub>
                        <m:r>
                          <a:rPr lang="en-US" sz="2400" i="1" dirty="0" smtClean="0">
                            <a:latin typeface="Cambria Math"/>
                            <a:cs typeface="Helvetica"/>
                          </a:rPr>
                          <m:t>1</m:t>
                        </m:r>
                      </m:sub>
                    </m:sSub>
                  </m:oMath>
                </a14:m>
                <a:r>
                  <a:rPr lang="en-US" sz="2400" dirty="0" smtClean="0">
                    <a:cs typeface="Helvetica"/>
                  </a:rPr>
                  <a:t>.</a:t>
                </a:r>
              </a:p>
              <a:p>
                <a:pPr marL="457200" indent="-457200">
                  <a:buFont typeface="+mj-lt"/>
                  <a:buAutoNum type="arabicPeriod"/>
                </a:pPr>
                <a:r>
                  <a:rPr lang="en-US" sz="2400" dirty="0">
                    <a:cs typeface="Helvetica"/>
                  </a:rPr>
                  <a:t>Take random combination along </a:t>
                </a:r>
                <a14:m>
                  <m:oMath xmlns:m="http://schemas.openxmlformats.org/officeDocument/2006/math">
                    <m:sSub>
                      <m:sSubPr>
                        <m:ctrlPr>
                          <a:rPr lang="en-US" sz="2400" i="1">
                            <a:latin typeface="Cambria Math"/>
                            <a:cs typeface="Helvetica"/>
                          </a:rPr>
                        </m:ctrlPr>
                      </m:sSubPr>
                      <m:e>
                        <m:r>
                          <m:rPr>
                            <m:sty m:val="p"/>
                          </m:rPr>
                          <a:rPr lang="en-US" sz="2400">
                            <a:latin typeface="Cambria Math"/>
                            <a:cs typeface="Helvetica"/>
                          </a:rPr>
                          <m:t>w</m:t>
                        </m:r>
                      </m:e>
                      <m:sub>
                        <m:r>
                          <a:rPr lang="en-US" sz="2400" b="0" i="0" smtClean="0">
                            <a:latin typeface="Cambria Math"/>
                            <a:cs typeface="Helvetica"/>
                          </a:rPr>
                          <m:t>2</m:t>
                        </m:r>
                      </m:sub>
                    </m:sSub>
                    <m:r>
                      <a:rPr lang="en-US" sz="2400" i="1">
                        <a:latin typeface="Cambria Math"/>
                        <a:cs typeface="Helvetica"/>
                      </a:rPr>
                      <m:t> </m:t>
                    </m:r>
                  </m:oMath>
                </a14:m>
                <a:r>
                  <a:rPr lang="en-US" sz="2400" dirty="0">
                    <a:cs typeface="Helvetica"/>
                  </a:rPr>
                  <a:t>as </a:t>
                </a:r>
                <a14:m>
                  <m:oMath xmlns:m="http://schemas.openxmlformats.org/officeDocument/2006/math">
                    <m:sSub>
                      <m:sSubPr>
                        <m:ctrlPr>
                          <a:rPr lang="en-US" sz="2400" i="1" dirty="0">
                            <a:latin typeface="Cambria Math"/>
                            <a:cs typeface="Helvetica"/>
                          </a:rPr>
                        </m:ctrlPr>
                      </m:sSubPr>
                      <m:e>
                        <m:r>
                          <a:rPr lang="en-US" sz="2400" i="1" dirty="0">
                            <a:latin typeface="Cambria Math"/>
                            <a:cs typeface="Helvetica"/>
                          </a:rPr>
                          <m:t>𝑀</m:t>
                        </m:r>
                      </m:e>
                      <m:sub>
                        <m:r>
                          <a:rPr lang="en-US" sz="2400" b="0" i="1" dirty="0" smtClean="0">
                            <a:latin typeface="Cambria Math"/>
                            <a:cs typeface="Helvetica"/>
                          </a:rPr>
                          <m:t>2</m:t>
                        </m:r>
                      </m:sub>
                    </m:sSub>
                  </m:oMath>
                </a14:m>
                <a:r>
                  <a:rPr lang="en-US" sz="2400" dirty="0" smtClean="0">
                    <a:cs typeface="Helvetica"/>
                  </a:rPr>
                  <a:t>.</a:t>
                </a:r>
                <a:endParaRPr lang="en-US" sz="2400" dirty="0">
                  <a:cs typeface="Helvetica"/>
                </a:endParaRPr>
              </a:p>
              <a:p>
                <a:pPr marL="457200" indent="-457200">
                  <a:buFont typeface="+mj-lt"/>
                  <a:buAutoNum type="arabicPeriod"/>
                </a:pPr>
                <a:r>
                  <a:rPr lang="en-US" sz="2400" dirty="0" smtClean="0">
                    <a:cs typeface="Helvetica"/>
                  </a:rPr>
                  <a:t>Find </a:t>
                </a:r>
                <a:r>
                  <a:rPr lang="en-US" sz="2400" dirty="0" err="1" smtClean="0">
                    <a:cs typeface="Helvetica"/>
                  </a:rPr>
                  <a:t>eigen</a:t>
                </a:r>
                <a:r>
                  <a:rPr lang="en-US" sz="2400" dirty="0" smtClean="0">
                    <a:cs typeface="Helvetica"/>
                  </a:rPr>
                  <a:t>-decomposition of </a:t>
                </a:r>
                <a14:m>
                  <m:oMath xmlns:m="http://schemas.openxmlformats.org/officeDocument/2006/math">
                    <m:sSub>
                      <m:sSubPr>
                        <m:ctrlPr>
                          <a:rPr lang="en-US" sz="2400" b="0" i="1" smtClean="0">
                            <a:latin typeface="Cambria Math"/>
                            <a:cs typeface="Helvetica"/>
                          </a:rPr>
                        </m:ctrlPr>
                      </m:sSubPr>
                      <m:e>
                        <m:r>
                          <a:rPr lang="en-US" sz="2400" b="0" i="1" smtClean="0">
                            <a:latin typeface="Cambria Math"/>
                            <a:cs typeface="Helvetica"/>
                          </a:rPr>
                          <m:t>𝑀</m:t>
                        </m:r>
                      </m:e>
                      <m:sub>
                        <m:r>
                          <a:rPr lang="en-US" sz="2400" b="0" i="1" smtClean="0">
                            <a:latin typeface="Cambria Math"/>
                            <a:cs typeface="Helvetica"/>
                          </a:rPr>
                          <m:t>1</m:t>
                        </m:r>
                      </m:sub>
                    </m:sSub>
                    <m:sSubSup>
                      <m:sSubSupPr>
                        <m:ctrlPr>
                          <a:rPr lang="en-US" sz="2400" b="0" i="1" smtClean="0">
                            <a:latin typeface="Cambria Math"/>
                            <a:cs typeface="Helvetica"/>
                          </a:rPr>
                        </m:ctrlPr>
                      </m:sSubSupPr>
                      <m:e>
                        <m:r>
                          <a:rPr lang="en-US" sz="2400" b="0" i="1" smtClean="0">
                            <a:latin typeface="Cambria Math"/>
                            <a:cs typeface="Helvetica"/>
                          </a:rPr>
                          <m:t>𝑀</m:t>
                        </m:r>
                      </m:e>
                      <m:sub>
                        <m:r>
                          <a:rPr lang="en-US" sz="2400" b="0" i="1" smtClean="0">
                            <a:latin typeface="Cambria Math"/>
                            <a:cs typeface="Helvetica"/>
                          </a:rPr>
                          <m:t>2</m:t>
                        </m:r>
                      </m:sub>
                      <m:sup>
                        <m:r>
                          <a:rPr lang="en-US" sz="2400" b="0" i="1" smtClean="0">
                            <a:latin typeface="Cambria Math"/>
                            <a:ea typeface="Cambria Math"/>
                            <a:cs typeface="Helvetica"/>
                          </a:rPr>
                          <m:t>†</m:t>
                        </m:r>
                      </m:sup>
                    </m:sSubSup>
                  </m:oMath>
                </a14:m>
                <a:r>
                  <a:rPr lang="en-US" sz="2400" dirty="0" smtClean="0">
                    <a:cs typeface="Helvetica"/>
                  </a:rPr>
                  <a:t> to get </a:t>
                </a:r>
                <a14:m>
                  <m:oMath xmlns:m="http://schemas.openxmlformats.org/officeDocument/2006/math">
                    <m:r>
                      <a:rPr lang="en-US" sz="2400" b="0" i="1" smtClean="0">
                        <a:latin typeface="Cambria Math"/>
                        <a:cs typeface="Helvetica"/>
                      </a:rPr>
                      <m:t>𝐴</m:t>
                    </m:r>
                  </m:oMath>
                </a14:m>
                <a:r>
                  <a:rPr lang="en-US" sz="2400" dirty="0" smtClean="0">
                    <a:cs typeface="Helvetica"/>
                  </a:rPr>
                  <a:t>. Similarly B,C.</a:t>
                </a:r>
                <a:endParaRPr lang="en-US" sz="2400" dirty="0">
                  <a:cs typeface="Helvetica"/>
                </a:endParaRP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381000" y="2362201"/>
                <a:ext cx="8534400" cy="1905000"/>
              </a:xfrm>
              <a:blipFill rotWithShape="1">
                <a:blip r:embed="rId3"/>
                <a:stretch>
                  <a:fillRect l="-996" t="-1893" b="-2839"/>
                </a:stretch>
              </a:blipFill>
              <a:ln w="28575">
                <a:solidFill>
                  <a:schemeClr val="accent3">
                    <a:lumMod val="75000"/>
                  </a:schemeClr>
                </a:solidFill>
              </a:ln>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dirty="0" smtClean="0"/>
              <a:t>Decomposition algorithm [</a:t>
            </a:r>
            <a:r>
              <a:rPr lang="en-US" dirty="0" err="1" smtClean="0"/>
              <a:t>Jennrich</a:t>
            </a:r>
            <a:r>
              <a:rPr lang="en-US" dirty="0" smtClean="0"/>
              <a:t>]</a:t>
            </a:r>
            <a:endParaRPr lang="en-US" dirty="0"/>
          </a:p>
        </p:txBody>
      </p:sp>
      <mc:AlternateContent xmlns:mc="http://schemas.openxmlformats.org/markup-compatibility/2006" xmlns:a14="http://schemas.microsoft.com/office/drawing/2010/main">
        <mc:Choice Requires="a14">
          <p:sp>
            <p:nvSpPr>
              <p:cNvPr id="10" name="Content Placeholder 5"/>
              <p:cNvSpPr txBox="1">
                <a:spLocks/>
              </p:cNvSpPr>
              <p:nvPr/>
            </p:nvSpPr>
            <p:spPr>
              <a:xfrm>
                <a:off x="2971800" y="1066800"/>
                <a:ext cx="3267348" cy="12715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r>
                        <a:rPr lang="en-US" sz="2400" b="0" i="1" dirty="0" smtClean="0">
                          <a:latin typeface="Cambria Math"/>
                          <a:cs typeface="Helvetica"/>
                        </a:rPr>
                        <m:t>𝑇</m:t>
                      </m:r>
                      <m:sSub>
                        <m:sSubPr>
                          <m:ctrlPr>
                            <a:rPr lang="en-US" sz="2400" b="0" i="1" dirty="0" smtClean="0">
                              <a:latin typeface="Cambria Math"/>
                              <a:cs typeface="Helvetica"/>
                            </a:rPr>
                          </m:ctrlPr>
                        </m:sSubPr>
                        <m:e>
                          <m:r>
                            <a:rPr lang="en-US" sz="2400" b="0" i="1" dirty="0" smtClean="0">
                              <a:latin typeface="Cambria Math"/>
                              <a:cs typeface="Helvetica"/>
                            </a:rPr>
                            <m:t>≈</m:t>
                          </m:r>
                        </m:e>
                        <m:sub>
                          <m:r>
                            <a:rPr lang="en-US" sz="2400" b="0" i="1" dirty="0" smtClean="0">
                              <a:latin typeface="Cambria Math"/>
                              <a:cs typeface="Helvetica"/>
                            </a:rPr>
                            <m:t>𝜖</m:t>
                          </m:r>
                        </m:sub>
                      </m:sSub>
                      <m:nary>
                        <m:naryPr>
                          <m:chr m:val="∑"/>
                          <m:ctrlPr>
                            <a:rPr lang="en-US" sz="2400" b="0" i="1" dirty="0" smtClean="0">
                              <a:latin typeface="Cambria Math"/>
                              <a:cs typeface="Helvetica"/>
                            </a:rPr>
                          </m:ctrlPr>
                        </m:naryPr>
                        <m:sub>
                          <m:r>
                            <m:rPr>
                              <m:brk m:alnAt="23"/>
                            </m:rPr>
                            <a:rPr lang="en-US" sz="2400" b="0" i="1" dirty="0" smtClean="0">
                              <a:latin typeface="Cambria Math"/>
                              <a:cs typeface="Helvetica"/>
                            </a:rPr>
                            <m:t>𝑖</m:t>
                          </m:r>
                          <m:r>
                            <a:rPr lang="en-US" sz="2400" b="0" i="1" dirty="0" smtClean="0">
                              <a:latin typeface="Cambria Math"/>
                              <a:cs typeface="Helvetica"/>
                            </a:rPr>
                            <m:t>=1</m:t>
                          </m:r>
                        </m:sub>
                        <m:sup>
                          <m:r>
                            <a:rPr lang="en-US" sz="2400" b="0" i="1" dirty="0" smtClean="0">
                              <a:latin typeface="Cambria Math"/>
                              <a:cs typeface="Helvetica"/>
                            </a:rPr>
                            <m:t>𝑘</m:t>
                          </m:r>
                        </m:sup>
                        <m:e>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𝑖</m:t>
                              </m:r>
                            </m:sub>
                          </m:sSub>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𝑏</m:t>
                              </m:r>
                            </m:e>
                            <m:sub>
                              <m:r>
                                <a:rPr lang="en-US" sz="2400" b="0" i="1" dirty="0" smtClean="0">
                                  <a:latin typeface="Cambria Math"/>
                                  <a:cs typeface="Helvetica"/>
                                </a:rPr>
                                <m:t>𝑖</m:t>
                              </m:r>
                            </m:sub>
                          </m:sSub>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𝑐</m:t>
                              </m:r>
                            </m:e>
                            <m:sub>
                              <m:r>
                                <a:rPr lang="en-US" sz="2400" b="0" i="1" dirty="0" smtClean="0">
                                  <a:latin typeface="Cambria Math"/>
                                  <a:cs typeface="Helvetica"/>
                                </a:rPr>
                                <m:t>𝑖</m:t>
                              </m:r>
                            </m:sub>
                          </m:sSub>
                        </m:e>
                      </m:nary>
                    </m:oMath>
                  </m:oMathPara>
                </a14:m>
                <a:endParaRPr lang="en-US" sz="2400" dirty="0">
                  <a:latin typeface="+mn-lt"/>
                  <a:cs typeface="Helvetica"/>
                </a:endParaRPr>
              </a:p>
            </p:txBody>
          </p:sp>
        </mc:Choice>
        <mc:Fallback xmlns="">
          <p:sp>
            <p:nvSpPr>
              <p:cNvPr id="10" name="Content Placeholder 5"/>
              <p:cNvSpPr txBox="1">
                <a:spLocks noRot="1" noChangeAspect="1" noMove="1" noResize="1" noEditPoints="1" noAdjustHandles="1" noChangeArrowheads="1" noChangeShapeType="1" noTextEdit="1"/>
              </p:cNvSpPr>
              <p:nvPr/>
            </p:nvSpPr>
            <p:spPr>
              <a:xfrm>
                <a:off x="2971800" y="1066800"/>
                <a:ext cx="3267348" cy="127150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81001" y="4800600"/>
                <a:ext cx="8534400" cy="1602426"/>
              </a:xfrm>
              <a:prstGeom prst="rect">
                <a:avLst/>
              </a:prstGeom>
              <a:noFill/>
              <a:ln w="28575">
                <a:solidFill>
                  <a:schemeClr val="accent1"/>
                </a:solidFill>
              </a:ln>
            </p:spPr>
            <p:txBody>
              <a:bodyPr wrap="square" rtlCol="0">
                <a:spAutoFit/>
              </a:bodyPr>
              <a:lstStyle/>
              <a:p>
                <a:r>
                  <a:rPr lang="en-US" sz="2400" b="1" dirty="0" err="1" smtClean="0"/>
                  <a:t>Thm</a:t>
                </a:r>
                <a:r>
                  <a:rPr lang="en-US" sz="2400" b="1" dirty="0" smtClean="0"/>
                  <a:t>. </a:t>
                </a:r>
                <a:r>
                  <a:rPr lang="en-US" sz="2400" dirty="0" smtClean="0"/>
                  <a:t>Efficiently decompose </a:t>
                </a:r>
                <a:r>
                  <a:rPr lang="en-US" sz="2400" dirty="0" smtClean="0">
                    <a:solidFill>
                      <a:schemeClr val="tx1"/>
                    </a:solidFill>
                  </a:rPr>
                  <a:t>T</a:t>
                </a:r>
                <a14:m>
                  <m:oMath xmlns:m="http://schemas.openxmlformats.org/officeDocument/2006/math">
                    <m:sSub>
                      <m:sSubPr>
                        <m:ctrlPr>
                          <a:rPr lang="en-US" sz="2400" i="1" dirty="0" smtClean="0">
                            <a:solidFill>
                              <a:schemeClr val="tx1"/>
                            </a:solidFill>
                            <a:latin typeface="Cambria Math"/>
                          </a:rPr>
                        </m:ctrlPr>
                      </m:sSubPr>
                      <m:e>
                        <m:r>
                          <a:rPr lang="en-US" sz="2400" b="0" i="1" dirty="0" smtClean="0">
                            <a:solidFill>
                              <a:schemeClr val="tx1"/>
                            </a:solidFill>
                            <a:latin typeface="Cambria Math"/>
                          </a:rPr>
                          <m:t>=</m:t>
                        </m:r>
                      </m:e>
                      <m:sub>
                        <m:r>
                          <a:rPr lang="en-US" sz="2400" i="1" dirty="0" smtClean="0">
                            <a:solidFill>
                              <a:schemeClr val="tx1"/>
                            </a:solidFill>
                            <a:latin typeface="Cambria Math"/>
                            <a:ea typeface="Cambria Math"/>
                          </a:rPr>
                          <m:t>𝜖</m:t>
                        </m:r>
                      </m:sub>
                    </m:sSub>
                    <m:nary>
                      <m:naryPr>
                        <m:chr m:val="∑"/>
                        <m:limLoc m:val="subSup"/>
                        <m:ctrlPr>
                          <a:rPr lang="en-US" sz="2400" i="1">
                            <a:solidFill>
                              <a:schemeClr val="tx1">
                                <a:lumMod val="75000"/>
                                <a:lumOff val="25000"/>
                              </a:schemeClr>
                            </a:solidFill>
                            <a:latin typeface="Cambria Math"/>
                          </a:rPr>
                        </m:ctrlPr>
                      </m:naryPr>
                      <m:sub>
                        <m:r>
                          <m:rPr>
                            <m:brk m:alnAt="1"/>
                          </m:rPr>
                          <a:rPr lang="en-US" sz="2400" i="1">
                            <a:solidFill>
                              <a:schemeClr val="tx1">
                                <a:lumMod val="75000"/>
                                <a:lumOff val="25000"/>
                              </a:schemeClr>
                            </a:solidFill>
                            <a:latin typeface="Cambria Math"/>
                          </a:rPr>
                          <m:t>𝑖</m:t>
                        </m:r>
                        <m:r>
                          <a:rPr lang="en-US" sz="2400" i="1">
                            <a:solidFill>
                              <a:schemeClr val="tx1">
                                <a:lumMod val="75000"/>
                                <a:lumOff val="25000"/>
                              </a:schemeClr>
                            </a:solidFill>
                            <a:latin typeface="Cambria Math"/>
                          </a:rPr>
                          <m:t>=1</m:t>
                        </m:r>
                      </m:sub>
                      <m:sup>
                        <m:r>
                          <a:rPr lang="en-US" sz="2400" b="0" i="1" smtClean="0">
                            <a:solidFill>
                              <a:schemeClr val="tx1">
                                <a:lumMod val="75000"/>
                                <a:lumOff val="25000"/>
                              </a:schemeClr>
                            </a:solidFill>
                            <a:latin typeface="Cambria Math"/>
                          </a:rPr>
                          <m:t>𝑘</m:t>
                        </m:r>
                      </m:sup>
                      <m:e>
                        <m:sSub>
                          <m:sSubPr>
                            <m:ctrlPr>
                              <a:rPr lang="en-US" sz="2400" i="1">
                                <a:solidFill>
                                  <a:schemeClr val="tx1">
                                    <a:lumMod val="75000"/>
                                    <a:lumOff val="25000"/>
                                  </a:schemeClr>
                                </a:solidFill>
                                <a:latin typeface="Cambria Math"/>
                              </a:rPr>
                            </m:ctrlPr>
                          </m:sSubPr>
                          <m:e>
                            <m:r>
                              <a:rPr lang="en-US" sz="2400" b="0" i="1" smtClean="0">
                                <a:solidFill>
                                  <a:schemeClr val="tx1">
                                    <a:lumMod val="75000"/>
                                    <a:lumOff val="25000"/>
                                  </a:schemeClr>
                                </a:solidFill>
                                <a:latin typeface="Cambria Math"/>
                              </a:rPr>
                              <m:t>𝑎</m:t>
                            </m:r>
                          </m:e>
                          <m:sub>
                            <m:r>
                              <a:rPr lang="en-US" sz="2400" i="1">
                                <a:solidFill>
                                  <a:schemeClr val="tx1">
                                    <a:lumMod val="75000"/>
                                    <a:lumOff val="25000"/>
                                  </a:schemeClr>
                                </a:solidFill>
                                <a:latin typeface="Cambria Math"/>
                              </a:rPr>
                              <m:t>𝑖</m:t>
                            </m:r>
                          </m:sub>
                        </m:sSub>
                        <m:r>
                          <a:rPr lang="en-US" sz="2400" i="1">
                            <a:solidFill>
                              <a:schemeClr val="tx1">
                                <a:lumMod val="75000"/>
                                <a:lumOff val="25000"/>
                              </a:schemeClr>
                            </a:solidFill>
                            <a:latin typeface="Cambria Math"/>
                            <a:ea typeface="Cambria Math"/>
                          </a:rPr>
                          <m:t>⨂</m:t>
                        </m:r>
                        <m:sSub>
                          <m:sSubPr>
                            <m:ctrlPr>
                              <a:rPr lang="en-US" sz="2400" i="1">
                                <a:solidFill>
                                  <a:schemeClr val="tx1">
                                    <a:lumMod val="75000"/>
                                    <a:lumOff val="25000"/>
                                  </a:schemeClr>
                                </a:solidFill>
                                <a:latin typeface="Cambria Math"/>
                              </a:rPr>
                            </m:ctrlPr>
                          </m:sSubPr>
                          <m:e>
                            <m:r>
                              <a:rPr lang="en-US" sz="2400" b="0" i="1" smtClean="0">
                                <a:solidFill>
                                  <a:schemeClr val="tx1">
                                    <a:lumMod val="75000"/>
                                    <a:lumOff val="25000"/>
                                  </a:schemeClr>
                                </a:solidFill>
                                <a:latin typeface="Cambria Math"/>
                              </a:rPr>
                              <m:t>𝑏</m:t>
                            </m:r>
                          </m:e>
                          <m:sub>
                            <m:r>
                              <a:rPr lang="en-US" sz="2400" i="1">
                                <a:solidFill>
                                  <a:schemeClr val="tx1">
                                    <a:lumMod val="75000"/>
                                    <a:lumOff val="25000"/>
                                  </a:schemeClr>
                                </a:solidFill>
                                <a:latin typeface="Cambria Math"/>
                              </a:rPr>
                              <m:t>𝑖</m:t>
                            </m:r>
                          </m:sub>
                        </m:sSub>
                        <m:r>
                          <a:rPr lang="en-US" sz="2400" i="1">
                            <a:solidFill>
                              <a:schemeClr val="tx1">
                                <a:lumMod val="75000"/>
                                <a:lumOff val="25000"/>
                              </a:schemeClr>
                            </a:solidFill>
                            <a:latin typeface="Cambria Math"/>
                            <a:ea typeface="Cambria Math"/>
                          </a:rPr>
                          <m:t>⨂</m:t>
                        </m:r>
                        <m:sSub>
                          <m:sSubPr>
                            <m:ctrlPr>
                              <a:rPr lang="en-US" sz="2400" i="1">
                                <a:solidFill>
                                  <a:schemeClr val="tx1">
                                    <a:lumMod val="75000"/>
                                    <a:lumOff val="25000"/>
                                  </a:schemeClr>
                                </a:solidFill>
                                <a:latin typeface="Cambria Math"/>
                              </a:rPr>
                            </m:ctrlPr>
                          </m:sSubPr>
                          <m:e>
                            <m:r>
                              <a:rPr lang="en-US" sz="2400" b="0" i="1" smtClean="0">
                                <a:solidFill>
                                  <a:schemeClr val="tx1">
                                    <a:lumMod val="75000"/>
                                    <a:lumOff val="25000"/>
                                  </a:schemeClr>
                                </a:solidFill>
                                <a:latin typeface="Cambria Math"/>
                              </a:rPr>
                              <m:t>𝑐</m:t>
                            </m:r>
                          </m:e>
                          <m:sub>
                            <m:r>
                              <a:rPr lang="en-US" sz="2400" i="1">
                                <a:solidFill>
                                  <a:schemeClr val="tx1">
                                    <a:lumMod val="75000"/>
                                    <a:lumOff val="25000"/>
                                  </a:schemeClr>
                                </a:solidFill>
                                <a:latin typeface="Cambria Math"/>
                              </a:rPr>
                              <m:t>𝑖</m:t>
                            </m:r>
                          </m:sub>
                        </m:sSub>
                      </m:e>
                    </m:nary>
                  </m:oMath>
                </a14:m>
                <a:r>
                  <a:rPr lang="en-US" sz="2400" dirty="0" smtClean="0">
                    <a:solidFill>
                      <a:schemeClr val="tx1"/>
                    </a:solidFill>
                  </a:rPr>
                  <a:t> </a:t>
                </a:r>
                <a:r>
                  <a:rPr lang="en-US" sz="2400" dirty="0" smtClean="0"/>
                  <a:t>and recover </a:t>
                </a:r>
                <a14:m>
                  <m:oMath xmlns:m="http://schemas.openxmlformats.org/officeDocument/2006/math">
                    <m:r>
                      <a:rPr lang="en-US" sz="2400" i="1" dirty="0" smtClean="0">
                        <a:latin typeface="Cambria Math"/>
                      </a:rPr>
                      <m:t>𝐴</m:t>
                    </m:r>
                    <m:r>
                      <a:rPr lang="en-US" sz="2400" i="1" dirty="0" smtClean="0">
                        <a:latin typeface="Cambria Math"/>
                      </a:rPr>
                      <m:t>, </m:t>
                    </m:r>
                    <m:r>
                      <a:rPr lang="en-US" sz="2400" i="1" dirty="0" smtClean="0">
                        <a:latin typeface="Cambria Math"/>
                      </a:rPr>
                      <m:t>𝐵</m:t>
                    </m:r>
                    <m:r>
                      <a:rPr lang="en-US" sz="2400" i="1" dirty="0" smtClean="0">
                        <a:latin typeface="Cambria Math"/>
                      </a:rPr>
                      <m:t>, </m:t>
                    </m:r>
                    <m:r>
                      <a:rPr lang="en-US" sz="2400" i="1" dirty="0" smtClean="0">
                        <a:latin typeface="Cambria Math"/>
                      </a:rPr>
                      <m:t>𝐶</m:t>
                    </m:r>
                  </m:oMath>
                </a14:m>
                <a:r>
                  <a:rPr lang="en-US" sz="2400" dirty="0" smtClean="0"/>
                  <a:t> up to </a:t>
                </a:r>
                <a14:m>
                  <m:oMath xmlns:m="http://schemas.openxmlformats.org/officeDocument/2006/math">
                    <m:r>
                      <a:rPr lang="en-US" sz="2400" i="1" smtClean="0">
                        <a:solidFill>
                          <a:srgbClr val="C00000"/>
                        </a:solidFill>
                        <a:latin typeface="Cambria Math"/>
                        <a:ea typeface="Cambria Math"/>
                      </a:rPr>
                      <m:t>𝜖</m:t>
                    </m:r>
                    <m:r>
                      <a:rPr lang="en-US" sz="2400" b="0" i="1" smtClean="0">
                        <a:solidFill>
                          <a:srgbClr val="C00000"/>
                        </a:solidFill>
                        <a:latin typeface="Cambria Math"/>
                        <a:ea typeface="Cambria Math"/>
                      </a:rPr>
                      <m:t>.</m:t>
                    </m:r>
                    <m:r>
                      <a:rPr lang="en-US" sz="2400" b="0" i="1" smtClean="0">
                        <a:solidFill>
                          <a:srgbClr val="C00000"/>
                        </a:solidFill>
                        <a:latin typeface="Cambria Math"/>
                        <a:ea typeface="Cambria Math"/>
                      </a:rPr>
                      <m:t>𝑝𝑜𝑙𝑦</m:t>
                    </m:r>
                    <m:r>
                      <a:rPr lang="en-US" sz="2400" b="0" i="1" smtClean="0">
                        <a:solidFill>
                          <a:srgbClr val="C00000"/>
                        </a:solidFill>
                        <a:latin typeface="Cambria Math"/>
                        <a:ea typeface="Cambria Math"/>
                      </a:rPr>
                      <m:t>(</m:t>
                    </m:r>
                    <m:r>
                      <a:rPr lang="en-US" sz="2400" b="0" i="1" smtClean="0">
                        <a:solidFill>
                          <a:srgbClr val="C00000"/>
                        </a:solidFill>
                        <a:latin typeface="Cambria Math"/>
                        <a:ea typeface="Cambria Math"/>
                      </a:rPr>
                      <m:t>𝑑</m:t>
                    </m:r>
                    <m:r>
                      <a:rPr lang="en-US" sz="2400" b="0" i="1" smtClean="0">
                        <a:solidFill>
                          <a:srgbClr val="C00000"/>
                        </a:solidFill>
                        <a:latin typeface="Cambria Math"/>
                        <a:ea typeface="Cambria Math"/>
                      </a:rPr>
                      <m:t>,</m:t>
                    </m:r>
                    <m:r>
                      <a:rPr lang="en-US" sz="2400" b="0" i="1" smtClean="0">
                        <a:solidFill>
                          <a:srgbClr val="C00000"/>
                        </a:solidFill>
                        <a:latin typeface="Cambria Math"/>
                        <a:ea typeface="Cambria Math"/>
                      </a:rPr>
                      <m:t>𝑘</m:t>
                    </m:r>
                    <m:r>
                      <a:rPr lang="en-US" sz="2400" b="0" i="1" smtClean="0">
                        <a:solidFill>
                          <a:srgbClr val="C00000"/>
                        </a:solidFill>
                        <a:latin typeface="Cambria Math"/>
                        <a:ea typeface="Cambria Math"/>
                      </a:rPr>
                      <m:t>)</m:t>
                    </m:r>
                  </m:oMath>
                </a14:m>
                <a:r>
                  <a:rPr lang="en-US" sz="2400" dirty="0" smtClean="0">
                    <a:solidFill>
                      <a:srgbClr val="C00000"/>
                    </a:solidFill>
                  </a:rPr>
                  <a:t> error</a:t>
                </a:r>
                <a:r>
                  <a:rPr lang="en-US" sz="2400" dirty="0" smtClean="0">
                    <a:solidFill>
                      <a:srgbClr val="008000"/>
                    </a:solidFill>
                  </a:rPr>
                  <a:t> </a:t>
                </a:r>
                <a:r>
                  <a:rPr lang="en-US" sz="2400" dirty="0" smtClean="0"/>
                  <a:t>(in </a:t>
                </a:r>
                <a:r>
                  <a:rPr lang="en-US" sz="2400" dirty="0" err="1" smtClean="0"/>
                  <a:t>Frobenius</a:t>
                </a:r>
                <a:r>
                  <a:rPr lang="en-US" sz="2400" dirty="0" smtClean="0"/>
                  <a:t> norm)</a:t>
                </a:r>
                <a:r>
                  <a:rPr lang="en-US" sz="2400" dirty="0" smtClean="0">
                    <a:solidFill>
                      <a:srgbClr val="008000"/>
                    </a:solidFill>
                  </a:rPr>
                  <a:t> </a:t>
                </a:r>
                <a:r>
                  <a:rPr lang="en-US" sz="2400" dirty="0" smtClean="0">
                    <a:solidFill>
                      <a:schemeClr val="tx1"/>
                    </a:solidFill>
                  </a:rPr>
                  <a:t>when</a:t>
                </a:r>
                <a:r>
                  <a:rPr lang="en-US" sz="2400" dirty="0" smtClean="0"/>
                  <a:t>   </a:t>
                </a:r>
              </a:p>
              <a:p>
                <a:r>
                  <a:rPr lang="en-US" sz="2400" dirty="0">
                    <a:solidFill>
                      <a:schemeClr val="tx2"/>
                    </a:solidFill>
                  </a:rPr>
                  <a:t>	</a:t>
                </a:r>
                <a:r>
                  <a:rPr lang="en-US" sz="2400" dirty="0" smtClean="0">
                    <a:solidFill>
                      <a:srgbClr val="C00000"/>
                    </a:solidFill>
                  </a:rPr>
                  <a:t>1) </a:t>
                </a:r>
                <a14:m>
                  <m:oMath xmlns:m="http://schemas.openxmlformats.org/officeDocument/2006/math">
                    <m:r>
                      <a:rPr lang="en-US" sz="2400" i="1" smtClean="0">
                        <a:solidFill>
                          <a:srgbClr val="C00000"/>
                        </a:solidFill>
                        <a:latin typeface="Cambria Math"/>
                      </a:rPr>
                      <m:t>𝐴</m:t>
                    </m:r>
                    <m:r>
                      <a:rPr lang="en-US" sz="2400" b="0" i="1" smtClean="0">
                        <a:solidFill>
                          <a:srgbClr val="C00000"/>
                        </a:solidFill>
                        <a:latin typeface="Cambria Math"/>
                      </a:rPr>
                      <m:t>, </m:t>
                    </m:r>
                    <m:r>
                      <a:rPr lang="en-US" sz="2400" b="0" i="1" smtClean="0">
                        <a:solidFill>
                          <a:srgbClr val="C00000"/>
                        </a:solidFill>
                        <a:latin typeface="Cambria Math"/>
                      </a:rPr>
                      <m:t>𝐵</m:t>
                    </m:r>
                    <m:r>
                      <a:rPr lang="en-US" sz="2400" b="0" i="1" smtClean="0">
                        <a:solidFill>
                          <a:srgbClr val="C00000"/>
                        </a:solidFill>
                        <a:latin typeface="Cambria Math"/>
                      </a:rPr>
                      <m:t> </m:t>
                    </m:r>
                  </m:oMath>
                </a14:m>
                <a:r>
                  <a:rPr lang="en-US" sz="2400" i="1" dirty="0" smtClean="0">
                    <a:solidFill>
                      <a:srgbClr val="C00000"/>
                    </a:solidFill>
                  </a:rPr>
                  <a:t>are full rank i.e. min-singular-value </a:t>
                </a:r>
                <a14:m>
                  <m:oMath xmlns:m="http://schemas.openxmlformats.org/officeDocument/2006/math">
                    <m:r>
                      <a:rPr lang="en-US" sz="2400" i="1" smtClean="0">
                        <a:solidFill>
                          <a:srgbClr val="C00000"/>
                        </a:solidFill>
                        <a:latin typeface="Cambria Math"/>
                        <a:ea typeface="Cambria Math"/>
                      </a:rPr>
                      <m:t>≥</m:t>
                    </m:r>
                  </m:oMath>
                </a14:m>
                <a:r>
                  <a:rPr lang="en-US" sz="2400" i="1" dirty="0" smtClean="0">
                    <a:solidFill>
                      <a:srgbClr val="C00000"/>
                    </a:solidFill>
                  </a:rPr>
                  <a:t> 1/poly(d)</a:t>
                </a:r>
              </a:p>
              <a:p>
                <a:r>
                  <a:rPr lang="en-US" sz="2400" i="1" dirty="0" smtClean="0">
                    <a:solidFill>
                      <a:srgbClr val="C00000"/>
                    </a:solidFill>
                  </a:rPr>
                  <a:t>             </a:t>
                </a:r>
                <a:r>
                  <a:rPr lang="en-US" sz="2400" dirty="0" smtClean="0">
                    <a:solidFill>
                      <a:srgbClr val="C00000"/>
                    </a:solidFill>
                  </a:rPr>
                  <a:t>2)</a:t>
                </a:r>
                <a:r>
                  <a:rPr lang="en-US" sz="2400" i="1" dirty="0" smtClean="0">
                    <a:solidFill>
                      <a:srgbClr val="C00000"/>
                    </a:solidFill>
                  </a:rPr>
                  <a:t> C doesn’t have parallel columns (in a robust sense).</a:t>
                </a:r>
              </a:p>
            </p:txBody>
          </p:sp>
        </mc:Choice>
        <mc:Fallback xmlns="">
          <p:sp>
            <p:nvSpPr>
              <p:cNvPr id="11" name="TextBox 10"/>
              <p:cNvSpPr txBox="1">
                <a:spLocks noRot="1" noChangeAspect="1" noMove="1" noResize="1" noEditPoints="1" noAdjustHandles="1" noChangeArrowheads="1" noChangeShapeType="1" noTextEdit="1"/>
              </p:cNvSpPr>
              <p:nvPr/>
            </p:nvSpPr>
            <p:spPr>
              <a:xfrm>
                <a:off x="381001" y="4800600"/>
                <a:ext cx="8534400" cy="1602426"/>
              </a:xfrm>
              <a:prstGeom prst="rect">
                <a:avLst/>
              </a:prstGeom>
              <a:blipFill rotWithShape="1">
                <a:blip r:embed="rId5"/>
                <a:stretch>
                  <a:fillRect l="-996" t="-375" b="-6367"/>
                </a:stretch>
              </a:blipFill>
              <a:ln w="285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283828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66800"/>
            <a:ext cx="9296400" cy="4495800"/>
          </a:xfrm>
        </p:spPr>
        <p:txBody>
          <a:bodyPr>
            <a:normAutofit/>
          </a:bodyPr>
          <a:lstStyle/>
          <a:p>
            <a:r>
              <a:rPr lang="en-US" dirty="0" err="1" smtClean="0">
                <a:solidFill>
                  <a:schemeClr val="tx2"/>
                </a:solidFill>
              </a:rPr>
              <a:t>Overcomplete</a:t>
            </a:r>
            <a:r>
              <a:rPr lang="en-US" dirty="0" smtClean="0">
                <a:solidFill>
                  <a:schemeClr val="tx2"/>
                </a:solidFill>
              </a:rPr>
              <a:t> Case </a:t>
            </a:r>
            <a:br>
              <a:rPr lang="en-US" dirty="0" smtClean="0">
                <a:solidFill>
                  <a:schemeClr val="tx2"/>
                </a:solidFill>
              </a:rPr>
            </a:br>
            <a:r>
              <a:rPr lang="en-US" dirty="0" smtClean="0">
                <a:solidFill>
                  <a:schemeClr val="tx2"/>
                </a:solidFill>
              </a:rPr>
              <a:t/>
            </a:r>
            <a:br>
              <a:rPr lang="en-US" dirty="0" smtClean="0">
                <a:solidFill>
                  <a:schemeClr val="tx2"/>
                </a:solidFill>
              </a:rPr>
            </a:br>
            <a:r>
              <a:rPr lang="en-US" dirty="0"/>
              <a:t/>
            </a:r>
            <a:br>
              <a:rPr lang="en-US" dirty="0"/>
            </a:br>
            <a:r>
              <a:rPr lang="en-US" dirty="0" smtClean="0"/>
              <a:t/>
            </a:r>
            <a:br>
              <a:rPr lang="en-US" dirty="0" smtClean="0"/>
            </a:br>
            <a:r>
              <a:rPr lang="en-US" dirty="0"/>
              <a:t/>
            </a:r>
            <a:br>
              <a:rPr lang="en-US" dirty="0"/>
            </a:br>
            <a:r>
              <a:rPr lang="en-US" dirty="0" smtClean="0"/>
              <a:t>into </a:t>
            </a:r>
            <a:r>
              <a:rPr lang="en-US" dirty="0" smtClean="0">
                <a:solidFill>
                  <a:schemeClr val="tx2"/>
                </a:solidFill>
              </a:rPr>
              <a:t>Techniques </a:t>
            </a:r>
            <a:endParaRPr lang="en-US" dirty="0">
              <a:solidFill>
                <a:schemeClr val="tx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514600"/>
            <a:ext cx="1746365" cy="1677731"/>
          </a:xfrm>
          <a:prstGeom prst="rect">
            <a:avLst/>
          </a:prstGeom>
        </p:spPr>
      </p:pic>
    </p:spTree>
    <p:extLst>
      <p:ext uri="{BB962C8B-B14F-4D97-AF65-F5344CB8AC3E}">
        <p14:creationId xmlns:p14="http://schemas.microsoft.com/office/powerpoint/2010/main" val="235804517"/>
      </p:ext>
    </p:extLst>
  </p:cSld>
  <p:clrMapOvr>
    <a:masterClrMapping/>
  </p:clrMapOvr>
  <mc:AlternateContent xmlns:mc="http://schemas.openxmlformats.org/markup-compatibility/2006" xmlns:p14="http://schemas.microsoft.com/office/powerpoint/2010/main">
    <mc:Choice Requires="p14">
      <p:transition spd="slow" p14:dur="2000" advTm="19"/>
    </mc:Choice>
    <mc:Fallback xmlns="">
      <p:transition spd="slow" advTm="19"/>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to Higher Dimensions</a:t>
            </a:r>
            <a:endParaRPr lang="en-US" dirty="0"/>
          </a:p>
        </p:txBody>
      </p:sp>
      <mc:AlternateContent xmlns:mc="http://schemas.openxmlformats.org/markup-compatibility/2006" xmlns:a14="http://schemas.microsoft.com/office/drawing/2010/main">
        <mc:Choice Requires="a14">
          <p:sp>
            <p:nvSpPr>
              <p:cNvPr id="4" name="Content Placeholder 5"/>
              <p:cNvSpPr>
                <a:spLocks noGrp="1"/>
              </p:cNvSpPr>
              <p:nvPr>
                <p:ph idx="1"/>
              </p:nvPr>
            </p:nvSpPr>
            <p:spPr>
              <a:xfrm>
                <a:off x="1143000" y="1282902"/>
                <a:ext cx="6757234" cy="1155498"/>
              </a:xfrm>
            </p:spPr>
            <p:txBody>
              <a:bodyPr>
                <a:normAutofit/>
              </a:bodyPr>
              <a:lstStyle/>
              <a:p>
                <a:pPr marL="0" indent="0" algn="ctr">
                  <a:buNone/>
                </a:pPr>
                <a:r>
                  <a:rPr lang="en-US" sz="2400" b="1" dirty="0" smtClean="0">
                    <a:solidFill>
                      <a:srgbClr val="C00000"/>
                    </a:solidFill>
                    <a:cs typeface="Helvetica"/>
                  </a:rPr>
                  <a:t>How do we handle the case rank </a:t>
                </a:r>
                <a14:m>
                  <m:oMath xmlns:m="http://schemas.openxmlformats.org/officeDocument/2006/math">
                    <m:r>
                      <a:rPr lang="en-US" sz="2400" b="1" i="1" smtClean="0">
                        <a:solidFill>
                          <a:srgbClr val="C00000"/>
                        </a:solidFill>
                        <a:latin typeface="Cambria Math"/>
                        <a:cs typeface="Helvetica"/>
                      </a:rPr>
                      <m:t>𝒌</m:t>
                    </m:r>
                    <m:r>
                      <a:rPr lang="en-US" sz="2400" b="1" i="1" smtClean="0">
                        <a:solidFill>
                          <a:srgbClr val="C00000"/>
                        </a:solidFill>
                        <a:latin typeface="Cambria Math"/>
                        <a:cs typeface="Helvetica"/>
                      </a:rPr>
                      <m:t>=</m:t>
                    </m:r>
                    <m:r>
                      <a:rPr lang="en-US" sz="2400" b="1" i="0" smtClean="0">
                        <a:solidFill>
                          <a:srgbClr val="C00000"/>
                        </a:solidFill>
                        <a:latin typeface="Cambria Math"/>
                        <a:cs typeface="Helvetica"/>
                      </a:rPr>
                      <m:t>𝛀</m:t>
                    </m:r>
                    <m:r>
                      <a:rPr lang="en-US" sz="2400" b="1" i="1" smtClean="0">
                        <a:solidFill>
                          <a:srgbClr val="C00000"/>
                        </a:solidFill>
                        <a:latin typeface="Cambria Math"/>
                        <a:cs typeface="Helvetica"/>
                      </a:rPr>
                      <m:t>(</m:t>
                    </m:r>
                    <m:sSup>
                      <m:sSupPr>
                        <m:ctrlPr>
                          <a:rPr lang="en-US" sz="2400" b="1" i="1" smtClean="0">
                            <a:solidFill>
                              <a:srgbClr val="C00000"/>
                            </a:solidFill>
                            <a:latin typeface="Cambria Math"/>
                            <a:cs typeface="Helvetica"/>
                          </a:rPr>
                        </m:ctrlPr>
                      </m:sSupPr>
                      <m:e>
                        <m:r>
                          <a:rPr lang="en-US" sz="2400" b="1" i="1" smtClean="0">
                            <a:solidFill>
                              <a:srgbClr val="C00000"/>
                            </a:solidFill>
                            <a:latin typeface="Cambria Math"/>
                            <a:cs typeface="Helvetica"/>
                          </a:rPr>
                          <m:t>𝒅</m:t>
                        </m:r>
                      </m:e>
                      <m:sup>
                        <m:r>
                          <a:rPr lang="en-US" sz="2400" b="1" i="1" smtClean="0">
                            <a:solidFill>
                              <a:srgbClr val="C00000"/>
                            </a:solidFill>
                            <a:latin typeface="Cambria Math"/>
                            <a:cs typeface="Helvetica"/>
                          </a:rPr>
                          <m:t>𝟐</m:t>
                        </m:r>
                      </m:sup>
                    </m:sSup>
                    <m:r>
                      <a:rPr lang="en-US" sz="2400" b="1" i="1" smtClean="0">
                        <a:solidFill>
                          <a:srgbClr val="C00000"/>
                        </a:solidFill>
                        <a:latin typeface="Cambria Math"/>
                        <a:cs typeface="Helvetica"/>
                      </a:rPr>
                      <m:t>)</m:t>
                    </m:r>
                  </m:oMath>
                </a14:m>
                <a:r>
                  <a:rPr lang="en-US" sz="2400" b="1" dirty="0" smtClean="0">
                    <a:solidFill>
                      <a:srgbClr val="C00000"/>
                    </a:solidFill>
                    <a:cs typeface="Helvetica"/>
                  </a:rPr>
                  <a:t>? </a:t>
                </a:r>
              </a:p>
              <a:p>
                <a:pPr marL="0" indent="0" algn="ctr">
                  <a:buNone/>
                </a:pPr>
                <a:r>
                  <a:rPr lang="en-US" sz="2400" dirty="0" smtClean="0">
                    <a:solidFill>
                      <a:srgbClr val="C00000"/>
                    </a:solidFill>
                    <a:cs typeface="Helvetica"/>
                  </a:rPr>
                  <a:t>(or even vectors with “many” linear dependencies?)</a:t>
                </a:r>
                <a:endParaRPr lang="en-US" sz="2400" dirty="0">
                  <a:solidFill>
                    <a:srgbClr val="C00000"/>
                  </a:solidFill>
                  <a:cs typeface="Helvetica"/>
                </a:endParaRPr>
              </a:p>
            </p:txBody>
          </p:sp>
        </mc:Choice>
        <mc:Fallback xmlns="">
          <p:sp>
            <p:nvSpPr>
              <p:cNvPr id="4" name="Content Placeholder 5"/>
              <p:cNvSpPr>
                <a:spLocks noGrp="1" noRot="1" noChangeAspect="1" noMove="1" noResize="1" noEditPoints="1" noAdjustHandles="1" noChangeArrowheads="1" noChangeShapeType="1" noTextEdit="1"/>
              </p:cNvSpPr>
              <p:nvPr>
                <p:ph idx="1"/>
              </p:nvPr>
            </p:nvSpPr>
            <p:spPr>
              <a:xfrm>
                <a:off x="1143000" y="1282902"/>
                <a:ext cx="6757234" cy="1155498"/>
              </a:xfrm>
              <a:blipFill rotWithShape="1">
                <a:blip r:embed="rId2"/>
                <a:stretch>
                  <a:fillRect l="-271" t="-3158" r="-1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53120" y="5029200"/>
                <a:ext cx="8086080" cy="1015663"/>
              </a:xfrm>
              <a:prstGeom prst="rect">
                <a:avLst/>
              </a:prstGeom>
              <a:noFill/>
            </p:spPr>
            <p:txBody>
              <a:bodyPr wrap="square" rtlCol="0">
                <a:spAutoFit/>
              </a:bodyPr>
              <a:lstStyle/>
              <a:p>
                <a:pPr marL="342900" indent="-342900">
                  <a:lnSpc>
                    <a:spcPct val="150000"/>
                  </a:lnSpc>
                  <a:buFont typeface="+mj-lt"/>
                  <a:buAutoNum type="arabicPeriod"/>
                </a:pPr>
                <a:r>
                  <a:rPr lang="en-US" sz="2000" dirty="0" smtClean="0">
                    <a:latin typeface="Helvetica"/>
                    <a:cs typeface="Helvetica"/>
                  </a:rPr>
                  <a:t>Tensor corresponding to map </a:t>
                </a:r>
                <a14:m>
                  <m:oMath xmlns:m="http://schemas.openxmlformats.org/officeDocument/2006/math">
                    <m:r>
                      <a:rPr lang="en-US" sz="2000" b="0" i="1" dirty="0" smtClean="0">
                        <a:latin typeface="Cambria Math"/>
                        <a:cs typeface="Helvetica"/>
                      </a:rPr>
                      <m:t>𝑓</m:t>
                    </m:r>
                    <m:r>
                      <a:rPr lang="en-US" sz="2000" b="0" i="1" dirty="0" smtClean="0">
                        <a:latin typeface="Cambria Math"/>
                        <a:cs typeface="Helvetica"/>
                      </a:rPr>
                      <m:t> </m:t>
                    </m:r>
                  </m:oMath>
                </a14:m>
                <a:r>
                  <a:rPr lang="en-US" sz="2000" dirty="0" smtClean="0">
                    <a:latin typeface="Helvetica"/>
                    <a:cs typeface="Helvetica"/>
                  </a:rPr>
                  <a:t>computable using the data </a:t>
                </a:r>
                <a14:m>
                  <m:oMath xmlns:m="http://schemas.openxmlformats.org/officeDocument/2006/math">
                    <m:r>
                      <a:rPr lang="en-US" sz="2000" i="1" dirty="0" smtClean="0">
                        <a:latin typeface="Cambria Math"/>
                        <a:cs typeface="Helvetica"/>
                      </a:rPr>
                      <m:t>𝑥</m:t>
                    </m:r>
                  </m:oMath>
                </a14:m>
                <a:endParaRPr lang="en-US" sz="2000" dirty="0">
                  <a:latin typeface="Helvetica"/>
                  <a:cs typeface="Helvetica"/>
                </a:endParaRPr>
              </a:p>
              <a:p>
                <a:pPr marL="342900" indent="-342900">
                  <a:lnSpc>
                    <a:spcPct val="150000"/>
                  </a:lnSpc>
                  <a:buFont typeface="+mj-lt"/>
                  <a:buAutoNum type="arabicPeriod"/>
                </a:pPr>
                <a:r>
                  <a:rPr lang="en-US" sz="2000" b="0" dirty="0" smtClean="0">
                    <a:cs typeface="Helvetica"/>
                  </a:rPr>
                  <a:t> </a:t>
                </a:r>
                <a14:m>
                  <m:oMath xmlns:m="http://schemas.openxmlformats.org/officeDocument/2006/math">
                    <m:r>
                      <a:rPr lang="en-US" sz="2000" b="0" i="1" dirty="0" smtClean="0">
                        <a:latin typeface="Cambria Math"/>
                        <a:cs typeface="Helvetica"/>
                      </a:rPr>
                      <m:t>𝑓</m:t>
                    </m:r>
                    <m:d>
                      <m:dPr>
                        <m:ctrlPr>
                          <a:rPr lang="en-US" sz="2000" b="0" i="1" dirty="0" smtClean="0">
                            <a:latin typeface="Cambria Math"/>
                            <a:cs typeface="Helvetica"/>
                          </a:rPr>
                        </m:ctrlPr>
                      </m:dPr>
                      <m:e>
                        <m:sSub>
                          <m:sSubPr>
                            <m:ctrlPr>
                              <a:rPr lang="en-US" sz="2000" b="0" i="1" dirty="0" smtClean="0">
                                <a:latin typeface="Cambria Math"/>
                                <a:cs typeface="Helvetica"/>
                              </a:rPr>
                            </m:ctrlPr>
                          </m:sSubPr>
                          <m:e>
                            <m:r>
                              <a:rPr lang="en-US" sz="2000" b="0" i="1" dirty="0" smtClean="0">
                                <a:latin typeface="Cambria Math"/>
                                <a:cs typeface="Helvetica"/>
                              </a:rPr>
                              <m:t>𝑎</m:t>
                            </m:r>
                          </m:e>
                          <m:sub>
                            <m:r>
                              <a:rPr lang="en-US" sz="2000" b="0" i="1" dirty="0" smtClean="0">
                                <a:latin typeface="Cambria Math"/>
                                <a:cs typeface="Helvetica"/>
                              </a:rPr>
                              <m:t>1</m:t>
                            </m:r>
                          </m:sub>
                        </m:sSub>
                      </m:e>
                    </m:d>
                    <m:r>
                      <a:rPr lang="en-US" sz="2000" i="1" dirty="0" smtClean="0">
                        <a:latin typeface="Cambria Math"/>
                        <a:cs typeface="Helvetica"/>
                      </a:rPr>
                      <m:t>, </m:t>
                    </m:r>
                    <m:r>
                      <a:rPr lang="en-US" sz="2000" b="0" i="1" dirty="0" smtClean="0">
                        <a:latin typeface="Cambria Math"/>
                        <a:cs typeface="Helvetica"/>
                      </a:rPr>
                      <m:t>𝑓</m:t>
                    </m:r>
                    <m:d>
                      <m:dPr>
                        <m:ctrlPr>
                          <a:rPr lang="en-US" sz="2000" b="0" i="1" dirty="0" smtClean="0">
                            <a:latin typeface="Cambria Math"/>
                            <a:cs typeface="Helvetica"/>
                          </a:rPr>
                        </m:ctrlPr>
                      </m:dPr>
                      <m:e>
                        <m:sSub>
                          <m:sSubPr>
                            <m:ctrlPr>
                              <a:rPr lang="en-US" sz="2000" b="0" i="1" dirty="0" smtClean="0">
                                <a:latin typeface="Cambria Math"/>
                                <a:cs typeface="Helvetica"/>
                              </a:rPr>
                            </m:ctrlPr>
                          </m:sSubPr>
                          <m:e>
                            <m:r>
                              <a:rPr lang="en-US" sz="2000" b="0" i="1" dirty="0" smtClean="0">
                                <a:latin typeface="Cambria Math"/>
                                <a:cs typeface="Helvetica"/>
                              </a:rPr>
                              <m:t>𝑎</m:t>
                            </m:r>
                          </m:e>
                          <m:sub>
                            <m:r>
                              <a:rPr lang="en-US" sz="2000" b="0" i="1" dirty="0" smtClean="0">
                                <a:latin typeface="Cambria Math"/>
                                <a:cs typeface="Helvetica"/>
                              </a:rPr>
                              <m:t>2</m:t>
                            </m:r>
                          </m:sub>
                        </m:sSub>
                      </m:e>
                    </m:d>
                    <m:r>
                      <a:rPr lang="en-US" sz="2000" i="1" dirty="0">
                        <a:latin typeface="Cambria Math"/>
                        <a:cs typeface="Helvetica"/>
                      </a:rPr>
                      <m:t>,…,</m:t>
                    </m:r>
                    <m:r>
                      <a:rPr lang="en-US" sz="2000" i="1" dirty="0">
                        <a:latin typeface="Cambria Math"/>
                        <a:cs typeface="Helvetica"/>
                      </a:rPr>
                      <m:t>𝑓</m:t>
                    </m:r>
                    <m:r>
                      <a:rPr lang="en-US" sz="2000" i="1" dirty="0">
                        <a:latin typeface="Cambria Math"/>
                        <a:cs typeface="Helvetica"/>
                      </a:rPr>
                      <m:t>(</m:t>
                    </m:r>
                    <m:sSub>
                      <m:sSubPr>
                        <m:ctrlPr>
                          <a:rPr lang="en-US" sz="2000" i="1" dirty="0">
                            <a:latin typeface="Cambria Math"/>
                            <a:cs typeface="Helvetica"/>
                          </a:rPr>
                        </m:ctrlPr>
                      </m:sSubPr>
                      <m:e>
                        <m:r>
                          <a:rPr lang="en-US" sz="2000" i="1" dirty="0">
                            <a:latin typeface="Cambria Math"/>
                            <a:cs typeface="Helvetica"/>
                          </a:rPr>
                          <m:t>𝑎</m:t>
                        </m:r>
                      </m:e>
                      <m:sub>
                        <m:r>
                          <a:rPr lang="en-US" sz="2000" b="0" i="1" dirty="0" smtClean="0">
                            <a:latin typeface="Cambria Math"/>
                            <a:cs typeface="Helvetica"/>
                          </a:rPr>
                          <m:t>𝑘</m:t>
                        </m:r>
                      </m:sub>
                    </m:sSub>
                    <m:r>
                      <a:rPr lang="en-US" sz="2000" i="1" dirty="0">
                        <a:latin typeface="Cambria Math"/>
                        <a:cs typeface="Helvetica"/>
                      </a:rPr>
                      <m:t>)</m:t>
                    </m:r>
                  </m:oMath>
                </a14:m>
                <a:r>
                  <a:rPr lang="en-US" sz="2000" dirty="0" smtClean="0">
                    <a:latin typeface="Helvetica"/>
                    <a:cs typeface="Helvetica"/>
                  </a:rPr>
                  <a:t> are linearly independent (min singular value)</a:t>
                </a:r>
                <a:endParaRPr lang="en-US" sz="2000" dirty="0">
                  <a:latin typeface="Helvetica"/>
                  <a:cs typeface="Helvetica"/>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753120" y="5029200"/>
                <a:ext cx="8086080" cy="1015663"/>
              </a:xfrm>
              <a:prstGeom prst="rect">
                <a:avLst/>
              </a:prstGeom>
              <a:blipFill rotWithShape="1">
                <a:blip r:embed="rId3"/>
                <a:stretch>
                  <a:fillRect l="-830" r="-151" b="-4790"/>
                </a:stretch>
              </a:blipFill>
            </p:spPr>
            <p:txBody>
              <a:bodyPr/>
              <a:lstStyle/>
              <a:p>
                <a:r>
                  <a:rPr lang="en-US">
                    <a:noFill/>
                  </a:rPr>
                  <a:t> </a:t>
                </a:r>
              </a:p>
            </p:txBody>
          </p:sp>
        </mc:Fallback>
      </mc:AlternateContent>
      <p:sp>
        <p:nvSpPr>
          <p:cNvPr id="11" name="Right Arrow 10"/>
          <p:cNvSpPr/>
          <p:nvPr/>
        </p:nvSpPr>
        <p:spPr>
          <a:xfrm>
            <a:off x="3989997" y="3194529"/>
            <a:ext cx="1143001" cy="252487"/>
          </a:xfrm>
          <a:prstGeom prst="rightArrow">
            <a:avLst/>
          </a:prstGeom>
          <a:solidFill>
            <a:srgbClr val="F6FCEE"/>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4043040" y="3505200"/>
                <a:ext cx="1062360" cy="430887"/>
              </a:xfrm>
              <a:prstGeom prst="rect">
                <a:avLst/>
              </a:prstGeom>
              <a:noFill/>
            </p:spPr>
            <p:txBody>
              <a:bodyPr wrap="square" rtlCol="0">
                <a:spAutoFit/>
              </a:bodyPr>
              <a:lstStyle/>
              <a:p>
                <a:r>
                  <a:rPr lang="en-US" sz="2200" dirty="0"/>
                  <a:t>m</a:t>
                </a:r>
                <a:r>
                  <a:rPr lang="en-US" sz="2200" dirty="0" smtClean="0"/>
                  <a:t>ap </a:t>
                </a:r>
                <a14:m>
                  <m:oMath xmlns:m="http://schemas.openxmlformats.org/officeDocument/2006/math">
                    <m:r>
                      <a:rPr lang="en-US" sz="2200" i="1" dirty="0" smtClean="0">
                        <a:latin typeface="Cambria Math"/>
                      </a:rPr>
                      <m:t>𝑓</m:t>
                    </m:r>
                  </m:oMath>
                </a14:m>
                <a:endParaRPr 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043040" y="3505200"/>
                <a:ext cx="1062360" cy="430887"/>
              </a:xfrm>
              <a:prstGeom prst="rect">
                <a:avLst/>
              </a:prstGeom>
              <a:blipFill rotWithShape="1">
                <a:blip r:embed="rId4"/>
                <a:stretch>
                  <a:fillRect l="-6857" t="-8451" b="-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895600" y="2337576"/>
                <a:ext cx="790065" cy="405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a:ea typeface="Cambria Math"/>
                            </a:rPr>
                          </m:ctrlPr>
                        </m:sSupPr>
                        <m:e>
                          <m:r>
                            <a:rPr lang="en-US" sz="2000" i="1" smtClean="0">
                              <a:latin typeface="Cambria Math"/>
                              <a:ea typeface="Cambria Math"/>
                            </a:rPr>
                            <m:t>ℝ</m:t>
                          </m:r>
                        </m:e>
                        <m:sup>
                          <m:r>
                            <a:rPr lang="en-US" sz="2000" b="0" i="1" smtClean="0">
                              <a:latin typeface="Cambria Math"/>
                              <a:ea typeface="Cambria Math"/>
                            </a:rPr>
                            <m:t>𝑑</m:t>
                          </m:r>
                        </m:sup>
                      </m:sSup>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895600" y="2337576"/>
                <a:ext cx="790065" cy="405624"/>
              </a:xfrm>
              <a:prstGeom prst="rect">
                <a:avLst/>
              </a:prstGeom>
              <a:blipFill rotWithShape="1">
                <a:blip r:embed="rId5"/>
                <a:stretch>
                  <a:fillRect/>
                </a:stretch>
              </a:blipFill>
            </p:spPr>
            <p:txBody>
              <a:bodyPr/>
              <a:lstStyle/>
              <a:p>
                <a:r>
                  <a:rPr lang="en-US">
                    <a:noFill/>
                  </a:rPr>
                  <a:t> </a:t>
                </a:r>
              </a:p>
            </p:txBody>
          </p:sp>
        </mc:Fallback>
      </mc:AlternateContent>
      <p:grpSp>
        <p:nvGrpSpPr>
          <p:cNvPr id="14" name="Group 13"/>
          <p:cNvGrpSpPr/>
          <p:nvPr/>
        </p:nvGrpSpPr>
        <p:grpSpPr>
          <a:xfrm>
            <a:off x="5715000" y="2308937"/>
            <a:ext cx="2285999" cy="1952717"/>
            <a:chOff x="1640303" y="1081605"/>
            <a:chExt cx="2791337" cy="2553706"/>
          </a:xfrm>
        </p:grpSpPr>
        <p:sp>
          <p:nvSpPr>
            <p:cNvPr id="15" name="Oval 14"/>
            <p:cNvSpPr/>
            <p:nvPr/>
          </p:nvSpPr>
          <p:spPr>
            <a:xfrm>
              <a:off x="1640303" y="1081605"/>
              <a:ext cx="2791337" cy="2553706"/>
            </a:xfrm>
            <a:prstGeom prst="ellipse">
              <a:avLst/>
            </a:prstGeom>
            <a:gradFill>
              <a:gsLst>
                <a:gs pos="0">
                  <a:srgbClr val="FFFFFF"/>
                </a:gs>
                <a:gs pos="92000">
                  <a:srgbClr val="DAE3F3"/>
                </a:gs>
                <a:gs pos="85000">
                  <a:srgbClr val="D2DDF1"/>
                </a:gs>
                <a:gs pos="99000">
                  <a:schemeClr val="accent1">
                    <a:tint val="23500"/>
                    <a:satMod val="160000"/>
                  </a:schemeClr>
                </a:gs>
              </a:gsLst>
              <a:path path="circle">
                <a:fillToRect l="100000" t="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V="1">
              <a:off x="3078264" y="2254764"/>
              <a:ext cx="771839" cy="102132"/>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035972" y="1720033"/>
              <a:ext cx="661731" cy="636861"/>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824507" y="2358458"/>
              <a:ext cx="211465" cy="849558"/>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687054" y="1500292"/>
              <a:ext cx="348918" cy="858169"/>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2829027" y="2926729"/>
                  <a:ext cx="393034" cy="5232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prstClr val="black"/>
                                </a:solidFill>
                                <a:latin typeface="Cambria Math"/>
                              </a:rPr>
                            </m:ctrlPr>
                          </m:sSubPr>
                          <m:e>
                            <m:r>
                              <a:rPr lang="en-US" sz="2000" b="0" i="1" smtClean="0">
                                <a:solidFill>
                                  <a:prstClr val="black"/>
                                </a:solidFill>
                                <a:latin typeface="Cambria Math"/>
                              </a:rPr>
                              <m:t>𝑓</m:t>
                            </m:r>
                            <m:r>
                              <a:rPr lang="en-US" sz="2000" b="0" i="1" smtClean="0">
                                <a:solidFill>
                                  <a:prstClr val="black"/>
                                </a:solidFill>
                                <a:latin typeface="Cambria Math"/>
                              </a:rPr>
                              <m:t>(</m:t>
                            </m:r>
                            <m:r>
                              <a:rPr lang="en-US" sz="2000" b="0" i="1" smtClean="0">
                                <a:solidFill>
                                  <a:prstClr val="black"/>
                                </a:solidFill>
                                <a:latin typeface="Cambria Math"/>
                              </a:rPr>
                              <m:t>𝑎</m:t>
                            </m:r>
                          </m:e>
                          <m:sub>
                            <m:r>
                              <a:rPr lang="en-US" sz="2000" b="0" i="1" smtClean="0">
                                <a:solidFill>
                                  <a:prstClr val="black"/>
                                </a:solidFill>
                                <a:latin typeface="Cambria Math"/>
                              </a:rPr>
                              <m:t>1</m:t>
                            </m:r>
                          </m:sub>
                        </m:sSub>
                        <m:r>
                          <a:rPr lang="en-US" sz="2000" b="0" i="1" smtClean="0">
                            <a:solidFill>
                              <a:prstClr val="black"/>
                            </a:solidFill>
                            <a:latin typeface="Cambria Math"/>
                          </a:rPr>
                          <m:t>)</m:t>
                        </m:r>
                      </m:oMath>
                    </m:oMathPara>
                  </a14:m>
                  <a:endParaRPr lang="en-US"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2829027" y="2926729"/>
                  <a:ext cx="393034" cy="523252"/>
                </a:xfrm>
                <a:prstGeom prst="rect">
                  <a:avLst/>
                </a:prstGeom>
                <a:blipFill rotWithShape="1">
                  <a:blip r:embed="rId6"/>
                  <a:stretch>
                    <a:fillRect l="-7547" r="-156604" b="-13636"/>
                  </a:stretch>
                </a:blipFill>
              </p:spPr>
              <p:txBody>
                <a:bodyPr/>
                <a:lstStyle/>
                <a:p>
                  <a:r>
                    <a:rPr lang="en-US">
                      <a:noFill/>
                    </a:rPr>
                    <a:t> </a:t>
                  </a:r>
                </a:p>
              </p:txBody>
            </p:sp>
          </mc:Fallback>
        </mc:AlternateContent>
        <p:cxnSp>
          <p:nvCxnSpPr>
            <p:cNvPr id="22" name="Straight Arrow Connector 21"/>
            <p:cNvCxnSpPr/>
            <p:nvPr/>
          </p:nvCxnSpPr>
          <p:spPr>
            <a:xfrm flipH="1" flipV="1">
              <a:off x="1945103" y="1919806"/>
              <a:ext cx="1090868" cy="437088"/>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3222061" y="1325574"/>
                  <a:ext cx="773783" cy="5232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a:rPr>
                          <m:t>𝑓</m:t>
                        </m:r>
                        <m:r>
                          <a:rPr lang="en-US" sz="2000" b="0" i="1" smtClean="0">
                            <a:solidFill>
                              <a:prstClr val="black"/>
                            </a:solidFill>
                            <a:latin typeface="Cambria Math"/>
                          </a:rPr>
                          <m:t>(</m:t>
                        </m:r>
                        <m:sSub>
                          <m:sSubPr>
                            <m:ctrlPr>
                              <a:rPr lang="en-US" sz="2000" b="0" i="1" smtClean="0">
                                <a:solidFill>
                                  <a:prstClr val="black"/>
                                </a:solidFill>
                                <a:latin typeface="Cambria Math"/>
                              </a:rPr>
                            </m:ctrlPr>
                          </m:sSubPr>
                          <m:e>
                            <m:r>
                              <a:rPr lang="en-US" sz="2000" i="1" smtClean="0">
                                <a:solidFill>
                                  <a:prstClr val="black"/>
                                </a:solidFill>
                                <a:latin typeface="Cambria Math"/>
                              </a:rPr>
                              <m:t>𝑎</m:t>
                            </m:r>
                          </m:e>
                          <m:sub>
                            <m:r>
                              <a:rPr lang="en-US" sz="2000" b="0" i="1" smtClean="0">
                                <a:solidFill>
                                  <a:prstClr val="black"/>
                                </a:solidFill>
                                <a:latin typeface="Cambria Math"/>
                              </a:rPr>
                              <m:t>𝑖</m:t>
                            </m:r>
                          </m:sub>
                        </m:sSub>
                        <m:r>
                          <a:rPr lang="en-US" sz="2000" b="0" i="1" smtClean="0">
                            <a:solidFill>
                              <a:prstClr val="black"/>
                            </a:solidFill>
                            <a:latin typeface="Cambria Math"/>
                          </a:rPr>
                          <m:t>)</m:t>
                        </m:r>
                      </m:oMath>
                    </m:oMathPara>
                  </a14:m>
                  <a:endParaRPr lang="en-US" sz="2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3222061" y="1325574"/>
                  <a:ext cx="773783" cy="523252"/>
                </a:xfrm>
                <a:prstGeom prst="rect">
                  <a:avLst/>
                </a:prstGeom>
                <a:blipFill rotWithShape="1">
                  <a:blip r:embed="rId7"/>
                  <a:stretch>
                    <a:fillRect l="-3846" r="-25000" b="-1363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TextBox 25"/>
              <p:cNvSpPr txBox="1"/>
              <p:nvPr/>
            </p:nvSpPr>
            <p:spPr>
              <a:xfrm>
                <a:off x="7848600" y="2390371"/>
                <a:ext cx="790065" cy="477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a:ea typeface="Cambria Math"/>
                            </a:rPr>
                          </m:ctrlPr>
                        </m:sSupPr>
                        <m:e>
                          <m:r>
                            <a:rPr lang="en-US" sz="2200" i="1" smtClean="0">
                              <a:latin typeface="Cambria Math"/>
                              <a:ea typeface="Cambria Math"/>
                            </a:rPr>
                            <m:t>ℝ</m:t>
                          </m:r>
                        </m:e>
                        <m:sup>
                          <m:sSup>
                            <m:sSupPr>
                              <m:ctrlPr>
                                <a:rPr lang="en-US" sz="2200" b="0" i="1" smtClean="0">
                                  <a:latin typeface="Cambria Math"/>
                                  <a:ea typeface="Cambria Math"/>
                                </a:rPr>
                              </m:ctrlPr>
                            </m:sSupPr>
                            <m:e>
                              <m:r>
                                <a:rPr lang="en-US" sz="2200" b="0" i="1" smtClean="0">
                                  <a:latin typeface="Cambria Math"/>
                                  <a:ea typeface="Cambria Math"/>
                                </a:rPr>
                                <m:t>𝑑</m:t>
                              </m:r>
                            </m:e>
                            <m:sup>
                              <m:r>
                                <a:rPr lang="en-US" sz="2200" b="0" i="1" smtClean="0">
                                  <a:latin typeface="Cambria Math"/>
                                  <a:ea typeface="Cambria Math"/>
                                </a:rPr>
                                <m:t>2</m:t>
                              </m:r>
                            </m:sup>
                          </m:sSup>
                        </m:sup>
                      </m:sSup>
                    </m:oMath>
                  </m:oMathPara>
                </a14:m>
                <a:endParaRPr lang="en-US" sz="2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7848600" y="2390371"/>
                <a:ext cx="790065" cy="477438"/>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315200" y="3188314"/>
                <a:ext cx="28969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prstClr val="black"/>
                              </a:solidFill>
                              <a:latin typeface="Cambria Math"/>
                            </a:rPr>
                          </m:ctrlPr>
                        </m:sSubPr>
                        <m:e>
                          <m:r>
                            <a:rPr lang="en-US" sz="2000" b="0" i="1" smtClean="0">
                              <a:solidFill>
                                <a:prstClr val="black"/>
                              </a:solidFill>
                              <a:latin typeface="Cambria Math"/>
                            </a:rPr>
                            <m:t>𝑓</m:t>
                          </m:r>
                          <m:r>
                            <a:rPr lang="en-US" sz="2000" b="0" i="1" smtClean="0">
                              <a:solidFill>
                                <a:prstClr val="black"/>
                              </a:solidFill>
                              <a:latin typeface="Cambria Math"/>
                            </a:rPr>
                            <m:t>(</m:t>
                          </m:r>
                          <m:r>
                            <a:rPr lang="en-US" sz="2000" i="1" smtClean="0">
                              <a:solidFill>
                                <a:prstClr val="black"/>
                              </a:solidFill>
                              <a:latin typeface="Cambria Math"/>
                            </a:rPr>
                            <m:t>𝑎</m:t>
                          </m:r>
                        </m:e>
                        <m:sub>
                          <m:r>
                            <a:rPr lang="en-US" sz="2000" b="0" i="1" smtClean="0">
                              <a:solidFill>
                                <a:prstClr val="black"/>
                              </a:solidFill>
                              <a:latin typeface="Cambria Math"/>
                            </a:rPr>
                            <m:t>𝑘</m:t>
                          </m:r>
                        </m:sub>
                      </m:sSub>
                      <m:r>
                        <a:rPr lang="en-US" sz="2000" b="0" i="1" smtClean="0">
                          <a:solidFill>
                            <a:prstClr val="black"/>
                          </a:solidFill>
                          <a:latin typeface="Cambria Math"/>
                        </a:rPr>
                        <m:t>)</m:t>
                      </m:r>
                    </m:oMath>
                  </m:oMathPara>
                </a14:m>
                <a:endParaRPr lang="en-US"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7315200" y="3188314"/>
                <a:ext cx="289692" cy="400110"/>
              </a:xfrm>
              <a:prstGeom prst="rect">
                <a:avLst/>
              </a:prstGeom>
              <a:blipFill rotWithShape="1">
                <a:blip r:embed="rId9"/>
                <a:stretch>
                  <a:fillRect l="-8333" r="-187500"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715000" y="3028890"/>
                <a:ext cx="28969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prstClr val="black"/>
                              </a:solidFill>
                              <a:latin typeface="Cambria Math"/>
                            </a:rPr>
                          </m:ctrlPr>
                        </m:sSubPr>
                        <m:e>
                          <m:r>
                            <a:rPr lang="en-US" sz="2000" b="0" i="1" smtClean="0">
                              <a:solidFill>
                                <a:prstClr val="black"/>
                              </a:solidFill>
                              <a:latin typeface="Cambria Math"/>
                            </a:rPr>
                            <m:t>𝑓</m:t>
                          </m:r>
                          <m:r>
                            <a:rPr lang="en-US" sz="2000" b="0" i="1" smtClean="0">
                              <a:solidFill>
                                <a:prstClr val="black"/>
                              </a:solidFill>
                              <a:latin typeface="Cambria Math"/>
                            </a:rPr>
                            <m:t>(</m:t>
                          </m:r>
                          <m:r>
                            <a:rPr lang="en-US" sz="2000" i="1" smtClean="0">
                              <a:solidFill>
                                <a:prstClr val="black"/>
                              </a:solidFill>
                              <a:latin typeface="Cambria Math"/>
                            </a:rPr>
                            <m:t>𝑎</m:t>
                          </m:r>
                        </m:e>
                        <m:sub>
                          <m:r>
                            <a:rPr lang="en-US" sz="2000" b="0" i="1" smtClean="0">
                              <a:solidFill>
                                <a:prstClr val="black"/>
                              </a:solidFill>
                              <a:latin typeface="Cambria Math"/>
                            </a:rPr>
                            <m:t>2</m:t>
                          </m:r>
                        </m:sub>
                      </m:sSub>
                      <m:r>
                        <a:rPr lang="en-US" sz="2000" b="0" i="1" smtClean="0">
                          <a:solidFill>
                            <a:prstClr val="black"/>
                          </a:solidFill>
                          <a:latin typeface="Cambria Math"/>
                        </a:rPr>
                        <m:t>)</m:t>
                      </m:r>
                    </m:oMath>
                  </m:oMathPara>
                </a14:m>
                <a:endParaRPr lang="en-US" sz="20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715000" y="3028890"/>
                <a:ext cx="289692" cy="400110"/>
              </a:xfrm>
              <a:prstGeom prst="rect">
                <a:avLst/>
              </a:prstGeom>
              <a:blipFill rotWithShape="1">
                <a:blip r:embed="rId10"/>
                <a:stretch>
                  <a:fillRect l="-10638" r="-189362" b="-13636"/>
                </a:stretch>
              </a:blipFill>
            </p:spPr>
            <p:txBody>
              <a:bodyPr/>
              <a:lstStyle/>
              <a:p>
                <a:r>
                  <a:rPr lang="en-US">
                    <a:noFill/>
                  </a:rPr>
                  <a:t> </a:t>
                </a:r>
              </a:p>
            </p:txBody>
          </p:sp>
        </mc:Fallback>
      </mc:AlternateContent>
      <p:sp>
        <p:nvSpPr>
          <p:cNvPr id="33" name="Oval 32"/>
          <p:cNvSpPr/>
          <p:nvPr/>
        </p:nvSpPr>
        <p:spPr>
          <a:xfrm rot="2400000">
            <a:off x="1830509" y="2550506"/>
            <a:ext cx="1448262" cy="1717903"/>
          </a:xfrm>
          <a:prstGeom prst="ellipse">
            <a:avLst/>
          </a:prstGeom>
          <a:solidFill>
            <a:schemeClr val="accent5">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2550498" y="3383131"/>
            <a:ext cx="598892" cy="63885"/>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550498" y="3276600"/>
            <a:ext cx="598892" cy="107523"/>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1920108" y="3384118"/>
            <a:ext cx="605319" cy="70374"/>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525427" y="3360737"/>
            <a:ext cx="623963" cy="23385"/>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1676400" y="3302092"/>
                <a:ext cx="232997" cy="3555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prstClr val="black"/>
                              </a:solidFill>
                              <a:latin typeface="Cambria Math"/>
                            </a:rPr>
                          </m:ctrlPr>
                        </m:sSubPr>
                        <m:e>
                          <m:r>
                            <a:rPr lang="en-US" sz="2000" b="0" i="1" smtClean="0">
                              <a:solidFill>
                                <a:prstClr val="black"/>
                              </a:solidFill>
                              <a:latin typeface="Cambria Math"/>
                            </a:rPr>
                            <m:t>𝑎</m:t>
                          </m:r>
                        </m:e>
                        <m:sub>
                          <m:r>
                            <a:rPr lang="en-US" sz="2000" b="0" i="1" smtClean="0">
                              <a:solidFill>
                                <a:prstClr val="black"/>
                              </a:solidFill>
                              <a:latin typeface="Cambria Math"/>
                            </a:rPr>
                            <m:t>1</m:t>
                          </m:r>
                        </m:sub>
                      </m:sSub>
                    </m:oMath>
                  </m:oMathPara>
                </a14:m>
                <a:endParaRPr lang="en-US"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1676400" y="3302092"/>
                <a:ext cx="232997" cy="355508"/>
              </a:xfrm>
              <a:prstGeom prst="rect">
                <a:avLst/>
              </a:prstGeom>
              <a:blipFill rotWithShape="1">
                <a:blip r:embed="rId11"/>
                <a:stretch>
                  <a:fillRect r="-71053" b="-12069"/>
                </a:stretch>
              </a:blipFill>
            </p:spPr>
            <p:txBody>
              <a:bodyPr/>
              <a:lstStyle/>
              <a:p>
                <a:r>
                  <a:rPr lang="en-US">
                    <a:noFill/>
                  </a:rPr>
                  <a:t> </a:t>
                </a:r>
              </a:p>
            </p:txBody>
          </p:sp>
        </mc:Fallback>
      </mc:AlternateContent>
      <p:cxnSp>
        <p:nvCxnSpPr>
          <p:cNvPr id="39" name="Straight Arrow Connector 38"/>
          <p:cNvCxnSpPr/>
          <p:nvPr/>
        </p:nvCxnSpPr>
        <p:spPr>
          <a:xfrm flipH="1" flipV="1">
            <a:off x="1920108" y="3338343"/>
            <a:ext cx="605320" cy="44788"/>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p:cNvSpPr txBox="1"/>
              <p:nvPr/>
            </p:nvSpPr>
            <p:spPr>
              <a:xfrm>
                <a:off x="3048000" y="2921092"/>
                <a:ext cx="2329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prstClr val="black"/>
                              </a:solidFill>
                              <a:latin typeface="Cambria Math"/>
                            </a:rPr>
                          </m:ctrlPr>
                        </m:sSubPr>
                        <m:e>
                          <m:r>
                            <a:rPr lang="en-US" sz="2000" i="1" smtClean="0">
                              <a:solidFill>
                                <a:prstClr val="black"/>
                              </a:solidFill>
                              <a:latin typeface="Cambria Math"/>
                            </a:rPr>
                            <m:t>𝑎</m:t>
                          </m:r>
                        </m:e>
                        <m:sub>
                          <m:r>
                            <a:rPr lang="en-US" sz="2000" b="0" i="1" smtClean="0">
                              <a:solidFill>
                                <a:prstClr val="black"/>
                              </a:solidFill>
                              <a:latin typeface="Cambria Math"/>
                            </a:rPr>
                            <m:t>2</m:t>
                          </m:r>
                        </m:sub>
                      </m:sSub>
                    </m:oMath>
                  </m:oMathPara>
                </a14:m>
                <a:endParaRPr lang="en-US" sz="2000" dirty="0"/>
              </a:p>
            </p:txBody>
          </p:sp>
        </mc:Choice>
        <mc:Fallback xmlns="">
          <p:sp>
            <p:nvSpPr>
              <p:cNvPr id="40" name="TextBox 39"/>
              <p:cNvSpPr txBox="1">
                <a:spLocks noRot="1" noChangeAspect="1" noMove="1" noResize="1" noEditPoints="1" noAdjustHandles="1" noChangeArrowheads="1" noChangeShapeType="1" noTextEdit="1"/>
              </p:cNvSpPr>
              <p:nvPr/>
            </p:nvSpPr>
            <p:spPr>
              <a:xfrm>
                <a:off x="3048000" y="2921092"/>
                <a:ext cx="232997" cy="400110"/>
              </a:xfrm>
              <a:prstGeom prst="rect">
                <a:avLst/>
              </a:prstGeom>
              <a:blipFill rotWithShape="1">
                <a:blip r:embed="rId12"/>
                <a:stretch>
                  <a:fillRect r="-7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2910708" y="3352800"/>
                <a:ext cx="28969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prstClr val="black"/>
                              </a:solidFill>
                              <a:latin typeface="Cambria Math"/>
                            </a:rPr>
                          </m:ctrlPr>
                        </m:sSubPr>
                        <m:e>
                          <m:r>
                            <a:rPr lang="en-US" sz="2000" i="1" smtClean="0">
                              <a:solidFill>
                                <a:prstClr val="black"/>
                              </a:solidFill>
                              <a:latin typeface="Cambria Math"/>
                            </a:rPr>
                            <m:t>𝑎</m:t>
                          </m:r>
                        </m:e>
                        <m:sub>
                          <m:r>
                            <a:rPr lang="en-US" sz="2000" b="0" i="1" smtClean="0">
                              <a:solidFill>
                                <a:prstClr val="black"/>
                              </a:solidFill>
                              <a:latin typeface="Cambria Math"/>
                            </a:rPr>
                            <m:t>𝑘</m:t>
                          </m:r>
                        </m:sub>
                      </m:sSub>
                    </m:oMath>
                  </m:oMathPara>
                </a14:m>
                <a:endParaRPr lang="en-US" sz="2000" dirty="0"/>
              </a:p>
            </p:txBody>
          </p:sp>
        </mc:Choice>
        <mc:Fallback xmlns="">
          <p:sp>
            <p:nvSpPr>
              <p:cNvPr id="41" name="TextBox 40"/>
              <p:cNvSpPr txBox="1">
                <a:spLocks noRot="1" noChangeAspect="1" noMove="1" noResize="1" noEditPoints="1" noAdjustHandles="1" noChangeArrowheads="1" noChangeShapeType="1" noTextEdit="1"/>
              </p:cNvSpPr>
              <p:nvPr/>
            </p:nvSpPr>
            <p:spPr>
              <a:xfrm>
                <a:off x="2910708" y="3352800"/>
                <a:ext cx="289692" cy="400110"/>
              </a:xfrm>
              <a:prstGeom prst="rect">
                <a:avLst/>
              </a:prstGeom>
              <a:blipFill rotWithShape="1">
                <a:blip r:embed="rId13"/>
                <a:stretch>
                  <a:fillRect r="-4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1851928" y="2920662"/>
                <a:ext cx="28969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prstClr val="black"/>
                              </a:solidFill>
                              <a:latin typeface="Cambria Math"/>
                            </a:rPr>
                          </m:ctrlPr>
                        </m:sSubPr>
                        <m:e>
                          <m:r>
                            <a:rPr lang="en-US" sz="2000" i="1" smtClean="0">
                              <a:solidFill>
                                <a:prstClr val="black"/>
                              </a:solidFill>
                              <a:latin typeface="Cambria Math"/>
                            </a:rPr>
                            <m:t>𝑎</m:t>
                          </m:r>
                        </m:e>
                        <m:sub>
                          <m:r>
                            <a:rPr lang="en-US" sz="2000" b="0" i="1" smtClean="0">
                              <a:solidFill>
                                <a:prstClr val="black"/>
                              </a:solidFill>
                              <a:latin typeface="Cambria Math"/>
                            </a:rPr>
                            <m:t>𝑖</m:t>
                          </m:r>
                        </m:sub>
                      </m:sSub>
                    </m:oMath>
                  </m:oMathPara>
                </a14:m>
                <a:endParaRPr lang="en-US" sz="2000" dirty="0"/>
              </a:p>
            </p:txBody>
          </p:sp>
        </mc:Choice>
        <mc:Fallback xmlns="">
          <p:sp>
            <p:nvSpPr>
              <p:cNvPr id="42" name="TextBox 41"/>
              <p:cNvSpPr txBox="1">
                <a:spLocks noRot="1" noChangeAspect="1" noMove="1" noResize="1" noEditPoints="1" noAdjustHandles="1" noChangeArrowheads="1" noChangeShapeType="1" noTextEdit="1"/>
              </p:cNvSpPr>
              <p:nvPr/>
            </p:nvSpPr>
            <p:spPr>
              <a:xfrm>
                <a:off x="1851928" y="2920662"/>
                <a:ext cx="289692" cy="400110"/>
              </a:xfrm>
              <a:prstGeom prst="rect">
                <a:avLst/>
              </a:prstGeom>
              <a:blipFill rotWithShape="1">
                <a:blip r:embed="rId14"/>
                <a:stretch>
                  <a:fillRect r="-27660"/>
                </a:stretch>
              </a:blipFill>
            </p:spPr>
            <p:txBody>
              <a:bodyPr/>
              <a:lstStyle/>
              <a:p>
                <a:r>
                  <a:rPr lang="en-US">
                    <a:noFill/>
                  </a:rPr>
                  <a:t> </a:t>
                </a:r>
              </a:p>
            </p:txBody>
          </p:sp>
        </mc:Fallback>
      </mc:AlternateContent>
      <p:sp>
        <p:nvSpPr>
          <p:cNvPr id="55" name="TextBox 54"/>
          <p:cNvSpPr txBox="1"/>
          <p:nvPr/>
        </p:nvSpPr>
        <p:spPr>
          <a:xfrm>
            <a:off x="1771658" y="6198513"/>
            <a:ext cx="523874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rgbClr val="C00000"/>
                </a:solidFill>
              </a:rPr>
              <a:t>Reminiscent of Kernels in SVMs</a:t>
            </a:r>
            <a:endParaRPr lang="en-US" sz="2400" dirty="0">
              <a:solidFill>
                <a:srgbClr val="C00000"/>
              </a:solidFill>
            </a:endParaRPr>
          </a:p>
        </p:txBody>
      </p:sp>
      <mc:AlternateContent xmlns:mc="http://schemas.openxmlformats.org/markup-compatibility/2006" xmlns:a14="http://schemas.microsoft.com/office/drawing/2010/main">
        <mc:Choice Requires="a14">
          <p:sp>
            <p:nvSpPr>
              <p:cNvPr id="56" name="Rectangle 55"/>
              <p:cNvSpPr/>
              <p:nvPr/>
            </p:nvSpPr>
            <p:spPr>
              <a:xfrm>
                <a:off x="702312" y="4419600"/>
                <a:ext cx="7679688" cy="588110"/>
              </a:xfrm>
              <a:prstGeom prst="rect">
                <a:avLst/>
              </a:prstGeom>
            </p:spPr>
            <p:txBody>
              <a:bodyPr wrap="square">
                <a:spAutoFit/>
              </a:bodyPr>
              <a:lstStyle/>
              <a:p>
                <a:pPr>
                  <a:lnSpc>
                    <a:spcPct val="150000"/>
                  </a:lnSpc>
                </a:pPr>
                <a14:m>
                  <m:oMath xmlns:m="http://schemas.openxmlformats.org/officeDocument/2006/math">
                    <m:r>
                      <a:rPr lang="en-US" sz="2400" b="1" i="1" dirty="0" smtClean="0">
                        <a:solidFill>
                          <a:srgbClr val="008000"/>
                        </a:solidFill>
                        <a:latin typeface="Cambria Math"/>
                        <a:cs typeface="Helvetica"/>
                      </a:rPr>
                      <m:t>𝒇</m:t>
                    </m:r>
                  </m:oMath>
                </a14:m>
                <a:r>
                  <a:rPr lang="en-US" sz="2400" b="1" dirty="0">
                    <a:solidFill>
                      <a:srgbClr val="008000"/>
                    </a:solidFill>
                    <a:cs typeface="Helvetica"/>
                  </a:rPr>
                  <a:t> maps parameter/factor vectors to higher </a:t>
                </a:r>
                <a:r>
                  <a:rPr lang="en-US" sz="2400" b="1" dirty="0" smtClean="0">
                    <a:solidFill>
                      <a:srgbClr val="008000"/>
                    </a:solidFill>
                    <a:cs typeface="Helvetica"/>
                  </a:rPr>
                  <a:t>dimensions </a:t>
                </a:r>
                <a:r>
                  <a:rPr lang="en-US" sz="2400" b="1" dirty="0" err="1" smtClean="0">
                    <a:solidFill>
                      <a:srgbClr val="008000"/>
                    </a:solidFill>
                    <a:cs typeface="Helvetica"/>
                  </a:rPr>
                  <a:t>s.t.</a:t>
                </a:r>
                <a:endParaRPr lang="en-US" sz="2400" b="1" dirty="0">
                  <a:solidFill>
                    <a:srgbClr val="008000"/>
                  </a:solidFill>
                  <a:cs typeface="Helvetica"/>
                </a:endParaRPr>
              </a:p>
            </p:txBody>
          </p:sp>
        </mc:Choice>
        <mc:Fallback xmlns="">
          <p:sp>
            <p:nvSpPr>
              <p:cNvPr id="56" name="Rectangle 55"/>
              <p:cNvSpPr>
                <a:spLocks noRot="1" noChangeAspect="1" noMove="1" noResize="1" noEditPoints="1" noAdjustHandles="1" noChangeArrowheads="1" noChangeShapeType="1" noTextEdit="1"/>
              </p:cNvSpPr>
              <p:nvPr/>
            </p:nvSpPr>
            <p:spPr>
              <a:xfrm>
                <a:off x="702312" y="4419600"/>
                <a:ext cx="7679688" cy="588110"/>
              </a:xfrm>
              <a:prstGeom prst="rect">
                <a:avLst/>
              </a:prstGeom>
              <a:blipFill rotWithShape="1">
                <a:blip r:embed="rId15"/>
                <a:stretch>
                  <a:fillRect l="-635" b="-23958"/>
                </a:stretch>
              </a:blipFill>
            </p:spPr>
            <p:txBody>
              <a:bodyPr/>
              <a:lstStyle/>
              <a:p>
                <a:r>
                  <a:rPr lang="en-US">
                    <a:noFill/>
                  </a:rPr>
                  <a:t> </a:t>
                </a:r>
              </a:p>
            </p:txBody>
          </p:sp>
        </mc:Fallback>
      </mc:AlternateContent>
      <p:sp>
        <p:nvSpPr>
          <p:cNvPr id="32" name="TextBox 31"/>
          <p:cNvSpPr txBox="1"/>
          <p:nvPr/>
        </p:nvSpPr>
        <p:spPr>
          <a:xfrm>
            <a:off x="228600" y="2743200"/>
            <a:ext cx="1684420" cy="769441"/>
          </a:xfrm>
          <a:prstGeom prst="rect">
            <a:avLst/>
          </a:prstGeom>
          <a:noFill/>
        </p:spPr>
        <p:txBody>
          <a:bodyPr wrap="square" rtlCol="0">
            <a:spAutoFit/>
          </a:bodyPr>
          <a:lstStyle/>
          <a:p>
            <a:pPr algn="ctr"/>
            <a:r>
              <a:rPr lang="en-US" sz="2200" dirty="0" smtClean="0"/>
              <a:t>Factor matrix A</a:t>
            </a:r>
            <a:endParaRPr lang="en-US" sz="2200" dirty="0"/>
          </a:p>
        </p:txBody>
      </p:sp>
    </p:spTree>
    <p:extLst>
      <p:ext uri="{BB962C8B-B14F-4D97-AF65-F5344CB8AC3E}">
        <p14:creationId xmlns:p14="http://schemas.microsoft.com/office/powerpoint/2010/main" val="153751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p:bldP spid="26" grpId="0"/>
      <p:bldP spid="30" grpId="0"/>
      <p:bldP spid="31" grpId="0"/>
      <p:bldP spid="55" grpId="0"/>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mapping to higher dimensions</a:t>
            </a:r>
            <a:endParaRPr lang="en-US" dirty="0"/>
          </a:p>
        </p:txBody>
      </p:sp>
      <p:sp>
        <p:nvSpPr>
          <p:cNvPr id="13" name="Rectangle 12"/>
          <p:cNvSpPr/>
          <p:nvPr/>
        </p:nvSpPr>
        <p:spPr>
          <a:xfrm>
            <a:off x="6717129" y="1676400"/>
            <a:ext cx="1212350" cy="310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baseline="-25000" dirty="0" smtClean="0">
              <a:solidFill>
                <a:schemeClr val="tx2"/>
              </a:solidFill>
              <a:latin typeface="Helvetica"/>
            </a:endParaRPr>
          </a:p>
        </p:txBody>
      </p:sp>
      <p:sp>
        <p:nvSpPr>
          <p:cNvPr id="14" name="Rectangle 13"/>
          <p:cNvSpPr/>
          <p:nvPr/>
        </p:nvSpPr>
        <p:spPr>
          <a:xfrm>
            <a:off x="6078404" y="2642157"/>
            <a:ext cx="2608396" cy="310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smtClean="0">
              <a:solidFill>
                <a:srgbClr val="1F497D"/>
              </a:solidFill>
              <a:latin typeface="Helvetica"/>
            </a:endParaRPr>
          </a:p>
        </p:txBody>
      </p:sp>
      <p:cxnSp>
        <p:nvCxnSpPr>
          <p:cNvPr id="5" name="Straight Arrow Connector 4"/>
          <p:cNvCxnSpPr/>
          <p:nvPr/>
        </p:nvCxnSpPr>
        <p:spPr>
          <a:xfrm flipH="1">
            <a:off x="7305880" y="2011694"/>
            <a:ext cx="17424" cy="57910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Content Placeholder 5"/>
              <p:cNvSpPr txBox="1">
                <a:spLocks/>
              </p:cNvSpPr>
              <p:nvPr/>
            </p:nvSpPr>
            <p:spPr>
              <a:xfrm>
                <a:off x="609600" y="5791200"/>
                <a:ext cx="8229600" cy="93357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b="1" dirty="0" smtClean="0">
                    <a:solidFill>
                      <a:srgbClr val="C00000"/>
                    </a:solidFill>
                    <a:latin typeface="+mn-lt"/>
                    <a:cs typeface="Helvetica"/>
                  </a:rPr>
                  <a:t>Qn: are </a:t>
                </a:r>
                <a:r>
                  <a:rPr lang="en-US" sz="2800" b="1" i="1" dirty="0" smtClean="0">
                    <a:solidFill>
                      <a:srgbClr val="C00000"/>
                    </a:solidFill>
                    <a:latin typeface="+mn-lt"/>
                    <a:cs typeface="Helvetica"/>
                  </a:rPr>
                  <a:t>these</a:t>
                </a:r>
                <a:r>
                  <a:rPr lang="en-US" sz="2800" b="1" dirty="0" smtClean="0">
                    <a:solidFill>
                      <a:srgbClr val="C00000"/>
                    </a:solidFill>
                    <a:latin typeface="+mn-lt"/>
                    <a:cs typeface="Helvetica"/>
                  </a:rPr>
                  <a:t> vectors </a:t>
                </a:r>
                <a14:m>
                  <m:oMath xmlns:m="http://schemas.openxmlformats.org/officeDocument/2006/math">
                    <m:sSub>
                      <m:sSubPr>
                        <m:ctrlPr>
                          <a:rPr lang="en-US" sz="2800" b="1" i="1" dirty="0">
                            <a:solidFill>
                              <a:srgbClr val="C00000"/>
                            </a:solidFill>
                            <a:latin typeface="Cambria Math"/>
                            <a:cs typeface="Helvetica"/>
                          </a:rPr>
                        </m:ctrlPr>
                      </m:sSubPr>
                      <m:e>
                        <m:r>
                          <a:rPr lang="en-US" sz="2800" b="1" i="1" dirty="0">
                            <a:solidFill>
                              <a:srgbClr val="C00000"/>
                            </a:solidFill>
                            <a:latin typeface="Cambria Math"/>
                            <a:cs typeface="Helvetica"/>
                          </a:rPr>
                          <m:t>𝒂</m:t>
                        </m:r>
                      </m:e>
                      <m:sub>
                        <m:r>
                          <a:rPr lang="en-US" sz="2800" b="1" i="1" dirty="0">
                            <a:solidFill>
                              <a:srgbClr val="C00000"/>
                            </a:solidFill>
                            <a:latin typeface="Cambria Math"/>
                            <a:cs typeface="Helvetica"/>
                          </a:rPr>
                          <m:t>𝒊</m:t>
                        </m:r>
                      </m:sub>
                    </m:sSub>
                    <m:r>
                      <a:rPr lang="en-US" sz="2800" b="1" i="1" dirty="0">
                        <a:solidFill>
                          <a:srgbClr val="C00000"/>
                        </a:solidFill>
                        <a:latin typeface="Cambria Math"/>
                        <a:cs typeface="Helvetica"/>
                      </a:rPr>
                      <m:t>⊗</m:t>
                    </m:r>
                    <m:sSub>
                      <m:sSubPr>
                        <m:ctrlPr>
                          <a:rPr lang="en-US" sz="2800" b="1" i="1" dirty="0">
                            <a:solidFill>
                              <a:srgbClr val="C00000"/>
                            </a:solidFill>
                            <a:latin typeface="Cambria Math"/>
                            <a:cs typeface="Helvetica"/>
                          </a:rPr>
                        </m:ctrlPr>
                      </m:sSubPr>
                      <m:e>
                        <m:r>
                          <a:rPr lang="en-US" sz="2800" b="1" i="1" dirty="0">
                            <a:solidFill>
                              <a:srgbClr val="C00000"/>
                            </a:solidFill>
                            <a:latin typeface="Cambria Math"/>
                            <a:cs typeface="Helvetica"/>
                          </a:rPr>
                          <m:t>𝒂</m:t>
                        </m:r>
                      </m:e>
                      <m:sub>
                        <m:r>
                          <a:rPr lang="en-US" sz="2800" b="1" i="1" dirty="0">
                            <a:solidFill>
                              <a:srgbClr val="C00000"/>
                            </a:solidFill>
                            <a:latin typeface="Cambria Math"/>
                            <a:cs typeface="Helvetica"/>
                          </a:rPr>
                          <m:t>𝒊</m:t>
                        </m:r>
                      </m:sub>
                    </m:sSub>
                    <m:r>
                      <a:rPr lang="en-US" sz="2800" b="1" i="0" dirty="0" smtClean="0">
                        <a:solidFill>
                          <a:srgbClr val="C00000"/>
                        </a:solidFill>
                        <a:latin typeface="Cambria Math"/>
                        <a:cs typeface="Helvetica"/>
                      </a:rPr>
                      <m:t> </m:t>
                    </m:r>
                  </m:oMath>
                </a14:m>
                <a:r>
                  <a:rPr lang="en-US" sz="2800" b="1" dirty="0" smtClean="0">
                    <a:solidFill>
                      <a:srgbClr val="C00000"/>
                    </a:solidFill>
                    <a:latin typeface="+mn-lt"/>
                    <a:cs typeface="Helvetica"/>
                  </a:rPr>
                  <a:t>linearly independent?</a:t>
                </a:r>
              </a:p>
              <a:p>
                <a:pPr marL="0" indent="0" algn="ctr">
                  <a:buNone/>
                </a:pPr>
                <a:r>
                  <a:rPr lang="en-US" sz="2800" b="1" dirty="0" smtClean="0">
                    <a:solidFill>
                      <a:srgbClr val="C00000"/>
                    </a:solidFill>
                    <a:latin typeface="+mn-lt"/>
                    <a:cs typeface="Helvetica"/>
                  </a:rPr>
                  <a:t>Is ``essential dimension’’ </a:t>
                </a:r>
                <a14:m>
                  <m:oMath xmlns:m="http://schemas.openxmlformats.org/officeDocument/2006/math">
                    <m:sSup>
                      <m:sSupPr>
                        <m:ctrlPr>
                          <a:rPr lang="en-US" sz="2800" b="1" i="1" smtClean="0">
                            <a:solidFill>
                              <a:srgbClr val="C00000"/>
                            </a:solidFill>
                            <a:latin typeface="Cambria Math"/>
                            <a:cs typeface="Helvetica"/>
                          </a:rPr>
                        </m:ctrlPr>
                      </m:sSupPr>
                      <m:e>
                        <m:r>
                          <a:rPr lang="en-US" sz="2800" b="1" i="0" smtClean="0">
                            <a:solidFill>
                              <a:srgbClr val="C00000"/>
                            </a:solidFill>
                            <a:latin typeface="Cambria Math"/>
                            <a:cs typeface="Helvetica"/>
                          </a:rPr>
                          <m:t>𝛀</m:t>
                        </m:r>
                        <m:r>
                          <a:rPr lang="en-US" sz="2800" b="1" i="1" smtClean="0">
                            <a:solidFill>
                              <a:srgbClr val="C00000"/>
                            </a:solidFill>
                            <a:latin typeface="Cambria Math"/>
                            <a:cs typeface="Helvetica"/>
                          </a:rPr>
                          <m:t>(</m:t>
                        </m:r>
                        <m:r>
                          <a:rPr lang="en-US" sz="2800" b="1" i="1" smtClean="0">
                            <a:solidFill>
                              <a:srgbClr val="C00000"/>
                            </a:solidFill>
                            <a:latin typeface="Cambria Math"/>
                            <a:cs typeface="Helvetica"/>
                          </a:rPr>
                          <m:t>𝒅</m:t>
                        </m:r>
                      </m:e>
                      <m:sup>
                        <m:r>
                          <a:rPr lang="en-US" sz="2800" b="1" i="1" smtClean="0">
                            <a:solidFill>
                              <a:srgbClr val="C00000"/>
                            </a:solidFill>
                            <a:latin typeface="Cambria Math"/>
                            <a:cs typeface="Helvetica"/>
                          </a:rPr>
                          <m:t>𝟐</m:t>
                        </m:r>
                      </m:sup>
                    </m:sSup>
                    <m:r>
                      <a:rPr lang="en-US" sz="2800" b="1" i="1" smtClean="0">
                        <a:solidFill>
                          <a:srgbClr val="C00000"/>
                        </a:solidFill>
                        <a:latin typeface="Cambria Math"/>
                        <a:cs typeface="Helvetica"/>
                      </a:rPr>
                      <m:t>)</m:t>
                    </m:r>
                  </m:oMath>
                </a14:m>
                <a:r>
                  <a:rPr lang="en-US" sz="2800" b="1" dirty="0" smtClean="0">
                    <a:solidFill>
                      <a:srgbClr val="C00000"/>
                    </a:solidFill>
                    <a:latin typeface="+mn-lt"/>
                    <a:cs typeface="Helvetica"/>
                  </a:rPr>
                  <a:t>?</a:t>
                </a:r>
              </a:p>
            </p:txBody>
          </p:sp>
        </mc:Choice>
        <mc:Fallback xmlns="">
          <p:sp>
            <p:nvSpPr>
              <p:cNvPr id="15" name="Content Placeholder 5"/>
              <p:cNvSpPr txBox="1">
                <a:spLocks noRot="1" noChangeAspect="1" noMove="1" noResize="1" noEditPoints="1" noAdjustHandles="1" noChangeArrowheads="1" noChangeShapeType="1" noTextEdit="1"/>
              </p:cNvSpPr>
              <p:nvPr/>
            </p:nvSpPr>
            <p:spPr>
              <a:xfrm>
                <a:off x="609600" y="5791200"/>
                <a:ext cx="8229600" cy="933578"/>
              </a:xfrm>
              <a:prstGeom prst="rect">
                <a:avLst/>
              </a:prstGeom>
              <a:blipFill rotWithShape="1">
                <a:blip r:embed="rId3"/>
                <a:stretch>
                  <a:fillRect t="-9804" b="-13072"/>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7177067" y="1726745"/>
            <a:ext cx="257625" cy="209917"/>
          </a:xfrm>
          <a:prstGeom prst="rect">
            <a:avLst/>
          </a:prstGeom>
        </p:spPr>
      </p:pic>
      <p:pic>
        <p:nvPicPr>
          <p:cNvPr id="7" name="Picture 6"/>
          <p:cNvPicPr>
            <a:picLocks noChangeAspect="1"/>
          </p:cNvPicPr>
          <p:nvPr/>
        </p:nvPicPr>
        <p:blipFill>
          <a:blip r:embed="rId5"/>
          <a:stretch>
            <a:fillRect/>
          </a:stretch>
        </p:blipFill>
        <p:spPr>
          <a:xfrm>
            <a:off x="6819253" y="2670482"/>
            <a:ext cx="973253" cy="257625"/>
          </a:xfrm>
          <a:prstGeom prst="rect">
            <a:avLst/>
          </a:prstGeom>
        </p:spPr>
      </p:pic>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457200" y="1600201"/>
                <a:ext cx="8229600" cy="1447800"/>
              </a:xfrm>
            </p:spPr>
            <p:txBody>
              <a:bodyPr>
                <a:normAutofit/>
              </a:bodyPr>
              <a:lstStyle/>
              <a:p>
                <a:pPr marL="0" indent="0">
                  <a:buNone/>
                </a:pPr>
                <a:r>
                  <a:rPr lang="en-US" sz="2400" b="1" dirty="0" smtClean="0">
                    <a:solidFill>
                      <a:srgbClr val="008000"/>
                    </a:solidFill>
                  </a:rPr>
                  <a:t>Outer product / Tensor products:</a:t>
                </a:r>
              </a:p>
              <a:p>
                <a:pPr marL="0" indent="0">
                  <a:buNone/>
                </a:pPr>
                <a:r>
                  <a:rPr lang="en-US" sz="2400" dirty="0" smtClean="0"/>
                  <a:t>	Map </a:t>
                </a:r>
                <a14:m>
                  <m:oMath xmlns:m="http://schemas.openxmlformats.org/officeDocument/2006/math">
                    <m:r>
                      <a:rPr lang="en-US" sz="2400" i="1" dirty="0">
                        <a:latin typeface="Cambria Math"/>
                        <a:cs typeface="Helvetica"/>
                      </a:rPr>
                      <m:t>𝑓</m:t>
                    </m:r>
                    <m:d>
                      <m:dPr>
                        <m:ctrlPr>
                          <a:rPr lang="en-US" sz="2400" i="1" dirty="0">
                            <a:latin typeface="Cambria Math"/>
                            <a:cs typeface="Helvetica"/>
                          </a:rPr>
                        </m:ctrlPr>
                      </m:dPr>
                      <m:e>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𝑖</m:t>
                            </m:r>
                          </m:sub>
                        </m:sSub>
                      </m:e>
                    </m:d>
                    <m:r>
                      <a:rPr lang="en-US" sz="2400" i="1" dirty="0">
                        <a:latin typeface="Cambria Math"/>
                        <a:cs typeface="Helvetica"/>
                      </a:rPr>
                      <m:t>=</m:t>
                    </m:r>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𝑖</m:t>
                        </m:r>
                      </m:sub>
                    </m:sSub>
                    <m:r>
                      <a:rPr lang="en-US" sz="2400" i="1" dirty="0">
                        <a:latin typeface="Cambria Math"/>
                        <a:cs typeface="Helvetica"/>
                      </a:rPr>
                      <m:t>⊗</m:t>
                    </m:r>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𝑖</m:t>
                        </m:r>
                      </m:sub>
                    </m:sSub>
                  </m:oMath>
                </a14:m>
                <a:endParaRPr lang="en-US" sz="2400" dirty="0"/>
              </a:p>
              <a:p>
                <a:pPr marL="0" indent="0">
                  <a:buNone/>
                </a:pPr>
                <a:endParaRPr lang="en-US" sz="2400" dirty="0" smtClean="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457200" y="1600201"/>
                <a:ext cx="8229600" cy="1447800"/>
              </a:xfrm>
              <a:blipFill rotWithShape="1">
                <a:blip r:embed="rId6"/>
                <a:stretch>
                  <a:fillRect l="-1111" t="-33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239845" y="2057400"/>
                <a:ext cx="1013419" cy="461665"/>
              </a:xfrm>
              <a:prstGeom prst="rect">
                <a:avLst/>
              </a:prstGeom>
            </p:spPr>
            <p:txBody>
              <a:bodyPr wrap="none">
                <a:spAutoFit/>
              </a:bodyPr>
              <a:lstStyle/>
              <a:p>
                <a:r>
                  <a:rPr lang="en-US" sz="2400" b="1" dirty="0" smtClean="0">
                    <a:solidFill>
                      <a:srgbClr val="008000"/>
                    </a:solidFill>
                  </a:rPr>
                  <a:t>Map </a:t>
                </a:r>
                <a14:m>
                  <m:oMath xmlns:m="http://schemas.openxmlformats.org/officeDocument/2006/math">
                    <m:r>
                      <a:rPr lang="en-US" sz="2400" b="1" i="1" dirty="0">
                        <a:solidFill>
                          <a:srgbClr val="008000"/>
                        </a:solidFill>
                        <a:latin typeface="Cambria Math"/>
                        <a:cs typeface="Helvetica"/>
                      </a:rPr>
                      <m:t>𝒇</m:t>
                    </m:r>
                  </m:oMath>
                </a14:m>
                <a:endParaRPr lang="en-US" sz="2400" b="1" dirty="0">
                  <a:solidFill>
                    <a:srgbClr val="0080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6239845" y="2057400"/>
                <a:ext cx="1013419" cy="461665"/>
              </a:xfrm>
              <a:prstGeom prst="rect">
                <a:avLst/>
              </a:prstGeom>
              <a:blipFill rotWithShape="1">
                <a:blip r:embed="rId7"/>
                <a:stretch>
                  <a:fillRect l="-9639" t="-10667" r="-4217" b="-2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33400" y="3231294"/>
                <a:ext cx="8086080" cy="2295693"/>
              </a:xfrm>
              <a:prstGeom prst="rect">
                <a:avLst/>
              </a:prstGeom>
              <a:noFill/>
            </p:spPr>
            <p:txBody>
              <a:bodyPr wrap="square" rtlCol="0">
                <a:spAutoFit/>
              </a:bodyPr>
              <a:lstStyle/>
              <a:p>
                <a:pPr>
                  <a:lnSpc>
                    <a:spcPct val="150000"/>
                  </a:lnSpc>
                </a:pPr>
                <a:r>
                  <a:rPr lang="en-US" sz="2400" b="1" dirty="0" smtClean="0">
                    <a:solidFill>
                      <a:schemeClr val="tx2"/>
                    </a:solidFill>
                    <a:cs typeface="Helvetica"/>
                  </a:rPr>
                  <a:t>Basic Intuition:</a:t>
                </a:r>
              </a:p>
              <a:p>
                <a:pPr marL="342900" indent="-342900">
                  <a:lnSpc>
                    <a:spcPct val="150000"/>
                  </a:lnSpc>
                  <a:buFont typeface="+mj-lt"/>
                  <a:buAutoNum type="arabicPeriod"/>
                </a:pPr>
                <a14:m>
                  <m:oMath xmlns:m="http://schemas.openxmlformats.org/officeDocument/2006/math">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𝑖</m:t>
                        </m:r>
                      </m:sub>
                    </m:sSub>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𝑖</m:t>
                        </m:r>
                      </m:sub>
                    </m:sSub>
                  </m:oMath>
                </a14:m>
                <a:r>
                  <a:rPr lang="en-US" sz="2400" dirty="0" smtClean="0">
                    <a:cs typeface="Helvetica"/>
                  </a:rPr>
                  <a:t> has </a:t>
                </a:r>
                <a14:m>
                  <m:oMath xmlns:m="http://schemas.openxmlformats.org/officeDocument/2006/math">
                    <m:sSup>
                      <m:sSupPr>
                        <m:ctrlPr>
                          <a:rPr lang="en-US" sz="2400" b="0" i="1" smtClean="0">
                            <a:latin typeface="Cambria Math"/>
                            <a:cs typeface="Helvetica"/>
                          </a:rPr>
                        </m:ctrlPr>
                      </m:sSupPr>
                      <m:e>
                        <m:r>
                          <a:rPr lang="en-US" sz="2400" b="0" i="1" smtClean="0">
                            <a:latin typeface="Cambria Math"/>
                            <a:cs typeface="Helvetica"/>
                          </a:rPr>
                          <m:t>𝑑</m:t>
                        </m:r>
                      </m:e>
                      <m:sup>
                        <m:r>
                          <a:rPr lang="en-US" sz="2400" b="0" i="1" smtClean="0">
                            <a:latin typeface="Cambria Math"/>
                            <a:cs typeface="Helvetica"/>
                          </a:rPr>
                          <m:t>2</m:t>
                        </m:r>
                      </m:sup>
                    </m:sSup>
                  </m:oMath>
                </a14:m>
                <a:r>
                  <a:rPr lang="en-US" sz="2400" dirty="0" smtClean="0">
                    <a:cs typeface="Helvetica"/>
                  </a:rPr>
                  <a:t> dimensions. </a:t>
                </a:r>
              </a:p>
              <a:p>
                <a:pPr marL="342900" indent="-342900">
                  <a:lnSpc>
                    <a:spcPct val="150000"/>
                  </a:lnSpc>
                  <a:buFont typeface="+mj-lt"/>
                  <a:buAutoNum type="arabicPeriod"/>
                </a:pPr>
                <a:r>
                  <a:rPr lang="en-US" sz="2400" b="0" dirty="0" smtClean="0">
                    <a:cs typeface="Helvetica"/>
                  </a:rPr>
                  <a:t>For </a:t>
                </a:r>
                <a:r>
                  <a:rPr lang="en-US" sz="2400" dirty="0" smtClean="0">
                    <a:cs typeface="Helvetica"/>
                  </a:rPr>
                  <a:t>non-parallel</a:t>
                </a:r>
                <a:r>
                  <a:rPr lang="en-US" sz="2400" b="0" dirty="0" smtClean="0">
                    <a:cs typeface="Helvetica"/>
                  </a:rPr>
                  <a:t> unit vectors </a:t>
                </a:r>
                <a14:m>
                  <m:oMath xmlns:m="http://schemas.openxmlformats.org/officeDocument/2006/math">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𝑖</m:t>
                        </m:r>
                      </m:sub>
                    </m:sSub>
                    <m:r>
                      <a:rPr lang="en-US" sz="2400" b="0" i="0" dirty="0" smtClean="0">
                        <a:latin typeface="Cambria Math"/>
                        <a:cs typeface="Helvetica"/>
                      </a:rPr>
                      <m:t> </m:t>
                    </m:r>
                    <m:r>
                      <m:rPr>
                        <m:sty m:val="p"/>
                      </m:rPr>
                      <a:rPr lang="en-US" sz="2400" b="0" i="0" dirty="0" smtClean="0">
                        <a:latin typeface="Cambria Math"/>
                        <a:cs typeface="Helvetica"/>
                      </a:rPr>
                      <m:t>and</m:t>
                    </m:r>
                    <m:r>
                      <a:rPr lang="en-US" sz="2400" b="0" i="0" dirty="0" smtClean="0">
                        <a:latin typeface="Cambria Math"/>
                        <a:cs typeface="Helvetica"/>
                      </a:rPr>
                      <m:t> </m:t>
                    </m:r>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𝑗</m:t>
                        </m:r>
                      </m:sub>
                    </m:sSub>
                    <m:r>
                      <a:rPr lang="en-US" sz="2400" b="0" i="0" dirty="0" smtClean="0">
                        <a:latin typeface="Cambria Math"/>
                        <a:cs typeface="Helvetica"/>
                      </a:rPr>
                      <m:t>, </m:t>
                    </m:r>
                  </m:oMath>
                </a14:m>
                <a:r>
                  <a:rPr lang="en-US" sz="2400" b="0" i="0" dirty="0" smtClean="0">
                    <a:cs typeface="Helvetica"/>
                  </a:rPr>
                  <a:t>distance increases:</a:t>
                </a:r>
              </a:p>
              <a:p>
                <a:pPr/>
                <a14:m>
                  <m:oMathPara xmlns:m="http://schemas.openxmlformats.org/officeDocument/2006/math">
                    <m:oMathParaPr>
                      <m:jc m:val="centerGroup"/>
                    </m:oMathParaPr>
                    <m:oMath xmlns:m="http://schemas.openxmlformats.org/officeDocument/2006/math">
                      <m:d>
                        <m:dPr>
                          <m:begChr m:val="⟨"/>
                          <m:endChr m:val="⟩"/>
                          <m:ctrlPr>
                            <a:rPr lang="en-US" sz="2400" b="0" i="1" dirty="0" smtClean="0">
                              <a:latin typeface="Cambria Math"/>
                              <a:cs typeface="Helvetica"/>
                            </a:rPr>
                          </m:ctrlPr>
                        </m:dPr>
                        <m:e>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𝑖</m:t>
                              </m:r>
                            </m:sub>
                          </m:sSub>
                          <m:r>
                            <a:rPr lang="en-US" sz="2400" i="1" dirty="0">
                              <a:latin typeface="Cambria Math"/>
                              <a:cs typeface="Helvetica"/>
                            </a:rPr>
                            <m:t>⊗</m:t>
                          </m:r>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𝑖</m:t>
                              </m:r>
                            </m:sub>
                          </m:sSub>
                          <m:r>
                            <a:rPr lang="en-US" sz="2400" i="1" dirty="0">
                              <a:latin typeface="Cambria Math"/>
                              <a:cs typeface="Helvetica"/>
                            </a:rPr>
                            <m:t> ,</m:t>
                          </m:r>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𝑗</m:t>
                              </m:r>
                            </m:sub>
                          </m:sSub>
                          <m:r>
                            <a:rPr lang="en-US" sz="2400" i="1" dirty="0">
                              <a:latin typeface="Cambria Math"/>
                              <a:cs typeface="Helvetica"/>
                            </a:rPr>
                            <m:t>⊗</m:t>
                          </m:r>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𝑗</m:t>
                              </m:r>
                            </m:sub>
                          </m:sSub>
                        </m:e>
                      </m:d>
                      <m:r>
                        <a:rPr lang="en-US" sz="2400" b="0" i="1" dirty="0" smtClean="0">
                          <a:latin typeface="Cambria Math"/>
                          <a:cs typeface="Helvetica"/>
                        </a:rPr>
                        <m:t> = </m:t>
                      </m:r>
                      <m:sSup>
                        <m:sSupPr>
                          <m:ctrlPr>
                            <a:rPr lang="en-US" sz="2400" b="0" i="1" dirty="0" smtClean="0">
                              <a:latin typeface="Cambria Math"/>
                              <a:cs typeface="Helvetica"/>
                            </a:rPr>
                          </m:ctrlPr>
                        </m:sSupPr>
                        <m:e>
                          <m:d>
                            <m:dPr>
                              <m:begChr m:val="⟨"/>
                              <m:endChr m:val="⟩"/>
                              <m:ctrlPr>
                                <a:rPr lang="en-US" sz="2400" b="0" i="1" dirty="0" smtClean="0">
                                  <a:latin typeface="Cambria Math"/>
                                  <a:cs typeface="Helvetica"/>
                                </a:rPr>
                              </m:ctrlPr>
                            </m:dPr>
                            <m:e>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𝑖</m:t>
                                  </m:r>
                                </m:sub>
                              </m:sSub>
                              <m:r>
                                <a:rPr lang="en-US" sz="2400" i="1" dirty="0">
                                  <a:latin typeface="Cambria Math"/>
                                  <a:cs typeface="Helvetica"/>
                                </a:rPr>
                                <m:t>, </m:t>
                              </m:r>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𝑗</m:t>
                                  </m:r>
                                </m:sub>
                              </m:sSub>
                            </m:e>
                          </m:d>
                        </m:e>
                        <m:sup>
                          <m:r>
                            <a:rPr lang="en-US" sz="2400" b="0" i="1" dirty="0" smtClean="0">
                              <a:latin typeface="Cambria Math"/>
                              <a:cs typeface="Helvetica"/>
                            </a:rPr>
                            <m:t>2</m:t>
                          </m:r>
                        </m:sup>
                      </m:sSup>
                      <m:r>
                        <a:rPr lang="en-US" sz="2400" b="0" i="1" dirty="0" smtClean="0">
                          <a:latin typeface="Cambria Math"/>
                          <a:cs typeface="Helvetica"/>
                        </a:rPr>
                        <m:t>&lt;|</m:t>
                      </m:r>
                      <m:d>
                        <m:dPr>
                          <m:begChr m:val="⟨"/>
                          <m:endChr m:val="⟩"/>
                          <m:ctrlPr>
                            <a:rPr lang="en-US" sz="2400" i="1" dirty="0">
                              <a:latin typeface="Cambria Math"/>
                              <a:cs typeface="Helvetica"/>
                            </a:rPr>
                          </m:ctrlPr>
                        </m:dPr>
                        <m:e>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𝑖</m:t>
                              </m:r>
                            </m:sub>
                          </m:sSub>
                          <m:r>
                            <a:rPr lang="en-US" sz="2400" i="1" dirty="0">
                              <a:latin typeface="Cambria Math"/>
                              <a:cs typeface="Helvetica"/>
                            </a:rPr>
                            <m:t>, </m:t>
                          </m:r>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𝑗</m:t>
                              </m:r>
                            </m:sub>
                          </m:sSub>
                        </m:e>
                      </m:d>
                      <m:r>
                        <a:rPr lang="en-US" sz="2400" b="0" i="1" dirty="0" smtClean="0">
                          <a:latin typeface="Cambria Math"/>
                          <a:cs typeface="Helvetica"/>
                        </a:rPr>
                        <m:t>|</m:t>
                      </m:r>
                    </m:oMath>
                  </m:oMathPara>
                </a14:m>
                <a:endParaRPr lang="en-US" sz="2400" i="1" dirty="0">
                  <a:cs typeface="Helvetica"/>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33400" y="3231294"/>
                <a:ext cx="8086080" cy="2295693"/>
              </a:xfrm>
              <a:prstGeom prst="rect">
                <a:avLst/>
              </a:prstGeom>
              <a:blipFill rotWithShape="1">
                <a:blip r:embed="rId8"/>
                <a:stretch>
                  <a:fillRect l="-1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825670" y="2403656"/>
                <a:ext cx="5575130" cy="644344"/>
              </a:xfrm>
              <a:prstGeom prst="rect">
                <a:avLst/>
              </a:prstGeom>
            </p:spPr>
            <p:txBody>
              <a:bodyPr wrap="square">
                <a:spAutoFit/>
              </a:bodyPr>
              <a:lstStyle/>
              <a:p>
                <a:pPr marL="285750" indent="-285750">
                  <a:lnSpc>
                    <a:spcPct val="150000"/>
                  </a:lnSpc>
                  <a:buFont typeface="Arial"/>
                  <a:buChar char="•"/>
                </a:pPr>
                <a:r>
                  <a:rPr lang="en-US" sz="2400" dirty="0" smtClean="0">
                    <a:cs typeface="Helvetica"/>
                  </a:rPr>
                  <a:t>Tensor is </a:t>
                </a:r>
                <a14:m>
                  <m:oMath xmlns:m="http://schemas.openxmlformats.org/officeDocument/2006/math">
                    <m:r>
                      <a:rPr lang="en-US" sz="2400" b="0" i="1" smtClean="0">
                        <a:latin typeface="Cambria Math"/>
                        <a:cs typeface="Helvetica"/>
                      </a:rPr>
                      <m:t>𝐸</m:t>
                    </m:r>
                    <m:r>
                      <a:rPr lang="en-US" sz="2400" b="0" i="1" smtClean="0">
                        <a:latin typeface="Cambria Math"/>
                        <a:cs typeface="Helvetica"/>
                      </a:rPr>
                      <m:t>[</m:t>
                    </m:r>
                    <m:sSup>
                      <m:sSupPr>
                        <m:ctrlPr>
                          <a:rPr lang="en-US" sz="2400" b="0" i="1" smtClean="0">
                            <a:latin typeface="Cambria Math"/>
                            <a:cs typeface="Helvetica"/>
                          </a:rPr>
                        </m:ctrlPr>
                      </m:sSupPr>
                      <m:e>
                        <m:r>
                          <a:rPr lang="en-US" sz="2400" b="0" i="1" smtClean="0">
                            <a:latin typeface="Cambria Math"/>
                            <a:cs typeface="Helvetica"/>
                          </a:rPr>
                          <m:t>𝑥</m:t>
                        </m:r>
                      </m:e>
                      <m:sup>
                        <m:r>
                          <a:rPr lang="en-US" sz="2400" b="0" i="1" smtClean="0">
                            <a:latin typeface="Cambria Math"/>
                            <a:cs typeface="Helvetica"/>
                          </a:rPr>
                          <m:t>⊗2</m:t>
                        </m:r>
                      </m:sup>
                    </m:sSup>
                    <m:r>
                      <a:rPr lang="en-US" sz="2400" b="0" i="1" smtClean="0">
                        <a:latin typeface="Cambria Math"/>
                        <a:cs typeface="Helvetica"/>
                      </a:rPr>
                      <m:t>⊗</m:t>
                    </m:r>
                    <m:sSup>
                      <m:sSupPr>
                        <m:ctrlPr>
                          <a:rPr lang="en-US" sz="2400" i="1">
                            <a:latin typeface="Cambria Math"/>
                            <a:cs typeface="Helvetica"/>
                          </a:rPr>
                        </m:ctrlPr>
                      </m:sSupPr>
                      <m:e>
                        <m:r>
                          <a:rPr lang="en-US" sz="2400" i="1">
                            <a:latin typeface="Cambria Math"/>
                            <a:cs typeface="Helvetica"/>
                          </a:rPr>
                          <m:t>𝑥</m:t>
                        </m:r>
                      </m:e>
                      <m:sup>
                        <m:r>
                          <a:rPr lang="en-US" sz="2400" i="1">
                            <a:latin typeface="Cambria Math"/>
                            <a:cs typeface="Helvetica"/>
                          </a:rPr>
                          <m:t>⊗2</m:t>
                        </m:r>
                      </m:sup>
                    </m:sSup>
                    <m:sSup>
                      <m:sSupPr>
                        <m:ctrlPr>
                          <a:rPr lang="en-US" sz="2400" i="1">
                            <a:latin typeface="Cambria Math"/>
                            <a:cs typeface="Helvetica"/>
                          </a:rPr>
                        </m:ctrlPr>
                      </m:sSupPr>
                      <m:e>
                        <m:r>
                          <a:rPr lang="en-US" sz="2400" b="0" i="1" smtClean="0">
                            <a:latin typeface="Cambria Math"/>
                            <a:cs typeface="Helvetica"/>
                          </a:rPr>
                          <m:t>⊗</m:t>
                        </m:r>
                        <m:r>
                          <a:rPr lang="en-US" sz="2400" i="1">
                            <a:latin typeface="Cambria Math"/>
                            <a:cs typeface="Helvetica"/>
                          </a:rPr>
                          <m:t>𝑥</m:t>
                        </m:r>
                      </m:e>
                      <m:sup>
                        <m:r>
                          <a:rPr lang="en-US" sz="2400" i="1">
                            <a:latin typeface="Cambria Math"/>
                            <a:cs typeface="Helvetica"/>
                          </a:rPr>
                          <m:t>⊗2</m:t>
                        </m:r>
                      </m:sup>
                    </m:sSup>
                    <m:r>
                      <a:rPr lang="en-US" sz="2400" b="0" i="1" smtClean="0">
                        <a:latin typeface="Cambria Math"/>
                        <a:cs typeface="Helvetica"/>
                      </a:rPr>
                      <m:t>]</m:t>
                    </m:r>
                  </m:oMath>
                </a14:m>
                <a:endParaRPr lang="en-US" sz="2400" dirty="0">
                  <a:cs typeface="Helvetica"/>
                </a:endParaRPr>
              </a:p>
            </p:txBody>
          </p:sp>
        </mc:Choice>
        <mc:Fallback xmlns="">
          <p:sp>
            <p:nvSpPr>
              <p:cNvPr id="6" name="Rectangle 5"/>
              <p:cNvSpPr>
                <a:spLocks noRot="1" noChangeAspect="1" noMove="1" noResize="1" noEditPoints="1" noAdjustHandles="1" noChangeArrowheads="1" noChangeShapeType="1" noTextEdit="1"/>
              </p:cNvSpPr>
              <p:nvPr/>
            </p:nvSpPr>
            <p:spPr>
              <a:xfrm>
                <a:off x="825670" y="2403656"/>
                <a:ext cx="5575130" cy="644344"/>
              </a:xfrm>
              <a:prstGeom prst="rect">
                <a:avLst/>
              </a:prstGeom>
              <a:blipFill rotWithShape="1">
                <a:blip r:embed="rId9"/>
                <a:stretch>
                  <a:fillRect l="-1421" b="-20755"/>
                </a:stretch>
              </a:blipFill>
            </p:spPr>
            <p:txBody>
              <a:bodyPr/>
              <a:lstStyle/>
              <a:p>
                <a:r>
                  <a:rPr lang="en-US">
                    <a:noFill/>
                  </a:rPr>
                  <a:t> </a:t>
                </a:r>
              </a:p>
            </p:txBody>
          </p:sp>
        </mc:Fallback>
      </mc:AlternateContent>
    </p:spTree>
    <p:extLst>
      <p:ext uri="{BB962C8B-B14F-4D97-AF65-F5344CB8AC3E}">
        <p14:creationId xmlns:p14="http://schemas.microsoft.com/office/powerpoint/2010/main" val="171404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rotation problem</a:t>
            </a:r>
            <a:endParaRPr lang="en-US" dirty="0"/>
          </a:p>
        </p:txBody>
      </p:sp>
      <p:sp>
        <p:nvSpPr>
          <p:cNvPr id="6" name="TextBox 5"/>
          <p:cNvSpPr txBox="1"/>
          <p:nvPr/>
        </p:nvSpPr>
        <p:spPr>
          <a:xfrm>
            <a:off x="152401" y="1767460"/>
            <a:ext cx="8991600" cy="1569660"/>
          </a:xfrm>
          <a:prstGeom prst="rect">
            <a:avLst/>
          </a:prstGeom>
          <a:noFill/>
        </p:spPr>
        <p:txBody>
          <a:bodyPr wrap="square" rtlCol="0">
            <a:spAutoFit/>
          </a:bodyPr>
          <a:lstStyle/>
          <a:p>
            <a:r>
              <a:rPr lang="en-US" sz="2400" dirty="0" smtClean="0">
                <a:solidFill>
                  <a:srgbClr val="C00000"/>
                </a:solidFill>
                <a:cs typeface="Helvetica"/>
              </a:rPr>
              <a:t>Any suitable “rotation” of the vectors gives a different decomposition</a:t>
            </a:r>
          </a:p>
          <a:p>
            <a:endParaRPr lang="en-US" sz="2400" dirty="0" smtClean="0">
              <a:cs typeface="Helvetica"/>
            </a:endParaRPr>
          </a:p>
          <a:p>
            <a:endParaRPr lang="en-US" sz="2400" dirty="0">
              <a:cs typeface="Helvetica"/>
            </a:endParaRPr>
          </a:p>
          <a:p>
            <a:endParaRPr lang="en-US" sz="2400" dirty="0" smtClean="0">
              <a:cs typeface="Helvetica"/>
            </a:endParaRPr>
          </a:p>
        </p:txBody>
      </p:sp>
      <p:sp>
        <p:nvSpPr>
          <p:cNvPr id="20" name="Rectangle 19"/>
          <p:cNvSpPr/>
          <p:nvPr/>
        </p:nvSpPr>
        <p:spPr>
          <a:xfrm>
            <a:off x="399605" y="3764283"/>
            <a:ext cx="828051" cy="1649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rgbClr val="000000"/>
                </a:solidFill>
                <a:latin typeface="Helvetica"/>
              </a:rPr>
              <a:t>A</a:t>
            </a:r>
            <a:endParaRPr lang="en-US" sz="2400" i="1" dirty="0">
              <a:solidFill>
                <a:srgbClr val="000000"/>
              </a:solidFill>
              <a:latin typeface="Helvetica"/>
            </a:endParaRPr>
          </a:p>
        </p:txBody>
      </p:sp>
      <p:sp>
        <p:nvSpPr>
          <p:cNvPr id="21" name="Rectangle 20"/>
          <p:cNvSpPr/>
          <p:nvPr/>
        </p:nvSpPr>
        <p:spPr>
          <a:xfrm>
            <a:off x="1595026" y="4222159"/>
            <a:ext cx="1787412" cy="738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rgbClr val="000000"/>
                </a:solidFill>
                <a:latin typeface="Helvetica"/>
              </a:rPr>
              <a:t>B</a:t>
            </a:r>
            <a:r>
              <a:rPr lang="en-US" sz="2400" i="1" baseline="30000" dirty="0" smtClean="0">
                <a:solidFill>
                  <a:srgbClr val="000000"/>
                </a:solidFill>
                <a:latin typeface="Helvetica"/>
              </a:rPr>
              <a:t>T</a:t>
            </a:r>
            <a:endParaRPr lang="en-US" sz="2400" i="1" baseline="30000" dirty="0">
              <a:solidFill>
                <a:srgbClr val="000000"/>
              </a:solidFill>
              <a:latin typeface="Helvetica"/>
            </a:endParaRPr>
          </a:p>
        </p:txBody>
      </p:sp>
      <p:sp>
        <p:nvSpPr>
          <p:cNvPr id="4" name="TextBox 3"/>
          <p:cNvSpPr txBox="1"/>
          <p:nvPr/>
        </p:nvSpPr>
        <p:spPr>
          <a:xfrm>
            <a:off x="3541895" y="4303889"/>
            <a:ext cx="395111" cy="523220"/>
          </a:xfrm>
          <a:prstGeom prst="rect">
            <a:avLst/>
          </a:prstGeom>
          <a:noFill/>
        </p:spPr>
        <p:txBody>
          <a:bodyPr wrap="square" rtlCol="0">
            <a:spAutoFit/>
          </a:bodyPr>
          <a:lstStyle/>
          <a:p>
            <a:r>
              <a:rPr lang="en-US" sz="2800" dirty="0" smtClean="0"/>
              <a:t>= </a:t>
            </a:r>
            <a:endParaRPr lang="en-US" dirty="0"/>
          </a:p>
        </p:txBody>
      </p:sp>
      <p:sp>
        <p:nvSpPr>
          <p:cNvPr id="22" name="Rectangle 21"/>
          <p:cNvSpPr/>
          <p:nvPr/>
        </p:nvSpPr>
        <p:spPr>
          <a:xfrm>
            <a:off x="4108008" y="3764283"/>
            <a:ext cx="828051" cy="1649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rgbClr val="000000"/>
                </a:solidFill>
                <a:latin typeface="Helvetica"/>
              </a:rPr>
              <a:t>A</a:t>
            </a:r>
            <a:endParaRPr lang="en-US" sz="2400" i="1" dirty="0">
              <a:solidFill>
                <a:srgbClr val="000000"/>
              </a:solidFill>
              <a:latin typeface="Helvetica"/>
            </a:endParaRPr>
          </a:p>
        </p:txBody>
      </p:sp>
      <p:sp>
        <p:nvSpPr>
          <p:cNvPr id="23" name="Rectangle 22"/>
          <p:cNvSpPr/>
          <p:nvPr/>
        </p:nvSpPr>
        <p:spPr>
          <a:xfrm>
            <a:off x="6969943" y="4222159"/>
            <a:ext cx="1787412" cy="738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rgbClr val="000000"/>
                </a:solidFill>
                <a:latin typeface="Helvetica"/>
              </a:rPr>
              <a:t>B</a:t>
            </a:r>
            <a:r>
              <a:rPr lang="en-US" sz="2400" i="1" baseline="30000" dirty="0" smtClean="0">
                <a:solidFill>
                  <a:srgbClr val="000000"/>
                </a:solidFill>
                <a:latin typeface="Helvetica"/>
              </a:rPr>
              <a:t>T</a:t>
            </a:r>
            <a:endParaRPr lang="en-US" sz="2400" i="1" baseline="30000" dirty="0">
              <a:solidFill>
                <a:srgbClr val="000000"/>
              </a:solidFill>
              <a:latin typeface="Helvetica"/>
            </a:endParaRPr>
          </a:p>
        </p:txBody>
      </p:sp>
      <p:sp>
        <p:nvSpPr>
          <p:cNvPr id="24" name="Rectangle 23"/>
          <p:cNvSpPr/>
          <p:nvPr/>
        </p:nvSpPr>
        <p:spPr>
          <a:xfrm>
            <a:off x="5165599" y="4222159"/>
            <a:ext cx="690514" cy="738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rgbClr val="000000"/>
                </a:solidFill>
                <a:latin typeface="Helvetica"/>
              </a:rPr>
              <a:t>Q</a:t>
            </a:r>
            <a:endParaRPr lang="en-US" sz="2400" i="1" baseline="30000" dirty="0">
              <a:solidFill>
                <a:srgbClr val="000000"/>
              </a:solidFill>
              <a:latin typeface="Helvetica"/>
            </a:endParaRPr>
          </a:p>
        </p:txBody>
      </p:sp>
      <p:sp>
        <p:nvSpPr>
          <p:cNvPr id="25" name="Rectangle 24"/>
          <p:cNvSpPr/>
          <p:nvPr/>
        </p:nvSpPr>
        <p:spPr>
          <a:xfrm>
            <a:off x="6025446" y="4222159"/>
            <a:ext cx="690514" cy="738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rgbClr val="000000"/>
                </a:solidFill>
                <a:latin typeface="Helvetica"/>
              </a:rPr>
              <a:t>Q</a:t>
            </a:r>
            <a:r>
              <a:rPr lang="en-US" sz="2400" i="1" baseline="30000" dirty="0">
                <a:solidFill>
                  <a:srgbClr val="000000"/>
                </a:solidFill>
                <a:latin typeface="Helvetica"/>
              </a:rPr>
              <a:t>T</a:t>
            </a:r>
          </a:p>
        </p:txBody>
      </p:sp>
      <p:sp>
        <p:nvSpPr>
          <p:cNvPr id="13" name="TextBox 12"/>
          <p:cNvSpPr txBox="1"/>
          <p:nvPr/>
        </p:nvSpPr>
        <p:spPr>
          <a:xfrm>
            <a:off x="1123642" y="5783861"/>
            <a:ext cx="7079263" cy="461665"/>
          </a:xfrm>
          <a:prstGeom prst="rect">
            <a:avLst/>
          </a:prstGeom>
          <a:noFill/>
        </p:spPr>
        <p:txBody>
          <a:bodyPr wrap="square" rtlCol="0">
            <a:spAutoFit/>
          </a:bodyPr>
          <a:lstStyle/>
          <a:p>
            <a:pPr algn="ctr"/>
            <a:r>
              <a:rPr lang="en-US" sz="2400" b="1" dirty="0" smtClean="0">
                <a:solidFill>
                  <a:srgbClr val="C00000"/>
                </a:solidFill>
                <a:cs typeface="Helvetica"/>
              </a:rPr>
              <a:t>Often difficult to find “desired” decomposition..</a:t>
            </a:r>
            <a:endParaRPr lang="en-US" sz="2400" dirty="0" smtClean="0">
              <a:solidFill>
                <a:srgbClr val="C00000"/>
              </a:solidFill>
              <a:cs typeface="Helvetica"/>
            </a:endParaRPr>
          </a:p>
        </p:txBody>
      </p:sp>
      <mc:AlternateContent xmlns:mc="http://schemas.openxmlformats.org/markup-compatibility/2006" xmlns:a14="http://schemas.microsoft.com/office/drawing/2010/main">
        <mc:Choice Requires="a14">
          <p:sp>
            <p:nvSpPr>
              <p:cNvPr id="14" name="TextBox 13"/>
              <p:cNvSpPr txBox="1"/>
              <p:nvPr/>
            </p:nvSpPr>
            <p:spPr>
              <a:xfrm>
                <a:off x="670185" y="2552290"/>
                <a:ext cx="7848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cs typeface="Helvetica"/>
                        </a:rPr>
                        <m:t>𝑀</m:t>
                      </m:r>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𝑎</m:t>
                          </m:r>
                        </m:e>
                        <m:sub>
                          <m:r>
                            <a:rPr lang="en-US" sz="2800" b="0" i="1" smtClean="0">
                              <a:latin typeface="Cambria Math"/>
                              <a:cs typeface="Helvetica"/>
                            </a:rPr>
                            <m:t>1</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𝑏</m:t>
                          </m:r>
                        </m:e>
                        <m:sub>
                          <m:r>
                            <a:rPr lang="en-US" sz="2800" b="0" i="1" smtClean="0">
                              <a:latin typeface="Cambria Math"/>
                              <a:cs typeface="Helvetica"/>
                            </a:rPr>
                            <m:t>1</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𝑎</m:t>
                          </m:r>
                        </m:e>
                        <m:sub>
                          <m:r>
                            <a:rPr lang="en-US" sz="2800" b="0" i="1" smtClean="0">
                              <a:latin typeface="Cambria Math"/>
                              <a:cs typeface="Helvetica"/>
                            </a:rPr>
                            <m:t>2</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𝑏</m:t>
                          </m:r>
                        </m:e>
                        <m:sub>
                          <m:r>
                            <a:rPr lang="en-US" sz="2800" b="0" i="1" smtClean="0">
                              <a:latin typeface="Cambria Math"/>
                              <a:cs typeface="Helvetica"/>
                            </a:rPr>
                            <m:t>2</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𝑎</m:t>
                          </m:r>
                        </m:e>
                        <m:sub>
                          <m:r>
                            <a:rPr lang="en-US" sz="2800" b="0" i="1" smtClean="0">
                              <a:latin typeface="Cambria Math"/>
                              <a:cs typeface="Helvetica"/>
                            </a:rPr>
                            <m:t>𝑘</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𝑏</m:t>
                          </m:r>
                        </m:e>
                        <m:sub>
                          <m:r>
                            <a:rPr lang="en-US" sz="2800" b="0" i="1" smtClean="0">
                              <a:latin typeface="Cambria Math"/>
                              <a:cs typeface="Helvetica"/>
                            </a:rPr>
                            <m:t>𝑘</m:t>
                          </m:r>
                        </m:sub>
                      </m:sSub>
                    </m:oMath>
                  </m:oMathPara>
                </a14:m>
                <a:endParaRPr lang="en-US" sz="2800" dirty="0" smtClean="0">
                  <a:cs typeface="Helvetica"/>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70185" y="2552290"/>
                <a:ext cx="7848600" cy="523220"/>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6729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4" grpId="0"/>
      <p:bldP spid="22" grpId="0" animBg="1"/>
      <p:bldP spid="23" grpId="0" animBg="1"/>
      <p:bldP spid="24" grpId="0" animBg="1"/>
      <p:bldP spid="25"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cases</a:t>
            </a:r>
            <a:endParaRPr lang="en-US" dirty="0"/>
          </a:p>
        </p:txBody>
      </p:sp>
      <p:sp>
        <p:nvSpPr>
          <p:cNvPr id="3" name="TextBox 2"/>
          <p:cNvSpPr txBox="1"/>
          <p:nvPr/>
        </p:nvSpPr>
        <p:spPr>
          <a:xfrm>
            <a:off x="457201" y="5791200"/>
            <a:ext cx="8476928" cy="830997"/>
          </a:xfrm>
          <a:prstGeom prst="rect">
            <a:avLst/>
          </a:prstGeom>
          <a:solidFill>
            <a:srgbClr val="F9EEED"/>
          </a:solidFill>
          <a:ln w="28575">
            <a:solidFill>
              <a:schemeClr val="accent2"/>
            </a:solidFill>
          </a:ln>
        </p:spPr>
        <p:txBody>
          <a:bodyPr wrap="square" rtlCol="0">
            <a:spAutoFit/>
          </a:bodyPr>
          <a:lstStyle/>
          <a:p>
            <a:pPr algn="ctr"/>
            <a:r>
              <a:rPr lang="en-US" sz="2400" u="sng" dirty="0" smtClean="0"/>
              <a:t>Beyond Worst-case analysis</a:t>
            </a:r>
          </a:p>
          <a:p>
            <a:pPr algn="ctr"/>
            <a:r>
              <a:rPr lang="en-US" sz="2400" i="1" dirty="0" smtClean="0"/>
              <a:t>Can we hope for “dimension” to multiply “typically”?</a:t>
            </a:r>
          </a:p>
        </p:txBody>
      </p:sp>
      <mc:AlternateContent xmlns:mc="http://schemas.openxmlformats.org/markup-compatibility/2006" xmlns:a14="http://schemas.microsoft.com/office/drawing/2010/main">
        <mc:Choice Requires="a14">
          <p:sp>
            <p:nvSpPr>
              <p:cNvPr id="4" name="Rectangle 3"/>
              <p:cNvSpPr/>
              <p:nvPr/>
            </p:nvSpPr>
            <p:spPr>
              <a:xfrm>
                <a:off x="228599" y="2769513"/>
                <a:ext cx="7206869" cy="1200329"/>
              </a:xfrm>
              <a:prstGeom prst="rect">
                <a:avLst/>
              </a:prstGeom>
            </p:spPr>
            <p:txBody>
              <a:bodyPr wrap="square">
                <a:spAutoFit/>
              </a:bodyPr>
              <a:lstStyle/>
              <a:p>
                <a:r>
                  <a:rPr lang="en-US" sz="2400" dirty="0" smtClean="0">
                    <a:solidFill>
                      <a:srgbClr val="C00000"/>
                    </a:solidFill>
                  </a:rPr>
                  <a:t>Bad example where </a:t>
                </a:r>
                <a14:m>
                  <m:oMath xmlns:m="http://schemas.openxmlformats.org/officeDocument/2006/math">
                    <m:r>
                      <a:rPr lang="en-US" sz="2400" b="0" i="1" smtClean="0">
                        <a:solidFill>
                          <a:srgbClr val="C00000"/>
                        </a:solidFill>
                        <a:latin typeface="Cambria Math"/>
                      </a:rPr>
                      <m:t>𝑘</m:t>
                    </m:r>
                    <m:r>
                      <a:rPr lang="en-US" sz="2400" b="0" i="1" smtClean="0">
                        <a:solidFill>
                          <a:srgbClr val="C00000"/>
                        </a:solidFill>
                        <a:latin typeface="Cambria Math"/>
                      </a:rPr>
                      <m:t>&gt;2</m:t>
                    </m:r>
                    <m:r>
                      <a:rPr lang="en-US" sz="2400" b="0" i="1" smtClean="0">
                        <a:solidFill>
                          <a:srgbClr val="C00000"/>
                        </a:solidFill>
                        <a:latin typeface="Cambria Math"/>
                      </a:rPr>
                      <m:t>𝑑</m:t>
                    </m:r>
                  </m:oMath>
                </a14:m>
                <a:r>
                  <a:rPr lang="en-US" sz="2400" dirty="0" smtClean="0">
                    <a:solidFill>
                      <a:srgbClr val="C00000"/>
                    </a:solidFill>
                  </a:rPr>
                  <a:t>:</a:t>
                </a:r>
              </a:p>
              <a:p>
                <a:pPr marL="342900" indent="-342900">
                  <a:buFont typeface="Arial" panose="020B0604020202020204" pitchFamily="34" charset="0"/>
                  <a:buChar char="•"/>
                </a:pPr>
                <a:r>
                  <a:rPr lang="en-US" sz="2400" dirty="0" smtClean="0">
                    <a:solidFill>
                      <a:srgbClr val="C00000"/>
                    </a:solidFill>
                  </a:rPr>
                  <a:t>Every </a:t>
                </a:r>
                <a14:m>
                  <m:oMath xmlns:m="http://schemas.openxmlformats.org/officeDocument/2006/math">
                    <m:r>
                      <a:rPr lang="en-US" sz="2400" i="1" dirty="0" smtClean="0">
                        <a:solidFill>
                          <a:srgbClr val="C00000"/>
                        </a:solidFill>
                        <a:latin typeface="Cambria Math"/>
                      </a:rPr>
                      <m:t>𝑑</m:t>
                    </m:r>
                  </m:oMath>
                </a14:m>
                <a:r>
                  <a:rPr lang="en-US" sz="2400" dirty="0" smtClean="0">
                    <a:solidFill>
                      <a:srgbClr val="C00000"/>
                    </a:solidFill>
                  </a:rPr>
                  <a:t> vectors of  U and V are linearly independent</a:t>
                </a:r>
              </a:p>
              <a:p>
                <a:pPr marL="342900" indent="-342900">
                  <a:buFont typeface="Arial" panose="020B0604020202020204" pitchFamily="34" charset="0"/>
                  <a:buChar char="•"/>
                </a:pPr>
                <a:r>
                  <a:rPr lang="en-US" sz="2400" dirty="0" smtClean="0">
                    <a:solidFill>
                      <a:srgbClr val="C00000"/>
                    </a:solidFill>
                  </a:rPr>
                  <a:t>But </a:t>
                </a:r>
                <a14:m>
                  <m:oMath xmlns:m="http://schemas.openxmlformats.org/officeDocument/2006/math">
                    <m:r>
                      <a:rPr lang="en-US" sz="2400" i="1" dirty="0" smtClean="0">
                        <a:solidFill>
                          <a:srgbClr val="C00000"/>
                        </a:solidFill>
                        <a:latin typeface="Cambria Math"/>
                      </a:rPr>
                      <m:t>(2</m:t>
                    </m:r>
                    <m:r>
                      <a:rPr lang="en-US" sz="2400" i="1" dirty="0" smtClean="0">
                        <a:solidFill>
                          <a:srgbClr val="C00000"/>
                        </a:solidFill>
                        <a:latin typeface="Cambria Math"/>
                      </a:rPr>
                      <m:t>𝑑</m:t>
                    </m:r>
                    <m:r>
                      <a:rPr lang="en-US" sz="2400" i="1" dirty="0" smtClean="0">
                        <a:solidFill>
                          <a:srgbClr val="C00000"/>
                        </a:solidFill>
                        <a:latin typeface="Cambria Math"/>
                      </a:rPr>
                      <m:t>−1)</m:t>
                    </m:r>
                  </m:oMath>
                </a14:m>
                <a:r>
                  <a:rPr lang="en-US" sz="2400" dirty="0" smtClean="0">
                    <a:solidFill>
                      <a:srgbClr val="C00000"/>
                    </a:solidFill>
                  </a:rPr>
                  <a:t> vectors of Z are linearly dependent ! </a:t>
                </a:r>
              </a:p>
            </p:txBody>
          </p:sp>
        </mc:Choice>
        <mc:Fallback xmlns="">
          <p:sp>
            <p:nvSpPr>
              <p:cNvPr id="4" name="Rectangle 3"/>
              <p:cNvSpPr>
                <a:spLocks noRot="1" noChangeAspect="1" noMove="1" noResize="1" noEditPoints="1" noAdjustHandles="1" noChangeArrowheads="1" noChangeShapeType="1" noTextEdit="1"/>
              </p:cNvSpPr>
              <p:nvPr/>
            </p:nvSpPr>
            <p:spPr>
              <a:xfrm>
                <a:off x="228599" y="2769513"/>
                <a:ext cx="7206869" cy="1200329"/>
              </a:xfrm>
              <a:prstGeom prst="rect">
                <a:avLst/>
              </a:prstGeom>
              <a:blipFill rotWithShape="1">
                <a:blip r:embed="rId2"/>
                <a:stretch>
                  <a:fillRect l="-1268" t="-4061" b="-10660"/>
                </a:stretch>
              </a:blipFill>
            </p:spPr>
            <p:txBody>
              <a:bodyPr/>
              <a:lstStyle/>
              <a:p>
                <a:r>
                  <a:rPr lang="en-US">
                    <a:noFill/>
                  </a:rPr>
                  <a:t> </a:t>
                </a:r>
              </a:p>
            </p:txBody>
          </p:sp>
        </mc:Fallback>
      </mc:AlternateContent>
      <p:grpSp>
        <p:nvGrpSpPr>
          <p:cNvPr id="5" name="Group 4"/>
          <p:cNvGrpSpPr/>
          <p:nvPr/>
        </p:nvGrpSpPr>
        <p:grpSpPr>
          <a:xfrm>
            <a:off x="6868827" y="1261646"/>
            <a:ext cx="2275110" cy="2839837"/>
            <a:chOff x="6123275" y="1705694"/>
            <a:chExt cx="2993448" cy="3946376"/>
          </a:xfrm>
        </p:grpSpPr>
        <mc:AlternateContent xmlns:mc="http://schemas.openxmlformats.org/markup-compatibility/2006" xmlns:a14="http://schemas.microsoft.com/office/drawing/2010/main">
          <mc:Choice Requires="a14">
            <p:sp>
              <p:nvSpPr>
                <p:cNvPr id="6" name="TextBox 5"/>
                <p:cNvSpPr txBox="1"/>
                <p:nvPr/>
              </p:nvSpPr>
              <p:spPr>
                <a:xfrm>
                  <a:off x="7619999" y="1752600"/>
                  <a:ext cx="1496724" cy="4704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lumMod val="75000"/>
                                <a:lumOff val="25000"/>
                              </a:schemeClr>
                            </a:solidFill>
                            <a:latin typeface="Cambria Math"/>
                          </a:rPr>
                          <m:t>𝑉</m:t>
                        </m:r>
                        <m:r>
                          <a:rPr lang="en-US" sz="1600" b="0" i="1" dirty="0" smtClean="0">
                            <a:latin typeface="Cambria Math"/>
                            <a:cs typeface="Arial" pitchFamily="34" charset="0"/>
                          </a:rPr>
                          <m:t>(</m:t>
                        </m:r>
                        <m:r>
                          <a:rPr lang="en-US" sz="1600" b="0" i="1" dirty="0" smtClean="0">
                            <a:latin typeface="Cambria Math"/>
                            <a:cs typeface="Arial" pitchFamily="34" charset="0"/>
                          </a:rPr>
                          <m:t>𝑑</m:t>
                        </m:r>
                        <m:r>
                          <a:rPr lang="en-US" sz="1600" b="0" i="1" dirty="0" smtClean="0">
                            <a:latin typeface="Cambria Math"/>
                            <a:cs typeface="Arial" pitchFamily="34" charset="0"/>
                          </a:rPr>
                          <m:t>×</m:t>
                        </m:r>
                        <m:r>
                          <a:rPr lang="en-US" sz="1600" b="0" i="1" dirty="0" smtClean="0">
                            <a:latin typeface="Cambria Math"/>
                            <a:cs typeface="Arial" pitchFamily="34" charset="0"/>
                          </a:rPr>
                          <m:t>𝑘</m:t>
                        </m:r>
                        <m:r>
                          <a:rPr lang="en-US" sz="1600" b="0" i="1" dirty="0" smtClean="0">
                            <a:latin typeface="Cambria Math"/>
                            <a:cs typeface="Arial" pitchFamily="34" charset="0"/>
                          </a:rPr>
                          <m:t>)</m:t>
                        </m:r>
                      </m:oMath>
                    </m:oMathPara>
                  </a14:m>
                  <a:endParaRPr lang="en-US" sz="1600" i="1" dirty="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619999" y="1752600"/>
                  <a:ext cx="1496724" cy="470471"/>
                </a:xfrm>
                <a:prstGeom prst="rect">
                  <a:avLst/>
                </a:prstGeom>
                <a:blipFill rotWithShape="1">
                  <a:blip r:embed="rId3"/>
                  <a:stretch>
                    <a:fillRect b="-9091"/>
                  </a:stretch>
                </a:blipFill>
              </p:spPr>
              <p:txBody>
                <a:bodyPr/>
                <a:lstStyle/>
                <a:p>
                  <a:r>
                    <a:rPr lang="en-US">
                      <a:noFill/>
                    </a:rPr>
                    <a:t> </a:t>
                  </a:r>
                </a:p>
              </p:txBody>
            </p:sp>
          </mc:Fallback>
        </mc:AlternateContent>
        <p:grpSp>
          <p:nvGrpSpPr>
            <p:cNvPr id="7" name="Group 6"/>
            <p:cNvGrpSpPr/>
            <p:nvPr/>
          </p:nvGrpSpPr>
          <p:grpSpPr>
            <a:xfrm>
              <a:off x="7745126" y="2165534"/>
              <a:ext cx="1295400" cy="1038226"/>
              <a:chOff x="7745126" y="2173843"/>
              <a:chExt cx="1295400" cy="1038226"/>
            </a:xfrm>
          </p:grpSpPr>
          <p:sp>
            <p:nvSpPr>
              <p:cNvPr id="19" name="Rectangle 18"/>
              <p:cNvSpPr/>
              <p:nvPr/>
            </p:nvSpPr>
            <p:spPr>
              <a:xfrm>
                <a:off x="7745126" y="2173844"/>
                <a:ext cx="1295400" cy="1038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Rectangle 19"/>
              <p:cNvSpPr/>
              <p:nvPr/>
            </p:nvSpPr>
            <p:spPr>
              <a:xfrm>
                <a:off x="8147773" y="2173843"/>
                <a:ext cx="142875" cy="1038225"/>
              </a:xfrm>
              <a:prstGeom prst="rect">
                <a:avLst/>
              </a:prstGeom>
              <a:noFill/>
              <a:ln>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21" name="TextBox 20"/>
                  <p:cNvSpPr txBox="1"/>
                  <p:nvPr/>
                </p:nvSpPr>
                <p:spPr>
                  <a:xfrm>
                    <a:off x="8219210" y="2513049"/>
                    <a:ext cx="477875" cy="4707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solidFill>
                                    <a:schemeClr val="tx1">
                                      <a:lumMod val="75000"/>
                                      <a:lumOff val="25000"/>
                                    </a:schemeClr>
                                  </a:solidFill>
                                  <a:latin typeface="Cambria Math"/>
                                </a:rPr>
                              </m:ctrlPr>
                            </m:sSubSupPr>
                            <m:e>
                              <m:r>
                                <a:rPr lang="en-US" sz="1600" b="0" i="1" smtClean="0">
                                  <a:solidFill>
                                    <a:schemeClr val="tx1">
                                      <a:lumMod val="75000"/>
                                      <a:lumOff val="25000"/>
                                    </a:schemeClr>
                                  </a:solidFill>
                                  <a:latin typeface="Cambria Math"/>
                                </a:rPr>
                                <m:t>𝑣</m:t>
                              </m:r>
                            </m:e>
                            <m:sub>
                              <m:r>
                                <a:rPr lang="en-US" sz="1600" i="1">
                                  <a:solidFill>
                                    <a:schemeClr val="tx1">
                                      <a:lumMod val="75000"/>
                                      <a:lumOff val="25000"/>
                                    </a:schemeClr>
                                  </a:solidFill>
                                  <a:latin typeface="Cambria Math"/>
                                </a:rPr>
                                <m:t>𝑖</m:t>
                              </m:r>
                            </m:sub>
                            <m:sup/>
                          </m:sSubSup>
                        </m:oMath>
                      </m:oMathPara>
                    </a14:m>
                    <a:endParaRPr lang="en-US" sz="1600" i="1" dirty="0">
                      <a:cs typeface="Arial"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8219210" y="2513049"/>
                    <a:ext cx="477875" cy="470739"/>
                  </a:xfrm>
                  <a:prstGeom prst="rect">
                    <a:avLst/>
                  </a:prstGeom>
                  <a:blipFill rotWithShape="1">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 name="TextBox 7"/>
                <p:cNvSpPr txBox="1"/>
                <p:nvPr/>
              </p:nvSpPr>
              <p:spPr>
                <a:xfrm>
                  <a:off x="6123275" y="1705694"/>
                  <a:ext cx="1496724" cy="4704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a:cs typeface="Arial" pitchFamily="34" charset="0"/>
                          </a:rPr>
                          <m:t>𝑈</m:t>
                        </m:r>
                        <m:r>
                          <a:rPr lang="en-US" sz="1600" b="0" i="1" dirty="0" smtClean="0">
                            <a:latin typeface="Cambria Math"/>
                            <a:cs typeface="Arial" pitchFamily="34" charset="0"/>
                          </a:rPr>
                          <m:t>(</m:t>
                        </m:r>
                        <m:r>
                          <a:rPr lang="en-US" sz="1600" b="0" i="1" dirty="0" smtClean="0">
                            <a:latin typeface="Cambria Math"/>
                            <a:cs typeface="Arial" pitchFamily="34" charset="0"/>
                          </a:rPr>
                          <m:t>𝑑</m:t>
                        </m:r>
                        <m:r>
                          <a:rPr lang="en-US" sz="1600" b="0" i="1" dirty="0" smtClean="0">
                            <a:latin typeface="Cambria Math"/>
                            <a:cs typeface="Arial" pitchFamily="34" charset="0"/>
                          </a:rPr>
                          <m:t>×</m:t>
                        </m:r>
                        <m:r>
                          <a:rPr lang="en-US" sz="1600" b="0" i="1" dirty="0" smtClean="0">
                            <a:latin typeface="Cambria Math"/>
                            <a:cs typeface="Arial" pitchFamily="34" charset="0"/>
                          </a:rPr>
                          <m:t>𝑘</m:t>
                        </m:r>
                        <m:r>
                          <a:rPr lang="en-US" sz="1600" b="0" i="1" dirty="0" smtClean="0">
                            <a:latin typeface="Cambria Math"/>
                            <a:cs typeface="Arial" pitchFamily="34" charset="0"/>
                          </a:rPr>
                          <m:t>)</m:t>
                        </m:r>
                      </m:oMath>
                    </m:oMathPara>
                  </a14:m>
                  <a:endParaRPr lang="en-US" sz="1600" i="1" dirty="0">
                    <a:cs typeface="Arial"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123275" y="1705694"/>
                  <a:ext cx="1496724" cy="470471"/>
                </a:xfrm>
                <a:prstGeom prst="rect">
                  <a:avLst/>
                </a:prstGeom>
                <a:blipFill rotWithShape="1">
                  <a:blip r:embed="rId5"/>
                  <a:stretch>
                    <a:fillRect b="-8929"/>
                  </a:stretch>
                </a:blipFill>
              </p:spPr>
              <p:txBody>
                <a:bodyPr/>
                <a:lstStyle/>
                <a:p>
                  <a:r>
                    <a:rPr lang="en-US">
                      <a:noFill/>
                    </a:rPr>
                    <a:t> </a:t>
                  </a:r>
                </a:p>
              </p:txBody>
            </p:sp>
          </mc:Fallback>
        </mc:AlternateContent>
        <p:grpSp>
          <p:nvGrpSpPr>
            <p:cNvPr id="9" name="Group 8"/>
            <p:cNvGrpSpPr/>
            <p:nvPr/>
          </p:nvGrpSpPr>
          <p:grpSpPr>
            <a:xfrm>
              <a:off x="6221126" y="2165534"/>
              <a:ext cx="1295400" cy="1038226"/>
              <a:chOff x="6221126" y="2478643"/>
              <a:chExt cx="1295400" cy="1038226"/>
            </a:xfrm>
          </p:grpSpPr>
          <p:sp>
            <p:nvSpPr>
              <p:cNvPr id="16" name="Rectangle 15"/>
              <p:cNvSpPr/>
              <p:nvPr/>
            </p:nvSpPr>
            <p:spPr>
              <a:xfrm>
                <a:off x="6221126" y="2478644"/>
                <a:ext cx="1295400" cy="1038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Rectangle 16"/>
              <p:cNvSpPr/>
              <p:nvPr/>
            </p:nvSpPr>
            <p:spPr>
              <a:xfrm>
                <a:off x="6623773" y="2478643"/>
                <a:ext cx="142875" cy="1038225"/>
              </a:xfrm>
              <a:prstGeom prst="rect">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18" name="TextBox 17"/>
                  <p:cNvSpPr txBox="1"/>
                  <p:nvPr/>
                </p:nvSpPr>
                <p:spPr>
                  <a:xfrm>
                    <a:off x="6695210" y="2817849"/>
                    <a:ext cx="477875" cy="4707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solidFill>
                                    <a:schemeClr val="tx1">
                                      <a:lumMod val="75000"/>
                                      <a:lumOff val="25000"/>
                                    </a:schemeClr>
                                  </a:solidFill>
                                  <a:latin typeface="Cambria Math"/>
                                </a:rPr>
                              </m:ctrlPr>
                            </m:sSubSupPr>
                            <m:e>
                              <m:r>
                                <a:rPr lang="en-US" sz="1600" b="0" i="1" smtClean="0">
                                  <a:solidFill>
                                    <a:schemeClr val="tx1">
                                      <a:lumMod val="75000"/>
                                      <a:lumOff val="25000"/>
                                    </a:schemeClr>
                                  </a:solidFill>
                                  <a:latin typeface="Cambria Math"/>
                                </a:rPr>
                                <m:t>𝑢</m:t>
                              </m:r>
                            </m:e>
                            <m:sub>
                              <m:r>
                                <a:rPr lang="en-US" sz="1600" i="1">
                                  <a:solidFill>
                                    <a:schemeClr val="tx1">
                                      <a:lumMod val="75000"/>
                                      <a:lumOff val="25000"/>
                                    </a:schemeClr>
                                  </a:solidFill>
                                  <a:latin typeface="Cambria Math"/>
                                </a:rPr>
                                <m:t>𝑖</m:t>
                              </m:r>
                            </m:sub>
                            <m:sup/>
                          </m:sSubSup>
                        </m:oMath>
                      </m:oMathPara>
                    </a14:m>
                    <a:endParaRPr lang="en-US" sz="1600" i="1" dirty="0">
                      <a:cs typeface="Arial"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695210" y="2817849"/>
                    <a:ext cx="477875" cy="470739"/>
                  </a:xfrm>
                  <a:prstGeom prst="rect">
                    <a:avLst/>
                  </a:prstGeom>
                  <a:blipFill rotWithShape="1">
                    <a:blip r:embed="rId6"/>
                    <a:stretch>
                      <a:fillRect/>
                    </a:stretch>
                  </a:blipFill>
                </p:spPr>
                <p:txBody>
                  <a:bodyPr/>
                  <a:lstStyle/>
                  <a:p>
                    <a:r>
                      <a:rPr lang="en-US">
                        <a:noFill/>
                      </a:rPr>
                      <a:t> </a:t>
                    </a:r>
                  </a:p>
                </p:txBody>
              </p:sp>
            </mc:Fallback>
          </mc:AlternateContent>
        </p:grpSp>
        <p:sp>
          <p:nvSpPr>
            <p:cNvPr id="10" name="Rectangle 9"/>
            <p:cNvSpPr/>
            <p:nvPr/>
          </p:nvSpPr>
          <p:spPr>
            <a:xfrm>
              <a:off x="7315200" y="3657600"/>
              <a:ext cx="1524000" cy="14477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11" name="TextBox 10"/>
                <p:cNvSpPr txBox="1"/>
                <p:nvPr/>
              </p:nvSpPr>
              <p:spPr>
                <a:xfrm>
                  <a:off x="7366504" y="5181599"/>
                  <a:ext cx="1472696" cy="470471"/>
                </a:xfrm>
                <a:prstGeom prst="rect">
                  <a:avLst/>
                </a:prstGeom>
                <a:noFill/>
              </p:spPr>
              <p:txBody>
                <a:bodyPr wrap="square" rtlCol="0">
                  <a:spAutoFit/>
                </a:bodyPr>
                <a:lstStyle/>
                <a:p>
                  <a:r>
                    <a:rPr lang="en-US" sz="1600" b="0" dirty="0" smtClean="0">
                      <a:cs typeface="Arial" pitchFamily="34" charset="0"/>
                    </a:rPr>
                    <a:t>Z</a:t>
                  </a:r>
                  <a14:m>
                    <m:oMath xmlns:m="http://schemas.openxmlformats.org/officeDocument/2006/math">
                      <m:r>
                        <a:rPr lang="en-US" sz="1600" b="0" i="1" dirty="0" smtClean="0">
                          <a:latin typeface="Cambria Math"/>
                          <a:cs typeface="Arial" pitchFamily="34" charset="0"/>
                        </a:rPr>
                        <m:t> (</m:t>
                      </m:r>
                      <m:sSup>
                        <m:sSupPr>
                          <m:ctrlPr>
                            <a:rPr lang="en-US" sz="1600" b="0" i="1" dirty="0" smtClean="0">
                              <a:latin typeface="Cambria Math"/>
                              <a:cs typeface="Arial" pitchFamily="34" charset="0"/>
                            </a:rPr>
                          </m:ctrlPr>
                        </m:sSupPr>
                        <m:e>
                          <m:r>
                            <a:rPr lang="en-US" sz="1600" b="0" i="1" dirty="0" smtClean="0">
                              <a:latin typeface="Cambria Math"/>
                              <a:cs typeface="Arial" pitchFamily="34" charset="0"/>
                            </a:rPr>
                            <m:t>𝑑</m:t>
                          </m:r>
                        </m:e>
                        <m:sup>
                          <m:r>
                            <a:rPr lang="en-US" sz="1600" b="0" i="1" dirty="0" smtClean="0">
                              <a:latin typeface="Cambria Math"/>
                              <a:cs typeface="Arial" pitchFamily="34" charset="0"/>
                            </a:rPr>
                            <m:t>2</m:t>
                          </m:r>
                        </m:sup>
                      </m:sSup>
                      <m:r>
                        <a:rPr lang="en-US" sz="1600" b="0" i="1" dirty="0" smtClean="0">
                          <a:latin typeface="Cambria Math"/>
                          <a:cs typeface="Arial" pitchFamily="34" charset="0"/>
                        </a:rPr>
                        <m:t>×</m:t>
                      </m:r>
                      <m:r>
                        <a:rPr lang="en-US" sz="1600" b="0" i="1" dirty="0" smtClean="0">
                          <a:latin typeface="Cambria Math"/>
                          <a:cs typeface="Arial" pitchFamily="34" charset="0"/>
                        </a:rPr>
                        <m:t>𝑘</m:t>
                      </m:r>
                      <m:r>
                        <a:rPr lang="en-US" sz="1600" b="0" i="1" dirty="0" smtClean="0">
                          <a:latin typeface="Cambria Math"/>
                          <a:cs typeface="Arial" pitchFamily="34" charset="0"/>
                        </a:rPr>
                        <m:t>)</m:t>
                      </m:r>
                    </m:oMath>
                  </a14:m>
                  <a:endParaRPr lang="en-US" sz="1600" i="1" dirty="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366504" y="5181599"/>
                  <a:ext cx="1472696" cy="470471"/>
                </a:xfrm>
                <a:prstGeom prst="rect">
                  <a:avLst/>
                </a:prstGeom>
                <a:blipFill rotWithShape="1">
                  <a:blip r:embed="rId7"/>
                  <a:stretch>
                    <a:fillRect l="-3279" t="-5357" b="-21429"/>
                  </a:stretch>
                </a:blipFill>
              </p:spPr>
              <p:txBody>
                <a:bodyPr/>
                <a:lstStyle/>
                <a:p>
                  <a:r>
                    <a:rPr lang="en-US">
                      <a:noFill/>
                    </a:rPr>
                    <a:t> </a:t>
                  </a:r>
                </a:p>
              </p:txBody>
            </p:sp>
          </mc:Fallback>
        </mc:AlternateContent>
        <p:sp>
          <p:nvSpPr>
            <p:cNvPr id="12" name="Rectangle 11"/>
            <p:cNvSpPr/>
            <p:nvPr/>
          </p:nvSpPr>
          <p:spPr>
            <a:xfrm>
              <a:off x="7706320" y="3657600"/>
              <a:ext cx="142280" cy="144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13" name="TextBox 12"/>
                <p:cNvSpPr txBox="1"/>
                <p:nvPr/>
              </p:nvSpPr>
              <p:spPr>
                <a:xfrm>
                  <a:off x="7813439" y="4116437"/>
                  <a:ext cx="1102850" cy="812900"/>
                </a:xfrm>
                <a:prstGeom prst="rect">
                  <a:avLst/>
                </a:prstGeom>
                <a:noFill/>
              </p:spPr>
              <p:txBody>
                <a:bodyPr wrap="square" rtlCol="0">
                  <a:spAutoFit/>
                </a:bodyPr>
                <a:lstStyle/>
                <a:p>
                  <a14:m>
                    <m:oMath xmlns:m="http://schemas.openxmlformats.org/officeDocument/2006/math">
                      <m:sSub>
                        <m:sSubPr>
                          <m:ctrlPr>
                            <a:rPr lang="en-US" sz="1600" i="1" dirty="0" smtClean="0">
                              <a:latin typeface="Cambria Math"/>
                              <a:cs typeface="Arial" pitchFamily="34" charset="0"/>
                            </a:rPr>
                          </m:ctrlPr>
                        </m:sSubPr>
                        <m:e>
                          <m:r>
                            <a:rPr lang="en-US" sz="1600" b="0" i="1" dirty="0" smtClean="0">
                              <a:latin typeface="Cambria Math"/>
                              <a:cs typeface="Arial" pitchFamily="34" charset="0"/>
                            </a:rPr>
                            <m:t>𝑧</m:t>
                          </m:r>
                        </m:e>
                        <m:sub>
                          <m:r>
                            <a:rPr lang="en-US" sz="1600" b="0" i="1" dirty="0" smtClean="0">
                              <a:latin typeface="Cambria Math"/>
                              <a:cs typeface="Arial" pitchFamily="34" charset="0"/>
                            </a:rPr>
                            <m:t>𝑖</m:t>
                          </m:r>
                        </m:sub>
                      </m:sSub>
                    </m:oMath>
                  </a14:m>
                  <a:r>
                    <a:rPr lang="en-US" sz="1600" i="1" dirty="0" smtClean="0">
                      <a:cs typeface="Arial" pitchFamily="34" charset="0"/>
                    </a:rPr>
                    <a:t>=</a:t>
                  </a:r>
                  <a:endParaRPr lang="en-US" sz="1600" i="1" dirty="0">
                    <a:cs typeface="Arial" pitchFamily="34" charset="0"/>
                  </a:endParaRPr>
                </a:p>
                <a:p>
                  <a:pPr/>
                  <a14:m>
                    <m:oMathPara xmlns:m="http://schemas.openxmlformats.org/officeDocument/2006/math">
                      <m:oMathParaPr>
                        <m:jc m:val="centerGroup"/>
                      </m:oMathParaPr>
                      <m:oMath xmlns:m="http://schemas.openxmlformats.org/officeDocument/2006/math">
                        <m:sSubSup>
                          <m:sSubSupPr>
                            <m:ctrlPr>
                              <a:rPr lang="en-US" sz="1600" i="1">
                                <a:solidFill>
                                  <a:schemeClr val="tx1">
                                    <a:lumMod val="75000"/>
                                    <a:lumOff val="25000"/>
                                  </a:schemeClr>
                                </a:solidFill>
                                <a:latin typeface="Cambria Math"/>
                              </a:rPr>
                            </m:ctrlPr>
                          </m:sSubSupPr>
                          <m:e>
                            <m:r>
                              <a:rPr lang="en-US" sz="1600" b="0" i="1" smtClean="0">
                                <a:solidFill>
                                  <a:schemeClr val="tx1">
                                    <a:lumMod val="75000"/>
                                    <a:lumOff val="25000"/>
                                  </a:schemeClr>
                                </a:solidFill>
                                <a:latin typeface="Cambria Math"/>
                              </a:rPr>
                              <m:t>𝑢</m:t>
                            </m:r>
                          </m:e>
                          <m:sub>
                            <m:r>
                              <a:rPr lang="en-US" sz="1600" i="1">
                                <a:solidFill>
                                  <a:schemeClr val="tx1">
                                    <a:lumMod val="75000"/>
                                    <a:lumOff val="25000"/>
                                  </a:schemeClr>
                                </a:solidFill>
                                <a:latin typeface="Cambria Math"/>
                              </a:rPr>
                              <m:t>𝑖</m:t>
                            </m:r>
                          </m:sub>
                          <m:sup/>
                        </m:sSubSup>
                        <m:r>
                          <a:rPr lang="en-US" sz="1600" i="1">
                            <a:solidFill>
                              <a:schemeClr val="tx1">
                                <a:lumMod val="75000"/>
                                <a:lumOff val="25000"/>
                              </a:schemeClr>
                            </a:solidFill>
                            <a:latin typeface="Cambria Math"/>
                            <a:ea typeface="Cambria Math"/>
                          </a:rPr>
                          <m:t>⨂</m:t>
                        </m:r>
                        <m:sSubSup>
                          <m:sSubSupPr>
                            <m:ctrlPr>
                              <a:rPr lang="en-US" sz="1600" i="1">
                                <a:solidFill>
                                  <a:schemeClr val="tx1">
                                    <a:lumMod val="75000"/>
                                    <a:lumOff val="25000"/>
                                  </a:schemeClr>
                                </a:solidFill>
                                <a:latin typeface="Cambria Math"/>
                              </a:rPr>
                            </m:ctrlPr>
                          </m:sSubSupPr>
                          <m:e>
                            <m:r>
                              <a:rPr lang="en-US" sz="1600" b="0" i="1" smtClean="0">
                                <a:solidFill>
                                  <a:schemeClr val="tx1">
                                    <a:lumMod val="75000"/>
                                    <a:lumOff val="25000"/>
                                  </a:schemeClr>
                                </a:solidFill>
                                <a:latin typeface="Cambria Math"/>
                              </a:rPr>
                              <m:t>𝑣</m:t>
                            </m:r>
                          </m:e>
                          <m:sub>
                            <m:r>
                              <a:rPr lang="en-US" sz="1600" i="1">
                                <a:solidFill>
                                  <a:schemeClr val="tx1">
                                    <a:lumMod val="75000"/>
                                    <a:lumOff val="25000"/>
                                  </a:schemeClr>
                                </a:solidFill>
                                <a:latin typeface="Cambria Math"/>
                              </a:rPr>
                              <m:t>𝑖</m:t>
                            </m:r>
                          </m:sub>
                          <m:sup/>
                        </m:sSubSup>
                      </m:oMath>
                    </m:oMathPara>
                  </a14:m>
                  <a:endParaRPr lang="en-US" sz="1600" i="1" dirty="0">
                    <a:cs typeface="Arial"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813439" y="4116437"/>
                  <a:ext cx="1102850" cy="812900"/>
                </a:xfrm>
                <a:prstGeom prst="rect">
                  <a:avLst/>
                </a:prstGeom>
                <a:blipFill rotWithShape="1">
                  <a:blip r:embed="rId8"/>
                  <a:stretch>
                    <a:fillRect t="-3125"/>
                  </a:stretch>
                </a:blipFill>
              </p:spPr>
              <p:txBody>
                <a:bodyPr/>
                <a:lstStyle/>
                <a:p>
                  <a:r>
                    <a:rPr lang="en-US">
                      <a:noFill/>
                    </a:rPr>
                    <a:t> </a:t>
                  </a:r>
                </a:p>
              </p:txBody>
            </p:sp>
          </mc:Fallback>
        </mc:AlternateContent>
        <p:sp>
          <p:nvSpPr>
            <p:cNvPr id="14" name="Right Arrow 13"/>
            <p:cNvSpPr/>
            <p:nvPr/>
          </p:nvSpPr>
          <p:spPr>
            <a:xfrm rot="1470429" flipV="1">
              <a:off x="6716316" y="3410207"/>
              <a:ext cx="999664" cy="121742"/>
            </a:xfrm>
            <a:prstGeom prst="rightArrow">
              <a:avLst>
                <a:gd name="adj1" fmla="val 50000"/>
                <a:gd name="adj2" fmla="val 61881"/>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Right Arrow 14"/>
            <p:cNvSpPr/>
            <p:nvPr/>
          </p:nvSpPr>
          <p:spPr>
            <a:xfrm rot="7800781" flipV="1">
              <a:off x="7785381" y="3358527"/>
              <a:ext cx="478622" cy="140948"/>
            </a:xfrm>
            <a:prstGeom prst="rightArrow">
              <a:avLst>
                <a:gd name="adj1" fmla="val 50000"/>
                <a:gd name="adj2" fmla="val 61881"/>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22" name="TextBox 21"/>
          <p:cNvSpPr txBox="1"/>
          <p:nvPr/>
        </p:nvSpPr>
        <p:spPr>
          <a:xfrm>
            <a:off x="275500" y="1981200"/>
            <a:ext cx="6506300" cy="430887"/>
          </a:xfrm>
          <a:prstGeom prst="rect">
            <a:avLst/>
          </a:prstGeom>
          <a:noFill/>
          <a:ln w="28575">
            <a:solidFill>
              <a:schemeClr val="accent3">
                <a:lumMod val="75000"/>
              </a:schemeClr>
            </a:solidFill>
          </a:ln>
        </p:spPr>
        <p:txBody>
          <a:bodyPr wrap="square" rtlCol="0">
            <a:spAutoFit/>
          </a:bodyPr>
          <a:lstStyle/>
          <a:p>
            <a:r>
              <a:rPr lang="en-US" sz="2200" b="1" dirty="0" err="1" smtClean="0"/>
              <a:t>Lem</a:t>
            </a:r>
            <a:r>
              <a:rPr lang="en-US" sz="2200" b="1" dirty="0" smtClean="0"/>
              <a:t>.</a:t>
            </a:r>
            <a:r>
              <a:rPr lang="en-US" sz="2200" dirty="0" smtClean="0"/>
              <a:t>   Dimension (K-rank) under </a:t>
            </a:r>
            <a:r>
              <a:rPr lang="en-US" sz="2200" dirty="0" err="1" smtClean="0"/>
              <a:t>tensoring</a:t>
            </a:r>
            <a:r>
              <a:rPr lang="en-US" sz="2200" dirty="0" smtClean="0"/>
              <a:t> is </a:t>
            </a:r>
            <a:r>
              <a:rPr lang="en-US" sz="2200" b="1" dirty="0">
                <a:solidFill>
                  <a:srgbClr val="008000"/>
                </a:solidFill>
              </a:rPr>
              <a:t>a</a:t>
            </a:r>
            <a:r>
              <a:rPr lang="en-US" sz="2200" b="1" dirty="0" smtClean="0">
                <a:solidFill>
                  <a:srgbClr val="008000"/>
                </a:solidFill>
              </a:rPr>
              <a:t>dditive.</a:t>
            </a:r>
            <a:endParaRPr lang="en-US" sz="2200" b="1" dirty="0">
              <a:solidFill>
                <a:srgbClr val="008000"/>
              </a:solidFill>
            </a:endParaRPr>
          </a:p>
        </p:txBody>
      </p:sp>
      <mc:AlternateContent xmlns:mc="http://schemas.openxmlformats.org/markup-compatibility/2006" xmlns:a14="http://schemas.microsoft.com/office/drawing/2010/main">
        <mc:Choice Requires="a14">
          <p:sp>
            <p:nvSpPr>
              <p:cNvPr id="24" name="TextBox 23"/>
              <p:cNvSpPr txBox="1"/>
              <p:nvPr/>
            </p:nvSpPr>
            <p:spPr>
              <a:xfrm>
                <a:off x="304800" y="1290935"/>
                <a:ext cx="6400800" cy="483722"/>
              </a:xfrm>
              <a:prstGeom prst="rect">
                <a:avLst/>
              </a:prstGeom>
              <a:noFill/>
            </p:spPr>
            <p:txBody>
              <a:bodyPr wrap="square" rtlCol="0">
                <a:spAutoFit/>
              </a:bodyPr>
              <a:lstStyle/>
              <a:p>
                <a:r>
                  <a:rPr lang="en-US" sz="2200" dirty="0" smtClean="0"/>
                  <a:t>U, V have rank=d.  Vectors</a:t>
                </a:r>
                <a:r>
                  <a:rPr lang="en-US" sz="2200" dirty="0" smtClean="0">
                    <a:solidFill>
                      <a:srgbClr val="FF0000"/>
                    </a:solidFill>
                  </a:rPr>
                  <a:t> </a:t>
                </a:r>
                <a14:m>
                  <m:oMath xmlns:m="http://schemas.openxmlformats.org/officeDocument/2006/math">
                    <m:sSub>
                      <m:sSubPr>
                        <m:ctrlPr>
                          <a:rPr lang="en-US" sz="2200" i="1" dirty="0">
                            <a:latin typeface="Cambria Math"/>
                            <a:cs typeface="Arial" pitchFamily="34" charset="0"/>
                          </a:rPr>
                        </m:ctrlPr>
                      </m:sSubPr>
                      <m:e>
                        <m:r>
                          <a:rPr lang="en-US" sz="2200" b="0" i="1" dirty="0" smtClean="0">
                            <a:latin typeface="Cambria Math"/>
                            <a:cs typeface="Arial" pitchFamily="34" charset="0"/>
                          </a:rPr>
                          <m:t>𝑧</m:t>
                        </m:r>
                      </m:e>
                      <m:sub>
                        <m:r>
                          <a:rPr lang="en-US" sz="2200" i="1" dirty="0">
                            <a:latin typeface="Cambria Math"/>
                            <a:cs typeface="Arial" pitchFamily="34" charset="0"/>
                          </a:rPr>
                          <m:t>𝑖</m:t>
                        </m:r>
                      </m:sub>
                    </m:sSub>
                    <m:r>
                      <a:rPr lang="en-US" sz="2200" b="0" i="1" dirty="0" smtClean="0">
                        <a:latin typeface="Cambria Math"/>
                        <a:cs typeface="Arial" pitchFamily="34" charset="0"/>
                      </a:rPr>
                      <m:t>=</m:t>
                    </m:r>
                    <m:sSubSup>
                      <m:sSubSupPr>
                        <m:ctrlPr>
                          <a:rPr lang="en-US" sz="2200" i="1">
                            <a:solidFill>
                              <a:schemeClr val="tx1">
                                <a:lumMod val="75000"/>
                                <a:lumOff val="25000"/>
                              </a:schemeClr>
                            </a:solidFill>
                            <a:latin typeface="Cambria Math"/>
                          </a:rPr>
                        </m:ctrlPr>
                      </m:sSubSupPr>
                      <m:e>
                        <m:r>
                          <a:rPr lang="en-US" sz="2200" b="0" i="1" smtClean="0">
                            <a:solidFill>
                              <a:schemeClr val="tx1">
                                <a:lumMod val="75000"/>
                                <a:lumOff val="25000"/>
                              </a:schemeClr>
                            </a:solidFill>
                            <a:latin typeface="Cambria Math"/>
                          </a:rPr>
                          <m:t>𝑢</m:t>
                        </m:r>
                      </m:e>
                      <m:sub>
                        <m:r>
                          <a:rPr lang="en-US" sz="2200" i="1">
                            <a:solidFill>
                              <a:schemeClr val="tx1">
                                <a:lumMod val="75000"/>
                                <a:lumOff val="25000"/>
                              </a:schemeClr>
                            </a:solidFill>
                            <a:latin typeface="Cambria Math"/>
                          </a:rPr>
                          <m:t>𝑖</m:t>
                        </m:r>
                      </m:sub>
                      <m:sup/>
                    </m:sSubSup>
                    <m:r>
                      <a:rPr lang="en-US" sz="2200" i="1">
                        <a:solidFill>
                          <a:schemeClr val="tx1">
                            <a:lumMod val="75000"/>
                            <a:lumOff val="25000"/>
                          </a:schemeClr>
                        </a:solidFill>
                        <a:latin typeface="Cambria Math"/>
                        <a:ea typeface="Cambria Math"/>
                      </a:rPr>
                      <m:t>⨂</m:t>
                    </m:r>
                    <m:sSubSup>
                      <m:sSubSupPr>
                        <m:ctrlPr>
                          <a:rPr lang="en-US" sz="2200" i="1">
                            <a:solidFill>
                              <a:schemeClr val="tx1">
                                <a:lumMod val="75000"/>
                                <a:lumOff val="25000"/>
                              </a:schemeClr>
                            </a:solidFill>
                            <a:latin typeface="Cambria Math"/>
                          </a:rPr>
                        </m:ctrlPr>
                      </m:sSubSupPr>
                      <m:e>
                        <m:r>
                          <a:rPr lang="en-US" sz="2200" b="0" i="1" smtClean="0">
                            <a:solidFill>
                              <a:schemeClr val="tx1">
                                <a:lumMod val="75000"/>
                                <a:lumOff val="25000"/>
                              </a:schemeClr>
                            </a:solidFill>
                            <a:latin typeface="Cambria Math"/>
                          </a:rPr>
                          <m:t>𝑣</m:t>
                        </m:r>
                      </m:e>
                      <m:sub>
                        <m:r>
                          <a:rPr lang="en-US" sz="2200" i="1">
                            <a:solidFill>
                              <a:schemeClr val="tx1">
                                <a:lumMod val="75000"/>
                                <a:lumOff val="25000"/>
                              </a:schemeClr>
                            </a:solidFill>
                            <a:latin typeface="Cambria Math"/>
                          </a:rPr>
                          <m:t>𝑖</m:t>
                        </m:r>
                      </m:sub>
                      <m:sup/>
                    </m:sSubSup>
                    <m:sSup>
                      <m:sSupPr>
                        <m:ctrlPr>
                          <a:rPr lang="en-US" sz="2200" i="1" dirty="0" smtClean="0">
                            <a:latin typeface="Cambria Math"/>
                            <a:cs typeface="Arial" pitchFamily="34" charset="0"/>
                          </a:rPr>
                        </m:ctrlPr>
                      </m:sSupPr>
                      <m:e>
                        <m:r>
                          <a:rPr lang="en-US" sz="2200" i="1" dirty="0" smtClean="0">
                            <a:latin typeface="Cambria Math"/>
                            <a:ea typeface="Cambria Math"/>
                            <a:cs typeface="Arial" pitchFamily="34" charset="0"/>
                          </a:rPr>
                          <m:t>∈</m:t>
                        </m:r>
                        <m:r>
                          <a:rPr lang="en-US" sz="2200" i="1" dirty="0" smtClean="0">
                            <a:latin typeface="Cambria Math"/>
                            <a:ea typeface="Cambria Math"/>
                            <a:cs typeface="Arial" pitchFamily="34" charset="0"/>
                          </a:rPr>
                          <m:t>ℝ</m:t>
                        </m:r>
                      </m:e>
                      <m:sup>
                        <m:sSup>
                          <m:sSupPr>
                            <m:ctrlPr>
                              <a:rPr lang="en-US" sz="2200" i="1" dirty="0" smtClean="0">
                                <a:latin typeface="Cambria Math"/>
                                <a:cs typeface="Arial" pitchFamily="34" charset="0"/>
                              </a:rPr>
                            </m:ctrlPr>
                          </m:sSupPr>
                          <m:e>
                            <m:r>
                              <a:rPr lang="en-US" sz="2200" b="0" i="1" dirty="0" smtClean="0">
                                <a:latin typeface="Cambria Math"/>
                                <a:cs typeface="Arial" pitchFamily="34" charset="0"/>
                              </a:rPr>
                              <m:t>𝑑</m:t>
                            </m:r>
                          </m:e>
                          <m:sup>
                            <m:r>
                              <a:rPr lang="en-US" sz="2200" b="0" i="1" dirty="0" smtClean="0">
                                <a:latin typeface="Cambria Math"/>
                                <a:cs typeface="Arial" pitchFamily="34" charset="0"/>
                              </a:rPr>
                              <m:t>2</m:t>
                            </m:r>
                          </m:sup>
                        </m:sSup>
                      </m:sup>
                    </m:sSup>
                  </m:oMath>
                </a14:m>
                <a:r>
                  <a:rPr lang="en-US" sz="2200" dirty="0" smtClean="0">
                    <a:solidFill>
                      <a:srgbClr val="FF0000"/>
                    </a:solidFill>
                  </a:rPr>
                  <a:t> </a:t>
                </a:r>
              </a:p>
            </p:txBody>
          </p:sp>
        </mc:Choice>
        <mc:Fallback xmlns="">
          <p:sp>
            <p:nvSpPr>
              <p:cNvPr id="24" name="TextBox 23"/>
              <p:cNvSpPr txBox="1">
                <a:spLocks noRot="1" noChangeAspect="1" noMove="1" noResize="1" noEditPoints="1" noAdjustHandles="1" noChangeArrowheads="1" noChangeShapeType="1" noTextEdit="1"/>
              </p:cNvSpPr>
              <p:nvPr/>
            </p:nvSpPr>
            <p:spPr>
              <a:xfrm>
                <a:off x="304800" y="1290935"/>
                <a:ext cx="6400800" cy="483722"/>
              </a:xfrm>
              <a:prstGeom prst="rect">
                <a:avLst/>
              </a:prstGeom>
              <a:blipFill rotWithShape="1">
                <a:blip r:embed="rId9"/>
                <a:stretch>
                  <a:fillRect l="-1143" b="-25316"/>
                </a:stretch>
              </a:blipFill>
            </p:spPr>
            <p:txBody>
              <a:bodyPr/>
              <a:lstStyle/>
              <a:p>
                <a:r>
                  <a:rPr lang="en-US">
                    <a:noFill/>
                  </a:rPr>
                  <a:t> </a:t>
                </a:r>
              </a:p>
            </p:txBody>
          </p:sp>
        </mc:Fallback>
      </mc:AlternateContent>
      <p:sp>
        <p:nvSpPr>
          <p:cNvPr id="25" name="Rectangle 24"/>
          <p:cNvSpPr/>
          <p:nvPr/>
        </p:nvSpPr>
        <p:spPr>
          <a:xfrm>
            <a:off x="1420526" y="4267200"/>
            <a:ext cx="6284279" cy="461665"/>
          </a:xfrm>
          <a:prstGeom prst="rect">
            <a:avLst/>
          </a:prstGeom>
        </p:spPr>
        <p:txBody>
          <a:bodyPr wrap="square">
            <a:spAutoFit/>
          </a:bodyPr>
          <a:lstStyle/>
          <a:p>
            <a:r>
              <a:rPr lang="en-US" sz="2400" b="1" dirty="0" smtClean="0">
                <a:solidFill>
                  <a:srgbClr val="FF0000"/>
                </a:solidFill>
              </a:rPr>
              <a:t>Strategy does not work in the worst-case</a:t>
            </a:r>
          </a:p>
        </p:txBody>
      </p:sp>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7200" y="4038600"/>
            <a:ext cx="905303" cy="838200"/>
          </a:xfrm>
          <a:prstGeom prst="rect">
            <a:avLst/>
          </a:prstGeom>
        </p:spPr>
      </p:pic>
      <p:sp>
        <p:nvSpPr>
          <p:cNvPr id="28" name="Rectangle 27"/>
          <p:cNvSpPr/>
          <p:nvPr/>
        </p:nvSpPr>
        <p:spPr>
          <a:xfrm>
            <a:off x="928470" y="5029200"/>
            <a:ext cx="7638730" cy="461665"/>
          </a:xfrm>
          <a:prstGeom prst="rect">
            <a:avLst/>
          </a:prstGeom>
        </p:spPr>
        <p:txBody>
          <a:bodyPr wrap="square">
            <a:spAutoFit/>
          </a:bodyPr>
          <a:lstStyle/>
          <a:p>
            <a:r>
              <a:rPr lang="en-US" sz="2400" b="1" i="1" dirty="0" smtClean="0">
                <a:solidFill>
                  <a:srgbClr val="008000"/>
                </a:solidFill>
              </a:rPr>
              <a:t>But, bad examples are pathological and hard to construct!</a:t>
            </a:r>
          </a:p>
        </p:txBody>
      </p:sp>
    </p:spTree>
    <p:extLst>
      <p:ext uri="{BB962C8B-B14F-4D97-AF65-F5344CB8AC3E}">
        <p14:creationId xmlns:p14="http://schemas.microsoft.com/office/powerpoint/2010/main" val="349032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5" grpId="0"/>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Product vectors &amp; linear structure</a:t>
            </a:r>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111642" y="1828800"/>
                <a:ext cx="8934891" cy="1754326"/>
              </a:xfrm>
              <a:prstGeom prst="rect">
                <a:avLst/>
              </a:prstGeom>
              <a:noFill/>
            </p:spPr>
            <p:txBody>
              <a:bodyPr wrap="square" rtlCol="0">
                <a:spAutoFit/>
              </a:bodyPr>
              <a:lstStyle/>
              <a:p>
                <a:pPr marL="285750" indent="-285750">
                  <a:lnSpc>
                    <a:spcPct val="150000"/>
                  </a:lnSpc>
                  <a:buFont typeface="Arial"/>
                  <a:buChar char="•"/>
                </a:pPr>
                <a:r>
                  <a:rPr lang="en-US" sz="2400" dirty="0" smtClean="0">
                    <a:cs typeface="Helvetica"/>
                  </a:rPr>
                  <a:t>Easy to compute tensor with </a:t>
                </a:r>
                <a14:m>
                  <m:oMath xmlns:m="http://schemas.openxmlformats.org/officeDocument/2006/math">
                    <m:r>
                      <a:rPr lang="en-US" sz="2400" b="0" i="1" smtClean="0">
                        <a:latin typeface="Cambria Math"/>
                        <a:cs typeface="Helvetica"/>
                      </a:rPr>
                      <m:t>𝑓</m:t>
                    </m:r>
                    <m:d>
                      <m:dPr>
                        <m:ctrlPr>
                          <a:rPr lang="en-US" sz="2400" b="0" i="1" smtClean="0">
                            <a:latin typeface="Cambria Math"/>
                            <a:cs typeface="Helvetica"/>
                          </a:rPr>
                        </m:ctrlPr>
                      </m:dPr>
                      <m:e>
                        <m:sSub>
                          <m:sSubPr>
                            <m:ctrlPr>
                              <a:rPr lang="en-US" sz="2400" b="0" i="1" smtClean="0">
                                <a:latin typeface="Cambria Math"/>
                                <a:cs typeface="Helvetica"/>
                              </a:rPr>
                            </m:ctrlPr>
                          </m:sSubPr>
                          <m:e>
                            <m:r>
                              <a:rPr lang="en-US" sz="2400" b="0" i="1" smtClean="0">
                                <a:latin typeface="Cambria Math"/>
                                <a:cs typeface="Helvetica"/>
                              </a:rPr>
                              <m:t>𝑎</m:t>
                            </m:r>
                          </m:e>
                          <m:sub>
                            <m:r>
                              <a:rPr lang="en-US" sz="2400" b="0" i="1" smtClean="0">
                                <a:latin typeface="Cambria Math"/>
                                <a:cs typeface="Helvetica"/>
                              </a:rPr>
                              <m:t>𝑖</m:t>
                            </m:r>
                          </m:sub>
                        </m:sSub>
                      </m:e>
                    </m:d>
                  </m:oMath>
                </a14:m>
                <a:r>
                  <a:rPr lang="en-US" sz="2400" dirty="0" smtClean="0">
                    <a:cs typeface="Helvetica"/>
                  </a:rPr>
                  <a:t> as factors / parameters  (``Flattening’’ of 3t-order moment tensor)</a:t>
                </a:r>
                <a:endParaRPr lang="en-US" sz="2400" dirty="0">
                  <a:cs typeface="Helvetica"/>
                </a:endParaRPr>
              </a:p>
              <a:p>
                <a:pPr marL="285750" indent="-285750">
                  <a:lnSpc>
                    <a:spcPct val="150000"/>
                  </a:lnSpc>
                  <a:buFont typeface="Arial"/>
                  <a:buChar char="•"/>
                </a:pPr>
                <a:r>
                  <a:rPr lang="en-US" sz="2400" dirty="0" smtClean="0">
                    <a:cs typeface="Helvetica"/>
                  </a:rPr>
                  <a:t>New factor matrix is full rank using </a:t>
                </a:r>
                <a:r>
                  <a:rPr lang="en-US" sz="2400" b="1" i="1" dirty="0">
                    <a:solidFill>
                      <a:srgbClr val="008000"/>
                    </a:solidFill>
                    <a:cs typeface="Helvetica"/>
                  </a:rPr>
                  <a:t>S</a:t>
                </a:r>
                <a:r>
                  <a:rPr lang="en-US" sz="2400" b="1" i="1" dirty="0" smtClean="0">
                    <a:solidFill>
                      <a:srgbClr val="008000"/>
                    </a:solidFill>
                    <a:cs typeface="Helvetica"/>
                  </a:rPr>
                  <a:t>moothed </a:t>
                </a:r>
                <a:r>
                  <a:rPr lang="en-US" sz="2400" b="1" i="1" dirty="0">
                    <a:solidFill>
                      <a:srgbClr val="008000"/>
                    </a:solidFill>
                    <a:cs typeface="Helvetica"/>
                  </a:rPr>
                  <a:t>A</a:t>
                </a:r>
                <a:r>
                  <a:rPr lang="en-US" sz="2400" b="1" i="1" dirty="0" smtClean="0">
                    <a:solidFill>
                      <a:srgbClr val="008000"/>
                    </a:solidFill>
                    <a:cs typeface="Helvetica"/>
                  </a:rPr>
                  <a:t>nalysis.</a:t>
                </a:r>
              </a:p>
            </p:txBody>
          </p:sp>
        </mc:Choice>
        <mc:Fallback xmlns="">
          <p:sp>
            <p:nvSpPr>
              <p:cNvPr id="16" name="TextBox 15"/>
              <p:cNvSpPr txBox="1">
                <a:spLocks noRot="1" noChangeAspect="1" noMove="1" noResize="1" noEditPoints="1" noAdjustHandles="1" noChangeArrowheads="1" noChangeShapeType="1" noTextEdit="1"/>
              </p:cNvSpPr>
              <p:nvPr/>
            </p:nvSpPr>
            <p:spPr>
              <a:xfrm>
                <a:off x="111642" y="1828800"/>
                <a:ext cx="8934891" cy="1754326"/>
              </a:xfrm>
              <a:prstGeom prst="rect">
                <a:avLst/>
              </a:prstGeom>
              <a:blipFill rotWithShape="1">
                <a:blip r:embed="rId3"/>
                <a:stretch>
                  <a:fillRect l="-887" b="-38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62948" y="5590839"/>
                <a:ext cx="8472314" cy="1114792"/>
              </a:xfrm>
              <a:prstGeom prst="rect">
                <a:avLst/>
              </a:prstGeom>
              <a:noFill/>
              <a:ln w="28575">
                <a:solidFill>
                  <a:schemeClr val="accent3">
                    <a:lumMod val="75000"/>
                  </a:schemeClr>
                </a:solidFill>
              </a:ln>
            </p:spPr>
            <p:txBody>
              <a:bodyPr wrap="square" rtlCol="0">
                <a:spAutoFit/>
              </a:bodyPr>
              <a:lstStyle/>
              <a:p>
                <a:r>
                  <a:rPr lang="en-US" sz="2400" b="1" dirty="0" smtClean="0">
                    <a:solidFill>
                      <a:srgbClr val="008000"/>
                    </a:solidFill>
                    <a:cs typeface="Helvetica"/>
                  </a:rPr>
                  <a:t>Theorem.</a:t>
                </a:r>
                <a:r>
                  <a:rPr lang="en-US" sz="2400" dirty="0" smtClean="0">
                    <a:solidFill>
                      <a:srgbClr val="800000"/>
                    </a:solidFill>
                    <a:cs typeface="Helvetica"/>
                  </a:rPr>
                  <a:t>  </a:t>
                </a:r>
                <a:r>
                  <a:rPr lang="en-US" sz="2400" dirty="0" smtClean="0">
                    <a:cs typeface="Helvetica"/>
                  </a:rPr>
                  <a:t>For any matrix </a:t>
                </a:r>
                <a14:m>
                  <m:oMath xmlns:m="http://schemas.openxmlformats.org/officeDocument/2006/math">
                    <m:sSub>
                      <m:sSubPr>
                        <m:ctrlPr>
                          <a:rPr lang="en-US" sz="2400" b="0" i="1" smtClean="0">
                            <a:latin typeface="Cambria Math"/>
                            <a:cs typeface="Helvetica"/>
                          </a:rPr>
                        </m:ctrlPr>
                      </m:sSubPr>
                      <m:e>
                        <m:r>
                          <a:rPr lang="en-US" sz="2400" b="0" i="1" smtClean="0">
                            <a:latin typeface="Cambria Math"/>
                            <a:cs typeface="Helvetica"/>
                          </a:rPr>
                          <m:t>𝐴</m:t>
                        </m:r>
                      </m:e>
                      <m:sub>
                        <m:r>
                          <a:rPr lang="en-US" sz="2400" b="0" i="1" smtClean="0">
                            <a:latin typeface="Cambria Math"/>
                            <a:cs typeface="Helvetica"/>
                          </a:rPr>
                          <m:t>𝑑</m:t>
                        </m:r>
                        <m:r>
                          <a:rPr lang="en-US" sz="2400" b="0" i="1" smtClean="0">
                            <a:latin typeface="Cambria Math"/>
                            <a:cs typeface="Helvetica"/>
                          </a:rPr>
                          <m:t>×</m:t>
                        </m:r>
                        <m:r>
                          <a:rPr lang="en-US" sz="2400" b="0" i="1" smtClean="0">
                            <a:latin typeface="Cambria Math"/>
                            <a:cs typeface="Helvetica"/>
                          </a:rPr>
                          <m:t>𝑘</m:t>
                        </m:r>
                      </m:sub>
                    </m:sSub>
                  </m:oMath>
                </a14:m>
                <a:r>
                  <a:rPr lang="en-US" sz="2400" dirty="0" smtClean="0">
                    <a:cs typeface="Helvetica"/>
                  </a:rPr>
                  <a:t>, for </a:t>
                </a:r>
                <a14:m>
                  <m:oMath xmlns:m="http://schemas.openxmlformats.org/officeDocument/2006/math">
                    <m:r>
                      <a:rPr lang="en-US" sz="2400" i="1" dirty="0" smtClean="0">
                        <a:latin typeface="Cambria Math"/>
                        <a:cs typeface="Helvetica"/>
                      </a:rPr>
                      <m:t>𝑘</m:t>
                    </m:r>
                    <m:r>
                      <a:rPr lang="en-US" sz="2400" i="1" dirty="0" smtClean="0">
                        <a:latin typeface="Cambria Math"/>
                        <a:cs typeface="Helvetica"/>
                      </a:rPr>
                      <m:t>&lt;</m:t>
                    </m:r>
                    <m:sSup>
                      <m:sSupPr>
                        <m:ctrlPr>
                          <a:rPr lang="en-US" sz="2400" b="0" i="1" dirty="0" smtClean="0">
                            <a:latin typeface="Cambria Math"/>
                            <a:cs typeface="Helvetica"/>
                          </a:rPr>
                        </m:ctrlPr>
                      </m:sSupPr>
                      <m:e>
                        <m:r>
                          <a:rPr lang="en-US" sz="2400" b="0" i="1" dirty="0" smtClean="0">
                            <a:latin typeface="Cambria Math"/>
                            <a:cs typeface="Helvetica"/>
                          </a:rPr>
                          <m:t>𝑑</m:t>
                        </m:r>
                      </m:e>
                      <m:sup>
                        <m:r>
                          <a:rPr lang="en-US" sz="2400" b="0" i="1" dirty="0" smtClean="0">
                            <a:latin typeface="Cambria Math"/>
                            <a:cs typeface="Helvetica"/>
                          </a:rPr>
                          <m:t>𝑡</m:t>
                        </m:r>
                      </m:sup>
                    </m:sSup>
                    <m:r>
                      <a:rPr lang="en-US" sz="2400" i="1" dirty="0" smtClean="0">
                        <a:latin typeface="Cambria Math"/>
                        <a:cs typeface="Helvetica"/>
                      </a:rPr>
                      <m:t>/</m:t>
                    </m:r>
                    <m:r>
                      <a:rPr lang="en-US" sz="2400" b="0" i="1" dirty="0" smtClean="0">
                        <a:latin typeface="Cambria Math"/>
                        <a:cs typeface="Helvetica"/>
                      </a:rPr>
                      <m:t>2</m:t>
                    </m:r>
                  </m:oMath>
                </a14:m>
                <a:r>
                  <a:rPr lang="en-US" sz="2400" dirty="0" smtClean="0">
                    <a:cs typeface="Helvetica"/>
                  </a:rPr>
                  <a:t>, </a:t>
                </a:r>
              </a:p>
              <a:p>
                <a:r>
                  <a:rPr lang="en-US" sz="2400" dirty="0">
                    <a:cs typeface="Helvetica"/>
                  </a:rPr>
                  <a:t>	</a:t>
                </a:r>
                <a14:m>
                  <m:oMath xmlns:m="http://schemas.openxmlformats.org/officeDocument/2006/math">
                    <m:sSub>
                      <m:sSubPr>
                        <m:ctrlPr>
                          <a:rPr lang="en-US" sz="2400" b="0" i="1" smtClean="0">
                            <a:latin typeface="Cambria Math"/>
                            <a:cs typeface="Helvetica"/>
                          </a:rPr>
                        </m:ctrlPr>
                      </m:sSubPr>
                      <m:e>
                        <m:r>
                          <a:rPr lang="en-US" sz="2400" b="0" i="1" smtClean="0">
                            <a:latin typeface="Cambria Math"/>
                            <a:cs typeface="Helvetica"/>
                          </a:rPr>
                          <m:t>𝜎</m:t>
                        </m:r>
                      </m:e>
                      <m:sub>
                        <m:r>
                          <a:rPr lang="en-US" sz="2400" b="0" i="1" smtClean="0">
                            <a:latin typeface="Cambria Math"/>
                            <a:cs typeface="Helvetica"/>
                          </a:rPr>
                          <m:t>𝑘</m:t>
                        </m:r>
                      </m:sub>
                    </m:sSub>
                    <m:d>
                      <m:dPr>
                        <m:ctrlPr>
                          <a:rPr lang="en-US" sz="2400" b="0" i="1" smtClean="0">
                            <a:latin typeface="Cambria Math"/>
                            <a:cs typeface="Helvetica"/>
                          </a:rPr>
                        </m:ctrlPr>
                      </m:dPr>
                      <m:e>
                        <m:acc>
                          <m:accPr>
                            <m:chr m:val="̃"/>
                            <m:ctrlPr>
                              <a:rPr lang="en-US" sz="2400" b="0" i="1" smtClean="0">
                                <a:latin typeface="Cambria Math"/>
                                <a:cs typeface="Helvetica"/>
                              </a:rPr>
                            </m:ctrlPr>
                          </m:accPr>
                          <m:e>
                            <m:r>
                              <a:rPr lang="en-US" sz="2400" i="1">
                                <a:latin typeface="Cambria Math"/>
                                <a:cs typeface="Helvetica"/>
                              </a:rPr>
                              <m:t>𝐴</m:t>
                            </m:r>
                          </m:e>
                        </m:acc>
                      </m:e>
                    </m:d>
                    <m:r>
                      <a:rPr lang="en-US" sz="2400" b="0" i="1" smtClean="0">
                        <a:latin typeface="Cambria Math"/>
                        <a:cs typeface="Helvetica"/>
                      </a:rPr>
                      <m:t>≥1/</m:t>
                    </m:r>
                    <m:r>
                      <a:rPr lang="en-US" sz="2400" b="0" i="1" smtClean="0">
                        <a:latin typeface="Cambria Math"/>
                        <a:cs typeface="Helvetica"/>
                      </a:rPr>
                      <m:t>𝑝𝑜𝑙𝑦</m:t>
                    </m:r>
                    <m:d>
                      <m:dPr>
                        <m:ctrlPr>
                          <a:rPr lang="en-US" sz="2400" b="0" i="1" smtClean="0">
                            <a:latin typeface="Cambria Math"/>
                            <a:cs typeface="Helvetica"/>
                          </a:rPr>
                        </m:ctrlPr>
                      </m:dPr>
                      <m:e>
                        <m:r>
                          <a:rPr lang="en-US" sz="2400" b="0" i="1" smtClean="0">
                            <a:latin typeface="Cambria Math"/>
                            <a:cs typeface="Helvetica"/>
                          </a:rPr>
                          <m:t>𝑘</m:t>
                        </m:r>
                        <m:r>
                          <a:rPr lang="en-US" sz="2400" b="0" i="1" smtClean="0">
                            <a:latin typeface="Cambria Math"/>
                            <a:cs typeface="Helvetica"/>
                          </a:rPr>
                          <m:t>,</m:t>
                        </m:r>
                        <m:r>
                          <a:rPr lang="en-US" sz="2400" b="0" i="1" smtClean="0">
                            <a:latin typeface="Cambria Math"/>
                            <a:cs typeface="Helvetica"/>
                          </a:rPr>
                          <m:t>𝑑</m:t>
                        </m:r>
                        <m:r>
                          <a:rPr lang="en-US" sz="2400" b="0" i="1" smtClean="0">
                            <a:latin typeface="Cambria Math"/>
                            <a:cs typeface="Helvetica"/>
                          </a:rPr>
                          <m:t>,</m:t>
                        </m:r>
                        <m:f>
                          <m:fPr>
                            <m:ctrlPr>
                              <a:rPr lang="en-US" sz="2400" b="0" i="1" smtClean="0">
                                <a:latin typeface="Cambria Math"/>
                                <a:cs typeface="Helvetica"/>
                              </a:rPr>
                            </m:ctrlPr>
                          </m:fPr>
                          <m:num>
                            <m:r>
                              <a:rPr lang="en-US" sz="2400" b="0" i="1" smtClean="0">
                                <a:latin typeface="Cambria Math"/>
                                <a:cs typeface="Helvetica"/>
                              </a:rPr>
                              <m:t>1</m:t>
                            </m:r>
                          </m:num>
                          <m:den>
                            <m:r>
                              <a:rPr lang="en-US" sz="2400" b="0" i="1" smtClean="0">
                                <a:latin typeface="Cambria Math"/>
                                <a:cs typeface="Helvetica"/>
                              </a:rPr>
                              <m:t>𝜌</m:t>
                            </m:r>
                          </m:den>
                        </m:f>
                      </m:e>
                    </m:d>
                  </m:oMath>
                </a14:m>
                <a:r>
                  <a:rPr lang="en-US" sz="2400" dirty="0" smtClean="0">
                    <a:cs typeface="Helvetica"/>
                  </a:rPr>
                  <a:t>  with probability </a:t>
                </a:r>
                <a:r>
                  <a:rPr lang="en-US" sz="2400" i="1" dirty="0" smtClean="0">
                    <a:cs typeface="Helvetica"/>
                  </a:rPr>
                  <a:t>1- </a:t>
                </a:r>
                <a:r>
                  <a:rPr lang="en-US" sz="2400" i="1" dirty="0" err="1" smtClean="0">
                    <a:cs typeface="Helvetica"/>
                  </a:rPr>
                  <a:t>exp</a:t>
                </a:r>
                <a:r>
                  <a:rPr lang="en-US" sz="2400" i="1" dirty="0" smtClean="0">
                    <a:cs typeface="Helvetica"/>
                  </a:rPr>
                  <a:t>(-poly(d)).</a:t>
                </a:r>
                <a:endParaRPr lang="en-US" sz="2400" i="1" dirty="0">
                  <a:cs typeface="Helvetica"/>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62948" y="5590839"/>
                <a:ext cx="8472314" cy="1114792"/>
              </a:xfrm>
              <a:prstGeom prst="rect">
                <a:avLst/>
              </a:prstGeom>
              <a:blipFill rotWithShape="1">
                <a:blip r:embed="rId4"/>
                <a:stretch>
                  <a:fillRect l="-1004" t="-3191" r="-143"/>
                </a:stretch>
              </a:blipFill>
              <a:ln w="28575">
                <a:solidFill>
                  <a:schemeClr val="accent3">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200400" y="1368529"/>
                <a:ext cx="2596447" cy="533351"/>
              </a:xfrm>
              <a:prstGeom prst="rect">
                <a:avLst/>
              </a:prstGeom>
              <a:noFill/>
            </p:spPr>
            <p:txBody>
              <a:bodyPr wrap="square" rtlCol="0">
                <a:spAutoFit/>
              </a:bodyPr>
              <a:lstStyle/>
              <a:p>
                <a:r>
                  <a:rPr lang="en-US" sz="2400" b="1" dirty="0" smtClean="0">
                    <a:solidFill>
                      <a:srgbClr val="C00000"/>
                    </a:solidFill>
                    <a:cs typeface="Helvetica"/>
                  </a:rPr>
                  <a:t>Map </a:t>
                </a:r>
                <a14:m>
                  <m:oMath xmlns:m="http://schemas.openxmlformats.org/officeDocument/2006/math">
                    <m:r>
                      <a:rPr lang="en-US" sz="2400" b="1" i="1" dirty="0" smtClean="0">
                        <a:solidFill>
                          <a:srgbClr val="C00000"/>
                        </a:solidFill>
                        <a:latin typeface="Cambria Math"/>
                        <a:cs typeface="Helvetica"/>
                      </a:rPr>
                      <m:t>𝒇</m:t>
                    </m:r>
                    <m:r>
                      <a:rPr lang="en-US" sz="2400" b="1" i="1" dirty="0" smtClean="0">
                        <a:solidFill>
                          <a:srgbClr val="C00000"/>
                        </a:solidFill>
                        <a:latin typeface="Cambria Math"/>
                        <a:cs typeface="Helvetica"/>
                      </a:rPr>
                      <m:t>(</m:t>
                    </m:r>
                    <m:sSub>
                      <m:sSubPr>
                        <m:ctrlPr>
                          <a:rPr lang="en-US" sz="2400" b="1" i="1" dirty="0" smtClean="0">
                            <a:solidFill>
                              <a:srgbClr val="C00000"/>
                            </a:solidFill>
                            <a:latin typeface="Cambria Math"/>
                            <a:cs typeface="Helvetica"/>
                          </a:rPr>
                        </m:ctrlPr>
                      </m:sSubPr>
                      <m:e>
                        <m:r>
                          <a:rPr lang="en-US" sz="2400" b="1" i="1" dirty="0" smtClean="0">
                            <a:solidFill>
                              <a:srgbClr val="C00000"/>
                            </a:solidFill>
                            <a:latin typeface="Cambria Math"/>
                            <a:cs typeface="Helvetica"/>
                          </a:rPr>
                          <m:t>𝒂</m:t>
                        </m:r>
                      </m:e>
                      <m:sub>
                        <m:r>
                          <a:rPr lang="en-US" sz="2400" b="1" i="1" dirty="0" smtClean="0">
                            <a:solidFill>
                              <a:srgbClr val="C00000"/>
                            </a:solidFill>
                            <a:latin typeface="Cambria Math"/>
                            <a:cs typeface="Helvetica"/>
                          </a:rPr>
                          <m:t>𝒊</m:t>
                        </m:r>
                      </m:sub>
                    </m:sSub>
                    <m:r>
                      <a:rPr lang="en-US" sz="2400" b="1" i="1" dirty="0" smtClean="0">
                        <a:solidFill>
                          <a:srgbClr val="C00000"/>
                        </a:solidFill>
                        <a:latin typeface="Cambria Math"/>
                        <a:cs typeface="Helvetica"/>
                      </a:rPr>
                      <m:t>)=</m:t>
                    </m:r>
                    <m:sSubSup>
                      <m:sSubSupPr>
                        <m:ctrlPr>
                          <a:rPr lang="en-US" sz="2400" b="1" i="1" dirty="0" smtClean="0">
                            <a:solidFill>
                              <a:srgbClr val="C00000"/>
                            </a:solidFill>
                            <a:latin typeface="Cambria Math"/>
                            <a:cs typeface="Helvetica"/>
                          </a:rPr>
                        </m:ctrlPr>
                      </m:sSubSupPr>
                      <m:e>
                        <m:r>
                          <a:rPr lang="en-US" sz="2400" b="1" i="1" dirty="0" smtClean="0">
                            <a:solidFill>
                              <a:srgbClr val="C00000"/>
                            </a:solidFill>
                            <a:latin typeface="Cambria Math"/>
                            <a:cs typeface="Helvetica"/>
                          </a:rPr>
                          <m:t>𝒂</m:t>
                        </m:r>
                      </m:e>
                      <m:sub>
                        <m:r>
                          <a:rPr lang="en-US" sz="2400" b="1" i="1" dirty="0" smtClean="0">
                            <a:solidFill>
                              <a:srgbClr val="C00000"/>
                            </a:solidFill>
                            <a:latin typeface="Cambria Math"/>
                            <a:cs typeface="Helvetica"/>
                          </a:rPr>
                          <m:t>𝒊</m:t>
                        </m:r>
                      </m:sub>
                      <m:sup>
                        <m:r>
                          <a:rPr lang="en-US" sz="2400" b="1" i="1" dirty="0" smtClean="0">
                            <a:solidFill>
                              <a:srgbClr val="C00000"/>
                            </a:solidFill>
                            <a:latin typeface="Cambria Math"/>
                            <a:cs typeface="Helvetica"/>
                          </a:rPr>
                          <m:t>⊗</m:t>
                        </m:r>
                        <m:r>
                          <a:rPr lang="en-US" sz="2400" b="1" i="1" dirty="0" smtClean="0">
                            <a:solidFill>
                              <a:srgbClr val="C00000"/>
                            </a:solidFill>
                            <a:latin typeface="Cambria Math"/>
                            <a:cs typeface="Helvetica"/>
                          </a:rPr>
                          <m:t>𝒕</m:t>
                        </m:r>
                      </m:sup>
                    </m:sSubSup>
                  </m:oMath>
                </a14:m>
                <a:r>
                  <a:rPr lang="en-US" sz="2400" b="1" dirty="0" smtClean="0">
                    <a:solidFill>
                      <a:srgbClr val="C00000"/>
                    </a:solidFill>
                    <a:cs typeface="Helvetica"/>
                  </a:rPr>
                  <a:t> </a:t>
                </a:r>
                <a:endParaRPr lang="en-US" sz="2400" b="1" i="1" dirty="0">
                  <a:solidFill>
                    <a:srgbClr val="C00000"/>
                  </a:solidFill>
                  <a:cs typeface="Helvetica"/>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200400" y="1368529"/>
                <a:ext cx="2596447" cy="533351"/>
              </a:xfrm>
              <a:prstGeom prst="rect">
                <a:avLst/>
              </a:prstGeom>
              <a:blipFill rotWithShape="1">
                <a:blip r:embed="rId5"/>
                <a:stretch>
                  <a:fillRect l="-3521" b="-22727"/>
                </a:stretch>
              </a:blipFill>
            </p:spPr>
            <p:txBody>
              <a:bodyPr/>
              <a:lstStyle/>
              <a:p>
                <a:r>
                  <a:rPr lang="en-US">
                    <a:noFill/>
                  </a:rPr>
                  <a:t> </a:t>
                </a:r>
              </a:p>
            </p:txBody>
          </p:sp>
        </mc:Fallback>
      </mc:AlternateContent>
      <p:grpSp>
        <p:nvGrpSpPr>
          <p:cNvPr id="9" name="Group 8"/>
          <p:cNvGrpSpPr/>
          <p:nvPr/>
        </p:nvGrpSpPr>
        <p:grpSpPr>
          <a:xfrm>
            <a:off x="1615093" y="3949779"/>
            <a:ext cx="1432907" cy="1384221"/>
            <a:chOff x="4378569" y="4776311"/>
            <a:chExt cx="1653354" cy="1384221"/>
          </a:xfrm>
        </p:grpSpPr>
        <p:sp>
          <p:nvSpPr>
            <p:cNvPr id="12" name="Rectangle 11"/>
            <p:cNvSpPr/>
            <p:nvPr/>
          </p:nvSpPr>
          <p:spPr>
            <a:xfrm>
              <a:off x="4378569" y="4776312"/>
              <a:ext cx="1653354" cy="1038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4584013" y="5791200"/>
                  <a:ext cx="1359587" cy="369332"/>
                </a:xfrm>
                <a:prstGeom prst="rect">
                  <a:avLst/>
                </a:prstGeom>
                <a:noFill/>
              </p:spPr>
              <p:txBody>
                <a:bodyPr wrap="square" rtlCol="0">
                  <a:spAutoFit/>
                </a:bodyPr>
                <a:lstStyle/>
                <a:p>
                  <a14:m>
                    <m:oMath xmlns:m="http://schemas.openxmlformats.org/officeDocument/2006/math">
                      <m:r>
                        <a:rPr lang="en-US" b="0" i="1" dirty="0" smtClean="0">
                          <a:latin typeface="Cambria Math"/>
                          <a:cs typeface="Arial" pitchFamily="34" charset="0"/>
                        </a:rPr>
                        <m:t>𝐴</m:t>
                      </m:r>
                      <m:r>
                        <a:rPr lang="en-US" b="0" i="1" dirty="0" smtClean="0">
                          <a:latin typeface="Cambria Math"/>
                          <a:cs typeface="Arial" pitchFamily="34" charset="0"/>
                        </a:rPr>
                        <m:t> (</m:t>
                      </m:r>
                      <m:r>
                        <a:rPr lang="en-US" b="0" i="1" dirty="0" smtClean="0">
                          <a:latin typeface="Cambria Math"/>
                          <a:cs typeface="Arial" pitchFamily="34" charset="0"/>
                        </a:rPr>
                        <m:t>𝑑</m:t>
                      </m:r>
                      <m:r>
                        <a:rPr lang="en-US" b="0" i="1" dirty="0" smtClean="0">
                          <a:latin typeface="Cambria Math"/>
                          <a:cs typeface="Arial" pitchFamily="34" charset="0"/>
                        </a:rPr>
                        <m:t>×</m:t>
                      </m:r>
                      <m:r>
                        <a:rPr lang="en-US" b="0" i="1" dirty="0" smtClean="0">
                          <a:latin typeface="Cambria Math"/>
                          <a:cs typeface="Arial" pitchFamily="34" charset="0"/>
                        </a:rPr>
                        <m:t>𝑘</m:t>
                      </m:r>
                      <m:r>
                        <a:rPr lang="en-US" b="0" i="1" dirty="0" smtClean="0">
                          <a:latin typeface="Cambria Math"/>
                          <a:cs typeface="Arial" pitchFamily="34" charset="0"/>
                        </a:rPr>
                        <m:t>)</m:t>
                      </m:r>
                    </m:oMath>
                  </a14:m>
                  <a:r>
                    <a:rPr lang="en-US" i="1" dirty="0" smtClean="0">
                      <a:cs typeface="Arial" pitchFamily="34" charset="0"/>
                    </a:rPr>
                    <a:t> </a:t>
                  </a:r>
                  <a:endParaRPr lang="en-US" i="1" dirty="0">
                    <a:cs typeface="Arial"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584013" y="5791200"/>
                  <a:ext cx="1359587" cy="369332"/>
                </a:xfrm>
                <a:prstGeom prst="rect">
                  <a:avLst/>
                </a:prstGeom>
                <a:blipFill rotWithShape="1">
                  <a:blip r:embed="rId6"/>
                  <a:stretch>
                    <a:fillRect b="-11475"/>
                  </a:stretch>
                </a:blipFill>
              </p:spPr>
              <p:txBody>
                <a:bodyPr/>
                <a:lstStyle/>
                <a:p>
                  <a:r>
                    <a:rPr lang="en-US">
                      <a:noFill/>
                    </a:rPr>
                    <a:t> </a:t>
                  </a:r>
                </a:p>
              </p:txBody>
            </p:sp>
          </mc:Fallback>
        </mc:AlternateContent>
        <p:sp>
          <p:nvSpPr>
            <p:cNvPr id="14" name="Rectangle 13"/>
            <p:cNvSpPr/>
            <p:nvPr/>
          </p:nvSpPr>
          <p:spPr>
            <a:xfrm>
              <a:off x="5267325" y="4776311"/>
              <a:ext cx="142875" cy="1038225"/>
            </a:xfrm>
            <a:prstGeom prst="rect">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5288325" y="5117068"/>
                  <a:ext cx="579075" cy="369332"/>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lumMod val="75000"/>
                                    <a:lumOff val="25000"/>
                                  </a:schemeClr>
                                </a:solidFill>
                                <a:latin typeface="Cambria Math"/>
                              </a:rPr>
                            </m:ctrlPr>
                          </m:sSubPr>
                          <m:e>
                            <m:r>
                              <a:rPr lang="en-US" b="0" i="1" smtClean="0">
                                <a:solidFill>
                                  <a:schemeClr val="tx1">
                                    <a:lumMod val="75000"/>
                                    <a:lumOff val="25000"/>
                                  </a:schemeClr>
                                </a:solidFill>
                                <a:latin typeface="Cambria Math"/>
                              </a:rPr>
                              <m:t>𝑎</m:t>
                            </m:r>
                          </m:e>
                          <m:sub>
                            <m:r>
                              <a:rPr lang="en-US" b="0" i="1" smtClean="0">
                                <a:solidFill>
                                  <a:schemeClr val="tx1">
                                    <a:lumMod val="75000"/>
                                    <a:lumOff val="25000"/>
                                  </a:schemeClr>
                                </a:solidFill>
                                <a:latin typeface="Cambria Math"/>
                              </a:rPr>
                              <m:t>𝑖</m:t>
                            </m:r>
                          </m:sub>
                        </m:sSub>
                      </m:oMath>
                    </m:oMathPara>
                  </a14:m>
                  <a:endParaRPr lang="en-US" dirty="0">
                    <a:solidFill>
                      <a:schemeClr val="tx1">
                        <a:lumMod val="75000"/>
                        <a:lumOff val="25000"/>
                      </a:schemeClr>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288325" y="5117068"/>
                  <a:ext cx="579075" cy="369332"/>
                </a:xfrm>
                <a:prstGeom prst="rect">
                  <a:avLst/>
                </a:prstGeom>
                <a:blipFill rotWithShape="1">
                  <a:blip r:embed="rId7"/>
                  <a:stretch>
                    <a:fillRect b="-1667"/>
                  </a:stretch>
                </a:blipFill>
                <a:ln w="28575">
                  <a:noFill/>
                </a:ln>
              </p:spPr>
              <p:txBody>
                <a:bodyPr/>
                <a:lstStyle/>
                <a:p>
                  <a:r>
                    <a:rPr lang="en-US">
                      <a:noFill/>
                    </a:rPr>
                    <a:t> </a:t>
                  </a:r>
                </a:p>
              </p:txBody>
            </p:sp>
          </mc:Fallback>
        </mc:AlternateContent>
      </p:grpSp>
      <p:grpSp>
        <p:nvGrpSpPr>
          <p:cNvPr id="21" name="Group 20"/>
          <p:cNvGrpSpPr/>
          <p:nvPr/>
        </p:nvGrpSpPr>
        <p:grpSpPr>
          <a:xfrm>
            <a:off x="5943600" y="3944072"/>
            <a:ext cx="1432907" cy="1389928"/>
            <a:chOff x="4378569" y="4776311"/>
            <a:chExt cx="1653354" cy="1389928"/>
          </a:xfrm>
        </p:grpSpPr>
        <p:sp>
          <p:nvSpPr>
            <p:cNvPr id="22" name="Rectangle 21"/>
            <p:cNvSpPr/>
            <p:nvPr/>
          </p:nvSpPr>
          <p:spPr>
            <a:xfrm>
              <a:off x="4378569" y="4776312"/>
              <a:ext cx="1653354" cy="1038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p:cNvSpPr txBox="1"/>
                <p:nvPr/>
              </p:nvSpPr>
              <p:spPr>
                <a:xfrm>
                  <a:off x="4584012" y="5791200"/>
                  <a:ext cx="1359587" cy="375039"/>
                </a:xfrm>
                <a:prstGeom prst="rect">
                  <a:avLst/>
                </a:prstGeom>
                <a:noFill/>
              </p:spPr>
              <p:txBody>
                <a:bodyPr wrap="square" rtlCol="0">
                  <a:spAutoFit/>
                </a:bodyPr>
                <a:lstStyle/>
                <a:p>
                  <a14:m>
                    <m:oMath xmlns:m="http://schemas.openxmlformats.org/officeDocument/2006/math">
                      <m:acc>
                        <m:accPr>
                          <m:chr m:val="̃"/>
                          <m:ctrlPr>
                            <a:rPr lang="en-US" b="0" i="1" dirty="0" smtClean="0">
                              <a:latin typeface="Cambria Math"/>
                              <a:cs typeface="Arial" pitchFamily="34" charset="0"/>
                            </a:rPr>
                          </m:ctrlPr>
                        </m:accPr>
                        <m:e>
                          <m:r>
                            <a:rPr lang="en-US" i="1" dirty="0">
                              <a:latin typeface="Cambria Math"/>
                              <a:cs typeface="Arial" pitchFamily="34" charset="0"/>
                            </a:rPr>
                            <m:t>𝐴</m:t>
                          </m:r>
                        </m:e>
                      </m:acc>
                      <m:r>
                        <a:rPr lang="en-US" b="0" i="1" dirty="0" smtClean="0">
                          <a:latin typeface="Cambria Math"/>
                          <a:cs typeface="Arial" pitchFamily="34" charset="0"/>
                        </a:rPr>
                        <m:t> (</m:t>
                      </m:r>
                      <m:r>
                        <a:rPr lang="en-US" b="0" i="1" dirty="0" smtClean="0">
                          <a:latin typeface="Cambria Math"/>
                          <a:cs typeface="Arial" pitchFamily="34" charset="0"/>
                        </a:rPr>
                        <m:t>𝑑</m:t>
                      </m:r>
                      <m:r>
                        <a:rPr lang="en-US" b="0" i="1" dirty="0" smtClean="0">
                          <a:latin typeface="Cambria Math"/>
                          <a:cs typeface="Arial" pitchFamily="34" charset="0"/>
                        </a:rPr>
                        <m:t>×</m:t>
                      </m:r>
                      <m:r>
                        <a:rPr lang="en-US" b="0" i="1" dirty="0" smtClean="0">
                          <a:latin typeface="Cambria Math"/>
                          <a:cs typeface="Arial" pitchFamily="34" charset="0"/>
                        </a:rPr>
                        <m:t>𝑘</m:t>
                      </m:r>
                      <m:r>
                        <a:rPr lang="en-US" b="0" i="1" dirty="0" smtClean="0">
                          <a:latin typeface="Cambria Math"/>
                          <a:cs typeface="Arial" pitchFamily="34" charset="0"/>
                        </a:rPr>
                        <m:t>)</m:t>
                      </m:r>
                    </m:oMath>
                  </a14:m>
                  <a:r>
                    <a:rPr lang="en-US" i="1" dirty="0" smtClean="0">
                      <a:cs typeface="Arial" pitchFamily="34" charset="0"/>
                    </a:rPr>
                    <a:t> </a:t>
                  </a:r>
                  <a:endParaRPr lang="en-US" i="1" dirty="0">
                    <a:cs typeface="Arial"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4584012" y="5791200"/>
                  <a:ext cx="1359587" cy="375039"/>
                </a:xfrm>
                <a:prstGeom prst="rect">
                  <a:avLst/>
                </a:prstGeom>
                <a:blipFill rotWithShape="1">
                  <a:blip r:embed="rId8"/>
                  <a:stretch>
                    <a:fillRect t="-4839" b="-11290"/>
                  </a:stretch>
                </a:blipFill>
              </p:spPr>
              <p:txBody>
                <a:bodyPr/>
                <a:lstStyle/>
                <a:p>
                  <a:r>
                    <a:rPr lang="en-US">
                      <a:noFill/>
                    </a:rPr>
                    <a:t> </a:t>
                  </a:r>
                </a:p>
              </p:txBody>
            </p:sp>
          </mc:Fallback>
        </mc:AlternateContent>
        <p:sp>
          <p:nvSpPr>
            <p:cNvPr id="24" name="Rectangle 23"/>
            <p:cNvSpPr/>
            <p:nvPr/>
          </p:nvSpPr>
          <p:spPr>
            <a:xfrm>
              <a:off x="5267325" y="4776311"/>
              <a:ext cx="142875" cy="1038225"/>
            </a:xfrm>
            <a:prstGeom prst="rect">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5288325" y="5117068"/>
                  <a:ext cx="579075" cy="369332"/>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lumMod val="75000"/>
                                    <a:lumOff val="25000"/>
                                  </a:schemeClr>
                                </a:solidFill>
                                <a:latin typeface="Cambria Math"/>
                              </a:rPr>
                            </m:ctrlPr>
                          </m:sSubPr>
                          <m:e>
                            <m:acc>
                              <m:accPr>
                                <m:chr m:val="̃"/>
                                <m:ctrlPr>
                                  <a:rPr lang="en-US" i="1" smtClean="0">
                                    <a:solidFill>
                                      <a:schemeClr val="tx1">
                                        <a:lumMod val="75000"/>
                                        <a:lumOff val="25000"/>
                                      </a:schemeClr>
                                    </a:solidFill>
                                    <a:latin typeface="Cambria Math"/>
                                  </a:rPr>
                                </m:ctrlPr>
                              </m:accPr>
                              <m:e>
                                <m:r>
                                  <a:rPr lang="en-US" i="1">
                                    <a:solidFill>
                                      <a:schemeClr val="tx1">
                                        <a:lumMod val="75000"/>
                                        <a:lumOff val="25000"/>
                                      </a:schemeClr>
                                    </a:solidFill>
                                    <a:latin typeface="Cambria Math"/>
                                  </a:rPr>
                                  <m:t>𝑎</m:t>
                                </m:r>
                              </m:e>
                            </m:acc>
                          </m:e>
                          <m:sub>
                            <m:r>
                              <a:rPr lang="en-US" b="0" i="1" smtClean="0">
                                <a:solidFill>
                                  <a:schemeClr val="tx1">
                                    <a:lumMod val="75000"/>
                                    <a:lumOff val="25000"/>
                                  </a:schemeClr>
                                </a:solidFill>
                                <a:latin typeface="Cambria Math"/>
                              </a:rPr>
                              <m:t>𝑖</m:t>
                            </m:r>
                          </m:sub>
                        </m:sSub>
                      </m:oMath>
                    </m:oMathPara>
                  </a14:m>
                  <a:endParaRPr lang="en-US" dirty="0">
                    <a:solidFill>
                      <a:schemeClr val="tx1">
                        <a:lumMod val="75000"/>
                        <a:lumOff val="25000"/>
                      </a:schemeClr>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288325" y="5117068"/>
                  <a:ext cx="579075" cy="369332"/>
                </a:xfrm>
                <a:prstGeom prst="rect">
                  <a:avLst/>
                </a:prstGeom>
                <a:blipFill rotWithShape="1">
                  <a:blip r:embed="rId9"/>
                  <a:stretch>
                    <a:fillRect r="-12048" b="-1667"/>
                  </a:stretch>
                </a:blipFill>
                <a:ln w="28575">
                  <a:noFill/>
                </a:ln>
              </p:spPr>
              <p:txBody>
                <a:bodyPr/>
                <a:lstStyle/>
                <a:p>
                  <a:r>
                    <a:rPr lang="en-US">
                      <a:noFill/>
                    </a:rPr>
                    <a:t> </a:t>
                  </a:r>
                </a:p>
              </p:txBody>
            </p:sp>
          </mc:Fallback>
        </mc:AlternateContent>
      </p:grpSp>
      <p:sp>
        <p:nvSpPr>
          <p:cNvPr id="26" name="Right Arrow 25"/>
          <p:cNvSpPr/>
          <p:nvPr/>
        </p:nvSpPr>
        <p:spPr>
          <a:xfrm>
            <a:off x="3886200" y="4267200"/>
            <a:ext cx="1143001" cy="252487"/>
          </a:xfrm>
          <a:prstGeom prst="rightArrow">
            <a:avLst/>
          </a:prstGeom>
          <a:solidFill>
            <a:srgbClr val="F6FCEE"/>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p:cNvSpPr txBox="1"/>
              <p:nvPr/>
            </p:nvSpPr>
            <p:spPr>
              <a:xfrm>
                <a:off x="3791922" y="4577871"/>
                <a:ext cx="2004925" cy="769441"/>
              </a:xfrm>
              <a:prstGeom prst="rect">
                <a:avLst/>
              </a:prstGeom>
              <a:noFill/>
            </p:spPr>
            <p:txBody>
              <a:bodyPr wrap="square" rtlCol="0">
                <a:spAutoFit/>
              </a:bodyPr>
              <a:lstStyle/>
              <a:p>
                <a:r>
                  <a:rPr lang="en-US" sz="2200" dirty="0" smtClean="0"/>
                  <a:t>random </a:t>
                </a:r>
              </a:p>
              <a:p>
                <a14:m>
                  <m:oMath xmlns:m="http://schemas.openxmlformats.org/officeDocument/2006/math">
                    <m:r>
                      <a:rPr lang="en-US" sz="2200" b="0" i="1" dirty="0" smtClean="0">
                        <a:latin typeface="Cambria Math"/>
                      </a:rPr>
                      <m:t>𝜌</m:t>
                    </m:r>
                  </m:oMath>
                </a14:m>
                <a:r>
                  <a:rPr lang="en-US" sz="2200" dirty="0" smtClean="0"/>
                  <a:t>-perturbation</a:t>
                </a:r>
                <a:endParaRPr lang="en-US" sz="2200" dirty="0"/>
              </a:p>
            </p:txBody>
          </p:sp>
        </mc:Choice>
        <mc:Fallback xmlns="">
          <p:sp>
            <p:nvSpPr>
              <p:cNvPr id="27" name="TextBox 26"/>
              <p:cNvSpPr txBox="1">
                <a:spLocks noRot="1" noChangeAspect="1" noMove="1" noResize="1" noEditPoints="1" noAdjustHandles="1" noChangeArrowheads="1" noChangeShapeType="1" noTextEdit="1"/>
              </p:cNvSpPr>
              <p:nvPr/>
            </p:nvSpPr>
            <p:spPr>
              <a:xfrm>
                <a:off x="3791922" y="4577871"/>
                <a:ext cx="2004925" cy="769441"/>
              </a:xfrm>
              <a:prstGeom prst="rect">
                <a:avLst/>
              </a:prstGeom>
              <a:blipFill rotWithShape="1">
                <a:blip r:embed="rId10"/>
                <a:stretch>
                  <a:fillRect l="-3647" t="-4762" b="-15079"/>
                </a:stretch>
              </a:blipFill>
            </p:spPr>
            <p:txBody>
              <a:bodyPr/>
              <a:lstStyle/>
              <a:p>
                <a:r>
                  <a:rPr lang="en-US">
                    <a:noFill/>
                  </a:rPr>
                  <a:t> </a:t>
                </a:r>
              </a:p>
            </p:txBody>
          </p:sp>
        </mc:Fallback>
      </mc:AlternateContent>
    </p:spTree>
    <p:extLst>
      <p:ext uri="{BB962C8B-B14F-4D97-AF65-F5344CB8AC3E}">
        <p14:creationId xmlns:p14="http://schemas.microsoft.com/office/powerpoint/2010/main" val="187698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animBg="1"/>
      <p:bldP spid="26" grpId="0" animBg="1"/>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Proof sketch (t=2)</a:t>
            </a:r>
            <a:endParaRPr lang="en-US" dirty="0"/>
          </a:p>
        </p:txBody>
      </p:sp>
      <p:sp>
        <p:nvSpPr>
          <p:cNvPr id="18" name="Rectangle 17"/>
          <p:cNvSpPr/>
          <p:nvPr/>
        </p:nvSpPr>
        <p:spPr>
          <a:xfrm>
            <a:off x="1037428" y="4071680"/>
            <a:ext cx="1527682" cy="21951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Helvetica"/>
            </a:endParaRPr>
          </a:p>
          <a:p>
            <a:pPr algn="ctr"/>
            <a:endParaRPr lang="en-US" dirty="0" smtClean="0">
              <a:latin typeface="Helvetica"/>
            </a:endParaRPr>
          </a:p>
          <a:p>
            <a:pPr algn="ctr"/>
            <a:endParaRPr lang="en-US" dirty="0">
              <a:latin typeface="Helvetica"/>
            </a:endParaRPr>
          </a:p>
        </p:txBody>
      </p:sp>
      <p:sp>
        <p:nvSpPr>
          <p:cNvPr id="22" name="Rectangle 21"/>
          <p:cNvSpPr/>
          <p:nvPr/>
        </p:nvSpPr>
        <p:spPr>
          <a:xfrm>
            <a:off x="1291576" y="3975218"/>
            <a:ext cx="176220" cy="2392812"/>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9" name="Content Placeholder 5"/>
          <p:cNvSpPr>
            <a:spLocks noGrp="1"/>
          </p:cNvSpPr>
          <p:nvPr>
            <p:ph idx="1"/>
          </p:nvPr>
        </p:nvSpPr>
        <p:spPr>
          <a:xfrm>
            <a:off x="2971800" y="2743200"/>
            <a:ext cx="5980038" cy="1328480"/>
          </a:xfrm>
        </p:spPr>
        <p:txBody>
          <a:bodyPr>
            <a:noAutofit/>
          </a:bodyPr>
          <a:lstStyle/>
          <a:p>
            <a:pPr marL="0" indent="0">
              <a:buNone/>
            </a:pPr>
            <a:r>
              <a:rPr lang="en-US" sz="2400" b="1" dirty="0" smtClean="0">
                <a:solidFill>
                  <a:srgbClr val="C00000"/>
                </a:solidFill>
                <a:cs typeface="Helvetica"/>
              </a:rPr>
              <a:t>Main Issue: </a:t>
            </a:r>
            <a:r>
              <a:rPr lang="en-US" sz="2400" dirty="0" smtClean="0">
                <a:solidFill>
                  <a:srgbClr val="C00000"/>
                </a:solidFill>
                <a:cs typeface="Helvetica"/>
              </a:rPr>
              <a:t>perturbation </a:t>
            </a:r>
            <a:r>
              <a:rPr lang="en-US" sz="2400" i="1" dirty="0" smtClean="0">
                <a:solidFill>
                  <a:srgbClr val="C00000"/>
                </a:solidFill>
                <a:cs typeface="Helvetica"/>
              </a:rPr>
              <a:t>before</a:t>
            </a:r>
            <a:r>
              <a:rPr lang="en-US" sz="2400" dirty="0" smtClean="0">
                <a:solidFill>
                  <a:srgbClr val="C00000"/>
                </a:solidFill>
                <a:cs typeface="Helvetica"/>
              </a:rPr>
              <a:t> product.. </a:t>
            </a:r>
          </a:p>
          <a:p>
            <a:r>
              <a:rPr lang="en-US" sz="2400" dirty="0" smtClean="0">
                <a:cs typeface="Helvetica"/>
              </a:rPr>
              <a:t>easy if columns perturbed after tensor product (simple anti-concentration bounds)</a:t>
            </a:r>
          </a:p>
        </p:txBody>
      </p:sp>
      <p:pic>
        <p:nvPicPr>
          <p:cNvPr id="4" name="Picture 3"/>
          <p:cNvPicPr>
            <a:picLocks noChangeAspect="1"/>
          </p:cNvPicPr>
          <p:nvPr/>
        </p:nvPicPr>
        <p:blipFill>
          <a:blip r:embed="rId3"/>
          <a:stretch>
            <a:fillRect/>
          </a:stretch>
        </p:blipFill>
        <p:spPr>
          <a:xfrm>
            <a:off x="587318" y="2743200"/>
            <a:ext cx="1087754" cy="314876"/>
          </a:xfrm>
          <a:prstGeom prst="rect">
            <a:avLst/>
          </a:prstGeom>
        </p:spPr>
      </p:pic>
      <p:pic>
        <p:nvPicPr>
          <p:cNvPr id="9" name="Picture 8"/>
          <p:cNvPicPr>
            <a:picLocks noChangeAspect="1"/>
          </p:cNvPicPr>
          <p:nvPr/>
        </p:nvPicPr>
        <p:blipFill>
          <a:blip r:embed="rId4"/>
          <a:stretch>
            <a:fillRect/>
          </a:stretch>
        </p:blipFill>
        <p:spPr>
          <a:xfrm>
            <a:off x="605999" y="3293364"/>
            <a:ext cx="1707964" cy="314876"/>
          </a:xfrm>
          <a:prstGeom prst="rect">
            <a:avLst/>
          </a:prstGeom>
        </p:spPr>
      </p:pic>
      <p:pic>
        <p:nvPicPr>
          <p:cNvPr id="11" name="Picture 10"/>
          <p:cNvPicPr>
            <a:picLocks noChangeAspect="1"/>
          </p:cNvPicPr>
          <p:nvPr/>
        </p:nvPicPr>
        <p:blipFill>
          <a:blip r:embed="rId5"/>
          <a:stretch>
            <a:fillRect/>
          </a:stretch>
        </p:blipFill>
        <p:spPr>
          <a:xfrm>
            <a:off x="1232684" y="5111292"/>
            <a:ext cx="884775" cy="286251"/>
          </a:xfrm>
          <a:prstGeom prst="rect">
            <a:avLst/>
          </a:prstGeom>
        </p:spPr>
      </p:pic>
      <mc:AlternateContent xmlns:mc="http://schemas.openxmlformats.org/markup-compatibility/2006" xmlns:a14="http://schemas.microsoft.com/office/drawing/2010/main">
        <mc:Choice Requires="a14">
          <p:sp>
            <p:nvSpPr>
              <p:cNvPr id="23" name="Content Placeholder 5"/>
              <p:cNvSpPr txBox="1">
                <a:spLocks/>
              </p:cNvSpPr>
              <p:nvPr/>
            </p:nvSpPr>
            <p:spPr>
              <a:xfrm>
                <a:off x="3178139" y="5257800"/>
                <a:ext cx="5760880" cy="133325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b="1" dirty="0" smtClean="0">
                    <a:solidFill>
                      <a:schemeClr val="tx2"/>
                    </a:solidFill>
                    <a:latin typeface="+mn-lt"/>
                    <a:cs typeface="Helvetica"/>
                  </a:rPr>
                  <a:t>Technical component</a:t>
                </a:r>
              </a:p>
              <a:p>
                <a:pPr marL="0" indent="0">
                  <a:buFont typeface="Arial"/>
                  <a:buNone/>
                </a:pPr>
                <a:r>
                  <a:rPr lang="en-US" sz="2400" dirty="0" smtClean="0">
                    <a:solidFill>
                      <a:srgbClr val="008000"/>
                    </a:solidFill>
                    <a:latin typeface="+mn-lt"/>
                    <a:cs typeface="Helvetica"/>
                  </a:rPr>
                  <a:t>show perturbed product vectors behave like random vectors in </a:t>
                </a:r>
                <a14:m>
                  <m:oMath xmlns:m="http://schemas.openxmlformats.org/officeDocument/2006/math">
                    <m:sSup>
                      <m:sSupPr>
                        <m:ctrlPr>
                          <a:rPr lang="en-US" sz="2400" b="0" i="1" smtClean="0">
                            <a:solidFill>
                              <a:srgbClr val="008000"/>
                            </a:solidFill>
                            <a:latin typeface="Cambria Math"/>
                            <a:cs typeface="Helvetica"/>
                          </a:rPr>
                        </m:ctrlPr>
                      </m:sSupPr>
                      <m:e>
                        <m:r>
                          <a:rPr lang="en-US" sz="2400" b="0" i="1" smtClean="0">
                            <a:solidFill>
                              <a:srgbClr val="008000"/>
                            </a:solidFill>
                            <a:latin typeface="Cambria Math"/>
                            <a:cs typeface="Helvetica"/>
                          </a:rPr>
                          <m:t>𝑅</m:t>
                        </m:r>
                      </m:e>
                      <m:sup>
                        <m:sSup>
                          <m:sSupPr>
                            <m:ctrlPr>
                              <a:rPr lang="en-US" sz="2400" b="0" i="1" smtClean="0">
                                <a:solidFill>
                                  <a:srgbClr val="008000"/>
                                </a:solidFill>
                                <a:latin typeface="Cambria Math"/>
                                <a:cs typeface="Helvetica"/>
                              </a:rPr>
                            </m:ctrlPr>
                          </m:sSupPr>
                          <m:e>
                            <m:r>
                              <a:rPr lang="en-US" sz="2400" b="0" i="1" smtClean="0">
                                <a:solidFill>
                                  <a:srgbClr val="008000"/>
                                </a:solidFill>
                                <a:latin typeface="Cambria Math"/>
                                <a:cs typeface="Helvetica"/>
                              </a:rPr>
                              <m:t>𝑑</m:t>
                            </m:r>
                          </m:e>
                          <m:sup>
                            <m:r>
                              <a:rPr lang="en-US" sz="2400" b="0" i="1" smtClean="0">
                                <a:solidFill>
                                  <a:srgbClr val="008000"/>
                                </a:solidFill>
                                <a:latin typeface="Cambria Math"/>
                                <a:cs typeface="Helvetica"/>
                              </a:rPr>
                              <m:t>2</m:t>
                            </m:r>
                          </m:sup>
                        </m:sSup>
                      </m:sup>
                    </m:sSup>
                  </m:oMath>
                </a14:m>
                <a:endParaRPr lang="en-US" sz="2400" dirty="0" smtClean="0">
                  <a:solidFill>
                    <a:srgbClr val="008000"/>
                  </a:solidFill>
                  <a:latin typeface="+mn-lt"/>
                  <a:cs typeface="Helvetica"/>
                </a:endParaRPr>
              </a:p>
            </p:txBody>
          </p:sp>
        </mc:Choice>
        <mc:Fallback xmlns="">
          <p:sp>
            <p:nvSpPr>
              <p:cNvPr id="23" name="Content Placeholder 5"/>
              <p:cNvSpPr txBox="1">
                <a:spLocks noRot="1" noChangeAspect="1" noMove="1" noResize="1" noEditPoints="1" noAdjustHandles="1" noChangeArrowheads="1" noChangeShapeType="1" noTextEdit="1"/>
              </p:cNvSpPr>
              <p:nvPr/>
            </p:nvSpPr>
            <p:spPr>
              <a:xfrm>
                <a:off x="3178139" y="5257800"/>
                <a:ext cx="5760880" cy="1333252"/>
              </a:xfrm>
              <a:prstGeom prst="rect">
                <a:avLst/>
              </a:prstGeom>
              <a:blipFill rotWithShape="1">
                <a:blip r:embed="rId6"/>
                <a:stretch>
                  <a:fillRect l="-1587" t="-3670" r="-635" b="-87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57200" y="4893501"/>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a:rPr>
                          </m:ctrlPr>
                        </m:sSupPr>
                        <m:e>
                          <m:r>
                            <a:rPr lang="en-US" sz="2400" b="0" i="1" smtClean="0">
                              <a:latin typeface="Cambria Math"/>
                            </a:rPr>
                            <m:t>𝑑</m:t>
                          </m:r>
                        </m:e>
                        <m:sup>
                          <m:r>
                            <a:rPr lang="en-US" sz="2400" b="0" i="1" smtClean="0">
                              <a:latin typeface="Cambria Math"/>
                            </a:rPr>
                            <m:t>2</m:t>
                          </m:r>
                        </m:sup>
                      </m:sSup>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457200" y="4893501"/>
                <a:ext cx="457200" cy="461665"/>
              </a:xfrm>
              <a:prstGeom prst="rect">
                <a:avLst/>
              </a:prstGeom>
              <a:blipFill rotWithShape="1">
                <a:blip r:embed="rId7"/>
                <a:stretch>
                  <a:fillRect l="-2667" r="-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600200" y="3657600"/>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𝑘</m:t>
                      </m:r>
                    </m:oMath>
                  </m:oMathPara>
                </a14:m>
                <a:endParaRPr lang="en-US"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1600200" y="3657600"/>
                <a:ext cx="457200" cy="461665"/>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524000" y="6324600"/>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𝑈</m:t>
                      </m:r>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524000" y="6324600"/>
                <a:ext cx="457200" cy="461665"/>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75353" y="1295400"/>
                <a:ext cx="8472314" cy="1114792"/>
              </a:xfrm>
              <a:prstGeom prst="rect">
                <a:avLst/>
              </a:prstGeom>
              <a:noFill/>
              <a:ln w="28575">
                <a:solidFill>
                  <a:schemeClr val="accent3">
                    <a:lumMod val="75000"/>
                  </a:schemeClr>
                </a:solidFill>
              </a:ln>
            </p:spPr>
            <p:txBody>
              <a:bodyPr wrap="square" rtlCol="0">
                <a:spAutoFit/>
              </a:bodyPr>
              <a:lstStyle/>
              <a:p>
                <a:r>
                  <a:rPr lang="en-US" sz="2400" b="1" dirty="0" smtClean="0">
                    <a:solidFill>
                      <a:srgbClr val="008000"/>
                    </a:solidFill>
                    <a:cs typeface="Helvetica"/>
                  </a:rPr>
                  <a:t>Prop.</a:t>
                </a:r>
                <a:r>
                  <a:rPr lang="en-US" sz="2400" dirty="0" smtClean="0">
                    <a:solidFill>
                      <a:srgbClr val="800000"/>
                    </a:solidFill>
                    <a:cs typeface="Helvetica"/>
                  </a:rPr>
                  <a:t> </a:t>
                </a:r>
                <a:r>
                  <a:rPr lang="en-US" sz="2400" dirty="0">
                    <a:latin typeface="Helvetica"/>
                    <a:cs typeface="Helvetica"/>
                  </a:rPr>
                  <a:t>For </a:t>
                </a:r>
                <a:r>
                  <a:rPr lang="en-US" sz="2400" dirty="0" smtClean="0">
                    <a:latin typeface="Helvetica"/>
                    <a:cs typeface="Helvetica"/>
                  </a:rPr>
                  <a:t>any matrix </a:t>
                </a:r>
                <a14:m>
                  <m:oMath xmlns:m="http://schemas.openxmlformats.org/officeDocument/2006/math">
                    <m:r>
                      <a:rPr lang="en-US" sz="2400" i="1">
                        <a:latin typeface="Cambria Math"/>
                        <a:cs typeface="Helvetica"/>
                      </a:rPr>
                      <m:t>𝐴</m:t>
                    </m:r>
                  </m:oMath>
                </a14:m>
                <a:r>
                  <a:rPr lang="en-US" sz="2400" dirty="0">
                    <a:latin typeface="Helvetica"/>
                    <a:cs typeface="Helvetica"/>
                  </a:rPr>
                  <a:t>, matrix </a:t>
                </a:r>
                <a14:m>
                  <m:oMath xmlns:m="http://schemas.openxmlformats.org/officeDocument/2006/math">
                    <m:r>
                      <a:rPr lang="en-US" sz="2400" i="1" dirty="0">
                        <a:latin typeface="Cambria Math"/>
                        <a:cs typeface="Helvetica"/>
                      </a:rPr>
                      <m:t>𝑈</m:t>
                    </m:r>
                  </m:oMath>
                </a14:m>
                <a:r>
                  <a:rPr lang="en-US" sz="2400" dirty="0">
                    <a:latin typeface="Helvetica"/>
                    <a:cs typeface="Helvetica"/>
                  </a:rPr>
                  <a:t> below </a:t>
                </a:r>
                <a14:m>
                  <m:oMath xmlns:m="http://schemas.openxmlformats.org/officeDocument/2006/math">
                    <m:r>
                      <a:rPr lang="en-US" sz="2400" i="1" dirty="0">
                        <a:latin typeface="Cambria Math"/>
                        <a:cs typeface="Helvetica"/>
                      </a:rPr>
                      <m:t>(</m:t>
                    </m:r>
                    <m:r>
                      <a:rPr lang="en-US" sz="2400" i="1" dirty="0">
                        <a:latin typeface="Cambria Math"/>
                        <a:cs typeface="Helvetica"/>
                      </a:rPr>
                      <m:t>𝑘</m:t>
                    </m:r>
                    <m:r>
                      <a:rPr lang="en-US" sz="2400" i="1" dirty="0">
                        <a:latin typeface="Cambria Math"/>
                        <a:cs typeface="Helvetica"/>
                      </a:rPr>
                      <m:t>&lt;</m:t>
                    </m:r>
                    <m:sSup>
                      <m:sSupPr>
                        <m:ctrlPr>
                          <a:rPr lang="en-US" sz="2400" i="1" dirty="0">
                            <a:latin typeface="Cambria Math"/>
                            <a:cs typeface="Helvetica"/>
                          </a:rPr>
                        </m:ctrlPr>
                      </m:sSupPr>
                      <m:e>
                        <m:r>
                          <a:rPr lang="en-US" sz="2400" i="1" dirty="0">
                            <a:latin typeface="Cambria Math"/>
                            <a:cs typeface="Helvetica"/>
                          </a:rPr>
                          <m:t>𝑑</m:t>
                        </m:r>
                      </m:e>
                      <m:sup>
                        <m:r>
                          <a:rPr lang="en-US" sz="2400" i="1" dirty="0">
                            <a:latin typeface="Cambria Math"/>
                            <a:cs typeface="Helvetica"/>
                          </a:rPr>
                          <m:t>2</m:t>
                        </m:r>
                      </m:sup>
                    </m:sSup>
                    <m:r>
                      <a:rPr lang="en-US" sz="2400" i="1" dirty="0">
                        <a:latin typeface="Cambria Math"/>
                        <a:cs typeface="Helvetica"/>
                      </a:rPr>
                      <m:t>/2)</m:t>
                    </m:r>
                  </m:oMath>
                </a14:m>
                <a:r>
                  <a:rPr lang="en-US" sz="2400" dirty="0">
                    <a:latin typeface="Helvetica"/>
                    <a:cs typeface="Helvetica"/>
                  </a:rPr>
                  <a:t> has </a:t>
                </a:r>
                <a:endParaRPr lang="en-US" sz="2400" dirty="0" smtClean="0">
                  <a:latin typeface="Helvetica"/>
                  <a:cs typeface="Helvetica"/>
                </a:endParaRPr>
              </a:p>
              <a:p>
                <a:r>
                  <a:rPr lang="en-US" sz="2400" dirty="0">
                    <a:cs typeface="Helvetica"/>
                  </a:rPr>
                  <a:t>	</a:t>
                </a:r>
                <a14:m>
                  <m:oMath xmlns:m="http://schemas.openxmlformats.org/officeDocument/2006/math">
                    <m:sSub>
                      <m:sSubPr>
                        <m:ctrlPr>
                          <a:rPr lang="en-US" sz="2400" b="0" i="1" smtClean="0">
                            <a:latin typeface="Cambria Math"/>
                            <a:cs typeface="Helvetica"/>
                          </a:rPr>
                        </m:ctrlPr>
                      </m:sSubPr>
                      <m:e>
                        <m:r>
                          <a:rPr lang="en-US" sz="2400" b="0" i="1" smtClean="0">
                            <a:latin typeface="Cambria Math"/>
                            <a:cs typeface="Helvetica"/>
                          </a:rPr>
                          <m:t>𝜎</m:t>
                        </m:r>
                      </m:e>
                      <m:sub>
                        <m:r>
                          <a:rPr lang="en-US" sz="2400" b="0" i="1" smtClean="0">
                            <a:latin typeface="Cambria Math"/>
                            <a:cs typeface="Helvetica"/>
                          </a:rPr>
                          <m:t>𝑘</m:t>
                        </m:r>
                      </m:sub>
                    </m:sSub>
                    <m:d>
                      <m:dPr>
                        <m:ctrlPr>
                          <a:rPr lang="en-US" sz="2400" b="0" i="1" smtClean="0">
                            <a:latin typeface="Cambria Math"/>
                            <a:cs typeface="Helvetica"/>
                          </a:rPr>
                        </m:ctrlPr>
                      </m:dPr>
                      <m:e>
                        <m:acc>
                          <m:accPr>
                            <m:chr m:val="̃"/>
                            <m:ctrlPr>
                              <a:rPr lang="en-US" sz="2400" b="0" i="1" smtClean="0">
                                <a:latin typeface="Cambria Math"/>
                                <a:cs typeface="Helvetica"/>
                              </a:rPr>
                            </m:ctrlPr>
                          </m:accPr>
                          <m:e>
                            <m:r>
                              <a:rPr lang="en-US" sz="2400" i="1">
                                <a:latin typeface="Cambria Math"/>
                                <a:cs typeface="Helvetica"/>
                              </a:rPr>
                              <m:t>𝐴</m:t>
                            </m:r>
                          </m:e>
                        </m:acc>
                      </m:e>
                    </m:d>
                    <m:r>
                      <a:rPr lang="en-US" sz="2400" b="0" i="1" smtClean="0">
                        <a:latin typeface="Cambria Math"/>
                        <a:cs typeface="Helvetica"/>
                      </a:rPr>
                      <m:t>≥1/</m:t>
                    </m:r>
                    <m:r>
                      <a:rPr lang="en-US" sz="2400" b="0" i="1" smtClean="0">
                        <a:latin typeface="Cambria Math"/>
                        <a:cs typeface="Helvetica"/>
                      </a:rPr>
                      <m:t>𝑝𝑜𝑙𝑦</m:t>
                    </m:r>
                    <m:d>
                      <m:dPr>
                        <m:ctrlPr>
                          <a:rPr lang="en-US" sz="2400" b="0" i="1" smtClean="0">
                            <a:latin typeface="Cambria Math"/>
                            <a:cs typeface="Helvetica"/>
                          </a:rPr>
                        </m:ctrlPr>
                      </m:dPr>
                      <m:e>
                        <m:r>
                          <a:rPr lang="en-US" sz="2400" b="0" i="1" smtClean="0">
                            <a:latin typeface="Cambria Math"/>
                            <a:cs typeface="Helvetica"/>
                          </a:rPr>
                          <m:t>𝑘</m:t>
                        </m:r>
                        <m:r>
                          <a:rPr lang="en-US" sz="2400" b="0" i="1" smtClean="0">
                            <a:latin typeface="Cambria Math"/>
                            <a:cs typeface="Helvetica"/>
                          </a:rPr>
                          <m:t>,</m:t>
                        </m:r>
                        <m:r>
                          <a:rPr lang="en-US" sz="2400" b="0" i="1" smtClean="0">
                            <a:latin typeface="Cambria Math"/>
                            <a:cs typeface="Helvetica"/>
                          </a:rPr>
                          <m:t>𝑑</m:t>
                        </m:r>
                        <m:r>
                          <a:rPr lang="en-US" sz="2400" b="0" i="1" smtClean="0">
                            <a:latin typeface="Cambria Math"/>
                            <a:cs typeface="Helvetica"/>
                          </a:rPr>
                          <m:t>,</m:t>
                        </m:r>
                        <m:f>
                          <m:fPr>
                            <m:ctrlPr>
                              <a:rPr lang="en-US" sz="2400" b="0" i="1" smtClean="0">
                                <a:latin typeface="Cambria Math"/>
                                <a:cs typeface="Helvetica"/>
                              </a:rPr>
                            </m:ctrlPr>
                          </m:fPr>
                          <m:num>
                            <m:r>
                              <a:rPr lang="en-US" sz="2400" b="0" i="1" smtClean="0">
                                <a:latin typeface="Cambria Math"/>
                                <a:cs typeface="Helvetica"/>
                              </a:rPr>
                              <m:t>1</m:t>
                            </m:r>
                          </m:num>
                          <m:den>
                            <m:r>
                              <a:rPr lang="en-US" sz="2400" b="0" i="1" smtClean="0">
                                <a:latin typeface="Cambria Math"/>
                                <a:cs typeface="Helvetica"/>
                              </a:rPr>
                              <m:t>𝜌</m:t>
                            </m:r>
                          </m:den>
                        </m:f>
                      </m:e>
                    </m:d>
                  </m:oMath>
                </a14:m>
                <a:r>
                  <a:rPr lang="en-US" sz="2400" dirty="0" smtClean="0">
                    <a:cs typeface="Helvetica"/>
                  </a:rPr>
                  <a:t>  with probability </a:t>
                </a:r>
                <a:r>
                  <a:rPr lang="en-US" sz="2400" i="1" dirty="0" smtClean="0">
                    <a:cs typeface="Helvetica"/>
                  </a:rPr>
                  <a:t>1- </a:t>
                </a:r>
                <a:r>
                  <a:rPr lang="en-US" sz="2400" i="1" dirty="0" err="1" smtClean="0">
                    <a:cs typeface="Helvetica"/>
                  </a:rPr>
                  <a:t>exp</a:t>
                </a:r>
                <a:r>
                  <a:rPr lang="en-US" sz="2400" i="1" dirty="0" smtClean="0">
                    <a:cs typeface="Helvetica"/>
                  </a:rPr>
                  <a:t>(-poly(d)).</a:t>
                </a:r>
                <a:endParaRPr lang="en-US" sz="2400" i="1" dirty="0">
                  <a:cs typeface="Helvetica"/>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75353" y="1295400"/>
                <a:ext cx="8472314" cy="1114792"/>
              </a:xfrm>
              <a:prstGeom prst="rect">
                <a:avLst/>
              </a:prstGeom>
              <a:blipFill rotWithShape="1">
                <a:blip r:embed="rId10"/>
                <a:stretch>
                  <a:fillRect l="-1004" t="-3743" r="-143"/>
                </a:stretch>
              </a:blipFill>
              <a:ln w="28575">
                <a:solidFill>
                  <a:schemeClr val="accent3">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048000" y="4119265"/>
                <a:ext cx="5799667" cy="830997"/>
              </a:xfrm>
              <a:prstGeom prst="rect">
                <a:avLst/>
              </a:prstGeom>
            </p:spPr>
            <p:txBody>
              <a:bodyPr wrap="square">
                <a:spAutoFit/>
              </a:bodyPr>
              <a:lstStyle/>
              <a:p>
                <a:pPr marL="342900" indent="-342900">
                  <a:buFont typeface="Arial" panose="020B0604020202020204" pitchFamily="34" charset="0"/>
                  <a:buChar char="•"/>
                </a:pPr>
                <a:r>
                  <a:rPr lang="en-US" sz="2400" dirty="0" smtClean="0">
                    <a:cs typeface="Helvetica"/>
                  </a:rPr>
                  <a:t>only </a:t>
                </a:r>
                <a14:m>
                  <m:oMath xmlns:m="http://schemas.openxmlformats.org/officeDocument/2006/math">
                    <m:r>
                      <a:rPr lang="en-US" sz="2400" i="1" dirty="0">
                        <a:latin typeface="Cambria Math"/>
                        <a:cs typeface="Helvetica"/>
                      </a:rPr>
                      <m:t>2</m:t>
                    </m:r>
                    <m:r>
                      <a:rPr lang="en-US" sz="2400" i="1" dirty="0">
                        <a:latin typeface="Cambria Math"/>
                        <a:cs typeface="Helvetica"/>
                      </a:rPr>
                      <m:t>𝑑</m:t>
                    </m:r>
                  </m:oMath>
                </a14:m>
                <a:r>
                  <a:rPr lang="en-US" sz="2400" dirty="0">
                    <a:cs typeface="Helvetica"/>
                  </a:rPr>
                  <a:t> bits of </a:t>
                </a:r>
                <a:r>
                  <a:rPr lang="en-US" sz="2400" dirty="0" smtClean="0">
                    <a:cs typeface="Helvetica"/>
                  </a:rPr>
                  <a:t>randomness in </a:t>
                </a:r>
                <a14:m>
                  <m:oMath xmlns:m="http://schemas.openxmlformats.org/officeDocument/2006/math">
                    <m:sSup>
                      <m:sSupPr>
                        <m:ctrlPr>
                          <a:rPr lang="en-US" sz="2400" b="0" i="1" smtClean="0">
                            <a:latin typeface="Cambria Math"/>
                            <a:cs typeface="Helvetica"/>
                          </a:rPr>
                        </m:ctrlPr>
                      </m:sSupPr>
                      <m:e>
                        <m:r>
                          <a:rPr lang="en-US" sz="2400" b="0" i="1" smtClean="0">
                            <a:latin typeface="Cambria Math"/>
                            <a:cs typeface="Helvetica"/>
                          </a:rPr>
                          <m:t>𝑑</m:t>
                        </m:r>
                      </m:e>
                      <m:sup>
                        <m:r>
                          <a:rPr lang="en-US" sz="2400" b="0" i="1" smtClean="0">
                            <a:latin typeface="Cambria Math"/>
                            <a:cs typeface="Helvetica"/>
                          </a:rPr>
                          <m:t>2</m:t>
                        </m:r>
                      </m:sup>
                    </m:sSup>
                  </m:oMath>
                </a14:m>
                <a:r>
                  <a:rPr lang="en-US" sz="2400" dirty="0" smtClean="0">
                    <a:cs typeface="Helvetica"/>
                  </a:rPr>
                  <a:t> dims</a:t>
                </a:r>
              </a:p>
              <a:p>
                <a:pPr marL="342900" indent="-342900">
                  <a:buFont typeface="Arial" panose="020B0604020202020204" pitchFamily="34" charset="0"/>
                  <a:buChar char="•"/>
                </a:pPr>
                <a:r>
                  <a:rPr lang="en-US" sz="2400" dirty="0" smtClean="0">
                    <a:cs typeface="Helvetica"/>
                  </a:rPr>
                  <a:t>Block dependencies</a:t>
                </a:r>
                <a:endParaRPr lang="en-US" sz="2400" dirty="0">
                  <a:cs typeface="Helvetica"/>
                </a:endParaRPr>
              </a:p>
            </p:txBody>
          </p:sp>
        </mc:Choice>
        <mc:Fallback xmlns="">
          <p:sp>
            <p:nvSpPr>
              <p:cNvPr id="8" name="Rectangle 7"/>
              <p:cNvSpPr>
                <a:spLocks noRot="1" noChangeAspect="1" noMove="1" noResize="1" noEditPoints="1" noAdjustHandles="1" noChangeArrowheads="1" noChangeShapeType="1" noTextEdit="1"/>
              </p:cNvSpPr>
              <p:nvPr/>
            </p:nvSpPr>
            <p:spPr>
              <a:xfrm>
                <a:off x="3048000" y="4119265"/>
                <a:ext cx="5799667" cy="830997"/>
              </a:xfrm>
              <a:prstGeom prst="rect">
                <a:avLst/>
              </a:prstGeom>
              <a:blipFill rotWithShape="1">
                <a:blip r:embed="rId11"/>
                <a:stretch>
                  <a:fillRect l="-1367"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271043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p:bldP spid="23" grpId="0" uiExpand="1" build="p"/>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Projections of product vectors</a:t>
            </a:r>
            <a:endParaRPr lang="en-US" dirty="0"/>
          </a:p>
        </p:txBody>
      </p:sp>
      <mc:AlternateContent xmlns:mc="http://schemas.openxmlformats.org/markup-compatibility/2006" xmlns:a14="http://schemas.microsoft.com/office/drawing/2010/main">
        <mc:Choice Requires="a14">
          <p:sp>
            <p:nvSpPr>
              <p:cNvPr id="29" name="Content Placeholder 5"/>
              <p:cNvSpPr>
                <a:spLocks noGrp="1"/>
              </p:cNvSpPr>
              <p:nvPr>
                <p:ph idx="1"/>
              </p:nvPr>
            </p:nvSpPr>
            <p:spPr>
              <a:xfrm>
                <a:off x="381000" y="1223738"/>
                <a:ext cx="8610600" cy="1519462"/>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2400" b="1" dirty="0" smtClean="0">
                    <a:solidFill>
                      <a:srgbClr val="C00000"/>
                    </a:solidFill>
                    <a:cs typeface="Helvetica"/>
                  </a:rPr>
                  <a:t>Question.</a:t>
                </a:r>
                <a:r>
                  <a:rPr lang="en-US" sz="2400" b="1" dirty="0" smtClean="0">
                    <a:solidFill>
                      <a:srgbClr val="008000"/>
                    </a:solidFill>
                    <a:cs typeface="Helvetica"/>
                  </a:rPr>
                  <a:t> </a:t>
                </a:r>
                <a:r>
                  <a:rPr lang="en-US" sz="2400" dirty="0" smtClean="0">
                    <a:cs typeface="Helvetica"/>
                  </a:rPr>
                  <a:t>Given </a:t>
                </a:r>
                <a:r>
                  <a:rPr lang="en-US" sz="2400" dirty="0" smtClean="0">
                    <a:solidFill>
                      <a:srgbClr val="C00000"/>
                    </a:solidFill>
                    <a:cs typeface="Helvetica"/>
                  </a:rPr>
                  <a:t>any vector </a:t>
                </a:r>
                <a14:m>
                  <m:oMath xmlns:m="http://schemas.openxmlformats.org/officeDocument/2006/math">
                    <m:r>
                      <a:rPr lang="en-US" sz="2400" b="0" i="1" smtClean="0">
                        <a:solidFill>
                          <a:srgbClr val="C00000"/>
                        </a:solidFill>
                        <a:latin typeface="Cambria Math"/>
                        <a:cs typeface="Helvetica"/>
                      </a:rPr>
                      <m:t>𝑎</m:t>
                    </m:r>
                    <m:r>
                      <a:rPr lang="en-US" sz="2400" b="0" i="1" smtClean="0">
                        <a:solidFill>
                          <a:srgbClr val="C00000"/>
                        </a:solidFill>
                        <a:latin typeface="Cambria Math"/>
                        <a:cs typeface="Helvetica"/>
                      </a:rPr>
                      <m:t>∈</m:t>
                    </m:r>
                    <m:sSup>
                      <m:sSupPr>
                        <m:ctrlPr>
                          <a:rPr lang="en-US" sz="2400" b="0" i="1" smtClean="0">
                            <a:solidFill>
                              <a:srgbClr val="C00000"/>
                            </a:solidFill>
                            <a:latin typeface="Cambria Math"/>
                            <a:ea typeface="Cambria Math"/>
                            <a:cs typeface="Helvetica"/>
                          </a:rPr>
                        </m:ctrlPr>
                      </m:sSupPr>
                      <m:e>
                        <m:r>
                          <a:rPr lang="en-US" sz="2400" b="0" i="1" smtClean="0">
                            <a:solidFill>
                              <a:srgbClr val="C00000"/>
                            </a:solidFill>
                            <a:latin typeface="Cambria Math"/>
                            <a:ea typeface="Cambria Math"/>
                            <a:cs typeface="Helvetica"/>
                          </a:rPr>
                          <m:t>ℝ</m:t>
                        </m:r>
                      </m:e>
                      <m:sup>
                        <m:r>
                          <a:rPr lang="en-US" sz="2400" b="0" i="1" smtClean="0">
                            <a:solidFill>
                              <a:srgbClr val="C00000"/>
                            </a:solidFill>
                            <a:latin typeface="Cambria Math"/>
                            <a:ea typeface="Cambria Math"/>
                            <a:cs typeface="Helvetica"/>
                          </a:rPr>
                          <m:t>𝑑</m:t>
                        </m:r>
                      </m:sup>
                    </m:sSup>
                  </m:oMath>
                </a14:m>
                <a:r>
                  <a:rPr lang="en-US" sz="2400" dirty="0" smtClean="0">
                    <a:cs typeface="Helvetica"/>
                  </a:rPr>
                  <a:t>  and </a:t>
                </a:r>
                <a:r>
                  <a:rPr lang="en-US" sz="2400" dirty="0" err="1" smtClean="0">
                    <a:cs typeface="Helvetica"/>
                  </a:rPr>
                  <a:t>gaussian</a:t>
                </a:r>
                <a:r>
                  <a:rPr lang="en-US" sz="2400" dirty="0" smtClean="0">
                    <a:cs typeface="Helvetica"/>
                  </a:rPr>
                  <a:t> </a:t>
                </a:r>
                <a14:m>
                  <m:oMath xmlns:m="http://schemas.openxmlformats.org/officeDocument/2006/math">
                    <m:r>
                      <a:rPr lang="en-US" sz="2400" b="0" i="1" smtClean="0">
                        <a:latin typeface="Cambria Math"/>
                        <a:cs typeface="Helvetica"/>
                      </a:rPr>
                      <m:t>𝜌</m:t>
                    </m:r>
                  </m:oMath>
                </a14:m>
                <a:r>
                  <a:rPr lang="en-US" sz="2400" dirty="0" smtClean="0">
                    <a:cs typeface="Helvetica"/>
                  </a:rPr>
                  <a:t>-perturbation </a:t>
                </a:r>
                <a14:m>
                  <m:oMath xmlns:m="http://schemas.openxmlformats.org/officeDocument/2006/math">
                    <m:acc>
                      <m:accPr>
                        <m:chr m:val="̃"/>
                        <m:ctrlPr>
                          <a:rPr lang="en-US" sz="2400" i="1" smtClean="0">
                            <a:latin typeface="Cambria Math"/>
                            <a:cs typeface="Helvetica"/>
                          </a:rPr>
                        </m:ctrlPr>
                      </m:accPr>
                      <m:e>
                        <m:r>
                          <a:rPr lang="en-US" sz="2400" b="0" i="1" smtClean="0">
                            <a:latin typeface="Cambria Math"/>
                            <a:cs typeface="Helvetica"/>
                          </a:rPr>
                          <m:t>𝑎</m:t>
                        </m:r>
                      </m:e>
                    </m:acc>
                    <m:r>
                      <a:rPr lang="en-US" sz="2400" b="0" i="1" smtClean="0">
                        <a:latin typeface="Cambria Math"/>
                        <a:cs typeface="Helvetica"/>
                      </a:rPr>
                      <m:t>=</m:t>
                    </m:r>
                    <m:r>
                      <a:rPr lang="en-US" sz="2400" b="0" i="1" smtClean="0">
                        <a:latin typeface="Cambria Math"/>
                        <a:cs typeface="Helvetica"/>
                      </a:rPr>
                      <m:t>𝑎</m:t>
                    </m:r>
                    <m:r>
                      <a:rPr lang="en-US" sz="2400" b="0" i="1" smtClean="0">
                        <a:latin typeface="Cambria Math"/>
                        <a:cs typeface="Helvetica"/>
                      </a:rPr>
                      <m:t>+</m:t>
                    </m:r>
                    <m:r>
                      <a:rPr lang="en-US" sz="2400" b="0" i="1" smtClean="0">
                        <a:latin typeface="Cambria Math"/>
                        <a:cs typeface="Helvetica"/>
                      </a:rPr>
                      <m:t>𝜖</m:t>
                    </m:r>
                  </m:oMath>
                </a14:m>
                <a:r>
                  <a:rPr lang="en-US" sz="2400" dirty="0" smtClean="0">
                    <a:cs typeface="Helvetica"/>
                  </a:rPr>
                  <a:t>, does </a:t>
                </a:r>
                <a14:m>
                  <m:oMath xmlns:m="http://schemas.openxmlformats.org/officeDocument/2006/math">
                    <m:acc>
                      <m:accPr>
                        <m:chr m:val="̃"/>
                        <m:ctrlPr>
                          <a:rPr lang="en-US" sz="2400" b="0" i="1" smtClean="0">
                            <a:solidFill>
                              <a:srgbClr val="C00000"/>
                            </a:solidFill>
                            <a:latin typeface="Cambria Math"/>
                            <a:cs typeface="Helvetica"/>
                          </a:rPr>
                        </m:ctrlPr>
                      </m:accPr>
                      <m:e>
                        <m:r>
                          <a:rPr lang="en-US" sz="2400" b="1" i="1" smtClean="0">
                            <a:solidFill>
                              <a:srgbClr val="C00000"/>
                            </a:solidFill>
                            <a:latin typeface="Cambria Math"/>
                            <a:cs typeface="Helvetica"/>
                          </a:rPr>
                          <m:t>𝒂</m:t>
                        </m:r>
                      </m:e>
                    </m:acc>
                    <m:r>
                      <a:rPr lang="en-US" sz="2400" b="1" i="1" dirty="0" smtClean="0">
                        <a:solidFill>
                          <a:srgbClr val="C00000"/>
                        </a:solidFill>
                        <a:latin typeface="Cambria Math"/>
                        <a:cs typeface="Helvetica"/>
                      </a:rPr>
                      <m:t>⊗</m:t>
                    </m:r>
                    <m:acc>
                      <m:accPr>
                        <m:chr m:val="̃"/>
                        <m:ctrlPr>
                          <a:rPr lang="en-US" sz="2400" i="1" smtClean="0">
                            <a:solidFill>
                              <a:srgbClr val="C00000"/>
                            </a:solidFill>
                            <a:latin typeface="Cambria Math"/>
                            <a:cs typeface="Helvetica"/>
                          </a:rPr>
                        </m:ctrlPr>
                      </m:accPr>
                      <m:e>
                        <m:r>
                          <a:rPr lang="en-US" sz="2400" b="1" i="1" smtClean="0">
                            <a:solidFill>
                              <a:srgbClr val="C00000"/>
                            </a:solidFill>
                            <a:latin typeface="Cambria Math"/>
                            <a:cs typeface="Helvetica"/>
                          </a:rPr>
                          <m:t>𝒂</m:t>
                        </m:r>
                      </m:e>
                    </m:acc>
                  </m:oMath>
                </a14:m>
                <a:r>
                  <a:rPr lang="en-US" sz="2400" dirty="0" smtClean="0">
                    <a:cs typeface="Helvetica"/>
                  </a:rPr>
                  <a:t>  have projection </a:t>
                </a:r>
                <a14:m>
                  <m:oMath xmlns:m="http://schemas.openxmlformats.org/officeDocument/2006/math">
                    <m:r>
                      <a:rPr lang="en-US" sz="2400" b="0" i="1" smtClean="0">
                        <a:solidFill>
                          <a:srgbClr val="C00000"/>
                        </a:solidFill>
                        <a:latin typeface="Cambria Math"/>
                        <a:cs typeface="Helvetica"/>
                      </a:rPr>
                      <m:t>𝑝𝑜𝑙𝑦</m:t>
                    </m:r>
                    <m:r>
                      <a:rPr lang="en-US" sz="2400" b="0" i="1" smtClean="0">
                        <a:solidFill>
                          <a:srgbClr val="C00000"/>
                        </a:solidFill>
                        <a:latin typeface="Cambria Math"/>
                        <a:cs typeface="Helvetica"/>
                      </a:rPr>
                      <m:t>(</m:t>
                    </m:r>
                    <m:r>
                      <a:rPr lang="en-US" sz="2400" b="0" i="1" smtClean="0">
                        <a:solidFill>
                          <a:srgbClr val="C00000"/>
                        </a:solidFill>
                        <a:latin typeface="Cambria Math"/>
                        <a:cs typeface="Helvetica"/>
                      </a:rPr>
                      <m:t>𝜌</m:t>
                    </m:r>
                    <m:r>
                      <a:rPr lang="en-US" sz="2400" b="0" i="1" smtClean="0">
                        <a:solidFill>
                          <a:srgbClr val="C00000"/>
                        </a:solidFill>
                        <a:latin typeface="Cambria Math"/>
                        <a:cs typeface="Helvetica"/>
                      </a:rPr>
                      <m:t>,</m:t>
                    </m:r>
                    <m:f>
                      <m:fPr>
                        <m:ctrlPr>
                          <a:rPr lang="en-US" sz="2400" b="0" i="1" smtClean="0">
                            <a:solidFill>
                              <a:srgbClr val="C00000"/>
                            </a:solidFill>
                            <a:latin typeface="Cambria Math"/>
                            <a:cs typeface="Helvetica"/>
                          </a:rPr>
                        </m:ctrlPr>
                      </m:fPr>
                      <m:num>
                        <m:r>
                          <a:rPr lang="en-US" sz="2400" b="0" i="1" smtClean="0">
                            <a:solidFill>
                              <a:srgbClr val="C00000"/>
                            </a:solidFill>
                            <a:latin typeface="Cambria Math"/>
                            <a:cs typeface="Helvetica"/>
                          </a:rPr>
                          <m:t>1</m:t>
                        </m:r>
                      </m:num>
                      <m:den>
                        <m:r>
                          <a:rPr lang="en-US" sz="2400" b="0" i="1" smtClean="0">
                            <a:solidFill>
                              <a:srgbClr val="C00000"/>
                            </a:solidFill>
                            <a:latin typeface="Cambria Math"/>
                            <a:cs typeface="Helvetica"/>
                          </a:rPr>
                          <m:t>𝑑</m:t>
                        </m:r>
                      </m:den>
                    </m:f>
                    <m:r>
                      <a:rPr lang="en-US" sz="2400" b="0" i="1" smtClean="0">
                        <a:solidFill>
                          <a:srgbClr val="C00000"/>
                        </a:solidFill>
                        <a:latin typeface="Cambria Math"/>
                        <a:cs typeface="Helvetica"/>
                      </a:rPr>
                      <m:t>)</m:t>
                    </m:r>
                  </m:oMath>
                </a14:m>
                <a:r>
                  <a:rPr lang="en-US" sz="2400" dirty="0" smtClean="0">
                    <a:cs typeface="Helvetica"/>
                  </a:rPr>
                  <a:t> onto </a:t>
                </a:r>
                <a:r>
                  <a:rPr lang="en-US" sz="2400" i="1" dirty="0" smtClean="0">
                    <a:solidFill>
                      <a:srgbClr val="C00000"/>
                    </a:solidFill>
                    <a:cs typeface="Helvetica"/>
                  </a:rPr>
                  <a:t>any</a:t>
                </a:r>
                <a:r>
                  <a:rPr lang="en-US" sz="2400" dirty="0" smtClean="0">
                    <a:solidFill>
                      <a:srgbClr val="C00000"/>
                    </a:solidFill>
                    <a:cs typeface="Helvetica"/>
                  </a:rPr>
                  <a:t> given </a:t>
                </a:r>
                <a14:m>
                  <m:oMath xmlns:m="http://schemas.openxmlformats.org/officeDocument/2006/math">
                    <m:sSup>
                      <m:sSupPr>
                        <m:ctrlPr>
                          <a:rPr lang="en-US" sz="2400" b="0" i="1" smtClean="0">
                            <a:solidFill>
                              <a:srgbClr val="C00000"/>
                            </a:solidFill>
                            <a:latin typeface="Cambria Math"/>
                            <a:cs typeface="Helvetica"/>
                          </a:rPr>
                        </m:ctrlPr>
                      </m:sSupPr>
                      <m:e>
                        <m:r>
                          <a:rPr lang="en-US" sz="2400" b="0" i="1" smtClean="0">
                            <a:solidFill>
                              <a:srgbClr val="C00000"/>
                            </a:solidFill>
                            <a:latin typeface="Cambria Math"/>
                            <a:cs typeface="Helvetica"/>
                          </a:rPr>
                          <m:t>𝑑</m:t>
                        </m:r>
                      </m:e>
                      <m:sup>
                        <m:r>
                          <a:rPr lang="en-US" sz="2400" b="0" i="1" smtClean="0">
                            <a:solidFill>
                              <a:srgbClr val="C00000"/>
                            </a:solidFill>
                            <a:latin typeface="Cambria Math"/>
                            <a:cs typeface="Helvetica"/>
                          </a:rPr>
                          <m:t>2</m:t>
                        </m:r>
                      </m:sup>
                    </m:sSup>
                    <m:r>
                      <a:rPr lang="en-US" sz="2400" b="0" i="1" smtClean="0">
                        <a:solidFill>
                          <a:srgbClr val="C00000"/>
                        </a:solidFill>
                        <a:latin typeface="Cambria Math"/>
                        <a:cs typeface="Helvetica"/>
                      </a:rPr>
                      <m:t>/2</m:t>
                    </m:r>
                  </m:oMath>
                </a14:m>
                <a:r>
                  <a:rPr lang="en-US" sz="2400" dirty="0" smtClean="0">
                    <a:solidFill>
                      <a:srgbClr val="C00000"/>
                    </a:solidFill>
                    <a:cs typeface="Helvetica"/>
                  </a:rPr>
                  <a:t> dimensional subspace </a:t>
                </a:r>
                <a14:m>
                  <m:oMath xmlns:m="http://schemas.openxmlformats.org/officeDocument/2006/math">
                    <m:r>
                      <a:rPr lang="en-US" sz="2400" i="1" dirty="0" smtClean="0">
                        <a:solidFill>
                          <a:srgbClr val="C00000"/>
                        </a:solidFill>
                        <a:latin typeface="Cambria Math"/>
                        <a:cs typeface="Helvetica"/>
                      </a:rPr>
                      <m:t>𝑆</m:t>
                    </m:r>
                    <m:r>
                      <a:rPr lang="en-US" sz="2400" b="0" i="1" dirty="0" smtClean="0">
                        <a:solidFill>
                          <a:srgbClr val="C00000"/>
                        </a:solidFill>
                        <a:latin typeface="Cambria Math"/>
                        <a:cs typeface="Helvetica"/>
                      </a:rPr>
                      <m:t>⊂</m:t>
                    </m:r>
                    <m:sSup>
                      <m:sSupPr>
                        <m:ctrlPr>
                          <a:rPr lang="en-US" sz="2400" b="0" i="1" dirty="0" smtClean="0">
                            <a:solidFill>
                              <a:srgbClr val="C00000"/>
                            </a:solidFill>
                            <a:latin typeface="Cambria Math"/>
                            <a:cs typeface="Helvetica"/>
                          </a:rPr>
                        </m:ctrlPr>
                      </m:sSupPr>
                      <m:e>
                        <m:r>
                          <a:rPr lang="en-US" sz="2400" b="0" i="1" dirty="0" smtClean="0">
                            <a:solidFill>
                              <a:srgbClr val="C00000"/>
                            </a:solidFill>
                            <a:latin typeface="Cambria Math"/>
                            <a:cs typeface="Helvetica"/>
                          </a:rPr>
                          <m:t>𝑅</m:t>
                        </m:r>
                      </m:e>
                      <m:sup>
                        <m:sSup>
                          <m:sSupPr>
                            <m:ctrlPr>
                              <a:rPr lang="en-US" sz="2400" b="0" i="1" dirty="0" smtClean="0">
                                <a:solidFill>
                                  <a:srgbClr val="C00000"/>
                                </a:solidFill>
                                <a:latin typeface="Cambria Math"/>
                                <a:cs typeface="Helvetica"/>
                              </a:rPr>
                            </m:ctrlPr>
                          </m:sSupPr>
                          <m:e>
                            <m:r>
                              <a:rPr lang="en-US" sz="2400" b="0" i="1" dirty="0" smtClean="0">
                                <a:solidFill>
                                  <a:srgbClr val="C00000"/>
                                </a:solidFill>
                                <a:latin typeface="Cambria Math"/>
                                <a:cs typeface="Helvetica"/>
                              </a:rPr>
                              <m:t>𝑑</m:t>
                            </m:r>
                          </m:e>
                          <m:sup>
                            <m:r>
                              <a:rPr lang="en-US" sz="2400" b="0" i="1" dirty="0" smtClean="0">
                                <a:solidFill>
                                  <a:srgbClr val="C00000"/>
                                </a:solidFill>
                                <a:latin typeface="Cambria Math"/>
                                <a:cs typeface="Helvetica"/>
                              </a:rPr>
                              <m:t>2</m:t>
                            </m:r>
                          </m:sup>
                        </m:sSup>
                      </m:sup>
                    </m:sSup>
                  </m:oMath>
                </a14:m>
                <a:r>
                  <a:rPr lang="en-US" sz="2400" dirty="0" smtClean="0">
                    <a:cs typeface="Helvetica"/>
                  </a:rPr>
                  <a:t> with prob. </a:t>
                </a:r>
                <a14:m>
                  <m:oMath xmlns:m="http://schemas.openxmlformats.org/officeDocument/2006/math">
                    <m:r>
                      <a:rPr lang="en-US" sz="2400" b="0" i="1" smtClean="0">
                        <a:latin typeface="Cambria Math"/>
                        <a:cs typeface="Helvetica"/>
                      </a:rPr>
                      <m:t>1−</m:t>
                    </m:r>
                    <m:r>
                      <m:rPr>
                        <m:sty m:val="p"/>
                      </m:rPr>
                      <a:rPr lang="en-US" sz="2400" b="0" i="0" smtClean="0">
                        <a:latin typeface="Cambria Math"/>
                        <a:cs typeface="Helvetica"/>
                      </a:rPr>
                      <m:t>exp</m:t>
                    </m:r>
                    <m:r>
                      <a:rPr lang="en-US" sz="2400" b="0" i="1" smtClean="0">
                        <a:latin typeface="Cambria Math"/>
                        <a:cs typeface="Helvetica"/>
                      </a:rPr>
                      <m:t>(−</m:t>
                    </m:r>
                    <m:rad>
                      <m:radPr>
                        <m:degHide m:val="on"/>
                        <m:ctrlPr>
                          <a:rPr lang="en-US" sz="2400" b="0" i="1" smtClean="0">
                            <a:latin typeface="Cambria Math"/>
                            <a:cs typeface="Helvetica"/>
                          </a:rPr>
                        </m:ctrlPr>
                      </m:radPr>
                      <m:deg/>
                      <m:e>
                        <m:r>
                          <a:rPr lang="en-US" sz="2400" b="0" i="1" smtClean="0">
                            <a:latin typeface="Cambria Math"/>
                            <a:cs typeface="Helvetica"/>
                          </a:rPr>
                          <m:t>𝑑</m:t>
                        </m:r>
                      </m:e>
                    </m:rad>
                    <m:r>
                      <a:rPr lang="en-US" sz="2400" b="0" i="1" smtClean="0">
                        <a:latin typeface="Cambria Math"/>
                        <a:cs typeface="Helvetica"/>
                      </a:rPr>
                      <m:t>)</m:t>
                    </m:r>
                  </m:oMath>
                </a14:m>
                <a:r>
                  <a:rPr lang="en-US" sz="2400" dirty="0" smtClean="0">
                    <a:cs typeface="Helvetica"/>
                  </a:rPr>
                  <a:t> ?</a:t>
                </a:r>
                <a:endParaRPr lang="en-US" sz="2400" i="1" dirty="0" smtClean="0">
                  <a:cs typeface="Helvetica"/>
                </a:endParaRPr>
              </a:p>
            </p:txBody>
          </p:sp>
        </mc:Choice>
        <mc:Fallback xmlns="">
          <p:sp>
            <p:nvSpPr>
              <p:cNvPr id="29" name="Content Placeholder 5"/>
              <p:cNvSpPr>
                <a:spLocks noGrp="1" noRot="1" noChangeAspect="1" noMove="1" noResize="1" noEditPoints="1" noAdjustHandles="1" noChangeArrowheads="1" noChangeShapeType="1" noTextEdit="1"/>
              </p:cNvSpPr>
              <p:nvPr>
                <p:ph idx="1"/>
              </p:nvPr>
            </p:nvSpPr>
            <p:spPr>
              <a:xfrm>
                <a:off x="381000" y="1223738"/>
                <a:ext cx="8610600" cy="1519462"/>
              </a:xfrm>
              <a:blipFill rotWithShape="1">
                <a:blip r:embed="rId3"/>
                <a:stretch>
                  <a:fillRect l="-989" t="-1976" b="-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5"/>
              <p:cNvSpPr txBox="1">
                <a:spLocks/>
              </p:cNvSpPr>
              <p:nvPr/>
            </p:nvSpPr>
            <p:spPr>
              <a:xfrm>
                <a:off x="382772" y="3115547"/>
                <a:ext cx="7618228" cy="934145"/>
              </a:xfrm>
              <a:prstGeom prst="rect">
                <a:avLst/>
              </a:prstGeom>
              <a:ln>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b="1" dirty="0" smtClean="0">
                    <a:solidFill>
                      <a:schemeClr val="tx2"/>
                    </a:solidFill>
                    <a:latin typeface="+mn-lt"/>
                    <a:cs typeface="Helvetica"/>
                  </a:rPr>
                  <a:t>Easy :</a:t>
                </a:r>
                <a:r>
                  <a:rPr lang="en-US" sz="2400" dirty="0" smtClean="0">
                    <a:latin typeface="+mn-lt"/>
                    <a:cs typeface="Helvetica"/>
                  </a:rPr>
                  <a:t> Take </a:t>
                </a:r>
                <a14:m>
                  <m:oMath xmlns:m="http://schemas.openxmlformats.org/officeDocument/2006/math">
                    <m:sSup>
                      <m:sSupPr>
                        <m:ctrlPr>
                          <a:rPr lang="en-US" sz="2400" b="0" i="1" dirty="0" smtClean="0">
                            <a:latin typeface="Cambria Math"/>
                            <a:cs typeface="Helvetica"/>
                          </a:rPr>
                        </m:ctrlPr>
                      </m:sSupPr>
                      <m:e>
                        <m:r>
                          <a:rPr lang="en-US" sz="2400" b="0" i="1" dirty="0" smtClean="0">
                            <a:latin typeface="Cambria Math"/>
                            <a:cs typeface="Helvetica"/>
                          </a:rPr>
                          <m:t>𝑑</m:t>
                        </m:r>
                      </m:e>
                      <m:sup>
                        <m:r>
                          <a:rPr lang="en-US" sz="2400" b="0" i="1" dirty="0" smtClean="0">
                            <a:latin typeface="Cambria Math"/>
                            <a:cs typeface="Helvetica"/>
                          </a:rPr>
                          <m:t>2</m:t>
                        </m:r>
                      </m:sup>
                    </m:sSup>
                  </m:oMath>
                </a14:m>
                <a:r>
                  <a:rPr lang="en-US" sz="2400" dirty="0" smtClean="0">
                    <a:latin typeface="+mn-lt"/>
                    <a:cs typeface="Helvetica"/>
                  </a:rPr>
                  <a:t> dimensional </a:t>
                </a:r>
                <a14:m>
                  <m:oMath xmlns:m="http://schemas.openxmlformats.org/officeDocument/2006/math">
                    <m:r>
                      <a:rPr lang="en-US" sz="2400" i="1" dirty="0" smtClean="0">
                        <a:latin typeface="Cambria Math"/>
                        <a:cs typeface="Helvetica"/>
                      </a:rPr>
                      <m:t>𝑥</m:t>
                    </m:r>
                  </m:oMath>
                </a14:m>
                <a:r>
                  <a:rPr lang="en-US" sz="2400" dirty="0" smtClean="0">
                    <a:latin typeface="+mn-lt"/>
                    <a:cs typeface="Helvetica"/>
                  </a:rPr>
                  <a:t>, </a:t>
                </a:r>
                <a14:m>
                  <m:oMath xmlns:m="http://schemas.openxmlformats.org/officeDocument/2006/math">
                    <m:r>
                      <a:rPr lang="en-US" sz="2400" b="0" i="1" dirty="0" smtClean="0">
                        <a:latin typeface="Cambria Math"/>
                        <a:cs typeface="Helvetica"/>
                      </a:rPr>
                      <m:t>𝜌</m:t>
                    </m:r>
                  </m:oMath>
                </a14:m>
                <a:r>
                  <a:rPr lang="en-US" sz="2400" dirty="0" smtClean="0">
                    <a:latin typeface="+mn-lt"/>
                    <a:cs typeface="Helvetica"/>
                  </a:rPr>
                  <a:t>-perturbation to </a:t>
                </a:r>
                <a14:m>
                  <m:oMath xmlns:m="http://schemas.openxmlformats.org/officeDocument/2006/math">
                    <m:r>
                      <a:rPr lang="en-US" sz="2400" b="0" i="1" smtClean="0">
                        <a:latin typeface="Cambria Math"/>
                        <a:cs typeface="Helvetica"/>
                      </a:rPr>
                      <m:t>𝑥</m:t>
                    </m:r>
                  </m:oMath>
                </a14:m>
                <a:r>
                  <a:rPr lang="en-US" sz="2400" dirty="0" smtClean="0">
                    <a:latin typeface="+mn-lt"/>
                    <a:cs typeface="Helvetica"/>
                    <a:sym typeface="Wingdings"/>
                  </a:rPr>
                  <a:t>  </a:t>
                </a:r>
              </a:p>
              <a:p>
                <a:pPr marL="0" indent="0">
                  <a:buFont typeface="Arial"/>
                  <a:buNone/>
                </a:pPr>
                <a:r>
                  <a:rPr lang="en-US" sz="2400" dirty="0" smtClean="0">
                    <a:latin typeface="+mn-lt"/>
                    <a:cs typeface="Helvetica"/>
                    <a:sym typeface="Wingdings"/>
                  </a:rPr>
                  <a:t>will have projection </a:t>
                </a:r>
                <a14:m>
                  <m:oMath xmlns:m="http://schemas.openxmlformats.org/officeDocument/2006/math">
                    <m:r>
                      <a:rPr lang="en-US" sz="2400" i="1" dirty="0" smtClean="0">
                        <a:latin typeface="Cambria Math"/>
                        <a:cs typeface="Helvetica"/>
                        <a:sym typeface="Wingdings"/>
                      </a:rPr>
                      <m:t>&gt;</m:t>
                    </m:r>
                    <m:r>
                      <a:rPr lang="en-US" sz="2400" b="0" i="1" dirty="0" smtClean="0">
                        <a:latin typeface="Cambria Math"/>
                        <a:cs typeface="Helvetica"/>
                        <a:sym typeface="Wingdings"/>
                      </a:rPr>
                      <m:t>1/</m:t>
                    </m:r>
                    <m:r>
                      <a:rPr lang="en-US" sz="2400" b="0" i="1" dirty="0" smtClean="0">
                        <a:latin typeface="Cambria Math"/>
                        <a:cs typeface="Helvetica"/>
                        <a:sym typeface="Wingdings"/>
                      </a:rPr>
                      <m:t>𝑝𝑜𝑙𝑦</m:t>
                    </m:r>
                    <m:r>
                      <a:rPr lang="en-US" sz="2400" b="0" i="1" dirty="0" smtClean="0">
                        <a:latin typeface="Cambria Math"/>
                        <a:cs typeface="Helvetica"/>
                        <a:sym typeface="Wingdings"/>
                      </a:rPr>
                      <m:t>(</m:t>
                    </m:r>
                    <m:r>
                      <a:rPr lang="en-US" sz="2400" b="0" i="1" dirty="0" smtClean="0">
                        <a:latin typeface="Cambria Math"/>
                        <a:cs typeface="Helvetica"/>
                        <a:sym typeface="Wingdings"/>
                      </a:rPr>
                      <m:t>𝜌</m:t>
                    </m:r>
                    <m:r>
                      <a:rPr lang="en-US" sz="2400" b="0" i="1" dirty="0" smtClean="0">
                        <a:latin typeface="Cambria Math"/>
                        <a:cs typeface="Helvetica"/>
                        <a:sym typeface="Wingdings"/>
                      </a:rPr>
                      <m:t>) </m:t>
                    </m:r>
                  </m:oMath>
                </a14:m>
                <a:r>
                  <a:rPr lang="en-US" sz="2400" dirty="0" smtClean="0">
                    <a:latin typeface="+mn-lt"/>
                    <a:cs typeface="Helvetica"/>
                    <a:sym typeface="Wingdings"/>
                  </a:rPr>
                  <a:t>on to </a:t>
                </a:r>
                <a:r>
                  <a:rPr lang="en-US" sz="2400" i="1" dirty="0" smtClean="0">
                    <a:latin typeface="+mn-lt"/>
                    <a:cs typeface="Helvetica"/>
                    <a:sym typeface="Wingdings"/>
                  </a:rPr>
                  <a:t>S</a:t>
                </a:r>
                <a:r>
                  <a:rPr lang="en-US" sz="2400" dirty="0" smtClean="0">
                    <a:latin typeface="+mn-lt"/>
                    <a:cs typeface="Helvetica"/>
                    <a:sym typeface="Wingdings"/>
                  </a:rPr>
                  <a:t> </a:t>
                </a:r>
                <a:r>
                  <a:rPr lang="en-US" sz="2400" dirty="0" err="1" smtClean="0">
                    <a:latin typeface="+mn-lt"/>
                    <a:cs typeface="Helvetica"/>
                    <a:sym typeface="Wingdings"/>
                  </a:rPr>
                  <a:t>w.h.p</a:t>
                </a:r>
                <a:r>
                  <a:rPr lang="en-US" sz="2400" dirty="0" smtClean="0">
                    <a:latin typeface="+mn-lt"/>
                    <a:cs typeface="Helvetica"/>
                    <a:sym typeface="Wingdings"/>
                  </a:rPr>
                  <a:t>.</a:t>
                </a:r>
                <a:endParaRPr lang="en-US" sz="2400" i="1" dirty="0" smtClean="0">
                  <a:latin typeface="+mn-lt"/>
                  <a:cs typeface="Helvetica"/>
                </a:endParaRPr>
              </a:p>
            </p:txBody>
          </p:sp>
        </mc:Choice>
        <mc:Fallback xmlns="">
          <p:sp>
            <p:nvSpPr>
              <p:cNvPr id="16" name="Content Placeholder 5"/>
              <p:cNvSpPr txBox="1">
                <a:spLocks noRot="1" noChangeAspect="1" noMove="1" noResize="1" noEditPoints="1" noAdjustHandles="1" noChangeArrowheads="1" noChangeShapeType="1" noTextEdit="1"/>
              </p:cNvSpPr>
              <p:nvPr/>
            </p:nvSpPr>
            <p:spPr>
              <a:xfrm>
                <a:off x="382772" y="3115547"/>
                <a:ext cx="7618228" cy="934145"/>
              </a:xfrm>
              <a:prstGeom prst="rect">
                <a:avLst/>
              </a:prstGeom>
              <a:blipFill rotWithShape="1">
                <a:blip r:embed="rId4"/>
                <a:stretch>
                  <a:fillRect l="-1280" t="-5882" b="-11111"/>
                </a:stretch>
              </a:blipFill>
              <a:ln>
                <a:noFill/>
              </a:ln>
            </p:spPr>
            <p:txBody>
              <a:bodyPr/>
              <a:lstStyle/>
              <a:p>
                <a:r>
                  <a:rPr lang="en-US">
                    <a:noFill/>
                  </a:rPr>
                  <a:t> </a:t>
                </a:r>
              </a:p>
            </p:txBody>
          </p:sp>
        </mc:Fallback>
      </mc:AlternateContent>
      <p:sp>
        <p:nvSpPr>
          <p:cNvPr id="15" name="Rounded Rectangular Callout 14"/>
          <p:cNvSpPr/>
          <p:nvPr/>
        </p:nvSpPr>
        <p:spPr>
          <a:xfrm>
            <a:off x="6581690" y="3200039"/>
            <a:ext cx="2534356" cy="1635059"/>
          </a:xfrm>
          <a:prstGeom prst="wedgeRoundRectCallout">
            <a:avLst>
              <a:gd name="adj1" fmla="val -40929"/>
              <a:gd name="adj2" fmla="val -81525"/>
              <a:gd name="adj3" fmla="val 16667"/>
            </a:avLst>
          </a:prstGeom>
          <a:solidFill>
            <a:srgbClr val="E5FBE1"/>
          </a:solidFill>
          <a:ln>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cs typeface="Helvetica"/>
              </a:rPr>
              <a:t>anti-concentration for polynomials implies this with probability 1-1/poly</a:t>
            </a:r>
          </a:p>
        </p:txBody>
      </p:sp>
      <p:sp>
        <p:nvSpPr>
          <p:cNvPr id="17" name="Rectangle 16"/>
          <p:cNvSpPr/>
          <p:nvPr/>
        </p:nvSpPr>
        <p:spPr>
          <a:xfrm>
            <a:off x="650172" y="5670549"/>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8" name="Rectangle 17"/>
          <p:cNvSpPr/>
          <p:nvPr/>
        </p:nvSpPr>
        <p:spPr>
          <a:xfrm>
            <a:off x="2162203" y="5670549"/>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9" name="Rectangle 18"/>
          <p:cNvSpPr/>
          <p:nvPr/>
        </p:nvSpPr>
        <p:spPr>
          <a:xfrm>
            <a:off x="3674234" y="5671767"/>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0" name="Rectangle 19"/>
          <p:cNvSpPr/>
          <p:nvPr/>
        </p:nvSpPr>
        <p:spPr>
          <a:xfrm>
            <a:off x="6956533" y="5671767"/>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1" name="TextBox 20"/>
          <p:cNvSpPr txBox="1"/>
          <p:nvPr/>
        </p:nvSpPr>
        <p:spPr>
          <a:xfrm>
            <a:off x="5867871" y="5450911"/>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pic>
        <p:nvPicPr>
          <p:cNvPr id="22" name="Picture 21"/>
          <p:cNvPicPr>
            <a:picLocks noChangeAspect="1"/>
          </p:cNvPicPr>
          <p:nvPr/>
        </p:nvPicPr>
        <p:blipFill>
          <a:blip r:embed="rId5"/>
          <a:stretch>
            <a:fillRect/>
          </a:stretch>
        </p:blipFill>
        <p:spPr>
          <a:xfrm>
            <a:off x="817099" y="6008846"/>
            <a:ext cx="1110306" cy="390342"/>
          </a:xfrm>
          <a:prstGeom prst="rect">
            <a:avLst/>
          </a:prstGeom>
        </p:spPr>
      </p:pic>
      <p:pic>
        <p:nvPicPr>
          <p:cNvPr id="23" name="Picture 22"/>
          <p:cNvPicPr>
            <a:picLocks noChangeAspect="1"/>
          </p:cNvPicPr>
          <p:nvPr/>
        </p:nvPicPr>
        <p:blipFill>
          <a:blip r:embed="rId6"/>
          <a:stretch>
            <a:fillRect/>
          </a:stretch>
        </p:blipFill>
        <p:spPr>
          <a:xfrm>
            <a:off x="3854268" y="6008717"/>
            <a:ext cx="1101632" cy="390342"/>
          </a:xfrm>
          <a:prstGeom prst="rect">
            <a:avLst/>
          </a:prstGeom>
        </p:spPr>
      </p:pic>
      <p:sp>
        <p:nvSpPr>
          <p:cNvPr id="25" name="TextBox 24"/>
          <p:cNvSpPr txBox="1"/>
          <p:nvPr/>
        </p:nvSpPr>
        <p:spPr>
          <a:xfrm>
            <a:off x="2585572" y="5874136"/>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sp>
        <p:nvSpPr>
          <p:cNvPr id="26" name="Rectangle 25"/>
          <p:cNvSpPr/>
          <p:nvPr/>
        </p:nvSpPr>
        <p:spPr>
          <a:xfrm>
            <a:off x="922939" y="5579841"/>
            <a:ext cx="256442" cy="483782"/>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7" name="Rectangle 26"/>
          <p:cNvSpPr/>
          <p:nvPr/>
        </p:nvSpPr>
        <p:spPr>
          <a:xfrm>
            <a:off x="3973948" y="5579841"/>
            <a:ext cx="256442" cy="483782"/>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8" name="Rectangle 27"/>
          <p:cNvSpPr/>
          <p:nvPr/>
        </p:nvSpPr>
        <p:spPr>
          <a:xfrm>
            <a:off x="2446798" y="5579841"/>
            <a:ext cx="256442" cy="483782"/>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mc:AlternateContent xmlns:mc="http://schemas.openxmlformats.org/markup-compatibility/2006" xmlns:a14="http://schemas.microsoft.com/office/drawing/2010/main">
        <mc:Choice Requires="a14">
          <p:sp>
            <p:nvSpPr>
              <p:cNvPr id="4" name="TextBox 3"/>
              <p:cNvSpPr txBox="1"/>
              <p:nvPr/>
            </p:nvSpPr>
            <p:spPr>
              <a:xfrm>
                <a:off x="6956533" y="5974131"/>
                <a:ext cx="1512031"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b="0" i="1" smtClean="0">
                              <a:latin typeface="Cambria Math"/>
                            </a:rPr>
                          </m:ctrlPr>
                        </m:accPr>
                        <m:e>
                          <m:r>
                            <a:rPr lang="en-US" sz="2200" b="0" i="1" smtClean="0">
                              <a:latin typeface="Cambria Math"/>
                            </a:rPr>
                            <m:t>𝑎</m:t>
                          </m:r>
                        </m:e>
                      </m:acc>
                      <m:d>
                        <m:dPr>
                          <m:ctrlPr>
                            <a:rPr lang="en-US" sz="2200" b="0" i="1" smtClean="0">
                              <a:latin typeface="Cambria Math"/>
                            </a:rPr>
                          </m:ctrlPr>
                        </m:dPr>
                        <m:e>
                          <m:r>
                            <a:rPr lang="en-US" sz="2200" b="0" i="1" smtClean="0">
                              <a:latin typeface="Cambria Math"/>
                            </a:rPr>
                            <m:t>𝑑</m:t>
                          </m:r>
                        </m:e>
                      </m:d>
                      <m:r>
                        <a:rPr lang="en-US" sz="2200" b="0" i="1" smtClean="0">
                          <a:latin typeface="Cambria Math"/>
                        </a:rPr>
                        <m:t>⊗</m:t>
                      </m:r>
                      <m:r>
                        <a:rPr lang="en-US" sz="2200" b="0" i="1" smtClean="0">
                          <a:latin typeface="Cambria Math"/>
                        </a:rPr>
                        <m:t>𝑏</m:t>
                      </m:r>
                    </m:oMath>
                  </m:oMathPara>
                </a14:m>
                <a:endParaRPr lang="en-US" sz="2200" i="1" dirty="0"/>
              </a:p>
            </p:txBody>
          </p:sp>
        </mc:Choice>
        <mc:Fallback xmlns="">
          <p:sp>
            <p:nvSpPr>
              <p:cNvPr id="4" name="TextBox 3"/>
              <p:cNvSpPr txBox="1">
                <a:spLocks noRot="1" noChangeAspect="1" noMove="1" noResize="1" noEditPoints="1" noAdjustHandles="1" noChangeArrowheads="1" noChangeShapeType="1" noTextEdit="1"/>
              </p:cNvSpPr>
              <p:nvPr/>
            </p:nvSpPr>
            <p:spPr>
              <a:xfrm>
                <a:off x="6956533" y="5974131"/>
                <a:ext cx="1512031" cy="430887"/>
              </a:xfrm>
              <a:prstGeom prst="rect">
                <a:avLst/>
              </a:prstGeom>
              <a:blipFill rotWithShape="1">
                <a:blip r:embed="rId7"/>
                <a:stretch>
                  <a:fillRect b="-7042"/>
                </a:stretch>
              </a:blipFill>
            </p:spPr>
            <p:txBody>
              <a:bodyPr/>
              <a:lstStyle/>
              <a:p>
                <a:r>
                  <a:rPr lang="en-US">
                    <a:noFill/>
                  </a:rPr>
                  <a:t> </a:t>
                </a:r>
              </a:p>
            </p:txBody>
          </p:sp>
        </mc:Fallback>
      </mc:AlternateContent>
      <p:sp>
        <p:nvSpPr>
          <p:cNvPr id="5" name="Rectangle 4"/>
          <p:cNvSpPr/>
          <p:nvPr/>
        </p:nvSpPr>
        <p:spPr>
          <a:xfrm>
            <a:off x="299572" y="4503003"/>
            <a:ext cx="5852872" cy="830997"/>
          </a:xfrm>
          <a:prstGeom prst="rect">
            <a:avLst/>
          </a:prstGeom>
        </p:spPr>
        <p:txBody>
          <a:bodyPr wrap="square">
            <a:spAutoFit/>
          </a:bodyPr>
          <a:lstStyle/>
          <a:p>
            <a:r>
              <a:rPr lang="en-US" sz="2400" dirty="0">
                <a:solidFill>
                  <a:srgbClr val="C00000"/>
                </a:solidFill>
                <a:cs typeface="Helvetica"/>
              </a:rPr>
              <a:t>Much tougher for product of perturbations!</a:t>
            </a:r>
          </a:p>
          <a:p>
            <a:r>
              <a:rPr lang="en-US" sz="2400" dirty="0">
                <a:solidFill>
                  <a:srgbClr val="C00000"/>
                </a:solidFill>
                <a:cs typeface="Helvetica"/>
              </a:rPr>
              <a:t>	(inherent block structure)</a:t>
            </a:r>
          </a:p>
        </p:txBody>
      </p:sp>
    </p:spTree>
    <p:extLst>
      <p:ext uri="{BB962C8B-B14F-4D97-AF65-F5344CB8AC3E}">
        <p14:creationId xmlns:p14="http://schemas.microsoft.com/office/powerpoint/2010/main" val="92023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5" grpId="1" animBg="1"/>
      <p:bldP spid="17" grpId="0" animBg="1"/>
      <p:bldP spid="18" grpId="0" animBg="1"/>
      <p:bldP spid="19" grpId="0" animBg="1"/>
      <p:bldP spid="20" grpId="0" animBg="1"/>
      <p:bldP spid="21" grpId="0"/>
      <p:bldP spid="25" grpId="0"/>
      <p:bldP spid="26" grpId="0" animBg="1"/>
      <p:bldP spid="27" grpId="0" animBg="1"/>
      <p:bldP spid="28"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Projections of product vectors</a:t>
            </a:r>
            <a:endParaRPr lang="en-US" dirty="0"/>
          </a:p>
        </p:txBody>
      </p:sp>
      <p:sp>
        <p:nvSpPr>
          <p:cNvPr id="30" name="Rectangle 29"/>
          <p:cNvSpPr/>
          <p:nvPr/>
        </p:nvSpPr>
        <p:spPr>
          <a:xfrm>
            <a:off x="684597" y="4247613"/>
            <a:ext cx="2848227" cy="1544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Helvetica"/>
            </a:endParaRPr>
          </a:p>
          <a:p>
            <a:pPr algn="ctr"/>
            <a:endParaRPr lang="en-US" dirty="0" smtClean="0">
              <a:latin typeface="Helvetica"/>
            </a:endParaRPr>
          </a:p>
          <a:p>
            <a:pPr algn="ctr"/>
            <a:endParaRPr lang="en-US" dirty="0">
              <a:latin typeface="Helvetica"/>
            </a:endParaRPr>
          </a:p>
        </p:txBody>
      </p:sp>
      <p:cxnSp>
        <p:nvCxnSpPr>
          <p:cNvPr id="8" name="Straight Connector 7"/>
          <p:cNvCxnSpPr/>
          <p:nvPr/>
        </p:nvCxnSpPr>
        <p:spPr>
          <a:xfrm>
            <a:off x="1425170" y="4247613"/>
            <a:ext cx="0" cy="15445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221014" y="4247613"/>
            <a:ext cx="0" cy="15445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284272" y="3534260"/>
            <a:ext cx="249097" cy="7168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6" name="Rectangle 35"/>
          <p:cNvSpPr/>
          <p:nvPr/>
        </p:nvSpPr>
        <p:spPr>
          <a:xfrm>
            <a:off x="4284272" y="4251103"/>
            <a:ext cx="249097" cy="7168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7" name="Rectangle 36"/>
          <p:cNvSpPr/>
          <p:nvPr/>
        </p:nvSpPr>
        <p:spPr>
          <a:xfrm>
            <a:off x="4278672" y="5668004"/>
            <a:ext cx="249097" cy="7168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pic>
        <p:nvPicPr>
          <p:cNvPr id="38" name="Picture 37"/>
          <p:cNvPicPr>
            <a:picLocks noChangeAspect="1"/>
          </p:cNvPicPr>
          <p:nvPr/>
        </p:nvPicPr>
        <p:blipFill>
          <a:blip r:embed="rId3"/>
          <a:stretch>
            <a:fillRect/>
          </a:stretch>
        </p:blipFill>
        <p:spPr>
          <a:xfrm>
            <a:off x="4710839" y="3772258"/>
            <a:ext cx="851762" cy="299447"/>
          </a:xfrm>
          <a:prstGeom prst="rect">
            <a:avLst/>
          </a:prstGeom>
        </p:spPr>
      </p:pic>
      <p:sp>
        <p:nvSpPr>
          <p:cNvPr id="40" name="Rectangle 39"/>
          <p:cNvSpPr/>
          <p:nvPr/>
        </p:nvSpPr>
        <p:spPr>
          <a:xfrm>
            <a:off x="7690491" y="4529575"/>
            <a:ext cx="249097" cy="7168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41" name="Rectangle 40"/>
          <p:cNvSpPr/>
          <p:nvPr/>
        </p:nvSpPr>
        <p:spPr>
          <a:xfrm>
            <a:off x="6536735" y="4222879"/>
            <a:ext cx="740573" cy="1544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Helvetica"/>
            </a:endParaRPr>
          </a:p>
          <a:p>
            <a:pPr algn="ctr"/>
            <a:endParaRPr lang="en-US" dirty="0" smtClean="0">
              <a:latin typeface="Helvetica"/>
            </a:endParaRPr>
          </a:p>
          <a:p>
            <a:pPr algn="ctr"/>
            <a:endParaRPr lang="en-US" dirty="0">
              <a:latin typeface="Helvetica"/>
            </a:endParaRPr>
          </a:p>
        </p:txBody>
      </p:sp>
      <p:cxnSp>
        <p:nvCxnSpPr>
          <p:cNvPr id="42" name="Curved Connector 41"/>
          <p:cNvCxnSpPr/>
          <p:nvPr/>
        </p:nvCxnSpPr>
        <p:spPr>
          <a:xfrm rot="16200000" flipH="1">
            <a:off x="6802750" y="5123990"/>
            <a:ext cx="900722" cy="753027"/>
          </a:xfrm>
          <a:prstGeom prst="curvedConnector3">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1425170" y="5074877"/>
            <a:ext cx="798117" cy="23976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44" name="TextBox 43"/>
          <p:cNvSpPr txBox="1"/>
          <p:nvPr/>
        </p:nvSpPr>
        <p:spPr>
          <a:xfrm>
            <a:off x="6420556" y="5987700"/>
            <a:ext cx="2266244" cy="707886"/>
          </a:xfrm>
          <a:prstGeom prst="rect">
            <a:avLst/>
          </a:prstGeom>
          <a:noFill/>
        </p:spPr>
        <p:txBody>
          <a:bodyPr wrap="square" rtlCol="0">
            <a:spAutoFit/>
          </a:bodyPr>
          <a:lstStyle/>
          <a:p>
            <a:r>
              <a:rPr lang="en-US" sz="2000" dirty="0" smtClean="0">
                <a:latin typeface="Helvetica"/>
                <a:cs typeface="Helvetica"/>
              </a:rPr>
              <a:t>dot product of block with </a:t>
            </a:r>
            <a:endParaRPr lang="en-US" sz="2000" dirty="0">
              <a:latin typeface="Helvetica"/>
              <a:cs typeface="Helvetica"/>
            </a:endParaRPr>
          </a:p>
        </p:txBody>
      </p:sp>
      <p:pic>
        <p:nvPicPr>
          <p:cNvPr id="45" name="Picture 44"/>
          <p:cNvPicPr>
            <a:picLocks noChangeAspect="1"/>
          </p:cNvPicPr>
          <p:nvPr/>
        </p:nvPicPr>
        <p:blipFill>
          <a:blip r:embed="rId4"/>
          <a:stretch>
            <a:fillRect/>
          </a:stretch>
        </p:blipFill>
        <p:spPr>
          <a:xfrm>
            <a:off x="8044962" y="4756093"/>
            <a:ext cx="173485" cy="234205"/>
          </a:xfrm>
          <a:prstGeom prst="rect">
            <a:avLst/>
          </a:prstGeom>
        </p:spPr>
      </p:pic>
      <p:pic>
        <p:nvPicPr>
          <p:cNvPr id="46" name="Picture 45"/>
          <p:cNvPicPr>
            <a:picLocks noChangeAspect="1"/>
          </p:cNvPicPr>
          <p:nvPr/>
        </p:nvPicPr>
        <p:blipFill>
          <a:blip r:embed="rId5"/>
          <a:stretch>
            <a:fillRect/>
          </a:stretch>
        </p:blipFill>
        <p:spPr>
          <a:xfrm>
            <a:off x="7697625" y="6304484"/>
            <a:ext cx="173485" cy="312274"/>
          </a:xfrm>
          <a:prstGeom prst="rect">
            <a:avLst/>
          </a:prstGeom>
        </p:spPr>
      </p:pic>
      <p:sp>
        <p:nvSpPr>
          <p:cNvPr id="47" name="TextBox 46"/>
          <p:cNvSpPr txBox="1"/>
          <p:nvPr/>
        </p:nvSpPr>
        <p:spPr>
          <a:xfrm>
            <a:off x="5395651" y="4458063"/>
            <a:ext cx="649111" cy="523220"/>
          </a:xfrm>
          <a:prstGeom prst="rect">
            <a:avLst/>
          </a:prstGeom>
          <a:noFill/>
        </p:spPr>
        <p:txBody>
          <a:bodyPr wrap="square" rtlCol="0">
            <a:spAutoFit/>
          </a:bodyPr>
          <a:lstStyle/>
          <a:p>
            <a:r>
              <a:rPr lang="en-US" sz="2800" dirty="0" smtClean="0"/>
              <a:t>=</a:t>
            </a:r>
            <a:endParaRPr lang="en-US" sz="2800" dirty="0"/>
          </a:p>
        </p:txBody>
      </p:sp>
      <p:pic>
        <p:nvPicPr>
          <p:cNvPr id="48" name="Picture 47"/>
          <p:cNvPicPr>
            <a:picLocks noChangeAspect="1"/>
          </p:cNvPicPr>
          <p:nvPr/>
        </p:nvPicPr>
        <p:blipFill>
          <a:blip r:embed="rId6"/>
          <a:stretch>
            <a:fillRect/>
          </a:stretch>
        </p:blipFill>
        <p:spPr>
          <a:xfrm>
            <a:off x="1905000" y="3745350"/>
            <a:ext cx="536956" cy="378310"/>
          </a:xfrm>
          <a:prstGeom prst="rect">
            <a:avLst/>
          </a:prstGeom>
        </p:spPr>
      </p:pic>
      <p:pic>
        <p:nvPicPr>
          <p:cNvPr id="49" name="Picture 48"/>
          <p:cNvPicPr>
            <a:picLocks noChangeAspect="1"/>
          </p:cNvPicPr>
          <p:nvPr/>
        </p:nvPicPr>
        <p:blipFill>
          <a:blip r:embed="rId7"/>
          <a:stretch>
            <a:fillRect/>
          </a:stretch>
        </p:blipFill>
        <p:spPr>
          <a:xfrm>
            <a:off x="6514439" y="3605911"/>
            <a:ext cx="953161" cy="493014"/>
          </a:xfrm>
          <a:prstGeom prst="rect">
            <a:avLst/>
          </a:prstGeom>
        </p:spPr>
      </p:pic>
      <mc:AlternateContent xmlns:mc="http://schemas.openxmlformats.org/markup-compatibility/2006" xmlns:a14="http://schemas.microsoft.com/office/drawing/2010/main">
        <mc:Choice Requires="a14">
          <p:sp>
            <p:nvSpPr>
              <p:cNvPr id="34" name="Content Placeholder 5"/>
              <p:cNvSpPr txBox="1">
                <a:spLocks/>
              </p:cNvSpPr>
              <p:nvPr/>
            </p:nvSpPr>
            <p:spPr>
              <a:xfrm>
                <a:off x="381000" y="1223738"/>
                <a:ext cx="8610600" cy="151946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sz="2400" b="1" dirty="0" smtClean="0">
                    <a:solidFill>
                      <a:srgbClr val="C00000"/>
                    </a:solidFill>
                    <a:cs typeface="Helvetica"/>
                  </a:rPr>
                  <a:t>Question.</a:t>
                </a:r>
                <a:r>
                  <a:rPr lang="en-US" sz="2400" b="1" dirty="0" smtClean="0">
                    <a:solidFill>
                      <a:srgbClr val="008000"/>
                    </a:solidFill>
                    <a:cs typeface="Helvetica"/>
                  </a:rPr>
                  <a:t> </a:t>
                </a:r>
                <a:r>
                  <a:rPr lang="en-US" sz="2400" dirty="0" smtClean="0">
                    <a:cs typeface="Helvetica"/>
                  </a:rPr>
                  <a:t>Given any vector </a:t>
                </a:r>
                <a14:m>
                  <m:oMath xmlns:m="http://schemas.openxmlformats.org/officeDocument/2006/math">
                    <m:r>
                      <a:rPr lang="en-US" sz="2400" i="1" smtClean="0">
                        <a:latin typeface="Cambria Math"/>
                        <a:cs typeface="Helvetica"/>
                      </a:rPr>
                      <m:t>𝑎</m:t>
                    </m:r>
                    <m:r>
                      <a:rPr lang="en-US" sz="2400" b="0" i="1" smtClean="0">
                        <a:latin typeface="Cambria Math"/>
                        <a:cs typeface="Helvetica"/>
                      </a:rPr>
                      <m:t>,</m:t>
                    </m:r>
                    <m:r>
                      <a:rPr lang="en-US" sz="2400" b="0" i="1" smtClean="0">
                        <a:latin typeface="Cambria Math"/>
                        <a:cs typeface="Helvetica"/>
                      </a:rPr>
                      <m:t>𝑏</m:t>
                    </m:r>
                    <m:r>
                      <a:rPr lang="en-US" sz="2400" i="1" smtClean="0">
                        <a:latin typeface="Cambria Math"/>
                        <a:cs typeface="Helvetica"/>
                      </a:rPr>
                      <m:t>∈</m:t>
                    </m:r>
                    <m:sSup>
                      <m:sSupPr>
                        <m:ctrlPr>
                          <a:rPr lang="en-US" sz="2400" i="1" smtClean="0">
                            <a:latin typeface="Cambria Math"/>
                            <a:ea typeface="Cambria Math"/>
                            <a:cs typeface="Helvetica"/>
                          </a:rPr>
                        </m:ctrlPr>
                      </m:sSupPr>
                      <m:e>
                        <m:r>
                          <a:rPr lang="en-US" sz="2400" i="1" smtClean="0">
                            <a:latin typeface="Cambria Math"/>
                            <a:ea typeface="Cambria Math"/>
                            <a:cs typeface="Helvetica"/>
                          </a:rPr>
                          <m:t>ℝ</m:t>
                        </m:r>
                      </m:e>
                      <m:sup>
                        <m:r>
                          <a:rPr lang="en-US" sz="2400" i="1" smtClean="0">
                            <a:latin typeface="Cambria Math"/>
                            <a:ea typeface="Cambria Math"/>
                            <a:cs typeface="Helvetica"/>
                          </a:rPr>
                          <m:t>𝑑</m:t>
                        </m:r>
                      </m:sup>
                    </m:sSup>
                  </m:oMath>
                </a14:m>
                <a:r>
                  <a:rPr lang="en-US" sz="2400" dirty="0" smtClean="0">
                    <a:cs typeface="Helvetica"/>
                  </a:rPr>
                  <a:t>  and </a:t>
                </a:r>
                <a:r>
                  <a:rPr lang="en-US" sz="2400" dirty="0" err="1" smtClean="0">
                    <a:cs typeface="Helvetica"/>
                  </a:rPr>
                  <a:t>gaussian</a:t>
                </a:r>
                <a:r>
                  <a:rPr lang="en-US" sz="2400" dirty="0" smtClean="0">
                    <a:cs typeface="Helvetica"/>
                  </a:rPr>
                  <a:t> </a:t>
                </a:r>
                <a14:m>
                  <m:oMath xmlns:m="http://schemas.openxmlformats.org/officeDocument/2006/math">
                    <m:r>
                      <a:rPr lang="en-US" sz="2400" i="1" smtClean="0">
                        <a:latin typeface="Cambria Math"/>
                        <a:cs typeface="Helvetica"/>
                      </a:rPr>
                      <m:t>𝜌</m:t>
                    </m:r>
                  </m:oMath>
                </a14:m>
                <a:r>
                  <a:rPr lang="en-US" sz="2400" dirty="0" smtClean="0">
                    <a:cs typeface="Helvetica"/>
                  </a:rPr>
                  <a:t>-perturbation </a:t>
                </a:r>
                <a14:m>
                  <m:oMath xmlns:m="http://schemas.openxmlformats.org/officeDocument/2006/math">
                    <m:acc>
                      <m:accPr>
                        <m:chr m:val="̃"/>
                        <m:ctrlPr>
                          <a:rPr lang="en-US" sz="2400" i="1" smtClean="0">
                            <a:latin typeface="Cambria Math"/>
                            <a:cs typeface="Helvetica"/>
                          </a:rPr>
                        </m:ctrlPr>
                      </m:accPr>
                      <m:e>
                        <m:r>
                          <a:rPr lang="en-US" sz="2400" i="1" smtClean="0">
                            <a:latin typeface="Cambria Math"/>
                            <a:cs typeface="Helvetica"/>
                          </a:rPr>
                          <m:t>𝑎</m:t>
                        </m:r>
                      </m:e>
                    </m:acc>
                    <m:r>
                      <a:rPr lang="en-US" sz="2400" b="0" i="1" smtClean="0">
                        <a:latin typeface="Cambria Math"/>
                        <a:cs typeface="Helvetica"/>
                      </a:rPr>
                      <m:t>,</m:t>
                    </m:r>
                    <m:acc>
                      <m:accPr>
                        <m:chr m:val="̃"/>
                        <m:ctrlPr>
                          <a:rPr lang="en-US" sz="2400" i="1">
                            <a:latin typeface="Cambria Math"/>
                            <a:cs typeface="Helvetica"/>
                          </a:rPr>
                        </m:ctrlPr>
                      </m:accPr>
                      <m:e>
                        <m:r>
                          <a:rPr lang="en-US" sz="2400" b="0" i="1" smtClean="0">
                            <a:latin typeface="Cambria Math"/>
                            <a:cs typeface="Helvetica"/>
                          </a:rPr>
                          <m:t>𝑏</m:t>
                        </m:r>
                      </m:e>
                    </m:acc>
                  </m:oMath>
                </a14:m>
                <a:r>
                  <a:rPr lang="en-US" sz="2400" dirty="0" smtClean="0">
                    <a:cs typeface="Helvetica"/>
                  </a:rPr>
                  <a:t>, does </a:t>
                </a:r>
                <a14:m>
                  <m:oMath xmlns:m="http://schemas.openxmlformats.org/officeDocument/2006/math">
                    <m:acc>
                      <m:accPr>
                        <m:chr m:val="̃"/>
                        <m:ctrlPr>
                          <a:rPr lang="en-US" sz="2400" i="1" smtClean="0">
                            <a:solidFill>
                              <a:srgbClr val="C00000"/>
                            </a:solidFill>
                            <a:latin typeface="Cambria Math"/>
                            <a:cs typeface="Helvetica"/>
                          </a:rPr>
                        </m:ctrlPr>
                      </m:accPr>
                      <m:e>
                        <m:r>
                          <a:rPr lang="en-US" sz="2400" b="1" i="1" smtClean="0">
                            <a:solidFill>
                              <a:srgbClr val="C00000"/>
                            </a:solidFill>
                            <a:latin typeface="Cambria Math"/>
                            <a:cs typeface="Helvetica"/>
                          </a:rPr>
                          <m:t>𝒂</m:t>
                        </m:r>
                      </m:e>
                    </m:acc>
                    <m:r>
                      <a:rPr lang="en-US" sz="2400" b="1" i="1" dirty="0" smtClean="0">
                        <a:solidFill>
                          <a:srgbClr val="C00000"/>
                        </a:solidFill>
                        <a:latin typeface="Cambria Math"/>
                        <a:cs typeface="Helvetica"/>
                      </a:rPr>
                      <m:t>⊗</m:t>
                    </m:r>
                    <m:acc>
                      <m:accPr>
                        <m:chr m:val="̃"/>
                        <m:ctrlPr>
                          <a:rPr lang="en-US" sz="2400" b="1" i="1" smtClean="0">
                            <a:solidFill>
                              <a:srgbClr val="C00000"/>
                            </a:solidFill>
                            <a:latin typeface="Cambria Math"/>
                            <a:cs typeface="Helvetica"/>
                          </a:rPr>
                        </m:ctrlPr>
                      </m:accPr>
                      <m:e>
                        <m:r>
                          <a:rPr lang="en-US" sz="2400" b="1" i="1" smtClean="0">
                            <a:solidFill>
                              <a:srgbClr val="C00000"/>
                            </a:solidFill>
                            <a:latin typeface="Cambria Math"/>
                            <a:cs typeface="Helvetica"/>
                          </a:rPr>
                          <m:t>𝒃</m:t>
                        </m:r>
                      </m:e>
                    </m:acc>
                  </m:oMath>
                </a14:m>
                <a:r>
                  <a:rPr lang="en-US" sz="2400" dirty="0" smtClean="0">
                    <a:cs typeface="Helvetica"/>
                  </a:rPr>
                  <a:t>  have projection </a:t>
                </a:r>
                <a14:m>
                  <m:oMath xmlns:m="http://schemas.openxmlformats.org/officeDocument/2006/math">
                    <m:r>
                      <a:rPr lang="en-US" sz="2400" i="1" smtClean="0">
                        <a:solidFill>
                          <a:srgbClr val="C00000"/>
                        </a:solidFill>
                        <a:latin typeface="Cambria Math"/>
                        <a:cs typeface="Helvetica"/>
                      </a:rPr>
                      <m:t>𝑝𝑜𝑙𝑦</m:t>
                    </m:r>
                    <m:r>
                      <a:rPr lang="en-US" sz="2400" i="1" smtClean="0">
                        <a:solidFill>
                          <a:srgbClr val="C00000"/>
                        </a:solidFill>
                        <a:latin typeface="Cambria Math"/>
                        <a:cs typeface="Helvetica"/>
                      </a:rPr>
                      <m:t>(</m:t>
                    </m:r>
                    <m:r>
                      <a:rPr lang="en-US" sz="2400" i="1" smtClean="0">
                        <a:solidFill>
                          <a:srgbClr val="C00000"/>
                        </a:solidFill>
                        <a:latin typeface="Cambria Math"/>
                        <a:cs typeface="Helvetica"/>
                      </a:rPr>
                      <m:t>𝜌</m:t>
                    </m:r>
                    <m:r>
                      <a:rPr lang="en-US" sz="2400" i="1" smtClean="0">
                        <a:solidFill>
                          <a:srgbClr val="C00000"/>
                        </a:solidFill>
                        <a:latin typeface="Cambria Math"/>
                        <a:cs typeface="Helvetica"/>
                      </a:rPr>
                      <m:t>,</m:t>
                    </m:r>
                    <m:f>
                      <m:fPr>
                        <m:ctrlPr>
                          <a:rPr lang="en-US" sz="2400" i="1" smtClean="0">
                            <a:solidFill>
                              <a:srgbClr val="C00000"/>
                            </a:solidFill>
                            <a:latin typeface="Cambria Math"/>
                            <a:cs typeface="Helvetica"/>
                          </a:rPr>
                        </m:ctrlPr>
                      </m:fPr>
                      <m:num>
                        <m:r>
                          <a:rPr lang="en-US" sz="2400" i="1" smtClean="0">
                            <a:solidFill>
                              <a:srgbClr val="C00000"/>
                            </a:solidFill>
                            <a:latin typeface="Cambria Math"/>
                            <a:cs typeface="Helvetica"/>
                          </a:rPr>
                          <m:t>1</m:t>
                        </m:r>
                      </m:num>
                      <m:den>
                        <m:r>
                          <a:rPr lang="en-US" sz="2400" i="1" smtClean="0">
                            <a:solidFill>
                              <a:srgbClr val="C00000"/>
                            </a:solidFill>
                            <a:latin typeface="Cambria Math"/>
                            <a:cs typeface="Helvetica"/>
                          </a:rPr>
                          <m:t>𝑑</m:t>
                        </m:r>
                      </m:den>
                    </m:f>
                    <m:r>
                      <a:rPr lang="en-US" sz="2400" i="1" smtClean="0">
                        <a:solidFill>
                          <a:srgbClr val="C00000"/>
                        </a:solidFill>
                        <a:latin typeface="Cambria Math"/>
                        <a:cs typeface="Helvetica"/>
                      </a:rPr>
                      <m:t>)</m:t>
                    </m:r>
                  </m:oMath>
                </a14:m>
                <a:r>
                  <a:rPr lang="en-US" sz="2400" dirty="0" smtClean="0">
                    <a:cs typeface="Helvetica"/>
                  </a:rPr>
                  <a:t> onto </a:t>
                </a:r>
                <a:r>
                  <a:rPr lang="en-US" sz="2400" i="1" dirty="0" smtClean="0">
                    <a:solidFill>
                      <a:srgbClr val="C00000"/>
                    </a:solidFill>
                    <a:cs typeface="Helvetica"/>
                  </a:rPr>
                  <a:t>any</a:t>
                </a:r>
                <a:r>
                  <a:rPr lang="en-US" sz="2400" dirty="0" smtClean="0">
                    <a:solidFill>
                      <a:srgbClr val="C00000"/>
                    </a:solidFill>
                    <a:cs typeface="Helvetica"/>
                  </a:rPr>
                  <a:t> given </a:t>
                </a:r>
                <a14:m>
                  <m:oMath xmlns:m="http://schemas.openxmlformats.org/officeDocument/2006/math">
                    <m:sSup>
                      <m:sSupPr>
                        <m:ctrlPr>
                          <a:rPr lang="en-US" sz="2400" i="1" smtClean="0">
                            <a:solidFill>
                              <a:srgbClr val="C00000"/>
                            </a:solidFill>
                            <a:latin typeface="Cambria Math"/>
                            <a:cs typeface="Helvetica"/>
                          </a:rPr>
                        </m:ctrlPr>
                      </m:sSupPr>
                      <m:e>
                        <m:r>
                          <a:rPr lang="en-US" sz="2400" i="1" smtClean="0">
                            <a:solidFill>
                              <a:srgbClr val="C00000"/>
                            </a:solidFill>
                            <a:latin typeface="Cambria Math"/>
                            <a:cs typeface="Helvetica"/>
                          </a:rPr>
                          <m:t>𝑑</m:t>
                        </m:r>
                      </m:e>
                      <m:sup>
                        <m:r>
                          <a:rPr lang="en-US" sz="2400" i="1" smtClean="0">
                            <a:solidFill>
                              <a:srgbClr val="C00000"/>
                            </a:solidFill>
                            <a:latin typeface="Cambria Math"/>
                            <a:cs typeface="Helvetica"/>
                          </a:rPr>
                          <m:t>2</m:t>
                        </m:r>
                      </m:sup>
                    </m:sSup>
                    <m:r>
                      <a:rPr lang="en-US" sz="2400" i="1" smtClean="0">
                        <a:solidFill>
                          <a:srgbClr val="C00000"/>
                        </a:solidFill>
                        <a:latin typeface="Cambria Math"/>
                        <a:cs typeface="Helvetica"/>
                      </a:rPr>
                      <m:t>/2</m:t>
                    </m:r>
                  </m:oMath>
                </a14:m>
                <a:r>
                  <a:rPr lang="en-US" sz="2400" dirty="0" smtClean="0">
                    <a:solidFill>
                      <a:srgbClr val="C00000"/>
                    </a:solidFill>
                    <a:cs typeface="Helvetica"/>
                  </a:rPr>
                  <a:t> dimensional subspace </a:t>
                </a:r>
                <a14:m>
                  <m:oMath xmlns:m="http://schemas.openxmlformats.org/officeDocument/2006/math">
                    <m:r>
                      <a:rPr lang="en-US" sz="2400" i="1" dirty="0" smtClean="0">
                        <a:solidFill>
                          <a:srgbClr val="C00000"/>
                        </a:solidFill>
                        <a:latin typeface="Cambria Math"/>
                        <a:cs typeface="Helvetica"/>
                      </a:rPr>
                      <m:t>𝑆</m:t>
                    </m:r>
                    <m:r>
                      <a:rPr lang="en-US" sz="2400" i="1" dirty="0" smtClean="0">
                        <a:solidFill>
                          <a:srgbClr val="C00000"/>
                        </a:solidFill>
                        <a:latin typeface="Cambria Math"/>
                        <a:cs typeface="Helvetica"/>
                      </a:rPr>
                      <m:t>⊂</m:t>
                    </m:r>
                    <m:sSup>
                      <m:sSupPr>
                        <m:ctrlPr>
                          <a:rPr lang="en-US" sz="2400" i="1" dirty="0" smtClean="0">
                            <a:solidFill>
                              <a:srgbClr val="C00000"/>
                            </a:solidFill>
                            <a:latin typeface="Cambria Math"/>
                            <a:cs typeface="Helvetica"/>
                          </a:rPr>
                        </m:ctrlPr>
                      </m:sSupPr>
                      <m:e>
                        <m:r>
                          <a:rPr lang="en-US" sz="2400" i="1" dirty="0" smtClean="0">
                            <a:solidFill>
                              <a:srgbClr val="C00000"/>
                            </a:solidFill>
                            <a:latin typeface="Cambria Math"/>
                            <a:cs typeface="Helvetica"/>
                          </a:rPr>
                          <m:t>𝑅</m:t>
                        </m:r>
                      </m:e>
                      <m:sup>
                        <m:sSup>
                          <m:sSupPr>
                            <m:ctrlPr>
                              <a:rPr lang="en-US" sz="2400" i="1" dirty="0" smtClean="0">
                                <a:solidFill>
                                  <a:srgbClr val="C00000"/>
                                </a:solidFill>
                                <a:latin typeface="Cambria Math"/>
                                <a:cs typeface="Helvetica"/>
                              </a:rPr>
                            </m:ctrlPr>
                          </m:sSupPr>
                          <m:e>
                            <m:r>
                              <a:rPr lang="en-US" sz="2400" i="1" dirty="0" smtClean="0">
                                <a:solidFill>
                                  <a:srgbClr val="C00000"/>
                                </a:solidFill>
                                <a:latin typeface="Cambria Math"/>
                                <a:cs typeface="Helvetica"/>
                              </a:rPr>
                              <m:t>𝑑</m:t>
                            </m:r>
                          </m:e>
                          <m:sup>
                            <m:r>
                              <a:rPr lang="en-US" sz="2400" i="1" dirty="0" smtClean="0">
                                <a:solidFill>
                                  <a:srgbClr val="C00000"/>
                                </a:solidFill>
                                <a:latin typeface="Cambria Math"/>
                                <a:cs typeface="Helvetica"/>
                              </a:rPr>
                              <m:t>2</m:t>
                            </m:r>
                          </m:sup>
                        </m:sSup>
                      </m:sup>
                    </m:sSup>
                  </m:oMath>
                </a14:m>
                <a:r>
                  <a:rPr lang="en-US" sz="2400" dirty="0" smtClean="0">
                    <a:cs typeface="Helvetica"/>
                  </a:rPr>
                  <a:t> with prob. </a:t>
                </a:r>
                <a14:m>
                  <m:oMath xmlns:m="http://schemas.openxmlformats.org/officeDocument/2006/math">
                    <m:r>
                      <a:rPr lang="en-US" sz="2400" i="1" smtClean="0">
                        <a:latin typeface="Cambria Math"/>
                        <a:cs typeface="Helvetica"/>
                      </a:rPr>
                      <m:t>1−</m:t>
                    </m:r>
                    <m:r>
                      <m:rPr>
                        <m:sty m:val="p"/>
                      </m:rPr>
                      <a:rPr lang="en-US" sz="2400" smtClean="0">
                        <a:latin typeface="Cambria Math"/>
                        <a:cs typeface="Helvetica"/>
                      </a:rPr>
                      <m:t>exp</m:t>
                    </m:r>
                    <m:r>
                      <a:rPr lang="en-US" sz="2400" i="1" smtClean="0">
                        <a:latin typeface="Cambria Math"/>
                        <a:cs typeface="Helvetica"/>
                      </a:rPr>
                      <m:t>(−</m:t>
                    </m:r>
                    <m:rad>
                      <m:radPr>
                        <m:degHide m:val="on"/>
                        <m:ctrlPr>
                          <a:rPr lang="en-US" sz="2400" i="1" smtClean="0">
                            <a:latin typeface="Cambria Math"/>
                            <a:cs typeface="Helvetica"/>
                          </a:rPr>
                        </m:ctrlPr>
                      </m:radPr>
                      <m:deg/>
                      <m:e>
                        <m:r>
                          <a:rPr lang="en-US" sz="2400" i="1" smtClean="0">
                            <a:latin typeface="Cambria Math"/>
                            <a:cs typeface="Helvetica"/>
                          </a:rPr>
                          <m:t>𝑑</m:t>
                        </m:r>
                      </m:e>
                    </m:rad>
                    <m:r>
                      <a:rPr lang="en-US" sz="2400" i="1" smtClean="0">
                        <a:latin typeface="Cambria Math"/>
                        <a:cs typeface="Helvetica"/>
                      </a:rPr>
                      <m:t>)</m:t>
                    </m:r>
                  </m:oMath>
                </a14:m>
                <a:r>
                  <a:rPr lang="en-US" sz="2400" dirty="0" smtClean="0">
                    <a:cs typeface="Helvetica"/>
                  </a:rPr>
                  <a:t> ?</a:t>
                </a:r>
                <a:endParaRPr lang="en-US" sz="2400" i="1" dirty="0" smtClean="0">
                  <a:cs typeface="Helvetica"/>
                </a:endParaRPr>
              </a:p>
            </p:txBody>
          </p:sp>
        </mc:Choice>
        <mc:Fallback xmlns="">
          <p:sp>
            <p:nvSpPr>
              <p:cNvPr id="34" name="Content Placeholder 5"/>
              <p:cNvSpPr txBox="1">
                <a:spLocks noRot="1" noChangeAspect="1" noMove="1" noResize="1" noEditPoints="1" noAdjustHandles="1" noChangeArrowheads="1" noChangeShapeType="1" noTextEdit="1"/>
              </p:cNvSpPr>
              <p:nvPr/>
            </p:nvSpPr>
            <p:spPr>
              <a:xfrm>
                <a:off x="381000" y="1223738"/>
                <a:ext cx="8610600" cy="1519462"/>
              </a:xfrm>
              <a:prstGeom prst="rect">
                <a:avLst/>
              </a:prstGeom>
              <a:blipFill rotWithShape="1">
                <a:blip r:embed="rId8"/>
                <a:stretch>
                  <a:fillRect l="-989" b="-23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152400" y="4657060"/>
                <a:ext cx="457200" cy="8299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a:rPr>
                          </m:ctrlPr>
                        </m:fPr>
                        <m:num>
                          <m:sSup>
                            <m:sSupPr>
                              <m:ctrlPr>
                                <a:rPr lang="en-US" sz="2400" b="0" i="1" smtClean="0">
                                  <a:latin typeface="Cambria Math"/>
                                </a:rPr>
                              </m:ctrlPr>
                            </m:sSupPr>
                            <m:e>
                              <m:r>
                                <a:rPr lang="en-US" sz="2400" b="0" i="1" smtClean="0">
                                  <a:latin typeface="Cambria Math"/>
                                </a:rPr>
                                <m:t>𝑑</m:t>
                              </m:r>
                            </m:e>
                            <m:sup>
                              <m:r>
                                <a:rPr lang="en-US" sz="2400" b="0" i="1" smtClean="0">
                                  <a:latin typeface="Cambria Math"/>
                                </a:rPr>
                                <m:t>2</m:t>
                              </m:r>
                            </m:sup>
                          </m:sSup>
                        </m:num>
                        <m:den>
                          <m:r>
                            <a:rPr lang="en-US" sz="2400" b="0" i="1" smtClean="0">
                              <a:latin typeface="Cambria Math"/>
                            </a:rPr>
                            <m:t>2</m:t>
                          </m:r>
                        </m:den>
                      </m:f>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52400" y="4657060"/>
                <a:ext cx="457200" cy="829907"/>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1888219" y="5862935"/>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a:rPr>
                          </m:ctrlPr>
                        </m:sSupPr>
                        <m:e>
                          <m:r>
                            <a:rPr lang="en-US" sz="2400" b="0" i="1" smtClean="0">
                              <a:latin typeface="Cambria Math"/>
                            </a:rPr>
                            <m:t>𝑑</m:t>
                          </m:r>
                        </m:e>
                        <m:sup>
                          <m:r>
                            <a:rPr lang="en-US" sz="2400" b="0" i="1" smtClean="0">
                              <a:latin typeface="Cambria Math"/>
                            </a:rPr>
                            <m:t>2</m:t>
                          </m:r>
                        </m:sup>
                      </m:sSup>
                    </m:oMath>
                  </m:oMathPara>
                </a14:m>
                <a:endParaRPr lang="en-US"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888219" y="5862935"/>
                <a:ext cx="457200" cy="461665"/>
              </a:xfrm>
              <a:prstGeom prst="rect">
                <a:avLst/>
              </a:prstGeom>
              <a:blipFill rotWithShape="1">
                <a:blip r:embed="rId10"/>
                <a:stretch>
                  <a:fillRect l="-4000" r="-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4419600" y="5800115"/>
                <a:ext cx="15120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a:rPr>
                          </m:ctrlPr>
                        </m:accPr>
                        <m:e>
                          <m:r>
                            <a:rPr lang="en-US" sz="2000" b="0" i="1" smtClean="0">
                              <a:latin typeface="Cambria Math"/>
                            </a:rPr>
                            <m:t>𝑎</m:t>
                          </m:r>
                        </m:e>
                      </m:acc>
                      <m:d>
                        <m:dPr>
                          <m:ctrlPr>
                            <a:rPr lang="en-US" sz="2000" b="0" i="1" smtClean="0">
                              <a:latin typeface="Cambria Math"/>
                            </a:rPr>
                          </m:ctrlPr>
                        </m:dPr>
                        <m:e>
                          <m:r>
                            <a:rPr lang="en-US" sz="2000" b="0" i="1" smtClean="0">
                              <a:latin typeface="Cambria Math"/>
                            </a:rPr>
                            <m:t>𝑑</m:t>
                          </m:r>
                        </m:e>
                      </m:d>
                      <m:r>
                        <a:rPr lang="en-US" sz="2000" b="0" i="1" smtClean="0">
                          <a:latin typeface="Cambria Math"/>
                        </a:rPr>
                        <m:t>⊗</m:t>
                      </m:r>
                      <m:r>
                        <a:rPr lang="en-US" sz="2000" b="0" i="1" smtClean="0">
                          <a:latin typeface="Cambria Math"/>
                        </a:rPr>
                        <m:t>𝑏</m:t>
                      </m:r>
                    </m:oMath>
                  </m:oMathPara>
                </a14:m>
                <a:endParaRPr lang="en-US" sz="2000" i="1" dirty="0"/>
              </a:p>
            </p:txBody>
          </p:sp>
        </mc:Choice>
        <mc:Fallback xmlns="">
          <p:sp>
            <p:nvSpPr>
              <p:cNvPr id="52" name="TextBox 51"/>
              <p:cNvSpPr txBox="1">
                <a:spLocks noRot="1" noChangeAspect="1" noMove="1" noResize="1" noEditPoints="1" noAdjustHandles="1" noChangeArrowheads="1" noChangeShapeType="1" noTextEdit="1"/>
              </p:cNvSpPr>
              <p:nvPr/>
            </p:nvSpPr>
            <p:spPr>
              <a:xfrm>
                <a:off x="4419600" y="5800115"/>
                <a:ext cx="1512031" cy="400110"/>
              </a:xfrm>
              <a:prstGeom prst="rect">
                <a:avLst/>
              </a:prstGeom>
              <a:blipFill rotWithShape="1">
                <a:blip r:embed="rId11"/>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381000" y="2895600"/>
                <a:ext cx="3276600" cy="830997"/>
              </a:xfrm>
              <a:prstGeom prst="rect">
                <a:avLst/>
              </a:prstGeom>
              <a:noFill/>
            </p:spPr>
            <p:txBody>
              <a:bodyPr wrap="square" rtlCol="0">
                <a:spAutoFit/>
              </a:bodyPr>
              <a:lstStyle/>
              <a:p>
                <a:pPr algn="ctr"/>
                <a14:m>
                  <m:oMath xmlns:m="http://schemas.openxmlformats.org/officeDocument/2006/math">
                    <m:sSub>
                      <m:sSubPr>
                        <m:ctrlPr>
                          <a:rPr lang="en-US" sz="2400" b="0" i="1" dirty="0" smtClean="0">
                            <a:latin typeface="Cambria Math"/>
                            <a:cs typeface="Helvetica"/>
                          </a:rPr>
                        </m:ctrlPr>
                      </m:sSubPr>
                      <m:e>
                        <m:r>
                          <a:rPr lang="en-US" sz="2400" b="0" i="1" dirty="0" smtClean="0">
                            <a:latin typeface="Cambria Math"/>
                            <a:cs typeface="Helvetica"/>
                          </a:rPr>
                          <m:t>𝛱</m:t>
                        </m:r>
                      </m:e>
                      <m:sub>
                        <m:r>
                          <a:rPr lang="en-US" sz="2400" b="0" i="1" dirty="0" smtClean="0">
                            <a:latin typeface="Cambria Math"/>
                            <a:cs typeface="Helvetica"/>
                          </a:rPr>
                          <m:t>𝑆</m:t>
                        </m:r>
                      </m:sub>
                    </m:sSub>
                  </m:oMath>
                </a14:m>
                <a:r>
                  <a:rPr lang="en-US" sz="2400" dirty="0" smtClean="0">
                    <a:cs typeface="Helvetica"/>
                  </a:rPr>
                  <a:t> is projection matrix onto </a:t>
                </a:r>
                <a14:m>
                  <m:oMath xmlns:m="http://schemas.openxmlformats.org/officeDocument/2006/math">
                    <m:r>
                      <a:rPr lang="en-US" sz="2400" i="1" dirty="0" smtClean="0">
                        <a:latin typeface="Cambria Math"/>
                        <a:cs typeface="Helvetica"/>
                      </a:rPr>
                      <m:t>𝑆</m:t>
                    </m:r>
                  </m:oMath>
                </a14:m>
                <a:endParaRPr lang="en-US" sz="2400" i="1" dirty="0">
                  <a:cs typeface="Helvetica"/>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81000" y="2895600"/>
                <a:ext cx="3276600" cy="830997"/>
              </a:xfrm>
              <a:prstGeom prst="rect">
                <a:avLst/>
              </a:prstGeom>
              <a:blipFill rotWithShape="1">
                <a:blip r:embed="rId12"/>
                <a:stretch>
                  <a:fillRect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5181600" y="2914999"/>
                <a:ext cx="3360668" cy="703591"/>
              </a:xfrm>
              <a:prstGeom prst="rect">
                <a:avLst/>
              </a:prstGeom>
              <a:noFill/>
            </p:spPr>
            <p:txBody>
              <a:bodyPr wrap="square" rtlCol="0">
                <a:spAutoFit/>
              </a:bodyPr>
              <a:lstStyle/>
              <a:p>
                <a14:m>
                  <m:oMath xmlns:m="http://schemas.openxmlformats.org/officeDocument/2006/math">
                    <m:sSub>
                      <m:sSubPr>
                        <m:ctrlPr>
                          <a:rPr lang="en-US" sz="2400" b="0" i="1" dirty="0" smtClean="0">
                            <a:latin typeface="Cambria Math"/>
                            <a:cs typeface="Helvetica"/>
                          </a:rPr>
                        </m:ctrlPr>
                      </m:sSubPr>
                      <m:e>
                        <m:r>
                          <a:rPr lang="en-US" sz="2400" b="0" i="1" dirty="0" smtClean="0">
                            <a:latin typeface="Cambria Math"/>
                            <a:cs typeface="Helvetica"/>
                          </a:rPr>
                          <m:t>𝛱</m:t>
                        </m:r>
                      </m:e>
                      <m:sub>
                        <m:r>
                          <a:rPr lang="en-US" sz="2400" b="0" i="1" dirty="0" smtClean="0">
                            <a:latin typeface="Cambria Math"/>
                            <a:cs typeface="Helvetica"/>
                          </a:rPr>
                          <m:t>𝑆</m:t>
                        </m:r>
                      </m:sub>
                    </m:sSub>
                    <m:r>
                      <a:rPr lang="en-US" sz="2400" b="0" i="1" dirty="0" smtClean="0">
                        <a:latin typeface="Cambria Math"/>
                        <a:cs typeface="Helvetica"/>
                      </a:rPr>
                      <m:t>(</m:t>
                    </m:r>
                    <m:r>
                      <a:rPr lang="en-US" sz="2400" b="0" i="1" dirty="0" smtClean="0">
                        <a:latin typeface="Cambria Math"/>
                        <a:cs typeface="Helvetica"/>
                      </a:rPr>
                      <m:t>𝑥</m:t>
                    </m:r>
                    <m:r>
                      <a:rPr lang="en-US" sz="2400" b="0" i="1" dirty="0" smtClean="0">
                        <a:latin typeface="Cambria Math"/>
                        <a:cs typeface="Helvetica"/>
                      </a:rPr>
                      <m:t>)</m:t>
                    </m:r>
                  </m:oMath>
                </a14:m>
                <a:r>
                  <a:rPr lang="en-US" sz="2400" dirty="0" smtClean="0">
                    <a:cs typeface="Helvetica"/>
                  </a:rPr>
                  <a:t> is a  </a:t>
                </a:r>
                <a14:m>
                  <m:oMath xmlns:m="http://schemas.openxmlformats.org/officeDocument/2006/math">
                    <m:f>
                      <m:fPr>
                        <m:ctrlPr>
                          <a:rPr lang="en-US" sz="2400" b="0" i="1" smtClean="0">
                            <a:latin typeface="Cambria Math"/>
                            <a:cs typeface="Helvetica"/>
                          </a:rPr>
                        </m:ctrlPr>
                      </m:fPr>
                      <m:num>
                        <m:sSup>
                          <m:sSupPr>
                            <m:ctrlPr>
                              <a:rPr lang="en-US" sz="2400" b="0" i="1" smtClean="0">
                                <a:latin typeface="Cambria Math"/>
                                <a:cs typeface="Helvetica"/>
                              </a:rPr>
                            </m:ctrlPr>
                          </m:sSupPr>
                          <m:e>
                            <m:r>
                              <a:rPr lang="en-US" sz="2400" b="0" i="1" smtClean="0">
                                <a:latin typeface="Cambria Math"/>
                                <a:cs typeface="Helvetica"/>
                              </a:rPr>
                              <m:t>𝑑</m:t>
                            </m:r>
                          </m:e>
                          <m:sup>
                            <m:r>
                              <a:rPr lang="en-US" sz="2400" b="0" i="1" smtClean="0">
                                <a:latin typeface="Cambria Math"/>
                                <a:cs typeface="Helvetica"/>
                              </a:rPr>
                              <m:t>2</m:t>
                            </m:r>
                          </m:sup>
                        </m:sSup>
                      </m:num>
                      <m:den>
                        <m:r>
                          <a:rPr lang="en-US" sz="2400" b="0" i="1" smtClean="0">
                            <a:latin typeface="Cambria Math"/>
                            <a:cs typeface="Helvetica"/>
                          </a:rPr>
                          <m:t>2</m:t>
                        </m:r>
                      </m:den>
                    </m:f>
                    <m:r>
                      <a:rPr lang="en-US" sz="2400" b="0" i="1" smtClean="0">
                        <a:latin typeface="Cambria Math"/>
                        <a:cs typeface="Helvetica"/>
                      </a:rPr>
                      <m:t>×</m:t>
                    </m:r>
                    <m:r>
                      <a:rPr lang="en-US" sz="2400" b="0" i="1" smtClean="0">
                        <a:latin typeface="Cambria Math"/>
                        <a:cs typeface="Helvetica"/>
                      </a:rPr>
                      <m:t>𝑑</m:t>
                    </m:r>
                  </m:oMath>
                </a14:m>
                <a:r>
                  <a:rPr lang="en-US" sz="2400" dirty="0" smtClean="0">
                    <a:cs typeface="Helvetica"/>
                  </a:rPr>
                  <a:t> matrix</a:t>
                </a:r>
                <a:endParaRPr lang="en-US" sz="2400" i="1" dirty="0">
                  <a:cs typeface="Helvetica"/>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5181600" y="2914999"/>
                <a:ext cx="3360668" cy="703591"/>
              </a:xfrm>
              <a:prstGeom prst="rect">
                <a:avLst/>
              </a:prstGeom>
              <a:blipFill rotWithShape="1">
                <a:blip r:embed="rId13"/>
                <a:stretch>
                  <a:fillRect b="-7759"/>
                </a:stretch>
              </a:blipFill>
            </p:spPr>
            <p:txBody>
              <a:bodyPr/>
              <a:lstStyle/>
              <a:p>
                <a:r>
                  <a:rPr lang="en-US">
                    <a:noFill/>
                  </a:rPr>
                  <a:t> </a:t>
                </a:r>
              </a:p>
            </p:txBody>
          </p:sp>
        </mc:Fallback>
      </mc:AlternateContent>
    </p:spTree>
    <p:extLst>
      <p:ext uri="{BB962C8B-B14F-4D97-AF65-F5344CB8AC3E}">
        <p14:creationId xmlns:p14="http://schemas.microsoft.com/office/powerpoint/2010/main" val="226433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animBg="1"/>
      <p:bldP spid="36" grpId="0" animBg="1"/>
      <p:bldP spid="37" grpId="0" animBg="1"/>
      <p:bldP spid="40" grpId="0" animBg="1"/>
      <p:bldP spid="41" grpId="0" animBg="1"/>
      <p:bldP spid="43" grpId="0" animBg="1"/>
      <p:bldP spid="44" grpId="0"/>
      <p:bldP spid="47" grpId="0"/>
      <p:bldP spid="50" grpId="0"/>
      <p:bldP spid="51" grpId="0"/>
      <p:bldP spid="52" grpId="0"/>
      <p:bldP spid="53" grpId="0"/>
      <p:bldP spid="5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steps of Proof..</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304800" y="3938620"/>
                <a:ext cx="8610600" cy="1014380"/>
              </a:xfrm>
              <a:prstGeom prst="rect">
                <a:avLst/>
              </a:prstGeom>
              <a:noFill/>
              <a:ln w="28575">
                <a:solidFill>
                  <a:schemeClr val="accent3">
                    <a:lumMod val="75000"/>
                  </a:schemeClr>
                </a:solidFill>
              </a:ln>
            </p:spPr>
            <p:txBody>
              <a:bodyPr wrap="square" rtlCol="0">
                <a:spAutoFit/>
              </a:bodyPr>
              <a:lstStyle/>
              <a:p>
                <a:pPr marL="457200" indent="-457200">
                  <a:buFont typeface="+mj-lt"/>
                  <a:buAutoNum type="arabicPeriod" startAt="2"/>
                </a:pPr>
                <a:r>
                  <a:rPr lang="en-US" sz="2400" dirty="0" smtClean="0">
                    <a:cs typeface="Helvetica"/>
                  </a:rPr>
                  <a:t>If</a:t>
                </a:r>
                <a14:m>
                  <m:oMath xmlns:m="http://schemas.openxmlformats.org/officeDocument/2006/math">
                    <m:r>
                      <a:rPr lang="en-US" sz="2400" b="0" i="0" smtClean="0">
                        <a:latin typeface="Cambria Math"/>
                        <a:cs typeface="Helvetica"/>
                      </a:rPr>
                      <m:t> </m:t>
                    </m:r>
                    <m:sSub>
                      <m:sSubPr>
                        <m:ctrlPr>
                          <a:rPr lang="en-US" sz="2400" i="1">
                            <a:latin typeface="Cambria Math"/>
                            <a:cs typeface="Helvetica"/>
                          </a:rPr>
                        </m:ctrlPr>
                      </m:sSubPr>
                      <m:e>
                        <m:r>
                          <m:rPr>
                            <m:sty m:val="p"/>
                          </m:rPr>
                          <a:rPr lang="en-US" sz="2400">
                            <a:latin typeface="Cambria Math"/>
                            <a:cs typeface="Helvetica"/>
                          </a:rPr>
                          <m:t>Π</m:t>
                        </m:r>
                      </m:e>
                      <m:sub>
                        <m:r>
                          <a:rPr lang="en-US" sz="2400" i="1">
                            <a:latin typeface="Cambria Math"/>
                            <a:cs typeface="Helvetica"/>
                          </a:rPr>
                          <m:t>𝑆</m:t>
                        </m:r>
                      </m:sub>
                    </m:sSub>
                    <m:r>
                      <a:rPr lang="en-US" sz="2400" b="0" i="0" smtClean="0">
                        <a:latin typeface="Cambria Math"/>
                        <a:cs typeface="Helvetica"/>
                      </a:rPr>
                      <m:t>(</m:t>
                    </m:r>
                    <m:acc>
                      <m:accPr>
                        <m:chr m:val="̃"/>
                        <m:ctrlPr>
                          <a:rPr lang="en-US" sz="2400" b="0" i="1" smtClean="0">
                            <a:latin typeface="Cambria Math"/>
                            <a:cs typeface="Helvetica"/>
                          </a:rPr>
                        </m:ctrlPr>
                      </m:accPr>
                      <m:e>
                        <m:r>
                          <a:rPr lang="en-US" sz="2400" b="0" i="1" smtClean="0">
                            <a:latin typeface="Cambria Math"/>
                            <a:cs typeface="Helvetica"/>
                          </a:rPr>
                          <m:t>𝑏</m:t>
                        </m:r>
                      </m:e>
                    </m:acc>
                    <m:r>
                      <a:rPr lang="en-US" sz="2400" b="0" i="1" dirty="0" smtClean="0">
                        <a:latin typeface="Cambria Math"/>
                        <a:cs typeface="Helvetica"/>
                      </a:rPr>
                      <m:t>)</m:t>
                    </m:r>
                  </m:oMath>
                </a14:m>
                <a:r>
                  <a:rPr lang="en-US" sz="2400" dirty="0" smtClean="0">
                    <a:cs typeface="Helvetica"/>
                  </a:rPr>
                  <a:t> has </a:t>
                </a:r>
                <a14:m>
                  <m:oMath xmlns:m="http://schemas.openxmlformats.org/officeDocument/2006/math">
                    <m:r>
                      <a:rPr lang="en-US" sz="2400" b="0" i="1" dirty="0" smtClean="0">
                        <a:latin typeface="Cambria Math"/>
                        <a:cs typeface="Helvetica"/>
                      </a:rPr>
                      <m:t>𝑟</m:t>
                    </m:r>
                  </m:oMath>
                </a14:m>
                <a:r>
                  <a:rPr lang="en-US" sz="2400" dirty="0" smtClean="0">
                    <a:cs typeface="Helvetica"/>
                  </a:rPr>
                  <a:t> eigenvalues </a:t>
                </a:r>
                <a14:m>
                  <m:oMath xmlns:m="http://schemas.openxmlformats.org/officeDocument/2006/math">
                    <m:r>
                      <a:rPr lang="en-US" sz="2400" b="0" i="0" smtClean="0">
                        <a:solidFill>
                          <a:srgbClr val="C00000"/>
                        </a:solidFill>
                        <a:latin typeface="Cambria Math"/>
                        <a:cs typeface="Helvetica"/>
                      </a:rPr>
                      <m:t>&gt;</m:t>
                    </m:r>
                    <m:r>
                      <a:rPr lang="en-US" sz="2400" i="1">
                        <a:solidFill>
                          <a:srgbClr val="C00000"/>
                        </a:solidFill>
                        <a:latin typeface="Cambria Math"/>
                        <a:cs typeface="Helvetica"/>
                      </a:rPr>
                      <m:t>𝑝𝑜𝑙𝑦</m:t>
                    </m:r>
                    <m:r>
                      <a:rPr lang="en-US" sz="2400" i="1">
                        <a:solidFill>
                          <a:srgbClr val="C00000"/>
                        </a:solidFill>
                        <a:latin typeface="Cambria Math"/>
                        <a:cs typeface="Helvetica"/>
                      </a:rPr>
                      <m:t>(</m:t>
                    </m:r>
                    <m:r>
                      <a:rPr lang="en-US" sz="2400" i="1">
                        <a:solidFill>
                          <a:srgbClr val="C00000"/>
                        </a:solidFill>
                        <a:latin typeface="Cambria Math"/>
                        <a:cs typeface="Helvetica"/>
                      </a:rPr>
                      <m:t>𝜌</m:t>
                    </m:r>
                    <m:r>
                      <a:rPr lang="en-US" sz="2400" i="1">
                        <a:solidFill>
                          <a:srgbClr val="C00000"/>
                        </a:solidFill>
                        <a:latin typeface="Cambria Math"/>
                        <a:cs typeface="Helvetica"/>
                      </a:rPr>
                      <m:t>,</m:t>
                    </m:r>
                    <m:f>
                      <m:fPr>
                        <m:ctrlPr>
                          <a:rPr lang="en-US" sz="2400" i="1">
                            <a:solidFill>
                              <a:srgbClr val="C00000"/>
                            </a:solidFill>
                            <a:latin typeface="Cambria Math"/>
                            <a:cs typeface="Helvetica"/>
                          </a:rPr>
                        </m:ctrlPr>
                      </m:fPr>
                      <m:num>
                        <m:r>
                          <a:rPr lang="en-US" sz="2400" i="1">
                            <a:solidFill>
                              <a:srgbClr val="C00000"/>
                            </a:solidFill>
                            <a:latin typeface="Cambria Math"/>
                            <a:cs typeface="Helvetica"/>
                          </a:rPr>
                          <m:t>1</m:t>
                        </m:r>
                      </m:num>
                      <m:den>
                        <m:r>
                          <a:rPr lang="en-US" sz="2400" i="1">
                            <a:solidFill>
                              <a:srgbClr val="C00000"/>
                            </a:solidFill>
                            <a:latin typeface="Cambria Math"/>
                            <a:cs typeface="Helvetica"/>
                          </a:rPr>
                          <m:t>𝑑</m:t>
                        </m:r>
                      </m:den>
                    </m:f>
                    <m:r>
                      <a:rPr lang="en-US" sz="2400" i="1">
                        <a:solidFill>
                          <a:srgbClr val="C00000"/>
                        </a:solidFill>
                        <a:latin typeface="Cambria Math"/>
                        <a:cs typeface="Helvetica"/>
                      </a:rPr>
                      <m:t>)</m:t>
                    </m:r>
                  </m:oMath>
                </a14:m>
                <a:r>
                  <a:rPr lang="en-US" sz="2400" dirty="0" smtClean="0">
                    <a:cs typeface="Helvetica"/>
                  </a:rPr>
                  <a:t>, then </a:t>
                </a:r>
                <a:r>
                  <a:rPr lang="en-US" sz="2400" dirty="0" err="1" smtClean="0">
                    <a:cs typeface="Helvetica"/>
                  </a:rPr>
                  <a:t>w.p</a:t>
                </a:r>
                <a:r>
                  <a:rPr lang="en-US" sz="2400" dirty="0" smtClean="0">
                    <a:cs typeface="Helvetica"/>
                  </a:rPr>
                  <a:t>. </a:t>
                </a:r>
                <a14:m>
                  <m:oMath xmlns:m="http://schemas.openxmlformats.org/officeDocument/2006/math">
                    <m:r>
                      <a:rPr lang="en-US" sz="2400" i="1" dirty="0" smtClean="0">
                        <a:latin typeface="Cambria Math"/>
                        <a:cs typeface="Helvetica"/>
                      </a:rPr>
                      <m:t>1−</m:t>
                    </m:r>
                    <m:r>
                      <m:rPr>
                        <m:sty m:val="p"/>
                      </m:rPr>
                      <a:rPr lang="en-US" sz="2400" i="1" dirty="0" smtClean="0">
                        <a:latin typeface="Cambria Math"/>
                        <a:cs typeface="Helvetica"/>
                      </a:rPr>
                      <m:t>exp</m:t>
                    </m:r>
                    <m:r>
                      <a:rPr lang="en-US" sz="2400" i="1" dirty="0" smtClean="0">
                        <a:latin typeface="Cambria Math"/>
                        <a:cs typeface="Helvetica"/>
                      </a:rPr>
                      <m:t>⁡(−</m:t>
                    </m:r>
                    <m:r>
                      <a:rPr lang="en-US" sz="2400" b="0" i="1" dirty="0" smtClean="0">
                        <a:latin typeface="Cambria Math"/>
                        <a:cs typeface="Helvetica"/>
                      </a:rPr>
                      <m:t>𝑟</m:t>
                    </m:r>
                    <m:r>
                      <a:rPr lang="en-US" sz="2400" i="1" dirty="0" smtClean="0">
                        <a:latin typeface="Cambria Math"/>
                        <a:cs typeface="Helvetica"/>
                      </a:rPr>
                      <m:t>)</m:t>
                    </m:r>
                  </m:oMath>
                </a14:m>
                <a:r>
                  <a:rPr lang="en-US" sz="2400" dirty="0" smtClean="0">
                    <a:cs typeface="Helvetica"/>
                  </a:rPr>
                  <a:t> (over perturbation of </a:t>
                </a:r>
                <a14:m>
                  <m:oMath xmlns:m="http://schemas.openxmlformats.org/officeDocument/2006/math">
                    <m:acc>
                      <m:accPr>
                        <m:chr m:val="̃"/>
                        <m:ctrlPr>
                          <a:rPr lang="en-US" sz="2400" i="1" smtClean="0">
                            <a:latin typeface="Cambria Math"/>
                            <a:cs typeface="Helvetica"/>
                          </a:rPr>
                        </m:ctrlPr>
                      </m:accPr>
                      <m:e>
                        <m:r>
                          <a:rPr lang="en-US" sz="2400" b="0" i="1" smtClean="0">
                            <a:latin typeface="Cambria Math"/>
                            <a:cs typeface="Helvetica"/>
                          </a:rPr>
                          <m:t>𝑎</m:t>
                        </m:r>
                      </m:e>
                    </m:acc>
                  </m:oMath>
                </a14:m>
                <a:r>
                  <a:rPr lang="en-US" sz="2400" dirty="0" smtClean="0">
                    <a:cs typeface="Helvetica"/>
                  </a:rPr>
                  <a:t>), </a:t>
                </a:r>
                <a14:m>
                  <m:oMath xmlns:m="http://schemas.openxmlformats.org/officeDocument/2006/math">
                    <m:acc>
                      <m:accPr>
                        <m:chr m:val="̃"/>
                        <m:ctrlPr>
                          <a:rPr lang="en-US" sz="2400" i="1">
                            <a:solidFill>
                              <a:srgbClr val="C00000"/>
                            </a:solidFill>
                            <a:latin typeface="Cambria Math"/>
                            <a:cs typeface="Helvetica"/>
                          </a:rPr>
                        </m:ctrlPr>
                      </m:accPr>
                      <m:e>
                        <m:r>
                          <a:rPr lang="en-US" sz="2400" b="1" i="1">
                            <a:solidFill>
                              <a:srgbClr val="C00000"/>
                            </a:solidFill>
                            <a:latin typeface="Cambria Math"/>
                            <a:cs typeface="Helvetica"/>
                          </a:rPr>
                          <m:t>𝒂</m:t>
                        </m:r>
                      </m:e>
                    </m:acc>
                    <m:r>
                      <a:rPr lang="en-US" sz="2400" b="1" i="1" dirty="0">
                        <a:solidFill>
                          <a:srgbClr val="C00000"/>
                        </a:solidFill>
                        <a:latin typeface="Cambria Math"/>
                        <a:cs typeface="Helvetica"/>
                      </a:rPr>
                      <m:t>⊗</m:t>
                    </m:r>
                    <m:acc>
                      <m:accPr>
                        <m:chr m:val="̃"/>
                        <m:ctrlPr>
                          <a:rPr lang="en-US" sz="2400" b="1" i="1">
                            <a:solidFill>
                              <a:srgbClr val="C00000"/>
                            </a:solidFill>
                            <a:latin typeface="Cambria Math"/>
                            <a:cs typeface="Helvetica"/>
                          </a:rPr>
                        </m:ctrlPr>
                      </m:accPr>
                      <m:e>
                        <m:r>
                          <a:rPr lang="en-US" sz="2400" b="1" i="1">
                            <a:solidFill>
                              <a:srgbClr val="C00000"/>
                            </a:solidFill>
                            <a:latin typeface="Cambria Math"/>
                            <a:cs typeface="Helvetica"/>
                          </a:rPr>
                          <m:t>𝒃</m:t>
                        </m:r>
                      </m:e>
                    </m:acc>
                  </m:oMath>
                </a14:m>
                <a:r>
                  <a:rPr lang="en-US" sz="2400" dirty="0" smtClean="0">
                    <a:cs typeface="Helvetica"/>
                  </a:rPr>
                  <a:t> has large projection onto </a:t>
                </a:r>
                <a14:m>
                  <m:oMath xmlns:m="http://schemas.openxmlformats.org/officeDocument/2006/math">
                    <m:r>
                      <a:rPr lang="en-US" sz="2400" b="0" i="1" smtClean="0">
                        <a:latin typeface="Cambria Math"/>
                        <a:cs typeface="Helvetica"/>
                      </a:rPr>
                      <m:t>𝑆</m:t>
                    </m:r>
                  </m:oMath>
                </a14:m>
                <a:r>
                  <a:rPr lang="en-US" sz="2400" dirty="0" smtClean="0">
                    <a:cs typeface="Helvetica"/>
                  </a:rPr>
                  <a:t>.</a:t>
                </a:r>
              </a:p>
            </p:txBody>
          </p:sp>
        </mc:Choice>
        <mc:Fallback xmlns="">
          <p:sp>
            <p:nvSpPr>
              <p:cNvPr id="9" name="TextBox 8"/>
              <p:cNvSpPr txBox="1">
                <a:spLocks noRot="1" noChangeAspect="1" noMove="1" noResize="1" noEditPoints="1" noAdjustHandles="1" noChangeArrowheads="1" noChangeShapeType="1" noTextEdit="1"/>
              </p:cNvSpPr>
              <p:nvPr/>
            </p:nvSpPr>
            <p:spPr>
              <a:xfrm>
                <a:off x="304800" y="3938620"/>
                <a:ext cx="8610600" cy="1014380"/>
              </a:xfrm>
              <a:prstGeom prst="rect">
                <a:avLst/>
              </a:prstGeom>
              <a:blipFill rotWithShape="1">
                <a:blip r:embed="rId3"/>
                <a:stretch>
                  <a:fillRect l="-917" b="-10465"/>
                </a:stretch>
              </a:blipFill>
              <a:ln w="28575">
                <a:solidFill>
                  <a:schemeClr val="accent3">
                    <a:lumMod val="75000"/>
                  </a:schemeClr>
                </a:solidFill>
              </a:ln>
            </p:spPr>
            <p:txBody>
              <a:bodyPr/>
              <a:lstStyle/>
              <a:p>
                <a:r>
                  <a:rPr lang="en-US">
                    <a:noFill/>
                  </a:rPr>
                  <a:t> </a:t>
                </a:r>
              </a:p>
            </p:txBody>
          </p:sp>
        </mc:Fallback>
      </mc:AlternateContent>
      <p:sp>
        <p:nvSpPr>
          <p:cNvPr id="51" name="Rounded Rectangular Callout 50"/>
          <p:cNvSpPr/>
          <p:nvPr/>
        </p:nvSpPr>
        <p:spPr>
          <a:xfrm>
            <a:off x="5638800" y="5147046"/>
            <a:ext cx="3048000" cy="1482354"/>
          </a:xfrm>
          <a:prstGeom prst="wedgeRoundRectCallout">
            <a:avLst>
              <a:gd name="adj1" fmla="val -56945"/>
              <a:gd name="adj2" fmla="val -60532"/>
              <a:gd name="adj3" fmla="val 16667"/>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latin typeface="Helvetica"/>
                <a:cs typeface="Helvetica"/>
              </a:rPr>
              <a:t>follows easily analyzing projection of a vector to a dim-</a:t>
            </a:r>
            <a:r>
              <a:rPr lang="en-US" sz="2000" i="1" dirty="0" smtClean="0">
                <a:solidFill>
                  <a:schemeClr val="tx2"/>
                </a:solidFill>
                <a:latin typeface="Helvetica"/>
                <a:cs typeface="Helvetica"/>
              </a:rPr>
              <a:t>k</a:t>
            </a:r>
            <a:r>
              <a:rPr lang="en-US" sz="2000" dirty="0" smtClean="0">
                <a:solidFill>
                  <a:schemeClr val="tx2"/>
                </a:solidFill>
                <a:latin typeface="Helvetica"/>
                <a:cs typeface="Helvetica"/>
              </a:rPr>
              <a:t> space</a:t>
            </a:r>
          </a:p>
        </p:txBody>
      </p:sp>
      <mc:AlternateContent xmlns:mc="http://schemas.openxmlformats.org/markup-compatibility/2006" xmlns:a14="http://schemas.microsoft.com/office/drawing/2010/main">
        <mc:Choice Requires="a14">
          <p:sp>
            <p:nvSpPr>
              <p:cNvPr id="12" name="Rounded Rectangular Callout 11"/>
              <p:cNvSpPr/>
              <p:nvPr/>
            </p:nvSpPr>
            <p:spPr>
              <a:xfrm>
                <a:off x="1070344" y="2840223"/>
                <a:ext cx="3048000" cy="588777"/>
              </a:xfrm>
              <a:prstGeom prst="wedgeRoundRectCallout">
                <a:avLst>
                  <a:gd name="adj1" fmla="val 14475"/>
                  <a:gd name="adj2" fmla="val -107797"/>
                  <a:gd name="adj3" fmla="val 16667"/>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latin typeface="Helvetica"/>
                    <a:cs typeface="Helvetica"/>
                  </a:rPr>
                  <a:t>will show with </a:t>
                </a:r>
                <a14:m>
                  <m:oMath xmlns:m="http://schemas.openxmlformats.org/officeDocument/2006/math">
                    <m:r>
                      <a:rPr lang="en-US" sz="2000" b="0" i="1" dirty="0" smtClean="0">
                        <a:solidFill>
                          <a:schemeClr val="tx2"/>
                        </a:solidFill>
                        <a:latin typeface="Cambria Math"/>
                        <a:cs typeface="Helvetica"/>
                      </a:rPr>
                      <m:t>𝑟</m:t>
                    </m:r>
                    <m:r>
                      <a:rPr lang="en-US" sz="2000" b="0" i="1" dirty="0" smtClean="0">
                        <a:solidFill>
                          <a:schemeClr val="tx2"/>
                        </a:solidFill>
                        <a:latin typeface="Cambria Math"/>
                        <a:cs typeface="Helvetica"/>
                      </a:rPr>
                      <m:t>=√</m:t>
                    </m:r>
                    <m:r>
                      <a:rPr lang="en-US" sz="2000" b="0" i="1" dirty="0" smtClean="0">
                        <a:solidFill>
                          <a:schemeClr val="tx2"/>
                        </a:solidFill>
                        <a:latin typeface="Cambria Math"/>
                        <a:cs typeface="Helvetica"/>
                      </a:rPr>
                      <m:t>𝑑</m:t>
                    </m:r>
                  </m:oMath>
                </a14:m>
                <a:endParaRPr lang="en-US" sz="2000" dirty="0" smtClean="0">
                  <a:solidFill>
                    <a:schemeClr val="tx2"/>
                  </a:solidFill>
                  <a:latin typeface="Helvetica"/>
                  <a:cs typeface="Helvetica"/>
                </a:endParaRPr>
              </a:p>
            </p:txBody>
          </p:sp>
        </mc:Choice>
        <mc:Fallback xmlns="">
          <p:sp>
            <p:nvSpPr>
              <p:cNvPr id="12" name="Rounded Rectangular Callout 11"/>
              <p:cNvSpPr>
                <a:spLocks noRot="1" noChangeAspect="1" noMove="1" noResize="1" noEditPoints="1" noAdjustHandles="1" noChangeArrowheads="1" noChangeShapeType="1" noTextEdit="1"/>
              </p:cNvSpPr>
              <p:nvPr/>
            </p:nvSpPr>
            <p:spPr>
              <a:xfrm>
                <a:off x="1070344" y="2840223"/>
                <a:ext cx="3048000" cy="588777"/>
              </a:xfrm>
              <a:prstGeom prst="wedgeRoundRectCallout">
                <a:avLst>
                  <a:gd name="adj1" fmla="val 14475"/>
                  <a:gd name="adj2" fmla="val -107797"/>
                  <a:gd name="adj3" fmla="val 16667"/>
                </a:avLst>
              </a:prstGeom>
              <a:blipFill rotWithShape="1">
                <a:blip r:embed="rId4"/>
                <a:stretch>
                  <a:fillRect b="-2597"/>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24292" y="1503177"/>
                <a:ext cx="8591107" cy="1001621"/>
              </a:xfrm>
              <a:prstGeom prst="rect">
                <a:avLst/>
              </a:prstGeom>
              <a:ln w="28575">
                <a:solidFill>
                  <a:schemeClr val="accent3">
                    <a:lumMod val="75000"/>
                  </a:schemeClr>
                </a:solidFill>
              </a:ln>
            </p:spPr>
            <p:txBody>
              <a:bodyPr wrap="square">
                <a:spAutoFit/>
              </a:bodyPr>
              <a:lstStyle/>
              <a:p>
                <a:pPr marL="457200" indent="-457200">
                  <a:buFont typeface="+mj-lt"/>
                  <a:buAutoNum type="arabicPeriod"/>
                </a:pPr>
                <a:r>
                  <a:rPr lang="en-US" sz="2400" dirty="0" err="1">
                    <a:cs typeface="Helvetica"/>
                  </a:rPr>
                  <a:t>W.h.p</a:t>
                </a:r>
                <a:r>
                  <a:rPr lang="en-US" sz="2400" dirty="0">
                    <a:cs typeface="Helvetica"/>
                  </a:rPr>
                  <a:t>. (over perturbation of </a:t>
                </a:r>
                <a:r>
                  <a:rPr lang="en-US" sz="2400" i="1" dirty="0">
                    <a:cs typeface="Helvetica"/>
                  </a:rPr>
                  <a:t>b</a:t>
                </a:r>
                <a:r>
                  <a:rPr lang="en-US" sz="2400" dirty="0">
                    <a:cs typeface="Helvetica"/>
                  </a:rPr>
                  <a:t>), </a:t>
                </a:r>
                <a14:m>
                  <m:oMath xmlns:m="http://schemas.openxmlformats.org/officeDocument/2006/math">
                    <m:sSub>
                      <m:sSubPr>
                        <m:ctrlPr>
                          <a:rPr lang="en-US" sz="2400" i="1">
                            <a:latin typeface="Cambria Math"/>
                            <a:cs typeface="Helvetica"/>
                          </a:rPr>
                        </m:ctrlPr>
                      </m:sSubPr>
                      <m:e>
                        <m:r>
                          <m:rPr>
                            <m:sty m:val="p"/>
                          </m:rPr>
                          <a:rPr lang="en-US" sz="2400">
                            <a:latin typeface="Cambria Math"/>
                            <a:cs typeface="Helvetica"/>
                          </a:rPr>
                          <m:t>Π</m:t>
                        </m:r>
                      </m:e>
                      <m:sub>
                        <m:r>
                          <a:rPr lang="en-US" sz="2400" i="1">
                            <a:latin typeface="Cambria Math"/>
                            <a:cs typeface="Helvetica"/>
                          </a:rPr>
                          <m:t>𝑆</m:t>
                        </m:r>
                      </m:sub>
                    </m:sSub>
                    <m:r>
                      <a:rPr lang="en-US" sz="2400">
                        <a:latin typeface="Cambria Math"/>
                        <a:cs typeface="Helvetica"/>
                      </a:rPr>
                      <m:t>(</m:t>
                    </m:r>
                    <m:acc>
                      <m:accPr>
                        <m:chr m:val="̃"/>
                        <m:ctrlPr>
                          <a:rPr lang="en-US" sz="2400" i="1">
                            <a:latin typeface="Cambria Math"/>
                            <a:cs typeface="Helvetica"/>
                          </a:rPr>
                        </m:ctrlPr>
                      </m:accPr>
                      <m:e>
                        <m:r>
                          <a:rPr lang="en-US" sz="2400" i="1">
                            <a:latin typeface="Cambria Math"/>
                            <a:cs typeface="Helvetica"/>
                          </a:rPr>
                          <m:t>𝑏</m:t>
                        </m:r>
                      </m:e>
                    </m:acc>
                    <m:r>
                      <a:rPr lang="en-US" sz="2400" i="1" dirty="0">
                        <a:latin typeface="Cambria Math"/>
                        <a:cs typeface="Helvetica"/>
                      </a:rPr>
                      <m:t>) </m:t>
                    </m:r>
                  </m:oMath>
                </a14:m>
                <a:r>
                  <a:rPr lang="en-US" sz="2400" dirty="0" smtClean="0">
                    <a:cs typeface="Helvetica"/>
                  </a:rPr>
                  <a:t>has at least </a:t>
                </a:r>
              </a:p>
              <a:p>
                <a:r>
                  <a:rPr lang="en-US" sz="2400" dirty="0" smtClean="0">
                    <a:cs typeface="Helvetica"/>
                  </a:rPr>
                  <a:t>       </a:t>
                </a:r>
                <a14:m>
                  <m:oMath xmlns:m="http://schemas.openxmlformats.org/officeDocument/2006/math">
                    <m:r>
                      <a:rPr lang="en-US" sz="2400" i="1" dirty="0" smtClean="0">
                        <a:latin typeface="Cambria Math"/>
                        <a:cs typeface="Helvetica"/>
                      </a:rPr>
                      <m:t>𝑟</m:t>
                    </m:r>
                  </m:oMath>
                </a14:m>
                <a:r>
                  <a:rPr lang="en-US" sz="2400" dirty="0" smtClean="0">
                    <a:cs typeface="Helvetica"/>
                  </a:rPr>
                  <a:t> eigenvalues </a:t>
                </a:r>
                <a14:m>
                  <m:oMath xmlns:m="http://schemas.openxmlformats.org/officeDocument/2006/math">
                    <m:r>
                      <a:rPr lang="en-US" sz="2400">
                        <a:solidFill>
                          <a:srgbClr val="C00000"/>
                        </a:solidFill>
                        <a:latin typeface="Cambria Math"/>
                        <a:cs typeface="Helvetica"/>
                      </a:rPr>
                      <m:t>&gt;</m:t>
                    </m:r>
                    <m:r>
                      <a:rPr lang="en-US" sz="2400" i="1">
                        <a:solidFill>
                          <a:srgbClr val="C00000"/>
                        </a:solidFill>
                        <a:latin typeface="Cambria Math"/>
                        <a:cs typeface="Helvetica"/>
                      </a:rPr>
                      <m:t>𝑝𝑜𝑙𝑦</m:t>
                    </m:r>
                    <m:r>
                      <a:rPr lang="en-US" sz="2400" i="1">
                        <a:solidFill>
                          <a:srgbClr val="C00000"/>
                        </a:solidFill>
                        <a:latin typeface="Cambria Math"/>
                        <a:cs typeface="Helvetica"/>
                      </a:rPr>
                      <m:t>(</m:t>
                    </m:r>
                    <m:r>
                      <a:rPr lang="en-US" sz="2400" i="1">
                        <a:solidFill>
                          <a:srgbClr val="C00000"/>
                        </a:solidFill>
                        <a:latin typeface="Cambria Math"/>
                        <a:cs typeface="Helvetica"/>
                      </a:rPr>
                      <m:t>𝜌</m:t>
                    </m:r>
                    <m:r>
                      <a:rPr lang="en-US" sz="2400" i="1">
                        <a:solidFill>
                          <a:srgbClr val="C00000"/>
                        </a:solidFill>
                        <a:latin typeface="Cambria Math"/>
                        <a:cs typeface="Helvetica"/>
                      </a:rPr>
                      <m:t>,</m:t>
                    </m:r>
                    <m:f>
                      <m:fPr>
                        <m:ctrlPr>
                          <a:rPr lang="en-US" sz="2400" i="1">
                            <a:solidFill>
                              <a:srgbClr val="C00000"/>
                            </a:solidFill>
                            <a:latin typeface="Cambria Math"/>
                            <a:cs typeface="Helvetica"/>
                          </a:rPr>
                        </m:ctrlPr>
                      </m:fPr>
                      <m:num>
                        <m:r>
                          <a:rPr lang="en-US" sz="2400" i="1">
                            <a:solidFill>
                              <a:srgbClr val="C00000"/>
                            </a:solidFill>
                            <a:latin typeface="Cambria Math"/>
                            <a:cs typeface="Helvetica"/>
                          </a:rPr>
                          <m:t>1</m:t>
                        </m:r>
                      </m:num>
                      <m:den>
                        <m:r>
                          <a:rPr lang="en-US" sz="2400" i="1">
                            <a:solidFill>
                              <a:srgbClr val="C00000"/>
                            </a:solidFill>
                            <a:latin typeface="Cambria Math"/>
                            <a:cs typeface="Helvetica"/>
                          </a:rPr>
                          <m:t>𝑑</m:t>
                        </m:r>
                      </m:den>
                    </m:f>
                    <m:r>
                      <a:rPr lang="en-US" sz="2400" i="1">
                        <a:solidFill>
                          <a:srgbClr val="C00000"/>
                        </a:solidFill>
                        <a:latin typeface="Cambria Math"/>
                        <a:cs typeface="Helvetica"/>
                      </a:rPr>
                      <m:t>)</m:t>
                    </m:r>
                  </m:oMath>
                </a14:m>
                <a:endParaRPr lang="en-US" sz="2400" dirty="0">
                  <a:cs typeface="Helvetica"/>
                </a:endParaRPr>
              </a:p>
            </p:txBody>
          </p:sp>
        </mc:Choice>
        <mc:Fallback xmlns="">
          <p:sp>
            <p:nvSpPr>
              <p:cNvPr id="13" name="Rectangle 12"/>
              <p:cNvSpPr>
                <a:spLocks noRot="1" noChangeAspect="1" noMove="1" noResize="1" noEditPoints="1" noAdjustHandles="1" noChangeArrowheads="1" noChangeShapeType="1" noTextEdit="1"/>
              </p:cNvSpPr>
              <p:nvPr/>
            </p:nvSpPr>
            <p:spPr>
              <a:xfrm>
                <a:off x="324292" y="1503177"/>
                <a:ext cx="8591107" cy="1001621"/>
              </a:xfrm>
              <a:prstGeom prst="rect">
                <a:avLst/>
              </a:prstGeom>
              <a:blipFill rotWithShape="1">
                <a:blip r:embed="rId5"/>
                <a:stretch>
                  <a:fillRect l="-919" t="-2367" b="-3550"/>
                </a:stretch>
              </a:blipFill>
              <a:ln w="28575">
                <a:solidFill>
                  <a:schemeClr val="accent3">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4250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1" grpId="0" animBg="1"/>
      <p:bldP spid="12"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152400" y="1653838"/>
                <a:ext cx="8763000" cy="466218"/>
              </a:xfrm>
              <a:prstGeom prst="rect">
                <a:avLst/>
              </a:prstGeom>
              <a:noFill/>
            </p:spPr>
            <p:txBody>
              <a:bodyPr wrap="square" rtlCol="0">
                <a:spAutoFit/>
              </a:bodyPr>
              <a:lstStyle/>
              <a:p>
                <a:pPr algn="ctr"/>
                <a:r>
                  <a:rPr lang="en-US" sz="2200" b="1" dirty="0" smtClean="0">
                    <a:solidFill>
                      <a:srgbClr val="008000"/>
                    </a:solidFill>
                    <a:latin typeface="Helvetica"/>
                    <a:cs typeface="Helvetica"/>
                  </a:rPr>
                  <a:t>Suppose: </a:t>
                </a:r>
                <a:r>
                  <a:rPr lang="en-US" sz="2200" dirty="0" smtClean="0">
                    <a:latin typeface="Helvetica"/>
                    <a:cs typeface="Helvetica"/>
                  </a:rPr>
                  <a:t>Choose </a:t>
                </a:r>
                <a14:m>
                  <m:oMath xmlns:m="http://schemas.openxmlformats.org/officeDocument/2006/math">
                    <m:sSub>
                      <m:sSubPr>
                        <m:ctrlPr>
                          <a:rPr lang="en-US" sz="2200" i="1" dirty="0">
                            <a:latin typeface="Cambria Math"/>
                            <a:cs typeface="Helvetica"/>
                          </a:rPr>
                        </m:ctrlPr>
                      </m:sSubPr>
                      <m:e>
                        <m:r>
                          <m:rPr>
                            <m:sty m:val="p"/>
                          </m:rPr>
                          <a:rPr lang="en-US" sz="2200" i="0" dirty="0">
                            <a:latin typeface="Cambria Math"/>
                            <a:cs typeface="Helvetica"/>
                          </a:rPr>
                          <m:t>Π</m:t>
                        </m:r>
                      </m:e>
                      <m:sub>
                        <m:r>
                          <m:rPr>
                            <m:sty m:val="p"/>
                          </m:rPr>
                          <a:rPr lang="en-US" sz="2200" i="0" dirty="0">
                            <a:latin typeface="Cambria Math"/>
                            <a:cs typeface="Helvetica"/>
                          </a:rPr>
                          <m:t>S</m:t>
                        </m:r>
                      </m:sub>
                    </m:sSub>
                  </m:oMath>
                </a14:m>
                <a:r>
                  <a:rPr lang="en-US" sz="2200" dirty="0" smtClean="0">
                    <a:latin typeface="Helvetica"/>
                    <a:cs typeface="Helvetica"/>
                  </a:rPr>
                  <a:t> first </a:t>
                </a:r>
                <a14:m>
                  <m:oMath xmlns:m="http://schemas.openxmlformats.org/officeDocument/2006/math">
                    <m:rad>
                      <m:radPr>
                        <m:degHide m:val="on"/>
                        <m:ctrlPr>
                          <a:rPr lang="en-US" sz="2200" b="0" i="1" dirty="0" smtClean="0">
                            <a:latin typeface="Cambria Math"/>
                            <a:cs typeface="Helvetica"/>
                          </a:rPr>
                        </m:ctrlPr>
                      </m:radPr>
                      <m:deg/>
                      <m:e>
                        <m:r>
                          <a:rPr lang="en-US" sz="2200" b="0" i="1" dirty="0" smtClean="0">
                            <a:latin typeface="Cambria Math"/>
                            <a:cs typeface="Helvetica"/>
                          </a:rPr>
                          <m:t>𝑑</m:t>
                        </m:r>
                      </m:e>
                    </m:rad>
                    <m:r>
                      <a:rPr lang="en-US" sz="2200" b="0" i="1" dirty="0" smtClean="0">
                        <a:latin typeface="Cambria Math"/>
                        <a:cs typeface="Helvetica"/>
                      </a:rPr>
                      <m:t>×</m:t>
                    </m:r>
                    <m:rad>
                      <m:radPr>
                        <m:degHide m:val="on"/>
                        <m:ctrlPr>
                          <a:rPr lang="en-US" sz="2200" i="1" dirty="0">
                            <a:latin typeface="Cambria Math"/>
                            <a:cs typeface="Helvetica"/>
                          </a:rPr>
                        </m:ctrlPr>
                      </m:radPr>
                      <m:deg/>
                      <m:e>
                        <m:r>
                          <a:rPr lang="en-US" sz="2200" i="1" dirty="0">
                            <a:latin typeface="Cambria Math"/>
                            <a:cs typeface="Helvetica"/>
                          </a:rPr>
                          <m:t>𝑑</m:t>
                        </m:r>
                      </m:e>
                    </m:rad>
                  </m:oMath>
                </a14:m>
                <a:r>
                  <a:rPr lang="en-US" sz="2200" dirty="0" smtClean="0">
                    <a:latin typeface="Helvetica"/>
                    <a:cs typeface="Helvetica"/>
                  </a:rPr>
                  <a:t> “blocks” in </a:t>
                </a:r>
                <a14:m>
                  <m:oMath xmlns:m="http://schemas.openxmlformats.org/officeDocument/2006/math">
                    <m:sSub>
                      <m:sSubPr>
                        <m:ctrlPr>
                          <a:rPr lang="en-US" sz="2200" b="0" i="1" dirty="0" smtClean="0">
                            <a:latin typeface="Cambria Math"/>
                            <a:cs typeface="Helvetica"/>
                          </a:rPr>
                        </m:ctrlPr>
                      </m:sSubPr>
                      <m:e>
                        <m:r>
                          <m:rPr>
                            <m:sty m:val="p"/>
                          </m:rPr>
                          <a:rPr lang="en-US" sz="2200" i="0" dirty="0" smtClean="0">
                            <a:latin typeface="Cambria Math"/>
                            <a:cs typeface="Helvetica"/>
                          </a:rPr>
                          <m:t>Π</m:t>
                        </m:r>
                      </m:e>
                      <m:sub>
                        <m:r>
                          <m:rPr>
                            <m:sty m:val="p"/>
                          </m:rPr>
                          <a:rPr lang="en-US" sz="2200" b="0" i="0" dirty="0" smtClean="0">
                            <a:latin typeface="Cambria Math"/>
                            <a:cs typeface="Helvetica"/>
                          </a:rPr>
                          <m:t>S</m:t>
                        </m:r>
                      </m:sub>
                    </m:sSub>
                  </m:oMath>
                </a14:m>
                <a:r>
                  <a:rPr lang="en-US" sz="2200" dirty="0" smtClean="0">
                    <a:latin typeface="Helvetica"/>
                    <a:cs typeface="Helvetica"/>
                  </a:rPr>
                  <a:t> were orthogonal...</a:t>
                </a:r>
                <a:endParaRPr lang="en-US" sz="2200" dirty="0">
                  <a:latin typeface="Helvetica"/>
                  <a:cs typeface="Helvetica"/>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52400" y="1653838"/>
                <a:ext cx="8763000" cy="466218"/>
              </a:xfrm>
              <a:prstGeom prst="rect">
                <a:avLst/>
              </a:prstGeom>
              <a:blipFill rotWithShape="1">
                <a:blip r:embed="rId3"/>
                <a:stretch>
                  <a:fillRect r="-70" b="-24675"/>
                </a:stretch>
              </a:blipFill>
            </p:spPr>
            <p:txBody>
              <a:bodyPr/>
              <a:lstStyle/>
              <a:p>
                <a:r>
                  <a:rPr lang="en-US">
                    <a:noFill/>
                  </a:rPr>
                  <a:t> </a:t>
                </a:r>
              </a:p>
            </p:txBody>
          </p:sp>
        </mc:Fallback>
      </mc:AlternateContent>
      <p:sp>
        <p:nvSpPr>
          <p:cNvPr id="13" name="Rectangle 12"/>
          <p:cNvSpPr/>
          <p:nvPr/>
        </p:nvSpPr>
        <p:spPr>
          <a:xfrm>
            <a:off x="6956533" y="2547000"/>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4" name="TextBox 13"/>
          <p:cNvSpPr txBox="1"/>
          <p:nvPr/>
        </p:nvSpPr>
        <p:spPr>
          <a:xfrm>
            <a:off x="5867871" y="2326144"/>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sp>
        <p:nvSpPr>
          <p:cNvPr id="15" name="Rectangle 14"/>
          <p:cNvSpPr/>
          <p:nvPr/>
        </p:nvSpPr>
        <p:spPr>
          <a:xfrm>
            <a:off x="650172" y="2943807"/>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9" name="Rectangle 18"/>
          <p:cNvSpPr/>
          <p:nvPr/>
        </p:nvSpPr>
        <p:spPr>
          <a:xfrm>
            <a:off x="6956533" y="2945025"/>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0" name="TextBox 19"/>
          <p:cNvSpPr txBox="1"/>
          <p:nvPr/>
        </p:nvSpPr>
        <p:spPr>
          <a:xfrm>
            <a:off x="5867871" y="2710058"/>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sp>
        <p:nvSpPr>
          <p:cNvPr id="24" name="Rectangle 23"/>
          <p:cNvSpPr/>
          <p:nvPr/>
        </p:nvSpPr>
        <p:spPr>
          <a:xfrm>
            <a:off x="6956533" y="3802809"/>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5" name="TextBox 24"/>
          <p:cNvSpPr txBox="1"/>
          <p:nvPr/>
        </p:nvSpPr>
        <p:spPr>
          <a:xfrm>
            <a:off x="5867871" y="3581953"/>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sp>
        <p:nvSpPr>
          <p:cNvPr id="26" name="Rectangle 25"/>
          <p:cNvSpPr/>
          <p:nvPr/>
        </p:nvSpPr>
        <p:spPr>
          <a:xfrm>
            <a:off x="650172" y="2943807"/>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8" name="Rectangle 27"/>
          <p:cNvSpPr/>
          <p:nvPr/>
        </p:nvSpPr>
        <p:spPr>
          <a:xfrm>
            <a:off x="650172" y="3795674"/>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9" name="Rectangle 28"/>
          <p:cNvSpPr/>
          <p:nvPr/>
        </p:nvSpPr>
        <p:spPr>
          <a:xfrm>
            <a:off x="650172" y="2545782"/>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0" name="Rectangle 29"/>
          <p:cNvSpPr/>
          <p:nvPr/>
        </p:nvSpPr>
        <p:spPr>
          <a:xfrm>
            <a:off x="3674234" y="2538647"/>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1" name="Rectangle 30"/>
          <p:cNvSpPr/>
          <p:nvPr/>
        </p:nvSpPr>
        <p:spPr>
          <a:xfrm>
            <a:off x="3674234" y="2937890"/>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2" name="Rectangle 31"/>
          <p:cNvSpPr/>
          <p:nvPr/>
        </p:nvSpPr>
        <p:spPr>
          <a:xfrm>
            <a:off x="3674234" y="3795674"/>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6" name="Title 5"/>
          <p:cNvSpPr>
            <a:spLocks noGrp="1"/>
          </p:cNvSpPr>
          <p:nvPr>
            <p:ph type="title"/>
          </p:nvPr>
        </p:nvSpPr>
        <p:spPr/>
        <p:txBody>
          <a:bodyPr/>
          <a:lstStyle/>
          <a:p>
            <a:r>
              <a:rPr lang="en-US" dirty="0" smtClean="0"/>
              <a:t>Structure in any subspace S</a:t>
            </a:r>
            <a:endParaRPr lang="en-US" i="1" baseline="-25000" dirty="0"/>
          </a:p>
        </p:txBody>
      </p:sp>
      <p:sp>
        <p:nvSpPr>
          <p:cNvPr id="39" name="Rectangle 38"/>
          <p:cNvSpPr/>
          <p:nvPr/>
        </p:nvSpPr>
        <p:spPr>
          <a:xfrm>
            <a:off x="2162203" y="2943807"/>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42" name="Rectangle 41"/>
          <p:cNvSpPr/>
          <p:nvPr/>
        </p:nvSpPr>
        <p:spPr>
          <a:xfrm>
            <a:off x="2162203" y="3795674"/>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43" name="Rectangle 42"/>
          <p:cNvSpPr/>
          <p:nvPr/>
        </p:nvSpPr>
        <p:spPr>
          <a:xfrm>
            <a:off x="2162203" y="2545782"/>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44" name="Rectangle 43"/>
          <p:cNvSpPr/>
          <p:nvPr/>
        </p:nvSpPr>
        <p:spPr>
          <a:xfrm>
            <a:off x="2645228" y="4910669"/>
            <a:ext cx="1512031" cy="9595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mc:AlternateContent xmlns:mc="http://schemas.openxmlformats.org/markup-compatibility/2006" xmlns:a14="http://schemas.microsoft.com/office/drawing/2010/main">
        <mc:Choice Requires="a14">
          <p:sp>
            <p:nvSpPr>
              <p:cNvPr id="12" name="TextBox 11"/>
              <p:cNvSpPr txBox="1"/>
              <p:nvPr/>
            </p:nvSpPr>
            <p:spPr>
              <a:xfrm>
                <a:off x="86398" y="5926414"/>
                <a:ext cx="2580602" cy="804772"/>
              </a:xfrm>
              <a:prstGeom prst="rect">
                <a:avLst/>
              </a:prstGeom>
              <a:noFill/>
            </p:spPr>
            <p:txBody>
              <a:bodyPr wrap="square" rtlCol="0">
                <a:spAutoFit/>
              </a:bodyPr>
              <a:lstStyle/>
              <a:p>
                <a:pPr algn="ctr"/>
                <a:r>
                  <a:rPr lang="en-US" sz="2200" dirty="0" smtClean="0">
                    <a:cs typeface="Helvetica"/>
                  </a:rPr>
                  <a:t>(restricted to </a:t>
                </a:r>
                <a14:m>
                  <m:oMath xmlns:m="http://schemas.openxmlformats.org/officeDocument/2006/math">
                    <m:rad>
                      <m:radPr>
                        <m:degHide m:val="on"/>
                        <m:ctrlPr>
                          <a:rPr lang="en-US" sz="2200" b="0" i="1" dirty="0" smtClean="0">
                            <a:latin typeface="Cambria Math"/>
                            <a:cs typeface="Helvetica"/>
                          </a:rPr>
                        </m:ctrlPr>
                      </m:radPr>
                      <m:deg/>
                      <m:e>
                        <m:r>
                          <a:rPr lang="en-US" sz="2200" b="0" i="1" dirty="0" smtClean="0">
                            <a:latin typeface="Cambria Math"/>
                            <a:cs typeface="Helvetica"/>
                          </a:rPr>
                          <m:t>𝑑</m:t>
                        </m:r>
                      </m:e>
                    </m:rad>
                  </m:oMath>
                </a14:m>
                <a:r>
                  <a:rPr lang="en-US" sz="2200" dirty="0" smtClean="0">
                    <a:cs typeface="Helvetica"/>
                  </a:rPr>
                  <a:t> cols)</a:t>
                </a:r>
                <a:endParaRPr lang="en-US" sz="2200" dirty="0">
                  <a:cs typeface="Helvetica"/>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6398" y="5926414"/>
                <a:ext cx="2580602" cy="804772"/>
              </a:xfrm>
              <a:prstGeom prst="rect">
                <a:avLst/>
              </a:prstGeom>
              <a:blipFill rotWithShape="1">
                <a:blip r:embed="rId4"/>
                <a:stretch>
                  <a:fillRect b="-14394"/>
                </a:stretch>
              </a:blipFill>
            </p:spPr>
            <p:txBody>
              <a:bodyPr/>
              <a:lstStyle/>
              <a:p>
                <a:r>
                  <a:rPr lang="en-US">
                    <a:noFill/>
                  </a:rPr>
                  <a:t> </a:t>
                </a:r>
              </a:p>
            </p:txBody>
          </p:sp>
        </mc:Fallback>
      </mc:AlternateContent>
      <p:pic>
        <p:nvPicPr>
          <p:cNvPr id="18" name="Picture 17"/>
          <p:cNvPicPr>
            <a:picLocks noChangeAspect="1"/>
          </p:cNvPicPr>
          <p:nvPr/>
        </p:nvPicPr>
        <p:blipFill>
          <a:blip r:embed="rId5"/>
          <a:stretch>
            <a:fillRect/>
          </a:stretch>
        </p:blipFill>
        <p:spPr>
          <a:xfrm>
            <a:off x="6857756" y="4977767"/>
            <a:ext cx="1422581" cy="329623"/>
          </a:xfrm>
          <a:prstGeom prst="rect">
            <a:avLst/>
          </a:prstGeom>
        </p:spPr>
      </p:pic>
      <p:sp>
        <p:nvSpPr>
          <p:cNvPr id="21" name="TextBox 20"/>
          <p:cNvSpPr txBox="1"/>
          <p:nvPr/>
        </p:nvSpPr>
        <p:spPr>
          <a:xfrm>
            <a:off x="4476800" y="4910669"/>
            <a:ext cx="4514800" cy="1200329"/>
          </a:xfrm>
          <a:prstGeom prst="rect">
            <a:avLst/>
          </a:prstGeom>
          <a:noFill/>
        </p:spPr>
        <p:txBody>
          <a:bodyPr wrap="square" rtlCol="0">
            <a:spAutoFit/>
          </a:bodyPr>
          <a:lstStyle/>
          <a:p>
            <a:pPr marL="285750" indent="-285750">
              <a:buFont typeface="Arial"/>
              <a:buChar char="•"/>
            </a:pPr>
            <a:r>
              <a:rPr lang="en-US" sz="2400" dirty="0" smtClean="0">
                <a:cs typeface="Helvetica"/>
              </a:rPr>
              <a:t>Entry (</a:t>
            </a:r>
            <a:r>
              <a:rPr lang="en-US" sz="2400" dirty="0" err="1" smtClean="0">
                <a:cs typeface="Helvetica"/>
              </a:rPr>
              <a:t>i,j</a:t>
            </a:r>
            <a:r>
              <a:rPr lang="en-US" sz="2400" dirty="0" smtClean="0">
                <a:cs typeface="Helvetica"/>
              </a:rPr>
              <a:t>)</a:t>
            </a:r>
            <a:r>
              <a:rPr lang="en-US" sz="2400" dirty="0">
                <a:cs typeface="Helvetica"/>
              </a:rPr>
              <a:t> </a:t>
            </a:r>
            <a:r>
              <a:rPr lang="en-US" sz="2400" dirty="0" smtClean="0">
                <a:cs typeface="Helvetica"/>
              </a:rPr>
              <a:t>is:</a:t>
            </a:r>
          </a:p>
          <a:p>
            <a:pPr marL="285750" indent="-285750">
              <a:buFont typeface="Arial"/>
              <a:buChar char="•"/>
            </a:pPr>
            <a:endParaRPr lang="en-US" sz="2400" dirty="0">
              <a:cs typeface="Helvetica"/>
            </a:endParaRPr>
          </a:p>
          <a:p>
            <a:pPr marL="285750" indent="-285750">
              <a:buFont typeface="Arial"/>
              <a:buChar char="•"/>
            </a:pPr>
            <a:r>
              <a:rPr lang="en-US" sz="2400" dirty="0" smtClean="0">
                <a:cs typeface="Helvetica"/>
              </a:rPr>
              <a:t>Translated </a:t>
            </a:r>
            <a:r>
              <a:rPr lang="en-US" sz="2400" dirty="0" err="1" smtClean="0">
                <a:cs typeface="Helvetica"/>
              </a:rPr>
              <a:t>i.i.d</a:t>
            </a:r>
            <a:r>
              <a:rPr lang="en-US" sz="2400" dirty="0" smtClean="0">
                <a:cs typeface="Helvetica"/>
              </a:rPr>
              <a:t>. Gaussian matrix!</a:t>
            </a:r>
            <a:endParaRPr lang="en-US" sz="2400" dirty="0">
              <a:cs typeface="Helvetica"/>
            </a:endParaRPr>
          </a:p>
        </p:txBody>
      </p:sp>
      <p:cxnSp>
        <p:nvCxnSpPr>
          <p:cNvPr id="27" name="Straight Connector 26"/>
          <p:cNvCxnSpPr/>
          <p:nvPr/>
        </p:nvCxnSpPr>
        <p:spPr>
          <a:xfrm>
            <a:off x="3452628" y="4614333"/>
            <a:ext cx="28223" cy="150988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46" name="Rounded Rectangular Callout 45"/>
          <p:cNvSpPr/>
          <p:nvPr/>
        </p:nvSpPr>
        <p:spPr>
          <a:xfrm>
            <a:off x="5215466" y="6172200"/>
            <a:ext cx="3318934" cy="588777"/>
          </a:xfrm>
          <a:prstGeom prst="wedgeRoundRectCallout">
            <a:avLst>
              <a:gd name="adj1" fmla="val 14760"/>
              <a:gd name="adj2" fmla="val -89102"/>
              <a:gd name="adj3" fmla="val 16667"/>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2"/>
                </a:solidFill>
                <a:latin typeface="Helvetica"/>
                <a:cs typeface="Helvetica"/>
              </a:rPr>
              <a:t>has many big eigenvalues</a:t>
            </a:r>
          </a:p>
        </p:txBody>
      </p:sp>
      <mc:AlternateContent xmlns:mc="http://schemas.openxmlformats.org/markup-compatibility/2006" xmlns:a14="http://schemas.microsoft.com/office/drawing/2010/main">
        <mc:Choice Requires="a14">
          <p:sp>
            <p:nvSpPr>
              <p:cNvPr id="2" name="Rectangle 1"/>
              <p:cNvSpPr/>
              <p:nvPr/>
            </p:nvSpPr>
            <p:spPr>
              <a:xfrm>
                <a:off x="2710384" y="4495800"/>
                <a:ext cx="529504" cy="4074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ad>
                        <m:radPr>
                          <m:degHide m:val="on"/>
                          <m:ctrlPr>
                            <a:rPr lang="en-US" i="1" dirty="0">
                              <a:latin typeface="Cambria Math"/>
                              <a:cs typeface="Helvetica"/>
                            </a:rPr>
                          </m:ctrlPr>
                        </m:radPr>
                        <m:deg/>
                        <m:e>
                          <m:r>
                            <a:rPr lang="en-US" i="1" dirty="0">
                              <a:latin typeface="Cambria Math"/>
                              <a:cs typeface="Helvetica"/>
                            </a:rPr>
                            <m:t>𝑑</m:t>
                          </m:r>
                        </m:e>
                      </m:rad>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2710384" y="4495800"/>
                <a:ext cx="529504" cy="407484"/>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729184" y="5111027"/>
                <a:ext cx="1728794" cy="527773"/>
              </a:xfrm>
              <a:prstGeom prst="rect">
                <a:avLst/>
              </a:prstGeom>
            </p:spPr>
            <p:txBody>
              <a:bodyPr wrap="square">
                <a:spAutoFit/>
              </a:bodyPr>
              <a:lstStyle/>
              <a:p>
                <a14:m>
                  <m:oMath xmlns:m="http://schemas.openxmlformats.org/officeDocument/2006/math">
                    <m:sSub>
                      <m:sSubPr>
                        <m:ctrlPr>
                          <a:rPr lang="en-US" sz="2400" b="0" i="1" dirty="0" smtClean="0">
                            <a:latin typeface="Cambria Math"/>
                            <a:cs typeface="Helvetica"/>
                          </a:rPr>
                        </m:ctrlPr>
                      </m:sSubPr>
                      <m:e>
                        <m:r>
                          <m:rPr>
                            <m:sty m:val="p"/>
                          </m:rPr>
                          <a:rPr lang="en-US" sz="2400" b="0" i="0" dirty="0" smtClean="0">
                            <a:latin typeface="Cambria Math"/>
                            <a:cs typeface="Helvetica"/>
                          </a:rPr>
                          <m:t>Π</m:t>
                        </m:r>
                      </m:e>
                      <m:sub>
                        <m:r>
                          <a:rPr lang="en-US" sz="2400" b="0" i="1" dirty="0" smtClean="0">
                            <a:latin typeface="Cambria Math"/>
                            <a:cs typeface="Helvetica"/>
                          </a:rPr>
                          <m:t>𝑆</m:t>
                        </m:r>
                      </m:sub>
                    </m:sSub>
                    <m:d>
                      <m:dPr>
                        <m:ctrlPr>
                          <a:rPr lang="en-US" sz="2400" b="0" i="1" dirty="0" smtClean="0">
                            <a:latin typeface="Cambria Math"/>
                            <a:cs typeface="Helvetica"/>
                          </a:rPr>
                        </m:ctrlPr>
                      </m:dPr>
                      <m:e>
                        <m:acc>
                          <m:accPr>
                            <m:chr m:val="̃"/>
                            <m:ctrlPr>
                              <a:rPr lang="en-US" sz="2400" b="0" i="1" dirty="0" smtClean="0">
                                <a:latin typeface="Cambria Math"/>
                                <a:cs typeface="Helvetica"/>
                              </a:rPr>
                            </m:ctrlPr>
                          </m:accPr>
                          <m:e>
                            <m:r>
                              <a:rPr lang="en-US" sz="2400" b="0" i="1" dirty="0" smtClean="0">
                                <a:latin typeface="Cambria Math"/>
                                <a:cs typeface="Helvetica"/>
                              </a:rPr>
                              <m:t>𝑏</m:t>
                            </m:r>
                          </m:e>
                        </m:acc>
                      </m:e>
                    </m:d>
                    <m:sSub>
                      <m:sSubPr>
                        <m:ctrlPr>
                          <a:rPr lang="en-US" sz="2400" b="0" i="1" dirty="0" smtClean="0">
                            <a:latin typeface="Cambria Math"/>
                            <a:cs typeface="Helvetica"/>
                          </a:rPr>
                        </m:ctrlPr>
                      </m:sSubPr>
                      <m:e>
                        <m:d>
                          <m:dPr>
                            <m:begChr m:val=""/>
                            <m:endChr m:val="|"/>
                            <m:ctrlPr>
                              <a:rPr lang="en-US" sz="2400" b="0" i="1" dirty="0" smtClean="0">
                                <a:latin typeface="Cambria Math"/>
                                <a:cs typeface="Helvetica"/>
                              </a:rPr>
                            </m:ctrlPr>
                          </m:dPr>
                          <m:e>
                            <m:r>
                              <a:rPr lang="en-US" sz="2400">
                                <a:latin typeface="Cambria Math"/>
                              </a:rPr>
                              <m:t>​</m:t>
                            </m:r>
                          </m:e>
                        </m:d>
                      </m:e>
                      <m:sub>
                        <m:rad>
                          <m:radPr>
                            <m:degHide m:val="on"/>
                            <m:ctrlPr>
                              <a:rPr lang="en-US" sz="2400" b="0" i="1" dirty="0" smtClean="0">
                                <a:latin typeface="Cambria Math"/>
                                <a:cs typeface="Helvetica"/>
                              </a:rPr>
                            </m:ctrlPr>
                          </m:radPr>
                          <m:deg/>
                          <m:e>
                            <m:r>
                              <a:rPr lang="en-US" sz="2400" b="0" i="1" dirty="0" smtClean="0">
                                <a:latin typeface="Cambria Math"/>
                                <a:cs typeface="Helvetica"/>
                              </a:rPr>
                              <m:t>𝑑</m:t>
                            </m:r>
                          </m:e>
                        </m:rad>
                      </m:sub>
                    </m:sSub>
                    <m:r>
                      <a:rPr lang="en-US" sz="2400" b="0" i="1" dirty="0" smtClean="0">
                        <a:latin typeface="Cambria Math"/>
                        <a:cs typeface="Helvetica"/>
                      </a:rPr>
                      <m:t>=</m:t>
                    </m:r>
                  </m:oMath>
                </a14:m>
                <a:r>
                  <a:rPr lang="en-US" sz="2400" dirty="0" smtClean="0"/>
                  <a:t> </a:t>
                </a:r>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729184" y="5111027"/>
                <a:ext cx="1728794" cy="527773"/>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10000" y="2839173"/>
                <a:ext cx="1172372" cy="4480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𝑣</m:t>
                          </m:r>
                        </m:e>
                        <m:sub>
                          <m:r>
                            <a:rPr lang="en-US" sz="2000" b="0" i="1" smtClean="0">
                              <a:latin typeface="Cambria Math"/>
                            </a:rPr>
                            <m:t>𝑖𝑗</m:t>
                          </m:r>
                        </m:sub>
                      </m:sSub>
                      <m:r>
                        <a:rPr lang="en-US" sz="2000" b="0" i="1" smtClean="0">
                          <a:latin typeface="Cambria Math"/>
                        </a:rPr>
                        <m:t>∈</m:t>
                      </m:r>
                      <m:sSup>
                        <m:sSupPr>
                          <m:ctrlPr>
                            <a:rPr lang="en-US" sz="2000" i="1" smtClean="0">
                              <a:latin typeface="Cambria Math"/>
                              <a:ea typeface="Cambria Math"/>
                            </a:rPr>
                          </m:ctrlPr>
                        </m:sSupPr>
                        <m:e>
                          <m:r>
                            <a:rPr lang="en-US" sz="2000" b="0" i="1" smtClean="0">
                              <a:latin typeface="Cambria Math"/>
                              <a:ea typeface="Cambria Math"/>
                            </a:rPr>
                            <m:t>ℝ</m:t>
                          </m:r>
                        </m:e>
                        <m:sup>
                          <m:r>
                            <a:rPr lang="en-US" sz="2000" b="0" i="1" smtClean="0">
                              <a:latin typeface="Cambria Math"/>
                              <a:ea typeface="Cambria Math"/>
                            </a:rPr>
                            <m:t>𝑑</m:t>
                          </m:r>
                        </m:sup>
                      </m:sSup>
                    </m:oMath>
                  </m:oMathPara>
                </a14:m>
                <a:endParaRPr lang="en-US" sz="2000" dirty="0"/>
              </a:p>
            </p:txBody>
          </p:sp>
        </mc:Choice>
        <mc:Fallback xmlns="">
          <p:sp>
            <p:nvSpPr>
              <p:cNvPr id="34" name="Rectangle 33"/>
              <p:cNvSpPr>
                <a:spLocks noRot="1" noChangeAspect="1" noMove="1" noResize="1" noEditPoints="1" noAdjustHandles="1" noChangeArrowheads="1" noChangeShapeType="1" noTextEdit="1"/>
              </p:cNvSpPr>
              <p:nvPr/>
            </p:nvSpPr>
            <p:spPr>
              <a:xfrm>
                <a:off x="3810000" y="2839173"/>
                <a:ext cx="1172372" cy="448008"/>
              </a:xfrm>
              <a:prstGeom prst="rect">
                <a:avLst/>
              </a:prstGeom>
              <a:blipFill rotWithShape="1">
                <a:blip r:embed="rId9"/>
                <a:stretch>
                  <a:fillRect b="-6849"/>
                </a:stretch>
              </a:blipFill>
            </p:spPr>
            <p:txBody>
              <a:bodyPr/>
              <a:lstStyle/>
              <a:p>
                <a:r>
                  <a:rPr lang="en-US">
                    <a:noFill/>
                  </a:rPr>
                  <a:t> </a:t>
                </a:r>
              </a:p>
            </p:txBody>
          </p:sp>
        </mc:Fallback>
      </mc:AlternateContent>
    </p:spTree>
    <p:extLst>
      <p:ext uri="{BB962C8B-B14F-4D97-AF65-F5344CB8AC3E}">
        <p14:creationId xmlns:p14="http://schemas.microsoft.com/office/powerpoint/2010/main" val="73281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2" grpId="0"/>
      <p:bldP spid="21" grpId="0"/>
      <p:bldP spid="46" grpId="0" animBg="1"/>
      <p:bldP spid="2" grpId="0"/>
      <p:bldP spid="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337616" y="1529732"/>
                <a:ext cx="8278368" cy="794769"/>
              </a:xfrm>
              <a:prstGeom prst="rect">
                <a:avLst/>
              </a:prstGeom>
              <a:noFill/>
            </p:spPr>
            <p:txBody>
              <a:bodyPr wrap="square" rtlCol="0">
                <a:spAutoFit/>
              </a:bodyPr>
              <a:lstStyle/>
              <a:p>
                <a:pPr algn="ctr"/>
                <a:r>
                  <a:rPr lang="en-US" sz="2200" b="1" dirty="0" smtClean="0">
                    <a:solidFill>
                      <a:srgbClr val="008000"/>
                    </a:solidFill>
                    <a:latin typeface="Helvetica"/>
                    <a:cs typeface="Helvetica"/>
                  </a:rPr>
                  <a:t>Main claim: </a:t>
                </a:r>
                <a:r>
                  <a:rPr lang="en-US" sz="2200" dirty="0" smtClean="0">
                    <a:latin typeface="Helvetica"/>
                    <a:cs typeface="Helvetica"/>
                  </a:rPr>
                  <a:t> every </a:t>
                </a:r>
                <a14:m>
                  <m:oMath xmlns:m="http://schemas.openxmlformats.org/officeDocument/2006/math">
                    <m:r>
                      <a:rPr lang="en-US" sz="2200" b="0" i="1" smtClean="0">
                        <a:latin typeface="Cambria Math"/>
                        <a:cs typeface="Helvetica"/>
                      </a:rPr>
                      <m:t>𝑐</m:t>
                    </m:r>
                    <m:r>
                      <a:rPr lang="en-US" sz="2200" b="0" i="1" smtClean="0">
                        <a:latin typeface="Cambria Math"/>
                        <a:cs typeface="Helvetica"/>
                      </a:rPr>
                      <m:t>.</m:t>
                    </m:r>
                    <m:sSup>
                      <m:sSupPr>
                        <m:ctrlPr>
                          <a:rPr lang="en-US" sz="2200" b="0" i="1" smtClean="0">
                            <a:latin typeface="Cambria Math"/>
                            <a:cs typeface="Helvetica"/>
                          </a:rPr>
                        </m:ctrlPr>
                      </m:sSupPr>
                      <m:e>
                        <m:r>
                          <a:rPr lang="en-US" sz="2200" b="0" i="1" smtClean="0">
                            <a:latin typeface="Cambria Math"/>
                            <a:cs typeface="Helvetica"/>
                          </a:rPr>
                          <m:t>𝑑</m:t>
                        </m:r>
                      </m:e>
                      <m:sup>
                        <m:r>
                          <a:rPr lang="en-US" sz="2200" b="0" i="1" smtClean="0">
                            <a:latin typeface="Cambria Math"/>
                            <a:cs typeface="Helvetica"/>
                          </a:rPr>
                          <m:t>2</m:t>
                        </m:r>
                      </m:sup>
                    </m:sSup>
                  </m:oMath>
                </a14:m>
                <a:r>
                  <a:rPr lang="en-US" sz="2200" dirty="0" smtClean="0">
                    <a:latin typeface="Helvetica"/>
                    <a:cs typeface="Helvetica"/>
                  </a:rPr>
                  <a:t> dimensional space </a:t>
                </a:r>
                <a14:m>
                  <m:oMath xmlns:m="http://schemas.openxmlformats.org/officeDocument/2006/math">
                    <m:r>
                      <a:rPr lang="en-US" sz="2200" i="1" dirty="0" smtClean="0">
                        <a:latin typeface="Cambria Math"/>
                        <a:cs typeface="Helvetica"/>
                      </a:rPr>
                      <m:t>𝑆</m:t>
                    </m:r>
                  </m:oMath>
                </a14:m>
                <a:r>
                  <a:rPr lang="en-US" sz="2200" dirty="0" smtClean="0">
                    <a:latin typeface="Helvetica"/>
                    <a:cs typeface="Helvetica"/>
                  </a:rPr>
                  <a:t> has </a:t>
                </a:r>
                <a14:m>
                  <m:oMath xmlns:m="http://schemas.openxmlformats.org/officeDocument/2006/math">
                    <m:r>
                      <a:rPr lang="en-US" sz="2200" b="0" i="0" dirty="0" smtClean="0">
                        <a:latin typeface="Cambria Math"/>
                        <a:cs typeface="Helvetica"/>
                      </a:rPr>
                      <m:t>~</m:t>
                    </m:r>
                    <m:r>
                      <a:rPr lang="en-US" sz="2200" b="0" i="1" dirty="0" smtClean="0">
                        <a:latin typeface="Cambria Math"/>
                        <a:cs typeface="Helvetica"/>
                      </a:rPr>
                      <m:t>√</m:t>
                    </m:r>
                    <m:r>
                      <a:rPr lang="en-US" sz="2200" b="0" i="1" dirty="0" smtClean="0">
                        <a:latin typeface="Cambria Math"/>
                        <a:cs typeface="Helvetica"/>
                      </a:rPr>
                      <m:t>𝑑</m:t>
                    </m:r>
                  </m:oMath>
                </a14:m>
                <a:r>
                  <a:rPr lang="en-US" sz="2200" dirty="0" smtClean="0">
                    <a:latin typeface="Helvetica"/>
                    <a:cs typeface="Helvetica"/>
                  </a:rPr>
                  <a:t> vectors with such a structure..</a:t>
                </a:r>
                <a:endParaRPr lang="en-US" sz="2200" dirty="0">
                  <a:latin typeface="Helvetica"/>
                  <a:cs typeface="Helvetica"/>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37616" y="1529732"/>
                <a:ext cx="8278368" cy="794769"/>
              </a:xfrm>
              <a:prstGeom prst="rect">
                <a:avLst/>
              </a:prstGeom>
              <a:blipFill rotWithShape="1">
                <a:blip r:embed="rId3"/>
                <a:stretch>
                  <a:fillRect t="-769" b="-15385"/>
                </a:stretch>
              </a:blipFill>
            </p:spPr>
            <p:txBody>
              <a:bodyPr/>
              <a:lstStyle/>
              <a:p>
                <a:r>
                  <a:rPr lang="en-US">
                    <a:noFill/>
                  </a:rPr>
                  <a:t> </a:t>
                </a:r>
              </a:p>
            </p:txBody>
          </p:sp>
        </mc:Fallback>
      </mc:AlternateContent>
      <p:sp>
        <p:nvSpPr>
          <p:cNvPr id="11" name="Rectangle 10"/>
          <p:cNvSpPr/>
          <p:nvPr/>
        </p:nvSpPr>
        <p:spPr>
          <a:xfrm>
            <a:off x="2162203" y="2916602"/>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3" name="Rectangle 12"/>
          <p:cNvSpPr/>
          <p:nvPr/>
        </p:nvSpPr>
        <p:spPr>
          <a:xfrm>
            <a:off x="6956533" y="2917820"/>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4" name="TextBox 13"/>
          <p:cNvSpPr txBox="1"/>
          <p:nvPr/>
        </p:nvSpPr>
        <p:spPr>
          <a:xfrm>
            <a:off x="5867871" y="2696964"/>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sp>
        <p:nvSpPr>
          <p:cNvPr id="15" name="Rectangle 14"/>
          <p:cNvSpPr/>
          <p:nvPr/>
        </p:nvSpPr>
        <p:spPr>
          <a:xfrm>
            <a:off x="650172" y="3332777"/>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7" name="Rectangle 16"/>
          <p:cNvSpPr/>
          <p:nvPr/>
        </p:nvSpPr>
        <p:spPr>
          <a:xfrm>
            <a:off x="2162203" y="3332777"/>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9" name="Rectangle 18"/>
          <p:cNvSpPr/>
          <p:nvPr/>
        </p:nvSpPr>
        <p:spPr>
          <a:xfrm>
            <a:off x="6956533" y="3333995"/>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0" name="TextBox 19"/>
          <p:cNvSpPr txBox="1"/>
          <p:nvPr/>
        </p:nvSpPr>
        <p:spPr>
          <a:xfrm>
            <a:off x="5867871" y="3151433"/>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sp>
        <p:nvSpPr>
          <p:cNvPr id="22" name="Rectangle 21"/>
          <p:cNvSpPr/>
          <p:nvPr/>
        </p:nvSpPr>
        <p:spPr>
          <a:xfrm>
            <a:off x="2162203" y="4026149"/>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4" name="Rectangle 23"/>
          <p:cNvSpPr/>
          <p:nvPr/>
        </p:nvSpPr>
        <p:spPr>
          <a:xfrm>
            <a:off x="6956533" y="4027367"/>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5" name="TextBox 24"/>
          <p:cNvSpPr txBox="1"/>
          <p:nvPr/>
        </p:nvSpPr>
        <p:spPr>
          <a:xfrm>
            <a:off x="5867871" y="3806511"/>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sp>
        <p:nvSpPr>
          <p:cNvPr id="26" name="Rectangle 25"/>
          <p:cNvSpPr/>
          <p:nvPr/>
        </p:nvSpPr>
        <p:spPr>
          <a:xfrm>
            <a:off x="650172" y="3332777"/>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8" name="Rectangle 27"/>
          <p:cNvSpPr/>
          <p:nvPr/>
        </p:nvSpPr>
        <p:spPr>
          <a:xfrm>
            <a:off x="650172" y="4020232"/>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9" name="Rectangle 28"/>
          <p:cNvSpPr/>
          <p:nvPr/>
        </p:nvSpPr>
        <p:spPr>
          <a:xfrm>
            <a:off x="650172" y="2916602"/>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0" name="Rectangle 29"/>
          <p:cNvSpPr/>
          <p:nvPr/>
        </p:nvSpPr>
        <p:spPr>
          <a:xfrm>
            <a:off x="3674234" y="2916602"/>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1" name="Rectangle 30"/>
          <p:cNvSpPr/>
          <p:nvPr/>
        </p:nvSpPr>
        <p:spPr>
          <a:xfrm>
            <a:off x="3674234" y="3333995"/>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2" name="Rectangle 31"/>
          <p:cNvSpPr/>
          <p:nvPr/>
        </p:nvSpPr>
        <p:spPr>
          <a:xfrm>
            <a:off x="3674234" y="4027367"/>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 name="Down Arrow 2"/>
          <p:cNvSpPr/>
          <p:nvPr/>
        </p:nvSpPr>
        <p:spPr>
          <a:xfrm>
            <a:off x="1315463" y="2483556"/>
            <a:ext cx="136083" cy="327218"/>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3" name="Down Arrow 32"/>
          <p:cNvSpPr/>
          <p:nvPr/>
        </p:nvSpPr>
        <p:spPr>
          <a:xfrm>
            <a:off x="4340717" y="2483556"/>
            <a:ext cx="136083" cy="327218"/>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4" name="Down Arrow 33"/>
          <p:cNvSpPr/>
          <p:nvPr/>
        </p:nvSpPr>
        <p:spPr>
          <a:xfrm>
            <a:off x="6230757" y="2483556"/>
            <a:ext cx="136083" cy="327218"/>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8" name="TextBox 37"/>
          <p:cNvSpPr txBox="1"/>
          <p:nvPr/>
        </p:nvSpPr>
        <p:spPr>
          <a:xfrm>
            <a:off x="408432" y="4817542"/>
            <a:ext cx="8278368" cy="769441"/>
          </a:xfrm>
          <a:prstGeom prst="rect">
            <a:avLst/>
          </a:prstGeom>
          <a:noFill/>
        </p:spPr>
        <p:txBody>
          <a:bodyPr wrap="square" rtlCol="0">
            <a:spAutoFit/>
          </a:bodyPr>
          <a:lstStyle/>
          <a:p>
            <a:pPr algn="ctr"/>
            <a:r>
              <a:rPr lang="en-US" sz="2200" b="1" dirty="0" smtClean="0">
                <a:solidFill>
                  <a:srgbClr val="C00000"/>
                </a:solidFill>
                <a:latin typeface="Helvetica"/>
                <a:cs typeface="Helvetica"/>
              </a:rPr>
              <a:t>Property:</a:t>
            </a:r>
            <a:r>
              <a:rPr lang="en-US" sz="2200" b="1" dirty="0" smtClean="0">
                <a:solidFill>
                  <a:srgbClr val="C0504D"/>
                </a:solidFill>
                <a:latin typeface="Helvetica"/>
                <a:cs typeface="Helvetica"/>
              </a:rPr>
              <a:t> </a:t>
            </a:r>
            <a:r>
              <a:rPr lang="en-US" sz="2200" dirty="0" smtClean="0">
                <a:solidFill>
                  <a:srgbClr val="C0504D"/>
                </a:solidFill>
                <a:latin typeface="Helvetica"/>
                <a:cs typeface="Helvetica"/>
              </a:rPr>
              <a:t> </a:t>
            </a:r>
            <a:r>
              <a:rPr lang="en-US" sz="2200" dirty="0" smtClean="0">
                <a:latin typeface="Helvetica"/>
                <a:cs typeface="Helvetica"/>
              </a:rPr>
              <a:t>picked blocks (</a:t>
            </a:r>
            <a:r>
              <a:rPr lang="en-US" sz="2200" i="1" dirty="0">
                <a:latin typeface="Helvetica"/>
                <a:cs typeface="Helvetica"/>
              </a:rPr>
              <a:t>d</a:t>
            </a:r>
            <a:r>
              <a:rPr lang="en-US" sz="2200" dirty="0" smtClean="0">
                <a:latin typeface="Helvetica"/>
                <a:cs typeface="Helvetica"/>
              </a:rPr>
              <a:t> dim vectors) have “reasonable” component orthogonal to span of rest..</a:t>
            </a:r>
            <a:endParaRPr lang="en-US" sz="2200" dirty="0">
              <a:latin typeface="Helvetica"/>
              <a:cs typeface="Helvetica"/>
            </a:endParaRPr>
          </a:p>
        </p:txBody>
      </p:sp>
      <p:sp>
        <p:nvSpPr>
          <p:cNvPr id="6" name="Title 5"/>
          <p:cNvSpPr>
            <a:spLocks noGrp="1"/>
          </p:cNvSpPr>
          <p:nvPr>
            <p:ph type="title"/>
          </p:nvPr>
        </p:nvSpPr>
        <p:spPr/>
        <p:txBody>
          <a:bodyPr/>
          <a:lstStyle/>
          <a:p>
            <a:r>
              <a:rPr lang="en-US" dirty="0" smtClean="0"/>
              <a:t>Finding Structure in any subspace S </a:t>
            </a:r>
            <a:endParaRPr lang="en-US" baseline="-25000" dirty="0"/>
          </a:p>
        </p:txBody>
      </p:sp>
      <p:sp>
        <p:nvSpPr>
          <p:cNvPr id="35" name="TextBox 34"/>
          <p:cNvSpPr txBox="1"/>
          <p:nvPr/>
        </p:nvSpPr>
        <p:spPr>
          <a:xfrm>
            <a:off x="461305" y="5742214"/>
            <a:ext cx="8278368"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200" dirty="0">
                <a:latin typeface="Helvetica"/>
                <a:cs typeface="Helvetica"/>
              </a:rPr>
              <a:t>Earlier argument goes through even with blocks not fully orthogonal</a:t>
            </a:r>
            <a:r>
              <a:rPr lang="en-US" sz="2200" dirty="0" smtClean="0">
                <a:latin typeface="Helvetica"/>
                <a:cs typeface="Helvetica"/>
              </a:rPr>
              <a:t>!</a:t>
            </a:r>
            <a:endParaRPr lang="en-US" sz="2200" dirty="0">
              <a:latin typeface="Helvetica"/>
              <a:cs typeface="Helvetica"/>
            </a:endParaRPr>
          </a:p>
        </p:txBody>
      </p:sp>
      <mc:AlternateContent xmlns:mc="http://schemas.openxmlformats.org/markup-compatibility/2006" xmlns:a14="http://schemas.microsoft.com/office/drawing/2010/main">
        <mc:Choice Requires="a14">
          <p:sp>
            <p:nvSpPr>
              <p:cNvPr id="2" name="TextBox 1"/>
              <p:cNvSpPr txBox="1"/>
              <p:nvPr/>
            </p:nvSpPr>
            <p:spPr>
              <a:xfrm>
                <a:off x="0" y="2810774"/>
                <a:ext cx="6501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𝑣</m:t>
                          </m:r>
                        </m:e>
                        <m:sub>
                          <m:r>
                            <a:rPr lang="en-US" sz="2400" b="0" i="1" smtClean="0">
                              <a:latin typeface="Cambria Math"/>
                            </a:rPr>
                            <m:t>1</m:t>
                          </m:r>
                        </m:sub>
                      </m:sSub>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0" y="2810774"/>
                <a:ext cx="650172"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0" y="3200400"/>
                <a:ext cx="6501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𝑣</m:t>
                          </m:r>
                        </m:e>
                        <m:sub>
                          <m:r>
                            <a:rPr lang="en-US" sz="2400" b="0" i="1" smtClean="0">
                              <a:latin typeface="Cambria Math"/>
                            </a:rPr>
                            <m:t>2</m:t>
                          </m:r>
                        </m:sub>
                      </m:sSub>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0" y="3200400"/>
                <a:ext cx="650172"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0" y="3881735"/>
                <a:ext cx="650172" cy="4948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𝑣</m:t>
                          </m:r>
                        </m:e>
                        <m:sub>
                          <m:r>
                            <a:rPr lang="en-US" sz="2400" b="0" i="1" smtClean="0">
                              <a:latin typeface="Cambria Math"/>
                            </a:rPr>
                            <m:t>√</m:t>
                          </m:r>
                          <m:r>
                            <a:rPr lang="en-US" sz="2400" b="0" i="1" smtClean="0">
                              <a:latin typeface="Cambria Math"/>
                            </a:rPr>
                            <m:t>𝑑</m:t>
                          </m:r>
                        </m:sub>
                      </m:sSub>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0" y="3881735"/>
                <a:ext cx="650172" cy="494815"/>
              </a:xfrm>
              <a:prstGeom prst="rect">
                <a:avLst/>
              </a:prstGeom>
              <a:blipFill rotWithShape="1">
                <a:blip r:embed="rId6"/>
                <a:stretch>
                  <a:fillRect b="-12346"/>
                </a:stretch>
              </a:blipFill>
            </p:spPr>
            <p:txBody>
              <a:bodyPr/>
              <a:lstStyle/>
              <a:p>
                <a:r>
                  <a:rPr lang="en-US">
                    <a:noFill/>
                  </a:rPr>
                  <a:t> </a:t>
                </a:r>
              </a:p>
            </p:txBody>
          </p:sp>
        </mc:Fallback>
      </mc:AlternateContent>
    </p:spTree>
    <p:extLst>
      <p:ext uri="{BB962C8B-B14F-4D97-AF65-F5344CB8AC3E}">
        <p14:creationId xmlns:p14="http://schemas.microsoft.com/office/powerpoint/2010/main" val="274536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p:bldP spid="15" grpId="0" animBg="1"/>
      <p:bldP spid="17" grpId="0" animBg="1"/>
      <p:bldP spid="19" grpId="0" animBg="1"/>
      <p:bldP spid="20" grpId="0"/>
      <p:bldP spid="22" grpId="0" animBg="1"/>
      <p:bldP spid="24" grpId="0" animBg="1"/>
      <p:bldP spid="25" grpId="0"/>
      <p:bldP spid="26" grpId="0" animBg="1"/>
      <p:bldP spid="28" grpId="0" animBg="1"/>
      <p:bldP spid="29" grpId="0" animBg="1"/>
      <p:bldP spid="30" grpId="0" animBg="1"/>
      <p:bldP spid="31" grpId="0" animBg="1"/>
      <p:bldP spid="32" grpId="0" animBg="1"/>
      <p:bldP spid="3" grpId="0" animBg="1"/>
      <p:bldP spid="33" grpId="0" animBg="1"/>
      <p:bldP spid="34" grpId="0" animBg="1"/>
      <p:bldP spid="38" grpId="0"/>
      <p:bldP spid="35" grpId="0" animBg="1"/>
      <p:bldP spid="2" grpId="0"/>
      <p:bldP spid="39" grpId="0"/>
      <p:bldP spid="4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934200" y="4114800"/>
            <a:ext cx="1630695" cy="1152541"/>
          </a:xfrm>
          <a:prstGeom prst="rect">
            <a:avLst/>
          </a:prstGeom>
        </p:spPr>
      </p:pic>
      <p:sp>
        <p:nvSpPr>
          <p:cNvPr id="2" name="TextBox 1"/>
          <p:cNvSpPr txBox="1"/>
          <p:nvPr/>
        </p:nvSpPr>
        <p:spPr>
          <a:xfrm>
            <a:off x="597762" y="1985889"/>
            <a:ext cx="7586133" cy="2292935"/>
          </a:xfrm>
          <a:prstGeom prst="rect">
            <a:avLst/>
          </a:prstGeom>
          <a:noFill/>
        </p:spPr>
        <p:txBody>
          <a:bodyPr wrap="square" rtlCol="0">
            <a:spAutoFit/>
          </a:bodyPr>
          <a:lstStyle/>
          <a:p>
            <a:pPr>
              <a:lnSpc>
                <a:spcPct val="150000"/>
              </a:lnSpc>
            </a:pPr>
            <a:r>
              <a:rPr lang="en-US" sz="2200" b="1" dirty="0" smtClean="0">
                <a:solidFill>
                  <a:srgbClr val="C00000"/>
                </a:solidFill>
                <a:latin typeface="Helvetica"/>
                <a:cs typeface="Helvetica"/>
              </a:rPr>
              <a:t>Idea:</a:t>
            </a:r>
            <a:r>
              <a:rPr lang="en-US" sz="2200" dirty="0" smtClean="0">
                <a:solidFill>
                  <a:schemeClr val="accent2"/>
                </a:solidFill>
                <a:latin typeface="Helvetica"/>
                <a:cs typeface="Helvetica"/>
              </a:rPr>
              <a:t> </a:t>
            </a:r>
            <a:r>
              <a:rPr lang="en-US" sz="2200" dirty="0" smtClean="0">
                <a:latin typeface="Helvetica"/>
                <a:cs typeface="Helvetica"/>
              </a:rPr>
              <a:t>obtain “good” columns one by one..</a:t>
            </a:r>
          </a:p>
          <a:p>
            <a:pPr marL="342900" indent="-342900">
              <a:lnSpc>
                <a:spcPct val="150000"/>
              </a:lnSpc>
              <a:buFont typeface="Arial"/>
              <a:buChar char="•"/>
            </a:pPr>
            <a:endParaRPr lang="en-US" sz="2200" dirty="0" smtClean="0">
              <a:latin typeface="Helvetica"/>
              <a:cs typeface="Helvetica"/>
            </a:endParaRPr>
          </a:p>
          <a:p>
            <a:pPr marL="342900" indent="-342900">
              <a:buFont typeface="Arial"/>
              <a:buChar char="•"/>
            </a:pPr>
            <a:r>
              <a:rPr lang="en-US" sz="2200" dirty="0" smtClean="0">
                <a:latin typeface="Helvetica"/>
                <a:cs typeface="Helvetica"/>
              </a:rPr>
              <a:t>Show there exists a block with many linearly independent “choices”</a:t>
            </a:r>
          </a:p>
          <a:p>
            <a:pPr marL="342900" indent="-342900">
              <a:lnSpc>
                <a:spcPct val="150000"/>
              </a:lnSpc>
              <a:buFont typeface="Arial"/>
              <a:buChar char="•"/>
            </a:pPr>
            <a:r>
              <a:rPr lang="en-US" sz="2200" dirty="0" smtClean="0">
                <a:latin typeface="Helvetica"/>
                <a:cs typeface="Helvetica"/>
              </a:rPr>
              <a:t>Fix some choices and argue the same property holds, …</a:t>
            </a:r>
            <a:endParaRPr lang="en-US" sz="2200" dirty="0">
              <a:latin typeface="Helvetica"/>
              <a:cs typeface="Helvetica"/>
            </a:endParaRPr>
          </a:p>
        </p:txBody>
      </p:sp>
      <p:sp>
        <p:nvSpPr>
          <p:cNvPr id="6" name="Title 5"/>
          <p:cNvSpPr>
            <a:spLocks noGrp="1"/>
          </p:cNvSpPr>
          <p:nvPr>
            <p:ph type="title"/>
          </p:nvPr>
        </p:nvSpPr>
        <p:spPr/>
        <p:txBody>
          <a:bodyPr/>
          <a:lstStyle/>
          <a:p>
            <a:r>
              <a:rPr lang="en-US" dirty="0" smtClean="0"/>
              <a:t>Main claim (sketch)..</a:t>
            </a:r>
            <a:endParaRPr lang="en-US" baseline="-25000" dirty="0"/>
          </a:p>
        </p:txBody>
      </p:sp>
      <p:sp>
        <p:nvSpPr>
          <p:cNvPr id="35" name="TextBox 34"/>
          <p:cNvSpPr txBox="1"/>
          <p:nvPr/>
        </p:nvSpPr>
        <p:spPr>
          <a:xfrm>
            <a:off x="947322" y="5103411"/>
            <a:ext cx="6887012"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200" b="1" dirty="0" smtClean="0">
                <a:solidFill>
                  <a:srgbClr val="008000"/>
                </a:solidFill>
                <a:latin typeface="Helvetica"/>
                <a:cs typeface="Helvetica"/>
              </a:rPr>
              <a:t>Generalization: </a:t>
            </a:r>
            <a:r>
              <a:rPr lang="en-US" sz="2200" dirty="0" smtClean="0">
                <a:latin typeface="Helvetica"/>
                <a:cs typeface="Helvetica"/>
              </a:rPr>
              <a:t>similar result holds for higher order products, implies main result</a:t>
            </a:r>
            <a:r>
              <a:rPr lang="en-US" sz="2200" dirty="0">
                <a:latin typeface="Helvetica"/>
                <a:cs typeface="Helvetica"/>
              </a:rPr>
              <a:t>.</a:t>
            </a:r>
            <a:endParaRPr lang="en-US" sz="2200" baseline="-25000" dirty="0">
              <a:latin typeface="Helvetica"/>
              <a:cs typeface="Helvetica"/>
            </a:endParaRPr>
          </a:p>
        </p:txBody>
      </p:sp>
      <mc:AlternateContent xmlns:mc="http://schemas.openxmlformats.org/markup-compatibility/2006" xmlns:a14="http://schemas.microsoft.com/office/drawing/2010/main">
        <mc:Choice Requires="a14">
          <p:sp>
            <p:nvSpPr>
              <p:cNvPr id="39" name="Rounded Rectangular Callout 38"/>
              <p:cNvSpPr/>
              <p:nvPr/>
            </p:nvSpPr>
            <p:spPr>
              <a:xfrm>
                <a:off x="6096000" y="1417638"/>
                <a:ext cx="2892778" cy="1392260"/>
              </a:xfrm>
              <a:prstGeom prst="wedgeRoundRectCallout">
                <a:avLst>
                  <a:gd name="adj1" fmla="val -29044"/>
                  <a:gd name="adj2" fmla="val 66282"/>
                  <a:gd name="adj3" fmla="val 16667"/>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8000"/>
                    </a:solidFill>
                    <a:latin typeface="Helvetica"/>
                    <a:cs typeface="Helvetica"/>
                  </a:rPr>
                  <a:t>crucially use the fact that we have a </a:t>
                </a:r>
                <a14:m>
                  <m:oMath xmlns:m="http://schemas.openxmlformats.org/officeDocument/2006/math">
                    <m:sSup>
                      <m:sSupPr>
                        <m:ctrlPr>
                          <a:rPr lang="en-US" sz="2000" b="0" i="1" dirty="0" smtClean="0">
                            <a:solidFill>
                              <a:srgbClr val="008000"/>
                            </a:solidFill>
                            <a:latin typeface="Cambria Math"/>
                            <a:cs typeface="Helvetica"/>
                          </a:rPr>
                        </m:ctrlPr>
                      </m:sSupPr>
                      <m:e>
                        <m:r>
                          <m:rPr>
                            <m:sty m:val="p"/>
                          </m:rPr>
                          <a:rPr lang="en-US" sz="2000" b="0" i="0" dirty="0" smtClean="0">
                            <a:solidFill>
                              <a:srgbClr val="008000"/>
                            </a:solidFill>
                            <a:latin typeface="Cambria Math"/>
                            <a:cs typeface="Helvetica"/>
                          </a:rPr>
                          <m:t>Ω</m:t>
                        </m:r>
                        <m:r>
                          <a:rPr lang="en-US" sz="2000" b="0" i="1" dirty="0" smtClean="0">
                            <a:solidFill>
                              <a:srgbClr val="008000"/>
                            </a:solidFill>
                            <a:latin typeface="Cambria Math"/>
                            <a:cs typeface="Helvetica"/>
                          </a:rPr>
                          <m:t>(</m:t>
                        </m:r>
                        <m:r>
                          <a:rPr lang="en-US" sz="2000" b="0" i="1" dirty="0" smtClean="0">
                            <a:solidFill>
                              <a:srgbClr val="008000"/>
                            </a:solidFill>
                            <a:latin typeface="Cambria Math"/>
                            <a:cs typeface="Helvetica"/>
                          </a:rPr>
                          <m:t>𝑑</m:t>
                        </m:r>
                      </m:e>
                      <m:sup>
                        <m:r>
                          <a:rPr lang="en-US" sz="2000" b="0" i="1" dirty="0" smtClean="0">
                            <a:solidFill>
                              <a:srgbClr val="008000"/>
                            </a:solidFill>
                            <a:latin typeface="Cambria Math"/>
                            <a:cs typeface="Helvetica"/>
                          </a:rPr>
                          <m:t>2</m:t>
                        </m:r>
                      </m:sup>
                    </m:sSup>
                    <m:r>
                      <a:rPr lang="en-US" sz="2000" b="0" i="1" dirty="0" smtClean="0">
                        <a:solidFill>
                          <a:srgbClr val="008000"/>
                        </a:solidFill>
                        <a:latin typeface="Cambria Math"/>
                        <a:cs typeface="Helvetica"/>
                      </a:rPr>
                      <m:t>)</m:t>
                    </m:r>
                  </m:oMath>
                </a14:m>
                <a:r>
                  <a:rPr lang="en-US" sz="2000" dirty="0" smtClean="0">
                    <a:solidFill>
                      <a:srgbClr val="008000"/>
                    </a:solidFill>
                    <a:latin typeface="Helvetica"/>
                    <a:cs typeface="Helvetica"/>
                  </a:rPr>
                  <a:t> dim subspace</a:t>
                </a:r>
              </a:p>
            </p:txBody>
          </p:sp>
        </mc:Choice>
        <mc:Fallback xmlns="">
          <p:sp>
            <p:nvSpPr>
              <p:cNvPr id="39" name="Rounded Rectangular Callout 38"/>
              <p:cNvSpPr>
                <a:spLocks noRot="1" noChangeAspect="1" noMove="1" noResize="1" noEditPoints="1" noAdjustHandles="1" noChangeArrowheads="1" noChangeShapeType="1" noTextEdit="1"/>
              </p:cNvSpPr>
              <p:nvPr/>
            </p:nvSpPr>
            <p:spPr>
              <a:xfrm>
                <a:off x="6096000" y="1417638"/>
                <a:ext cx="2892778" cy="1392260"/>
              </a:xfrm>
              <a:prstGeom prst="wedgeRoundRectCallout">
                <a:avLst>
                  <a:gd name="adj1" fmla="val -29044"/>
                  <a:gd name="adj2" fmla="val 66282"/>
                  <a:gd name="adj3" fmla="val 16667"/>
                </a:avLst>
              </a:prstGeom>
              <a:blipFill rotWithShape="1">
                <a:blip r:embed="rId4"/>
                <a:stretch>
                  <a:fillRect/>
                </a:stretch>
              </a:blipFill>
              <a:ln>
                <a:noFill/>
              </a:ln>
              <a:effectLst/>
            </p:spPr>
            <p:txBody>
              <a:bodyPr/>
              <a:lstStyle/>
              <a:p>
                <a:r>
                  <a:rPr lang="en-US">
                    <a:noFill/>
                  </a:rPr>
                  <a:t> </a:t>
                </a:r>
              </a:p>
            </p:txBody>
          </p:sp>
        </mc:Fallback>
      </mc:AlternateContent>
      <p:sp>
        <p:nvSpPr>
          <p:cNvPr id="3" name="Rectangle 2"/>
          <p:cNvSpPr/>
          <p:nvPr/>
        </p:nvSpPr>
        <p:spPr>
          <a:xfrm>
            <a:off x="685800" y="6096000"/>
            <a:ext cx="7498095" cy="461665"/>
          </a:xfrm>
          <a:prstGeom prst="rect">
            <a:avLst/>
          </a:prstGeom>
        </p:spPr>
        <p:txBody>
          <a:bodyPr wrap="square">
            <a:spAutoFit/>
          </a:bodyPr>
          <a:lstStyle/>
          <a:p>
            <a:pPr marL="342900" indent="-342900">
              <a:buFont typeface="Arial"/>
              <a:buChar char="•"/>
            </a:pPr>
            <a:r>
              <a:rPr lang="en-US" sz="2400" dirty="0" smtClean="0">
                <a:cs typeface="Helvetica"/>
              </a:rPr>
              <a:t>Uses a delicate inductive argument</a:t>
            </a:r>
            <a:endParaRPr lang="en-US" sz="2400" dirty="0">
              <a:cs typeface="Helvetica"/>
            </a:endParaRPr>
          </a:p>
        </p:txBody>
      </p:sp>
    </p:spTree>
    <p:extLst>
      <p:ext uri="{BB962C8B-B14F-4D97-AF65-F5344CB8AC3E}">
        <p14:creationId xmlns:p14="http://schemas.microsoft.com/office/powerpoint/2010/main" val="53827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649" t="14349" r="14677" b="7509"/>
          <a:stretch/>
        </p:blipFill>
        <p:spPr>
          <a:xfrm>
            <a:off x="5694393" y="1905000"/>
            <a:ext cx="2523498" cy="1832279"/>
          </a:xfrm>
          <a:prstGeom prst="rect">
            <a:avLst/>
          </a:prstGeom>
        </p:spPr>
      </p:pic>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533400" y="2286001"/>
            <a:ext cx="5715000" cy="1295399"/>
          </a:xfrm>
        </p:spPr>
        <p:txBody>
          <a:bodyPr>
            <a:noAutofit/>
          </a:bodyPr>
          <a:lstStyle/>
          <a:p>
            <a:pPr>
              <a:lnSpc>
                <a:spcPct val="150000"/>
              </a:lnSpc>
            </a:pPr>
            <a:r>
              <a:rPr lang="en-US" sz="2400" b="1" dirty="0" smtClean="0">
                <a:solidFill>
                  <a:srgbClr val="008000"/>
                </a:solidFill>
              </a:rPr>
              <a:t>Polynomial time Algorithms  in </a:t>
            </a:r>
            <a:r>
              <a:rPr lang="en-US" sz="2400" b="1" dirty="0" err="1" smtClean="0">
                <a:solidFill>
                  <a:srgbClr val="008000"/>
                </a:solidFill>
              </a:rPr>
              <a:t>Overcomplete</a:t>
            </a:r>
            <a:r>
              <a:rPr lang="en-US" sz="2400" b="1" dirty="0" smtClean="0">
                <a:solidFill>
                  <a:srgbClr val="008000"/>
                </a:solidFill>
              </a:rPr>
              <a:t> settings:</a:t>
            </a:r>
          </a:p>
        </p:txBody>
      </p:sp>
      <p:sp>
        <p:nvSpPr>
          <p:cNvPr id="8" name="Rectangle 7"/>
          <p:cNvSpPr/>
          <p:nvPr/>
        </p:nvSpPr>
        <p:spPr>
          <a:xfrm>
            <a:off x="533400" y="1295400"/>
            <a:ext cx="7924800" cy="58907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dirty="0">
                <a:solidFill>
                  <a:srgbClr val="008000"/>
                </a:solidFill>
              </a:rPr>
              <a:t>Smoothed Analysis for Learning </a:t>
            </a:r>
            <a:r>
              <a:rPr lang="en-US" sz="2400" b="1" dirty="0" smtClean="0">
                <a:solidFill>
                  <a:srgbClr val="008000"/>
                </a:solidFill>
              </a:rPr>
              <a:t>Probabilistic models.</a:t>
            </a:r>
            <a:endParaRPr lang="en-US" sz="2400" b="1" dirty="0">
              <a:solidFill>
                <a:srgbClr val="008000"/>
              </a:solidFill>
            </a:endParaRPr>
          </a:p>
        </p:txBody>
      </p:sp>
      <p:grpSp>
        <p:nvGrpSpPr>
          <p:cNvPr id="10" name="Group 9"/>
          <p:cNvGrpSpPr/>
          <p:nvPr/>
        </p:nvGrpSpPr>
        <p:grpSpPr>
          <a:xfrm>
            <a:off x="762000" y="4811018"/>
            <a:ext cx="7620000" cy="304800"/>
            <a:chOff x="1219200" y="3124200"/>
            <a:chExt cx="6858000" cy="304800"/>
          </a:xfrm>
        </p:grpSpPr>
        <p:cxnSp>
          <p:nvCxnSpPr>
            <p:cNvPr id="11" name="Straight Arrow Connector 10"/>
            <p:cNvCxnSpPr/>
            <p:nvPr/>
          </p:nvCxnSpPr>
          <p:spPr>
            <a:xfrm>
              <a:off x="1219200" y="3276600"/>
              <a:ext cx="6858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19200" y="312420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 name="TextBox 12"/>
              <p:cNvSpPr txBox="1"/>
              <p:nvPr/>
            </p:nvSpPr>
            <p:spPr>
              <a:xfrm>
                <a:off x="1447800" y="3733800"/>
                <a:ext cx="6705600" cy="430887"/>
              </a:xfrm>
              <a:prstGeom prst="rect">
                <a:avLst/>
              </a:prstGeom>
              <a:noFill/>
            </p:spPr>
            <p:txBody>
              <a:bodyPr wrap="square" rtlCol="0">
                <a:spAutoFit/>
              </a:bodyPr>
              <a:lstStyle/>
              <a:p>
                <a:pPr algn="ctr"/>
                <a:r>
                  <a:rPr lang="en-US" sz="2200" u="sng" dirty="0" smtClean="0">
                    <a:solidFill>
                      <a:schemeClr val="tx1"/>
                    </a:solidFill>
                  </a:rPr>
                  <a:t>Guarantees for order-</a:t>
                </a:r>
                <a14:m>
                  <m:oMath xmlns:m="http://schemas.openxmlformats.org/officeDocument/2006/math">
                    <m:r>
                      <m:rPr>
                        <m:sty m:val="p"/>
                      </m:rPr>
                      <a:rPr lang="en-US" sz="2200" b="0" i="0" u="sng" smtClean="0">
                        <a:solidFill>
                          <a:schemeClr val="tx1"/>
                        </a:solidFill>
                        <a:latin typeface="Cambria Math"/>
                      </a:rPr>
                      <m:t>t</m:t>
                    </m:r>
                  </m:oMath>
                </a14:m>
                <a:r>
                  <a:rPr lang="en-US" sz="2200" u="sng" dirty="0" smtClean="0">
                    <a:solidFill>
                      <a:schemeClr val="tx1"/>
                    </a:solidFill>
                  </a:rPr>
                  <a:t> tensors in d-dims (each) </a:t>
                </a:r>
                <a:endParaRPr lang="en-US" sz="2200" u="sng"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447800" y="3733800"/>
                <a:ext cx="6705600" cy="430887"/>
              </a:xfrm>
              <a:prstGeom prst="rect">
                <a:avLst/>
              </a:prstGeom>
              <a:blipFill rotWithShape="1">
                <a:blip r:embed="rId4"/>
                <a:stretch>
                  <a:fillRect t="-8571" b="-27143"/>
                </a:stretch>
              </a:blipFill>
            </p:spPr>
            <p:txBody>
              <a:bodyPr/>
              <a:lstStyle/>
              <a:p>
                <a:r>
                  <a:rPr lang="en-US">
                    <a:noFill/>
                  </a:rPr>
                  <a:t> </a:t>
                </a:r>
              </a:p>
            </p:txBody>
          </p:sp>
        </mc:Fallback>
      </mc:AlternateContent>
      <p:cxnSp>
        <p:nvCxnSpPr>
          <p:cNvPr id="14" name="Straight Connector 13"/>
          <p:cNvCxnSpPr/>
          <p:nvPr/>
        </p:nvCxnSpPr>
        <p:spPr>
          <a:xfrm>
            <a:off x="2286000" y="4811018"/>
            <a:ext cx="0" cy="3048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1600" y="5105400"/>
            <a:ext cx="7162800" cy="400110"/>
          </a:xfrm>
          <a:prstGeom prst="rect">
            <a:avLst/>
          </a:prstGeom>
          <a:noFill/>
        </p:spPr>
        <p:txBody>
          <a:bodyPr wrap="square" rtlCol="0">
            <a:spAutoFit/>
          </a:bodyPr>
          <a:lstStyle/>
          <a:p>
            <a:pPr algn="ctr"/>
            <a:r>
              <a:rPr lang="en-US" sz="2000" b="1" i="1" dirty="0" smtClean="0"/>
              <a:t>Rank of the t-tensor</a:t>
            </a:r>
            <a:r>
              <a:rPr lang="en-US" sz="2000" dirty="0" smtClean="0"/>
              <a:t>=</a:t>
            </a:r>
            <a:r>
              <a:rPr lang="en-US" sz="2000" b="1" i="1" dirty="0" smtClean="0"/>
              <a:t>k</a:t>
            </a:r>
            <a:r>
              <a:rPr lang="en-US" sz="2000" dirty="0" smtClean="0"/>
              <a:t> </a:t>
            </a:r>
            <a:r>
              <a:rPr lang="en-US" sz="2000" i="1" dirty="0"/>
              <a:t>(number of </a:t>
            </a:r>
            <a:r>
              <a:rPr lang="en-US" sz="2000" i="1" dirty="0" smtClean="0"/>
              <a:t>clusters)</a:t>
            </a:r>
            <a:endParaRPr lang="en-US" sz="2000" i="1" dirty="0"/>
          </a:p>
        </p:txBody>
      </p:sp>
      <mc:AlternateContent xmlns:mc="http://schemas.openxmlformats.org/markup-compatibility/2006" xmlns:a14="http://schemas.microsoft.com/office/drawing/2010/main">
        <mc:Choice Requires="a14">
          <p:sp>
            <p:nvSpPr>
              <p:cNvPr id="16" name="TextBox 15"/>
              <p:cNvSpPr txBox="1"/>
              <p:nvPr/>
            </p:nvSpPr>
            <p:spPr>
              <a:xfrm>
                <a:off x="1143000" y="4218802"/>
                <a:ext cx="2667000" cy="677108"/>
              </a:xfrm>
              <a:prstGeom prst="rect">
                <a:avLst/>
              </a:prstGeom>
              <a:noFill/>
            </p:spPr>
            <p:txBody>
              <a:bodyPr wrap="square" rtlCol="0">
                <a:spAutoFit/>
              </a:bodyPr>
              <a:lstStyle/>
              <a:p>
                <a:pPr algn="ctr"/>
                <a:r>
                  <a:rPr lang="en-US" dirty="0" smtClean="0">
                    <a:solidFill>
                      <a:schemeClr val="accent4"/>
                    </a:solidFill>
                  </a:rPr>
                  <a:t>Previous Algorithms</a:t>
                </a:r>
              </a:p>
              <a:p>
                <a:pPr algn="ctr"/>
                <a14:m>
                  <m:oMathPara xmlns:m="http://schemas.openxmlformats.org/officeDocument/2006/math">
                    <m:oMathParaPr>
                      <m:jc m:val="centerGroup"/>
                    </m:oMathParaPr>
                    <m:oMath xmlns:m="http://schemas.openxmlformats.org/officeDocument/2006/math">
                      <m:r>
                        <a:rPr lang="en-US" sz="2000" b="0" i="1" dirty="0" smtClean="0">
                          <a:solidFill>
                            <a:schemeClr val="accent4"/>
                          </a:solidFill>
                          <a:latin typeface="Cambria Math"/>
                        </a:rPr>
                        <m:t>𝑘</m:t>
                      </m:r>
                      <m:r>
                        <a:rPr lang="en-US" sz="2000" b="0" i="1" dirty="0" smtClean="0">
                          <a:solidFill>
                            <a:schemeClr val="accent4"/>
                          </a:solidFill>
                          <a:latin typeface="Cambria Math"/>
                        </a:rPr>
                        <m:t>≤</m:t>
                      </m:r>
                      <m:r>
                        <a:rPr lang="en-US" sz="2000" b="0" i="1" dirty="0" smtClean="0">
                          <a:solidFill>
                            <a:schemeClr val="accent4"/>
                          </a:solidFill>
                          <a:latin typeface="Cambria Math"/>
                        </a:rPr>
                        <m:t>𝑑</m:t>
                      </m:r>
                    </m:oMath>
                  </m:oMathPara>
                </a14:m>
                <a:endParaRPr lang="en-US" sz="2000" i="1" dirty="0">
                  <a:solidFill>
                    <a:schemeClr val="accent4"/>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143000" y="4218802"/>
                <a:ext cx="2667000" cy="677108"/>
              </a:xfrm>
              <a:prstGeom prst="rect">
                <a:avLst/>
              </a:prstGeom>
              <a:blipFill rotWithShape="1">
                <a:blip r:embed="rId5"/>
                <a:stretch>
                  <a:fillRect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029200" y="4161901"/>
                <a:ext cx="3581400" cy="657809"/>
              </a:xfrm>
              <a:prstGeom prst="rect">
                <a:avLst/>
              </a:prstGeom>
              <a:noFill/>
            </p:spPr>
            <p:txBody>
              <a:bodyPr wrap="square" rtlCol="0">
                <a:spAutoFit/>
              </a:bodyPr>
              <a:lstStyle/>
              <a:p>
                <a:pPr algn="ctr"/>
                <a:r>
                  <a:rPr lang="en-US" i="1" dirty="0" smtClean="0">
                    <a:solidFill>
                      <a:srgbClr val="C00000"/>
                    </a:solidFill>
                    <a:latin typeface="Cambria Math"/>
                  </a:rPr>
                  <a:t>Algorithms (smoothed case)</a:t>
                </a:r>
              </a:p>
              <a:p>
                <a:pPr algn="ctr"/>
                <a14:m>
                  <m:oMathPara xmlns:m="http://schemas.openxmlformats.org/officeDocument/2006/math">
                    <m:oMathParaPr>
                      <m:jc m:val="centerGroup"/>
                    </m:oMathParaPr>
                    <m:oMath xmlns:m="http://schemas.openxmlformats.org/officeDocument/2006/math">
                      <m:r>
                        <a:rPr lang="en-US" i="1" dirty="0" smtClean="0">
                          <a:solidFill>
                            <a:srgbClr val="C00000"/>
                          </a:solidFill>
                          <a:latin typeface="Cambria Math"/>
                        </a:rPr>
                        <m:t> </m:t>
                      </m:r>
                      <m:r>
                        <a:rPr lang="en-US" b="0" i="1" dirty="0" smtClean="0">
                          <a:solidFill>
                            <a:srgbClr val="C00000"/>
                          </a:solidFill>
                          <a:latin typeface="Cambria Math"/>
                        </a:rPr>
                        <m:t>𝑘</m:t>
                      </m:r>
                      <m:r>
                        <a:rPr lang="en-US" b="0" i="1" dirty="0" smtClean="0">
                          <a:solidFill>
                            <a:srgbClr val="C00000"/>
                          </a:solidFill>
                          <a:latin typeface="Cambria Math"/>
                        </a:rPr>
                        <m:t>≤</m:t>
                      </m:r>
                      <m:sSup>
                        <m:sSupPr>
                          <m:ctrlPr>
                            <a:rPr lang="en-US" i="1" dirty="0" smtClean="0">
                              <a:solidFill>
                                <a:srgbClr val="C00000"/>
                              </a:solidFill>
                              <a:latin typeface="Cambria Math"/>
                            </a:rPr>
                          </m:ctrlPr>
                        </m:sSupPr>
                        <m:e>
                          <m:r>
                            <a:rPr lang="en-US" b="0" i="1" dirty="0" smtClean="0">
                              <a:solidFill>
                                <a:srgbClr val="C00000"/>
                              </a:solidFill>
                              <a:latin typeface="Cambria Math"/>
                            </a:rPr>
                            <m:t>𝑑</m:t>
                          </m:r>
                        </m:e>
                        <m:sup>
                          <m:r>
                            <a:rPr lang="en-US" b="0" i="1" dirty="0" smtClean="0">
                              <a:solidFill>
                                <a:srgbClr val="C00000"/>
                              </a:solidFill>
                              <a:latin typeface="Cambria Math"/>
                            </a:rPr>
                            <m:t>(</m:t>
                          </m:r>
                          <m:r>
                            <a:rPr lang="en-US" b="0" i="1" dirty="0" smtClean="0">
                              <a:solidFill>
                                <a:srgbClr val="C00000"/>
                              </a:solidFill>
                              <a:latin typeface="Cambria Math"/>
                            </a:rPr>
                            <m:t>𝑡</m:t>
                          </m:r>
                          <m:r>
                            <a:rPr lang="en-US" b="0" i="1" dirty="0" smtClean="0">
                              <a:solidFill>
                                <a:srgbClr val="C00000"/>
                              </a:solidFill>
                              <a:latin typeface="Cambria Math"/>
                              <a:ea typeface="Cambria Math"/>
                            </a:rPr>
                            <m:t>−1)/2</m:t>
                          </m:r>
                        </m:sup>
                      </m:sSup>
                    </m:oMath>
                  </m:oMathPara>
                </a14:m>
                <a:endParaRPr lang="en-US" dirty="0">
                  <a:solidFill>
                    <a:srgbClr val="C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029200" y="4161901"/>
                <a:ext cx="3581400" cy="657809"/>
              </a:xfrm>
              <a:prstGeom prst="rect">
                <a:avLst/>
              </a:prstGeom>
              <a:blipFill rotWithShape="1">
                <a:blip r:embed="rId6"/>
                <a:stretch>
                  <a:fillRect t="-5556"/>
                </a:stretch>
              </a:blipFill>
            </p:spPr>
            <p:txBody>
              <a:bodyPr/>
              <a:lstStyle/>
              <a:p>
                <a:r>
                  <a:rPr lang="en-US">
                    <a:noFill/>
                  </a:rPr>
                  <a:t> </a:t>
                </a:r>
              </a:p>
            </p:txBody>
          </p:sp>
        </mc:Fallback>
      </mc:AlternateContent>
      <p:cxnSp>
        <p:nvCxnSpPr>
          <p:cNvPr id="18" name="Straight Connector 17"/>
          <p:cNvCxnSpPr/>
          <p:nvPr/>
        </p:nvCxnSpPr>
        <p:spPr>
          <a:xfrm>
            <a:off x="6400800" y="4774012"/>
            <a:ext cx="0" cy="3048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381000" y="5578169"/>
            <a:ext cx="8534400" cy="112743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solidFill>
                  <a:srgbClr val="008000"/>
                </a:solidFill>
              </a:rPr>
              <a:t>Flattening gets beyond full-rank conditions: </a:t>
            </a:r>
          </a:p>
          <a:p>
            <a:pPr marL="0" indent="0">
              <a:buNone/>
            </a:pPr>
            <a:r>
              <a:rPr lang="en-US" sz="2400" b="1" dirty="0">
                <a:solidFill>
                  <a:srgbClr val="008000"/>
                </a:solidFill>
              </a:rPr>
              <a:t> </a:t>
            </a:r>
            <a:r>
              <a:rPr lang="en-US" sz="2400" b="1" dirty="0" smtClean="0">
                <a:solidFill>
                  <a:srgbClr val="008000"/>
                </a:solidFill>
              </a:rPr>
              <a:t>    Plug into results on Spectral Learning of Probabilistic models</a:t>
            </a:r>
          </a:p>
        </p:txBody>
      </p:sp>
    </p:spTree>
    <p:extLst>
      <p:ext uri="{BB962C8B-B14F-4D97-AF65-F5344CB8AC3E}">
        <p14:creationId xmlns:p14="http://schemas.microsoft.com/office/powerpoint/2010/main" val="4205485638"/>
      </p:ext>
    </p:extLst>
  </p:cSld>
  <p:clrMapOvr>
    <a:masterClrMapping/>
  </p:clrMapOvr>
  <mc:AlternateContent xmlns:mc="http://schemas.openxmlformats.org/markup-compatibility/2006" xmlns:p14="http://schemas.microsoft.com/office/powerpoint/2010/main">
    <mc:Choice Requires="p14">
      <p:transition spd="slow" p14:dur="2000" advTm="8499"/>
    </mc:Choice>
    <mc:Fallback xmlns="">
      <p:transition spd="slow" advTm="84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5" grpId="0"/>
      <p:bldP spid="16" grpId="0"/>
      <p:bldP spid="17"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667000" y="1066800"/>
            <a:ext cx="4915909" cy="70453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chemeClr val="tx2"/>
                </a:solidFill>
                <a:latin typeface="+mn-lt"/>
                <a:cs typeface="Rockwell"/>
              </a:rPr>
              <a:t>Multi-dimensional arrays</a:t>
            </a:r>
            <a:endParaRPr lang="en-US" sz="2800" b="1" dirty="0">
              <a:solidFill>
                <a:schemeClr val="tx2"/>
              </a:solidFill>
              <a:latin typeface="+mn-lt"/>
              <a:cs typeface="Rockwell"/>
            </a:endParaRPr>
          </a:p>
        </p:txBody>
      </p:sp>
      <p:sp>
        <p:nvSpPr>
          <p:cNvPr id="3" name="Title 2"/>
          <p:cNvSpPr>
            <a:spLocks noGrp="1"/>
          </p:cNvSpPr>
          <p:nvPr>
            <p:ph type="title"/>
          </p:nvPr>
        </p:nvSpPr>
        <p:spPr/>
        <p:txBody>
          <a:bodyPr/>
          <a:lstStyle/>
          <a:p>
            <a:r>
              <a:rPr lang="en-US" dirty="0" smtClean="0"/>
              <a:t>Tensors</a:t>
            </a:r>
            <a:endParaRPr lang="en-US" dirty="0"/>
          </a:p>
        </p:txBody>
      </p:sp>
      <p:pic>
        <p:nvPicPr>
          <p:cNvPr id="2" name="Picture 1"/>
          <p:cNvPicPr>
            <a:picLocks noChangeAspect="1"/>
          </p:cNvPicPr>
          <p:nvPr/>
        </p:nvPicPr>
        <p:blipFill>
          <a:blip r:embed="rId2"/>
          <a:stretch>
            <a:fillRect/>
          </a:stretch>
        </p:blipFill>
        <p:spPr>
          <a:xfrm>
            <a:off x="5076141" y="1961671"/>
            <a:ext cx="2505856" cy="2631721"/>
          </a:xfrm>
          <a:prstGeom prst="rect">
            <a:avLst/>
          </a:prstGeom>
        </p:spPr>
      </p:pic>
      <p:pic>
        <p:nvPicPr>
          <p:cNvPr id="5" name="Picture 4"/>
          <p:cNvPicPr>
            <a:picLocks noChangeAspect="1"/>
          </p:cNvPicPr>
          <p:nvPr/>
        </p:nvPicPr>
        <p:blipFill>
          <a:blip r:embed="rId3"/>
          <a:stretch>
            <a:fillRect/>
          </a:stretch>
        </p:blipFill>
        <p:spPr>
          <a:xfrm>
            <a:off x="1864077" y="2337929"/>
            <a:ext cx="1833153" cy="1833153"/>
          </a:xfrm>
          <a:prstGeom prst="rect">
            <a:avLst/>
          </a:prstGeom>
        </p:spPr>
      </p:pic>
      <p:sp>
        <p:nvSpPr>
          <p:cNvPr id="8" name="TextBox 7"/>
          <p:cNvSpPr txBox="1"/>
          <p:nvPr/>
        </p:nvSpPr>
        <p:spPr>
          <a:xfrm>
            <a:off x="5380162" y="4171082"/>
            <a:ext cx="493889" cy="369332"/>
          </a:xfrm>
          <a:prstGeom prst="rect">
            <a:avLst/>
          </a:prstGeom>
          <a:noFill/>
        </p:spPr>
        <p:txBody>
          <a:bodyPr wrap="square" rtlCol="0">
            <a:spAutoFit/>
          </a:bodyPr>
          <a:lstStyle/>
          <a:p>
            <a:r>
              <a:rPr lang="en-US" i="1" dirty="0" smtClean="0">
                <a:latin typeface="Helvetica"/>
                <a:cs typeface="Helvetica"/>
              </a:rPr>
              <a:t>d</a:t>
            </a:r>
            <a:endParaRPr lang="en-US" i="1" baseline="-25000" dirty="0">
              <a:latin typeface="Helvetica"/>
              <a:cs typeface="Helvetica"/>
            </a:endParaRPr>
          </a:p>
        </p:txBody>
      </p:sp>
      <p:sp>
        <p:nvSpPr>
          <p:cNvPr id="27" name="TextBox 26"/>
          <p:cNvSpPr txBox="1"/>
          <p:nvPr/>
        </p:nvSpPr>
        <p:spPr>
          <a:xfrm>
            <a:off x="2593621" y="4187208"/>
            <a:ext cx="493889" cy="369332"/>
          </a:xfrm>
          <a:prstGeom prst="rect">
            <a:avLst/>
          </a:prstGeom>
          <a:noFill/>
        </p:spPr>
        <p:txBody>
          <a:bodyPr wrap="square" rtlCol="0">
            <a:spAutoFit/>
          </a:bodyPr>
          <a:lstStyle/>
          <a:p>
            <a:r>
              <a:rPr lang="en-US" i="1" dirty="0" smtClean="0">
                <a:latin typeface="Helvetica"/>
                <a:cs typeface="Helvetica"/>
              </a:rPr>
              <a:t>d</a:t>
            </a:r>
            <a:endParaRPr lang="en-US" i="1" baseline="-25000" dirty="0">
              <a:latin typeface="Helvetica"/>
              <a:cs typeface="Helvetica"/>
            </a:endParaRPr>
          </a:p>
        </p:txBody>
      </p:sp>
      <p:sp>
        <p:nvSpPr>
          <p:cNvPr id="28" name="TextBox 27"/>
          <p:cNvSpPr txBox="1"/>
          <p:nvPr/>
        </p:nvSpPr>
        <p:spPr>
          <a:xfrm>
            <a:off x="6855177" y="4224060"/>
            <a:ext cx="493889" cy="369332"/>
          </a:xfrm>
          <a:prstGeom prst="rect">
            <a:avLst/>
          </a:prstGeom>
          <a:noFill/>
        </p:spPr>
        <p:txBody>
          <a:bodyPr wrap="square" rtlCol="0">
            <a:spAutoFit/>
          </a:bodyPr>
          <a:lstStyle/>
          <a:p>
            <a:r>
              <a:rPr lang="en-US" i="1" dirty="0" smtClean="0">
                <a:latin typeface="Helvetica"/>
                <a:cs typeface="Helvetica"/>
              </a:rPr>
              <a:t>d</a:t>
            </a:r>
            <a:endParaRPr lang="en-US" i="1" baseline="-25000" dirty="0">
              <a:latin typeface="Helvetica"/>
              <a:cs typeface="Helvetica"/>
            </a:endParaRPr>
          </a:p>
        </p:txBody>
      </p:sp>
      <p:sp>
        <p:nvSpPr>
          <p:cNvPr id="29" name="TextBox 28"/>
          <p:cNvSpPr txBox="1"/>
          <p:nvPr/>
        </p:nvSpPr>
        <p:spPr>
          <a:xfrm>
            <a:off x="1370188" y="3007683"/>
            <a:ext cx="493889" cy="369332"/>
          </a:xfrm>
          <a:prstGeom prst="rect">
            <a:avLst/>
          </a:prstGeom>
          <a:noFill/>
        </p:spPr>
        <p:txBody>
          <a:bodyPr wrap="square" rtlCol="0">
            <a:spAutoFit/>
          </a:bodyPr>
          <a:lstStyle/>
          <a:p>
            <a:r>
              <a:rPr lang="en-US" i="1" dirty="0">
                <a:latin typeface="Helvetica"/>
                <a:cs typeface="Helvetica"/>
              </a:rPr>
              <a:t>d</a:t>
            </a:r>
            <a:endParaRPr lang="en-US" i="1" baseline="-25000" dirty="0">
              <a:latin typeface="Helvetica"/>
              <a:cs typeface="Helvetica"/>
            </a:endParaRPr>
          </a:p>
        </p:txBody>
      </p:sp>
      <p:sp>
        <p:nvSpPr>
          <p:cNvPr id="30" name="TextBox 29"/>
          <p:cNvSpPr txBox="1"/>
          <p:nvPr/>
        </p:nvSpPr>
        <p:spPr>
          <a:xfrm>
            <a:off x="7581997" y="3007683"/>
            <a:ext cx="493889" cy="369332"/>
          </a:xfrm>
          <a:prstGeom prst="rect">
            <a:avLst/>
          </a:prstGeom>
          <a:noFill/>
        </p:spPr>
        <p:txBody>
          <a:bodyPr wrap="square" rtlCol="0">
            <a:spAutoFit/>
          </a:bodyPr>
          <a:lstStyle/>
          <a:p>
            <a:r>
              <a:rPr lang="en-US" i="1" dirty="0" smtClean="0">
                <a:latin typeface="Helvetica"/>
                <a:cs typeface="Helvetica"/>
              </a:rPr>
              <a:t>d</a:t>
            </a:r>
            <a:endParaRPr lang="en-US" i="1" baseline="-25000" dirty="0">
              <a:latin typeface="Helvetica"/>
              <a:cs typeface="Helvetica"/>
            </a:endParaRPr>
          </a:p>
        </p:txBody>
      </p:sp>
      <mc:AlternateContent xmlns:mc="http://schemas.openxmlformats.org/markup-compatibility/2006" xmlns:a14="http://schemas.microsoft.com/office/drawing/2010/main">
        <mc:Choice Requires="a14">
          <p:sp>
            <p:nvSpPr>
              <p:cNvPr id="14" name="TextBox 13"/>
              <p:cNvSpPr txBox="1"/>
              <p:nvPr/>
            </p:nvSpPr>
            <p:spPr>
              <a:xfrm>
                <a:off x="457200" y="4953000"/>
                <a:ext cx="7953022" cy="1697068"/>
              </a:xfrm>
              <a:prstGeom prst="rect">
                <a:avLst/>
              </a:prstGeom>
              <a:noFill/>
            </p:spPr>
            <p:txBody>
              <a:bodyPr wrap="square" rtlCol="0">
                <a:spAutoFit/>
              </a:bodyPr>
              <a:lstStyle/>
              <a:p>
                <a:pPr marL="285750" indent="-285750">
                  <a:lnSpc>
                    <a:spcPct val="150000"/>
                  </a:lnSpc>
                  <a:buFont typeface="Arial"/>
                  <a:buChar char="•"/>
                </a:pPr>
                <a14:m>
                  <m:oMath xmlns:m="http://schemas.openxmlformats.org/officeDocument/2006/math">
                    <m:r>
                      <a:rPr lang="en-US" sz="2400" b="0" i="1" smtClean="0">
                        <a:latin typeface="Cambria Math"/>
                      </a:rPr>
                      <m:t>𝑡</m:t>
                    </m:r>
                  </m:oMath>
                </a14:m>
                <a:r>
                  <a:rPr lang="en-US" sz="2400" dirty="0" smtClean="0"/>
                  <a:t> dimensional array </a:t>
                </a:r>
                <a14:m>
                  <m:oMath xmlns:m="http://schemas.openxmlformats.org/officeDocument/2006/math">
                    <m:r>
                      <a:rPr lang="en-US" sz="2400" i="1">
                        <a:latin typeface="Cambria Math"/>
                        <a:ea typeface="Cambria Math"/>
                      </a:rPr>
                      <m:t>≡</m:t>
                    </m:r>
                  </m:oMath>
                </a14:m>
                <a:r>
                  <a:rPr lang="en-US" sz="2400" dirty="0"/>
                  <a:t> tensor of order </a:t>
                </a:r>
                <a14:m>
                  <m:oMath xmlns:m="http://schemas.openxmlformats.org/officeDocument/2006/math">
                    <m:r>
                      <a:rPr lang="en-US" sz="2400" b="0" i="1" smtClean="0">
                        <a:latin typeface="Cambria Math"/>
                      </a:rPr>
                      <m:t>𝑡</m:t>
                    </m:r>
                  </m:oMath>
                </a14:m>
                <a:r>
                  <a:rPr lang="en-US" sz="2400" dirty="0" smtClean="0"/>
                  <a:t> </a:t>
                </a:r>
                <a14:m>
                  <m:oMath xmlns:m="http://schemas.openxmlformats.org/officeDocument/2006/math">
                    <m:r>
                      <a:rPr lang="en-US" sz="2400" i="1">
                        <a:latin typeface="Cambria Math"/>
                        <a:ea typeface="Cambria Math"/>
                      </a:rPr>
                      <m:t>≡</m:t>
                    </m:r>
                  </m:oMath>
                </a14:m>
                <a:r>
                  <a:rPr lang="en-US" sz="2400" dirty="0"/>
                  <a:t> </a:t>
                </a:r>
                <a14:m>
                  <m:oMath xmlns:m="http://schemas.openxmlformats.org/officeDocument/2006/math">
                    <m:r>
                      <a:rPr lang="en-US" sz="2400" b="0" i="1" dirty="0" smtClean="0">
                        <a:latin typeface="Cambria Math"/>
                      </a:rPr>
                      <m:t>𝑡</m:t>
                    </m:r>
                  </m:oMath>
                </a14:m>
                <a:r>
                  <a:rPr lang="en-US" sz="2400" dirty="0" smtClean="0"/>
                  <a:t>-tensor</a:t>
                </a:r>
                <a:endParaRPr lang="en-US" sz="2400" dirty="0" smtClean="0">
                  <a:cs typeface="Helvetica"/>
                </a:endParaRPr>
              </a:p>
              <a:p>
                <a:pPr marL="285750" indent="-285750">
                  <a:lnSpc>
                    <a:spcPct val="150000"/>
                  </a:lnSpc>
                  <a:buFont typeface="Arial"/>
                  <a:buChar char="•"/>
                </a:pPr>
                <a:r>
                  <a:rPr lang="en-US" sz="2400" dirty="0" smtClean="0">
                    <a:cs typeface="Helvetica"/>
                  </a:rPr>
                  <a:t>Represent higher order correlations, partial derivatives, etc.</a:t>
                </a:r>
              </a:p>
              <a:p>
                <a:pPr marL="285750" indent="-285750">
                  <a:lnSpc>
                    <a:spcPct val="150000"/>
                  </a:lnSpc>
                  <a:buFont typeface="Arial"/>
                  <a:buChar char="•"/>
                </a:pPr>
                <a:r>
                  <a:rPr lang="en-US" sz="2400" dirty="0" smtClean="0">
                    <a:cs typeface="Helvetica"/>
                  </a:rPr>
                  <a:t>Collection of matrix (or smaller tensor) slices</a:t>
                </a:r>
              </a:p>
            </p:txBody>
          </p:sp>
        </mc:Choice>
        <mc:Fallback xmlns="">
          <p:sp>
            <p:nvSpPr>
              <p:cNvPr id="14" name="TextBox 13"/>
              <p:cNvSpPr txBox="1">
                <a:spLocks noRot="1" noChangeAspect="1" noMove="1" noResize="1" noEditPoints="1" noAdjustHandles="1" noChangeArrowheads="1" noChangeShapeType="1" noTextEdit="1"/>
              </p:cNvSpPr>
              <p:nvPr/>
            </p:nvSpPr>
            <p:spPr>
              <a:xfrm>
                <a:off x="457200" y="4953000"/>
                <a:ext cx="7953022" cy="1697068"/>
              </a:xfrm>
              <a:prstGeom prst="rect">
                <a:avLst/>
              </a:prstGeom>
              <a:blipFill rotWithShape="1">
                <a:blip r:embed="rId4"/>
                <a:stretch>
                  <a:fillRect l="-996" b="-7194"/>
                </a:stretch>
              </a:blipFill>
            </p:spPr>
            <p:txBody>
              <a:bodyPr/>
              <a:lstStyle/>
              <a:p>
                <a:r>
                  <a:rPr lang="en-US">
                    <a:noFill/>
                  </a:rPr>
                  <a:t> </a:t>
                </a:r>
              </a:p>
            </p:txBody>
          </p:sp>
        </mc:Fallback>
      </mc:AlternateContent>
    </p:spTree>
    <p:extLst>
      <p:ext uri="{BB962C8B-B14F-4D97-AF65-F5344CB8AC3E}">
        <p14:creationId xmlns:p14="http://schemas.microsoft.com/office/powerpoint/2010/main" val="304588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Directions</a:t>
            </a:r>
            <a:endParaRPr lang="en-US" dirty="0"/>
          </a:p>
        </p:txBody>
      </p:sp>
      <p:sp>
        <p:nvSpPr>
          <p:cNvPr id="4" name="Rectangle 3"/>
          <p:cNvSpPr/>
          <p:nvPr/>
        </p:nvSpPr>
        <p:spPr>
          <a:xfrm>
            <a:off x="609600" y="5964128"/>
            <a:ext cx="8153400" cy="589072"/>
          </a:xfrm>
          <a:prstGeom prst="rect">
            <a:avLst/>
          </a:prstGeom>
        </p:spPr>
        <p:txBody>
          <a:bodyPr wrap="square">
            <a:spAutoFit/>
          </a:bodyPr>
          <a:lstStyle/>
          <a:p>
            <a:pPr algn="ctr">
              <a:lnSpc>
                <a:spcPct val="150000"/>
              </a:lnSpc>
            </a:pPr>
            <a:r>
              <a:rPr lang="en-US" sz="2400" b="1" dirty="0" smtClean="0">
                <a:solidFill>
                  <a:srgbClr val="C00000"/>
                </a:solidFill>
              </a:rPr>
              <a:t>Smoothed Analysis for other Learning problems ?</a:t>
            </a:r>
          </a:p>
        </p:txBody>
      </p:sp>
      <p:sp>
        <p:nvSpPr>
          <p:cNvPr id="6" name="Rectangle 5"/>
          <p:cNvSpPr/>
          <p:nvPr/>
        </p:nvSpPr>
        <p:spPr>
          <a:xfrm>
            <a:off x="495300" y="4699337"/>
            <a:ext cx="8420100" cy="1015663"/>
          </a:xfrm>
          <a:prstGeom prst="rect">
            <a:avLst/>
          </a:prstGeom>
        </p:spPr>
        <p:txBody>
          <a:bodyPr wrap="square">
            <a:spAutoFit/>
          </a:bodyPr>
          <a:lstStyle/>
          <a:p>
            <a:pPr algn="ctr">
              <a:lnSpc>
                <a:spcPct val="150000"/>
              </a:lnSpc>
            </a:pPr>
            <a:r>
              <a:rPr lang="en-US" sz="2400" b="1" dirty="0" smtClean="0">
                <a:solidFill>
                  <a:srgbClr val="C00000"/>
                </a:solidFill>
              </a:rPr>
              <a:t>Better guarantees using Higher-order moments</a:t>
            </a:r>
          </a:p>
          <a:p>
            <a:pPr marL="342900" indent="-342900">
              <a:buFont typeface="Arial" panose="020B0604020202020204" pitchFamily="34" charset="0"/>
              <a:buChar char="•"/>
            </a:pPr>
            <a:r>
              <a:rPr lang="en-US" sz="2400" dirty="0" smtClean="0"/>
              <a:t>Better bounds w.r.t. smallest singular value ?</a:t>
            </a:r>
            <a:endParaRPr lang="en-US" sz="2400" dirty="0"/>
          </a:p>
        </p:txBody>
      </p:sp>
      <p:sp>
        <p:nvSpPr>
          <p:cNvPr id="7" name="Rectangle 6"/>
          <p:cNvSpPr/>
          <p:nvPr/>
        </p:nvSpPr>
        <p:spPr>
          <a:xfrm>
            <a:off x="381000" y="1044476"/>
            <a:ext cx="8686800" cy="2308324"/>
          </a:xfrm>
          <a:prstGeom prst="rect">
            <a:avLst/>
          </a:prstGeom>
        </p:spPr>
        <p:txBody>
          <a:bodyPr wrap="square">
            <a:spAutoFit/>
          </a:bodyPr>
          <a:lstStyle/>
          <a:p>
            <a:pPr algn="ctr">
              <a:lnSpc>
                <a:spcPct val="150000"/>
              </a:lnSpc>
            </a:pPr>
            <a:r>
              <a:rPr lang="en-US" sz="2400" b="1" dirty="0" smtClean="0">
                <a:solidFill>
                  <a:srgbClr val="C00000"/>
                </a:solidFill>
              </a:rPr>
              <a:t>Better Robustness to Errors</a:t>
            </a:r>
            <a:endParaRPr lang="en-US" sz="2400" b="1" dirty="0">
              <a:solidFill>
                <a:srgbClr val="C00000"/>
              </a:solidFill>
            </a:endParaRPr>
          </a:p>
          <a:p>
            <a:pPr marL="342900" indent="-342900">
              <a:lnSpc>
                <a:spcPct val="150000"/>
              </a:lnSpc>
              <a:buFont typeface="Arial" panose="020B0604020202020204" pitchFamily="34" charset="0"/>
              <a:buChar char="•"/>
            </a:pPr>
            <a:r>
              <a:rPr lang="en-US" sz="2400" dirty="0" smtClean="0"/>
              <a:t>Modelling errors?</a:t>
            </a:r>
          </a:p>
          <a:p>
            <a:pPr marL="342900" indent="-342900">
              <a:lnSpc>
                <a:spcPct val="150000"/>
              </a:lnSpc>
              <a:buFont typeface="Arial" panose="020B0604020202020204" pitchFamily="34" charset="0"/>
              <a:buChar char="•"/>
            </a:pPr>
            <a:r>
              <a:rPr lang="en-US" sz="2400" dirty="0" smtClean="0"/>
              <a:t>Tensor decomposition algorithms that more robust to errors ?</a:t>
            </a:r>
          </a:p>
          <a:p>
            <a:pPr>
              <a:lnSpc>
                <a:spcPct val="150000"/>
              </a:lnSpc>
            </a:pPr>
            <a:r>
              <a:rPr lang="en-US" sz="2400" dirty="0" smtClean="0"/>
              <a:t>     promise: [Barak-Kelner-Steurer’14] using </a:t>
            </a:r>
            <a:r>
              <a:rPr lang="en-US" sz="2400" dirty="0" err="1" smtClean="0"/>
              <a:t>Lasserre</a:t>
            </a:r>
            <a:r>
              <a:rPr lang="en-US" sz="2400" dirty="0" smtClean="0"/>
              <a:t> hierarchy</a:t>
            </a:r>
          </a:p>
        </p:txBody>
      </p:sp>
      <p:sp>
        <p:nvSpPr>
          <p:cNvPr id="8" name="Rectangle 7"/>
          <p:cNvSpPr/>
          <p:nvPr/>
        </p:nvSpPr>
        <p:spPr>
          <a:xfrm>
            <a:off x="381000" y="3352800"/>
            <a:ext cx="8420100" cy="1200329"/>
          </a:xfrm>
          <a:prstGeom prst="rect">
            <a:avLst/>
          </a:prstGeom>
        </p:spPr>
        <p:txBody>
          <a:bodyPr wrap="square">
            <a:spAutoFit/>
          </a:bodyPr>
          <a:lstStyle/>
          <a:p>
            <a:pPr algn="ctr">
              <a:lnSpc>
                <a:spcPct val="150000"/>
              </a:lnSpc>
            </a:pPr>
            <a:r>
              <a:rPr lang="en-US" sz="2400" b="1" dirty="0" smtClean="0">
                <a:solidFill>
                  <a:srgbClr val="C00000"/>
                </a:solidFill>
              </a:rPr>
              <a:t>Better dependence on rank k vs dim d (esp. 3 tensors)</a:t>
            </a:r>
          </a:p>
          <a:p>
            <a:pPr marL="342900" indent="-342900">
              <a:lnSpc>
                <a:spcPct val="150000"/>
              </a:lnSpc>
              <a:buFont typeface="Arial" panose="020B0604020202020204" pitchFamily="34" charset="0"/>
              <a:buChar char="•"/>
            </a:pPr>
            <a:r>
              <a:rPr lang="en-US" sz="2400" dirty="0" smtClean="0"/>
              <a:t>Next talk by </a:t>
            </a:r>
            <a:r>
              <a:rPr lang="en-US" sz="2400" dirty="0" err="1" smtClean="0"/>
              <a:t>Anandkumar</a:t>
            </a:r>
            <a:r>
              <a:rPr lang="en-US" sz="2400" dirty="0" smtClean="0"/>
              <a:t>: Random/ Incoherent decompositions</a:t>
            </a:r>
          </a:p>
        </p:txBody>
      </p:sp>
    </p:spTree>
    <p:extLst>
      <p:ext uri="{BB962C8B-B14F-4D97-AF65-F5344CB8AC3E}">
        <p14:creationId xmlns:p14="http://schemas.microsoft.com/office/powerpoint/2010/main" val="199250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normAutofit fontScale="90000"/>
          </a:bodyPr>
          <a:lstStyle/>
          <a:p>
            <a:r>
              <a:rPr lang="en-US" dirty="0" smtClean="0"/>
              <a:t>Thank You!</a:t>
            </a:r>
            <a:br>
              <a:rPr lang="en-US" dirty="0" smtClean="0"/>
            </a:br>
            <a:r>
              <a:rPr lang="en-US" dirty="0"/>
              <a:t/>
            </a:r>
            <a:br>
              <a:rPr lang="en-US" dirty="0"/>
            </a:br>
            <a:r>
              <a:rPr lang="en-US" dirty="0" smtClean="0"/>
              <a:t>Questions?</a:t>
            </a:r>
            <a:endParaRPr lang="en-US" dirty="0"/>
          </a:p>
        </p:txBody>
      </p:sp>
    </p:spTree>
    <p:extLst>
      <p:ext uri="{BB962C8B-B14F-4D97-AF65-F5344CB8AC3E}">
        <p14:creationId xmlns:p14="http://schemas.microsoft.com/office/powerpoint/2010/main" val="2732270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3-way factor analysis</a:t>
            </a:r>
            <a:endParaRPr lang="en-US" dirty="0"/>
          </a:p>
        </p:txBody>
      </p:sp>
      <p:sp>
        <p:nvSpPr>
          <p:cNvPr id="6" name="TextBox 5"/>
          <p:cNvSpPr txBox="1"/>
          <p:nvPr/>
        </p:nvSpPr>
        <p:spPr>
          <a:xfrm>
            <a:off x="711200" y="1219200"/>
            <a:ext cx="8509000" cy="430887"/>
          </a:xfrm>
          <a:prstGeom prst="rect">
            <a:avLst/>
          </a:prstGeom>
          <a:noFill/>
        </p:spPr>
        <p:txBody>
          <a:bodyPr wrap="square" rtlCol="0">
            <a:spAutoFit/>
          </a:bodyPr>
          <a:lstStyle/>
          <a:p>
            <a:r>
              <a:rPr lang="en-US" sz="2200" b="1" i="1" dirty="0" smtClean="0">
                <a:solidFill>
                  <a:srgbClr val="008000"/>
                </a:solidFill>
                <a:latin typeface="Helvetica"/>
                <a:cs typeface="Helvetica"/>
              </a:rPr>
              <a:t>Tensor can be written as a sum of few rank-one tensors</a:t>
            </a:r>
          </a:p>
        </p:txBody>
      </p:sp>
      <mc:AlternateContent xmlns:mc="http://schemas.openxmlformats.org/markup-compatibility/2006" xmlns:a14="http://schemas.microsoft.com/office/drawing/2010/main">
        <mc:Choice Requires="a14">
          <p:sp>
            <p:nvSpPr>
              <p:cNvPr id="17" name="Rectangle 16"/>
              <p:cNvSpPr/>
              <p:nvPr/>
            </p:nvSpPr>
            <p:spPr>
              <a:xfrm>
                <a:off x="-9525" y="2272397"/>
                <a:ext cx="3991795" cy="7921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a:rPr>
                          </m:ctrlPr>
                        </m:sSubPr>
                        <m:e>
                          <m:r>
                            <a:rPr lang="en-US" sz="2200" b="0" i="1" smtClean="0">
                              <a:latin typeface="Cambria Math"/>
                            </a:rPr>
                            <m:t>𝑇</m:t>
                          </m:r>
                        </m:e>
                        <m:sub/>
                      </m:sSub>
                      <m:r>
                        <a:rPr lang="en-US" sz="2200" i="1" smtClean="0">
                          <a:latin typeface="Cambria Math"/>
                        </a:rPr>
                        <m:t>=</m:t>
                      </m:r>
                      <m:nary>
                        <m:naryPr>
                          <m:chr m:val="∑"/>
                          <m:limLoc m:val="subSup"/>
                          <m:ctrlPr>
                            <a:rPr lang="en-US" sz="2200" i="1">
                              <a:latin typeface="Cambria Math"/>
                            </a:rPr>
                          </m:ctrlPr>
                        </m:naryPr>
                        <m:sub>
                          <m:r>
                            <m:rPr>
                              <m:brk m:alnAt="1"/>
                            </m:rPr>
                            <a:rPr lang="en-US" sz="2200" b="0" i="1" smtClean="0">
                              <a:latin typeface="Cambria Math"/>
                            </a:rPr>
                            <m:t>𝑖</m:t>
                          </m:r>
                          <m:r>
                            <a:rPr lang="en-US" sz="2200" i="1">
                              <a:latin typeface="Cambria Math"/>
                            </a:rPr>
                            <m:t>=1</m:t>
                          </m:r>
                        </m:sub>
                        <m:sup>
                          <m:r>
                            <a:rPr lang="en-US" sz="2200" b="0" i="1" smtClean="0">
                              <a:latin typeface="Cambria Math"/>
                            </a:rPr>
                            <m:t>𝑘</m:t>
                          </m:r>
                        </m:sup>
                        <m:e>
                          <m:sSub>
                            <m:sSubPr>
                              <m:ctrlPr>
                                <a:rPr lang="en-US" sz="2200" i="1">
                                  <a:latin typeface="Cambria Math"/>
                                </a:rPr>
                              </m:ctrlPr>
                            </m:sSubPr>
                            <m:e>
                              <m:r>
                                <a:rPr lang="en-US" sz="2200" b="0" i="1" smtClean="0">
                                  <a:latin typeface="Cambria Math"/>
                                </a:rPr>
                                <m:t>𝑎</m:t>
                              </m:r>
                            </m:e>
                            <m:sub>
                              <m:r>
                                <a:rPr lang="en-US" sz="2200" b="0" i="1" smtClean="0">
                                  <a:latin typeface="Cambria Math"/>
                                </a:rPr>
                                <m:t>𝑖</m:t>
                              </m:r>
                            </m:sub>
                          </m:sSub>
                          <m:r>
                            <a:rPr lang="en-US" sz="2200" i="1">
                              <a:latin typeface="Cambria Math"/>
                              <a:ea typeface="Cambria Math"/>
                            </a:rPr>
                            <m:t>⨂</m:t>
                          </m:r>
                          <m:sSub>
                            <m:sSubPr>
                              <m:ctrlPr>
                                <a:rPr lang="en-US" sz="2200" i="1">
                                  <a:latin typeface="Cambria Math"/>
                                </a:rPr>
                              </m:ctrlPr>
                            </m:sSubPr>
                            <m:e>
                              <m:r>
                                <a:rPr lang="en-US" sz="2200" b="0" i="1" smtClean="0">
                                  <a:latin typeface="Cambria Math"/>
                                </a:rPr>
                                <m:t>𝑏</m:t>
                              </m:r>
                            </m:e>
                            <m:sub>
                              <m:r>
                                <a:rPr lang="en-US" sz="2200" b="0" i="1" smtClean="0">
                                  <a:latin typeface="Cambria Math"/>
                                </a:rPr>
                                <m:t>𝑖</m:t>
                              </m:r>
                            </m:sub>
                          </m:sSub>
                          <m:r>
                            <a:rPr lang="en-US" sz="2200" i="1">
                              <a:latin typeface="Cambria Math"/>
                              <a:ea typeface="Cambria Math"/>
                            </a:rPr>
                            <m:t>⨂</m:t>
                          </m:r>
                          <m:sSub>
                            <m:sSubPr>
                              <m:ctrlPr>
                                <a:rPr lang="en-US" sz="2200" i="1">
                                  <a:latin typeface="Cambria Math"/>
                                </a:rPr>
                              </m:ctrlPr>
                            </m:sSubPr>
                            <m:e>
                              <m:r>
                                <a:rPr lang="en-US" sz="2200" b="0" i="1" smtClean="0">
                                  <a:latin typeface="Cambria Math"/>
                                </a:rPr>
                                <m:t>𝑐</m:t>
                              </m:r>
                            </m:e>
                            <m:sub>
                              <m:r>
                                <a:rPr lang="en-US" sz="2200" b="0" i="1" smtClean="0">
                                  <a:latin typeface="Cambria Math"/>
                                </a:rPr>
                                <m:t>𝑖</m:t>
                              </m:r>
                            </m:sub>
                          </m:sSub>
                        </m:e>
                      </m:nary>
                    </m:oMath>
                  </m:oMathPara>
                </a14:m>
                <a:endParaRPr lang="en-US" sz="2200" dirty="0"/>
              </a:p>
            </p:txBody>
          </p:sp>
        </mc:Choice>
        <mc:Fallback xmlns="">
          <p:sp>
            <p:nvSpPr>
              <p:cNvPr id="17" name="Rectangle 16"/>
              <p:cNvSpPr>
                <a:spLocks noRot="1" noChangeAspect="1" noMove="1" noResize="1" noEditPoints="1" noAdjustHandles="1" noChangeArrowheads="1" noChangeShapeType="1" noTextEdit="1"/>
              </p:cNvSpPr>
              <p:nvPr/>
            </p:nvSpPr>
            <p:spPr>
              <a:xfrm>
                <a:off x="-9525" y="2272397"/>
                <a:ext cx="3991795" cy="792140"/>
              </a:xfrm>
              <a:prstGeom prst="rect">
                <a:avLst/>
              </a:prstGeom>
              <a:blipFill rotWithShape="1">
                <a:blip r:embed="rId3"/>
                <a:stretch>
                  <a:fillRect/>
                </a:stretch>
              </a:blipFill>
            </p:spPr>
            <p:txBody>
              <a:bodyPr/>
              <a:lstStyle/>
              <a:p>
                <a:r>
                  <a:rPr lang="en-US">
                    <a:noFill/>
                  </a:rPr>
                  <a:t> </a:t>
                </a:r>
              </a:p>
            </p:txBody>
          </p:sp>
        </mc:Fallback>
      </mc:AlternateContent>
      <p:sp>
        <p:nvSpPr>
          <p:cNvPr id="18" name="Rectangle 17"/>
          <p:cNvSpPr/>
          <p:nvPr/>
        </p:nvSpPr>
        <p:spPr>
          <a:xfrm>
            <a:off x="914400" y="3488378"/>
            <a:ext cx="7657289" cy="461665"/>
          </a:xfrm>
          <a:prstGeom prst="rect">
            <a:avLst/>
          </a:prstGeom>
        </p:spPr>
        <p:txBody>
          <a:bodyPr wrap="none">
            <a:spAutoFit/>
          </a:bodyPr>
          <a:lstStyle/>
          <a:p>
            <a:r>
              <a:rPr lang="en-US" sz="2400" b="1" dirty="0" smtClean="0">
                <a:solidFill>
                  <a:srgbClr val="008000"/>
                </a:solidFill>
              </a:rPr>
              <a:t>Rank(T)</a:t>
            </a:r>
            <a:r>
              <a:rPr lang="en-US" sz="2400" dirty="0" smtClean="0">
                <a:solidFill>
                  <a:srgbClr val="008000"/>
                </a:solidFill>
              </a:rPr>
              <a:t> = smallest k </a:t>
            </a:r>
            <a:r>
              <a:rPr lang="en-US" sz="2400" dirty="0" err="1" smtClean="0">
                <a:solidFill>
                  <a:srgbClr val="008000"/>
                </a:solidFill>
              </a:rPr>
              <a:t>s.t.</a:t>
            </a:r>
            <a:r>
              <a:rPr lang="en-US" sz="2400" dirty="0" smtClean="0">
                <a:solidFill>
                  <a:srgbClr val="008000"/>
                </a:solidFill>
              </a:rPr>
              <a:t> T written as sum of k rank-1 tensors</a:t>
            </a:r>
            <a:endParaRPr lang="en-US" sz="2400" dirty="0">
              <a:solidFill>
                <a:srgbClr val="008000"/>
              </a:solidFill>
            </a:endParaRPr>
          </a:p>
        </p:txBody>
      </p:sp>
      <p:sp>
        <p:nvSpPr>
          <p:cNvPr id="21" name="TextBox 20"/>
          <p:cNvSpPr txBox="1"/>
          <p:nvPr/>
        </p:nvSpPr>
        <p:spPr>
          <a:xfrm>
            <a:off x="304800" y="1900535"/>
            <a:ext cx="1868220" cy="461665"/>
          </a:xfrm>
          <a:prstGeom prst="rect">
            <a:avLst/>
          </a:prstGeom>
          <a:noFill/>
        </p:spPr>
        <p:txBody>
          <a:bodyPr wrap="square" rtlCol="0">
            <a:spAutoFit/>
          </a:bodyPr>
          <a:lstStyle/>
          <a:p>
            <a:r>
              <a:rPr lang="en-US" sz="2400" b="1" dirty="0" smtClean="0">
                <a:solidFill>
                  <a:schemeClr val="tx2"/>
                </a:solidFill>
              </a:rPr>
              <a:t>3-Tensors:</a:t>
            </a:r>
          </a:p>
        </p:txBody>
      </p:sp>
      <p:grpSp>
        <p:nvGrpSpPr>
          <p:cNvPr id="24" name="Group 23"/>
          <p:cNvGrpSpPr/>
          <p:nvPr/>
        </p:nvGrpSpPr>
        <p:grpSpPr>
          <a:xfrm>
            <a:off x="4306182" y="2116349"/>
            <a:ext cx="4725282" cy="1121581"/>
            <a:chOff x="4113918" y="3038641"/>
            <a:chExt cx="4725282" cy="1121581"/>
          </a:xfrm>
        </p:grpSpPr>
        <p:grpSp>
          <p:nvGrpSpPr>
            <p:cNvPr id="26" name="Group 25"/>
            <p:cNvGrpSpPr/>
            <p:nvPr/>
          </p:nvGrpSpPr>
          <p:grpSpPr>
            <a:xfrm>
              <a:off x="4113918" y="3124200"/>
              <a:ext cx="4725282" cy="1036022"/>
              <a:chOff x="4113918" y="3124200"/>
              <a:chExt cx="4725282" cy="1036022"/>
            </a:xfrm>
          </p:grpSpPr>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3918" y="3124200"/>
                <a:ext cx="4665295" cy="990600"/>
              </a:xfrm>
              <a:prstGeom prst="rect">
                <a:avLst/>
              </a:prstGeom>
            </p:spPr>
          </p:pic>
          <p:sp>
            <p:nvSpPr>
              <p:cNvPr id="32" name="Rounded Rectangle 31"/>
              <p:cNvSpPr/>
              <p:nvPr/>
            </p:nvSpPr>
            <p:spPr>
              <a:xfrm>
                <a:off x="4358098" y="3200400"/>
                <a:ext cx="290102" cy="258388"/>
              </a:xfrm>
              <a:prstGeom prst="roundRect">
                <a:avLst/>
              </a:prstGeom>
              <a:solidFill>
                <a:srgbClr val="4E4E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495800" y="3562290"/>
                <a:ext cx="416986" cy="400110"/>
              </a:xfrm>
              <a:prstGeom prst="rect">
                <a:avLst/>
              </a:prstGeom>
              <a:noFill/>
            </p:spPr>
            <p:txBody>
              <a:bodyPr wrap="square" rtlCol="0">
                <a:spAutoFit/>
              </a:bodyPr>
              <a:lstStyle/>
              <a:p>
                <a:r>
                  <a:rPr lang="en-US" sz="2000" b="1" dirty="0" smtClean="0"/>
                  <a:t>T</a:t>
                </a:r>
                <a:endParaRPr lang="en-US" sz="2000" b="1" dirty="0"/>
              </a:p>
            </p:txBody>
          </p:sp>
          <mc:AlternateContent xmlns:mc="http://schemas.openxmlformats.org/markup-compatibility/2006" xmlns:a14="http://schemas.microsoft.com/office/drawing/2010/main">
            <mc:Choice Requires="a14">
              <p:sp>
                <p:nvSpPr>
                  <p:cNvPr id="34" name="TextBox 33"/>
                  <p:cNvSpPr txBox="1"/>
                  <p:nvPr/>
                </p:nvSpPr>
                <p:spPr>
                  <a:xfrm>
                    <a:off x="5257800" y="3516868"/>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𝑎</m:t>
                              </m:r>
                            </m:e>
                            <m:sub>
                              <m:r>
                                <a:rPr lang="en-US" sz="1600" b="0" i="1" smtClean="0">
                                  <a:latin typeface="Cambria Math"/>
                                </a:rPr>
                                <m:t>1</m:t>
                              </m:r>
                            </m:sub>
                          </m:sSub>
                        </m:oMath>
                      </m:oMathPara>
                    </a14:m>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257800" y="3516868"/>
                    <a:ext cx="304800" cy="338554"/>
                  </a:xfrm>
                  <a:prstGeom prst="rect">
                    <a:avLst/>
                  </a:prstGeom>
                  <a:blipFill rotWithShape="1">
                    <a:blip r:embed="rId5"/>
                    <a:stretch>
                      <a:fillRect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477000" y="3516868"/>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𝑎</m:t>
                              </m:r>
                            </m:e>
                            <m:sub>
                              <m:r>
                                <a:rPr lang="en-US" sz="1600" b="0" i="1" smtClean="0">
                                  <a:latin typeface="Cambria Math"/>
                                </a:rPr>
                                <m:t>2</m:t>
                              </m:r>
                            </m:sub>
                          </m:sSub>
                        </m:oMath>
                      </m:oMathPara>
                    </a14:m>
                    <a:endParaRPr lang="en-US" sz="1600" dirty="0"/>
                  </a:p>
                </p:txBody>
              </p:sp>
            </mc:Choice>
            <mc:Fallback xmlns="">
              <p:sp>
                <p:nvSpPr>
                  <p:cNvPr id="35" name="TextBox 34"/>
                  <p:cNvSpPr txBox="1">
                    <a:spLocks noRot="1" noChangeAspect="1" noMove="1" noResize="1" noEditPoints="1" noAdjustHandles="1" noChangeArrowheads="1" noChangeShapeType="1" noTextEdit="1"/>
                  </p:cNvSpPr>
                  <p:nvPr/>
                </p:nvSpPr>
                <p:spPr>
                  <a:xfrm>
                    <a:off x="6477000" y="3516868"/>
                    <a:ext cx="304800" cy="338554"/>
                  </a:xfrm>
                  <a:prstGeom prst="rect">
                    <a:avLst/>
                  </a:prstGeom>
                  <a:blipFill rotWithShape="1">
                    <a:blip r:embed="rId6"/>
                    <a:stretch>
                      <a:fillRect r="-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7961136" y="3516868"/>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𝑎</m:t>
                              </m:r>
                            </m:e>
                            <m:sub>
                              <m:r>
                                <a:rPr lang="en-US" sz="1600" b="0" i="1" smtClean="0">
                                  <a:latin typeface="Cambria Math"/>
                                </a:rPr>
                                <m:t>𝑘</m:t>
                              </m:r>
                            </m:sub>
                          </m:sSub>
                        </m:oMath>
                      </m:oMathPara>
                    </a14:m>
                    <a:endParaRPr lang="en-US" sz="1600" dirty="0"/>
                  </a:p>
                </p:txBody>
              </p:sp>
            </mc:Choice>
            <mc:Fallback xmlns="">
              <p:sp>
                <p:nvSpPr>
                  <p:cNvPr id="36" name="TextBox 35"/>
                  <p:cNvSpPr txBox="1">
                    <a:spLocks noRot="1" noChangeAspect="1" noMove="1" noResize="1" noEditPoints="1" noAdjustHandles="1" noChangeArrowheads="1" noChangeShapeType="1" noTextEdit="1"/>
                  </p:cNvSpPr>
                  <p:nvPr/>
                </p:nvSpPr>
                <p:spPr>
                  <a:xfrm>
                    <a:off x="7961136" y="3516868"/>
                    <a:ext cx="304800" cy="338554"/>
                  </a:xfrm>
                  <a:prstGeom prst="rect">
                    <a:avLst/>
                  </a:prstGeom>
                  <a:blipFill rotWithShape="1">
                    <a:blip r:embed="rId7"/>
                    <a:stretch>
                      <a:fillRect r="-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943600" y="3821668"/>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𝑐</m:t>
                              </m:r>
                            </m:e>
                            <m:sub>
                              <m:r>
                                <a:rPr lang="en-US" sz="1600" b="0" i="1" smtClean="0">
                                  <a:latin typeface="Cambria Math"/>
                                </a:rPr>
                                <m:t>1</m:t>
                              </m:r>
                            </m:sub>
                          </m:sSub>
                        </m:oMath>
                      </m:oMathPara>
                    </a14:m>
                    <a:endParaRPr lang="en-US" sz="1600" dirty="0"/>
                  </a:p>
                </p:txBody>
              </p:sp>
            </mc:Choice>
            <mc:Fallback xmlns="">
              <p:sp>
                <p:nvSpPr>
                  <p:cNvPr id="37" name="TextBox 36"/>
                  <p:cNvSpPr txBox="1">
                    <a:spLocks noRot="1" noChangeAspect="1" noMove="1" noResize="1" noEditPoints="1" noAdjustHandles="1" noChangeArrowheads="1" noChangeShapeType="1" noTextEdit="1"/>
                  </p:cNvSpPr>
                  <p:nvPr/>
                </p:nvSpPr>
                <p:spPr>
                  <a:xfrm>
                    <a:off x="5943600" y="3821668"/>
                    <a:ext cx="304800" cy="338554"/>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7162800" y="3821668"/>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𝑐</m:t>
                              </m:r>
                            </m:e>
                            <m:sub>
                              <m:r>
                                <a:rPr lang="en-US" sz="1600" b="0" i="1" smtClean="0">
                                  <a:latin typeface="Cambria Math"/>
                                </a:rPr>
                                <m:t>2</m:t>
                              </m:r>
                            </m:sub>
                          </m:sSub>
                        </m:oMath>
                      </m:oMathPara>
                    </a14:m>
                    <a:endParaRPr lang="en-US"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7162800" y="3821668"/>
                    <a:ext cx="304800" cy="338554"/>
                  </a:xfrm>
                  <a:prstGeom prst="rect">
                    <a:avLst/>
                  </a:prstGeom>
                  <a:blipFill rotWithShape="1">
                    <a:blip r:embed="rId9"/>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8534400" y="3821668"/>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𝑐</m:t>
                              </m:r>
                            </m:e>
                            <m:sub>
                              <m:r>
                                <a:rPr lang="en-US" sz="1600" b="0" i="1" smtClean="0">
                                  <a:latin typeface="Cambria Math"/>
                                </a:rPr>
                                <m:t>𝑘</m:t>
                              </m:r>
                            </m:sub>
                          </m:sSub>
                        </m:oMath>
                      </m:oMathPara>
                    </a14:m>
                    <a:endParaRPr lang="en-US" sz="1600" dirty="0"/>
                  </a:p>
                </p:txBody>
              </p:sp>
            </mc:Choice>
            <mc:Fallback xmlns="">
              <p:sp>
                <p:nvSpPr>
                  <p:cNvPr id="39" name="TextBox 38"/>
                  <p:cNvSpPr txBox="1">
                    <a:spLocks noRot="1" noChangeAspect="1" noMove="1" noResize="1" noEditPoints="1" noAdjustHandles="1" noChangeArrowheads="1" noChangeShapeType="1" noTextEdit="1"/>
                  </p:cNvSpPr>
                  <p:nvPr/>
                </p:nvSpPr>
                <p:spPr>
                  <a:xfrm>
                    <a:off x="8534400" y="3821668"/>
                    <a:ext cx="304800" cy="338554"/>
                  </a:xfrm>
                  <a:prstGeom prst="rect">
                    <a:avLst/>
                  </a:prstGeom>
                  <a:blipFill rotWithShape="1">
                    <a:blip r:embed="rId10"/>
                    <a:stretch>
                      <a:fillRect r="-4000"/>
                    </a:stretch>
                  </a:blipFill>
                </p:spPr>
                <p:txBody>
                  <a:bodyPr/>
                  <a:lstStyle/>
                  <a:p>
                    <a:r>
                      <a:rPr lang="en-US">
                        <a:noFill/>
                      </a:rPr>
                      <a:t> </a:t>
                    </a:r>
                  </a:p>
                </p:txBody>
              </p:sp>
            </mc:Fallback>
          </mc:AlternateContent>
          <p:sp>
            <p:nvSpPr>
              <p:cNvPr id="40" name="Isosceles Triangle 39"/>
              <p:cNvSpPr/>
              <p:nvPr/>
            </p:nvSpPr>
            <p:spPr>
              <a:xfrm>
                <a:off x="5715000" y="3733800"/>
                <a:ext cx="156701" cy="12385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 name="Isosceles Triangle 40"/>
              <p:cNvSpPr/>
              <p:nvPr/>
            </p:nvSpPr>
            <p:spPr>
              <a:xfrm>
                <a:off x="6929899" y="3762345"/>
                <a:ext cx="156701" cy="12385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 name="Isosceles Triangle 41"/>
              <p:cNvSpPr/>
              <p:nvPr/>
            </p:nvSpPr>
            <p:spPr>
              <a:xfrm>
                <a:off x="8382000" y="3810000"/>
                <a:ext cx="232584" cy="1524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7" name="Group 26"/>
            <p:cNvGrpSpPr/>
            <p:nvPr/>
          </p:nvGrpSpPr>
          <p:grpSpPr>
            <a:xfrm>
              <a:off x="5634499" y="3038641"/>
              <a:ext cx="2920589" cy="360982"/>
              <a:chOff x="5634499" y="3038641"/>
              <a:chExt cx="2920589" cy="360982"/>
            </a:xfrm>
          </p:grpSpPr>
          <mc:AlternateContent xmlns:mc="http://schemas.openxmlformats.org/markup-compatibility/2006" xmlns:a14="http://schemas.microsoft.com/office/drawing/2010/main">
            <mc:Choice Requires="a14">
              <p:sp>
                <p:nvSpPr>
                  <p:cNvPr id="28" name="TextBox 27"/>
                  <p:cNvSpPr txBox="1"/>
                  <p:nvPr/>
                </p:nvSpPr>
                <p:spPr>
                  <a:xfrm rot="19800704">
                    <a:off x="5634499" y="3038641"/>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𝑏</m:t>
                              </m:r>
                            </m:e>
                            <m:sub>
                              <m:r>
                                <a:rPr lang="en-US" sz="1600" b="0" i="1" smtClean="0">
                                  <a:latin typeface="Cambria Math"/>
                                </a:rPr>
                                <m:t>1</m:t>
                              </m:r>
                            </m:sub>
                          </m:sSub>
                        </m:oMath>
                      </m:oMathPara>
                    </a14:m>
                    <a:endParaRPr lang="en-US" sz="1600" dirty="0"/>
                  </a:p>
                </p:txBody>
              </p:sp>
            </mc:Choice>
            <mc:Fallback xmlns="">
              <p:sp>
                <p:nvSpPr>
                  <p:cNvPr id="28" name="TextBox 27"/>
                  <p:cNvSpPr txBox="1">
                    <a:spLocks noRot="1" noChangeAspect="1" noMove="1" noResize="1" noEditPoints="1" noAdjustHandles="1" noChangeArrowheads="1" noChangeShapeType="1" noTextEdit="1"/>
                  </p:cNvSpPr>
                  <p:nvPr/>
                </p:nvSpPr>
                <p:spPr>
                  <a:xfrm rot="19800704">
                    <a:off x="5634499" y="3038641"/>
                    <a:ext cx="304800" cy="338554"/>
                  </a:xfrm>
                  <a:prstGeom prst="rect">
                    <a:avLst/>
                  </a:prstGeom>
                  <a:blipFill rotWithShape="1">
                    <a:blip r:embed="rId11"/>
                    <a:stretch>
                      <a:fillRect r="-1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rot="19800704">
                    <a:off x="6853699" y="3038641"/>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𝑏</m:t>
                              </m:r>
                            </m:e>
                            <m:sub>
                              <m:r>
                                <a:rPr lang="en-US" sz="1600" b="0" i="1" smtClean="0">
                                  <a:latin typeface="Cambria Math"/>
                                </a:rPr>
                                <m:t>2</m:t>
                              </m:r>
                            </m:sub>
                          </m:sSub>
                        </m:oMath>
                      </m:oMathPara>
                    </a14:m>
                    <a:endParaRPr lang="en-US" sz="1600" dirty="0"/>
                  </a:p>
                </p:txBody>
              </p:sp>
            </mc:Choice>
            <mc:Fallback xmlns="">
              <p:sp>
                <p:nvSpPr>
                  <p:cNvPr id="29" name="TextBox 28"/>
                  <p:cNvSpPr txBox="1">
                    <a:spLocks noRot="1" noChangeAspect="1" noMove="1" noResize="1" noEditPoints="1" noAdjustHandles="1" noChangeArrowheads="1" noChangeShapeType="1" noTextEdit="1"/>
                  </p:cNvSpPr>
                  <p:nvPr/>
                </p:nvSpPr>
                <p:spPr>
                  <a:xfrm rot="19800704">
                    <a:off x="6853699" y="3038641"/>
                    <a:ext cx="304800" cy="338554"/>
                  </a:xfrm>
                  <a:prstGeom prst="rect">
                    <a:avLst/>
                  </a:prstGeom>
                  <a:blipFill rotWithShape="1">
                    <a:blip r:embed="rId12"/>
                    <a:stretch>
                      <a:fillRect r="-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rot="20236867">
                    <a:off x="8250288" y="3061069"/>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𝑏</m:t>
                              </m:r>
                            </m:e>
                            <m:sub>
                              <m:r>
                                <a:rPr lang="en-US" sz="1600" b="0" i="1" smtClean="0">
                                  <a:latin typeface="Cambria Math"/>
                                </a:rPr>
                                <m:t>𝑘</m:t>
                              </m:r>
                            </m:sub>
                          </m:sSub>
                        </m:oMath>
                      </m:oMathPara>
                    </a14:m>
                    <a:endParaRPr lang="en-US" sz="1600" dirty="0"/>
                  </a:p>
                </p:txBody>
              </p:sp>
            </mc:Choice>
            <mc:Fallback xmlns="">
              <p:sp>
                <p:nvSpPr>
                  <p:cNvPr id="30" name="TextBox 29"/>
                  <p:cNvSpPr txBox="1">
                    <a:spLocks noRot="1" noChangeAspect="1" noMove="1" noResize="1" noEditPoints="1" noAdjustHandles="1" noChangeArrowheads="1" noChangeShapeType="1" noTextEdit="1"/>
                  </p:cNvSpPr>
                  <p:nvPr/>
                </p:nvSpPr>
                <p:spPr>
                  <a:xfrm rot="20236867">
                    <a:off x="8250288" y="3061069"/>
                    <a:ext cx="304800" cy="338554"/>
                  </a:xfrm>
                  <a:prstGeom prst="rect">
                    <a:avLst/>
                  </a:prstGeom>
                  <a:blipFill rotWithShape="1">
                    <a:blip r:embed="rId13"/>
                    <a:stretch>
                      <a:fillRect r="-5882"/>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45" name="TextBox 44"/>
              <p:cNvSpPr txBox="1"/>
              <p:nvPr/>
            </p:nvSpPr>
            <p:spPr>
              <a:xfrm>
                <a:off x="1" y="4162233"/>
                <a:ext cx="9144000" cy="485967"/>
              </a:xfrm>
              <a:prstGeom prst="rect">
                <a:avLst/>
              </a:prstGeom>
              <a:noFill/>
            </p:spPr>
            <p:txBody>
              <a:bodyPr wrap="square" rtlCol="0">
                <a:spAutoFit/>
              </a:bodyPr>
              <a:lstStyle/>
              <a:p>
                <a:pPr marL="342900" indent="-342900">
                  <a:buFont typeface="Arial" pitchFamily="34" charset="0"/>
                  <a:buChar char="•"/>
                </a:pPr>
                <a:r>
                  <a:rPr lang="en-US" sz="2300" dirty="0" smtClean="0"/>
                  <a:t>Rank of 3-tensor  </a:t>
                </a:r>
                <a14:m>
                  <m:oMath xmlns:m="http://schemas.openxmlformats.org/officeDocument/2006/math">
                    <m:sSub>
                      <m:sSubPr>
                        <m:ctrlPr>
                          <a:rPr lang="en-US" sz="2300" i="1">
                            <a:latin typeface="Cambria Math"/>
                          </a:rPr>
                        </m:ctrlPr>
                      </m:sSubPr>
                      <m:e>
                        <m:r>
                          <a:rPr lang="en-US" sz="2300" i="1">
                            <a:latin typeface="Cambria Math"/>
                          </a:rPr>
                          <m:t>𝑇</m:t>
                        </m:r>
                      </m:e>
                      <m:sub>
                        <m:r>
                          <a:rPr lang="en-US" sz="2300" i="1">
                            <a:latin typeface="Cambria Math"/>
                            <a:ea typeface="Cambria Math"/>
                          </a:rPr>
                          <m:t>𝑑</m:t>
                        </m:r>
                        <m:r>
                          <a:rPr lang="en-US" sz="2300" i="1">
                            <a:latin typeface="Cambria Math"/>
                            <a:ea typeface="Cambria Math"/>
                          </a:rPr>
                          <m:t>×</m:t>
                        </m:r>
                        <m:r>
                          <a:rPr lang="en-US" sz="2300" i="1">
                            <a:latin typeface="Cambria Math"/>
                            <a:ea typeface="Cambria Math"/>
                          </a:rPr>
                          <m:t>𝑑</m:t>
                        </m:r>
                        <m:r>
                          <a:rPr lang="en-US" sz="2300" i="1">
                            <a:latin typeface="Cambria Math"/>
                            <a:ea typeface="Cambria Math"/>
                          </a:rPr>
                          <m:t>×</m:t>
                        </m:r>
                        <m:r>
                          <a:rPr lang="en-US" sz="2300" b="0" i="1" smtClean="0">
                            <a:latin typeface="Cambria Math"/>
                            <a:ea typeface="Cambria Math"/>
                          </a:rPr>
                          <m:t>𝑑</m:t>
                        </m:r>
                      </m:sub>
                    </m:sSub>
                  </m:oMath>
                </a14:m>
                <a:r>
                  <a:rPr lang="en-US" sz="2300" dirty="0" smtClean="0"/>
                  <a:t> </a:t>
                </a:r>
                <a14:m>
                  <m:oMath xmlns:m="http://schemas.openxmlformats.org/officeDocument/2006/math">
                    <m:r>
                      <a:rPr lang="en-US" sz="2300" i="1" smtClean="0">
                        <a:latin typeface="Cambria Math"/>
                        <a:ea typeface="Cambria Math"/>
                      </a:rPr>
                      <m:t>≤</m:t>
                    </m:r>
                    <m:r>
                      <a:rPr lang="en-US" sz="2300" b="0" i="1" smtClean="0">
                        <a:latin typeface="Cambria Math"/>
                        <a:ea typeface="Cambria Math"/>
                      </a:rPr>
                      <m:t> </m:t>
                    </m:r>
                    <m:sSup>
                      <m:sSupPr>
                        <m:ctrlPr>
                          <a:rPr lang="en-US" sz="2300" b="0" i="1" smtClean="0">
                            <a:latin typeface="Cambria Math"/>
                            <a:ea typeface="Cambria Math"/>
                          </a:rPr>
                        </m:ctrlPr>
                      </m:sSupPr>
                      <m:e>
                        <m:r>
                          <a:rPr lang="en-US" sz="2300" b="0" i="1" smtClean="0">
                            <a:latin typeface="Cambria Math"/>
                            <a:ea typeface="Cambria Math"/>
                          </a:rPr>
                          <m:t>𝑑</m:t>
                        </m:r>
                      </m:e>
                      <m:sup>
                        <m:r>
                          <a:rPr lang="en-US" sz="2300" b="0" i="1" smtClean="0">
                            <a:latin typeface="Cambria Math"/>
                            <a:ea typeface="Cambria Math"/>
                          </a:rPr>
                          <m:t>2</m:t>
                        </m:r>
                      </m:sup>
                    </m:sSup>
                  </m:oMath>
                </a14:m>
                <a:r>
                  <a:rPr lang="en-US" sz="2300" dirty="0" smtClean="0"/>
                  <a:t> </a:t>
                </a:r>
                <a:r>
                  <a:rPr lang="en-US" sz="2300" dirty="0"/>
                  <a:t>. Rank of t-tensor   </a:t>
                </a:r>
                <a14:m>
                  <m:oMath xmlns:m="http://schemas.openxmlformats.org/officeDocument/2006/math">
                    <m:sSub>
                      <m:sSubPr>
                        <m:ctrlPr>
                          <a:rPr lang="en-US" sz="2300" i="1">
                            <a:latin typeface="Cambria Math"/>
                          </a:rPr>
                        </m:ctrlPr>
                      </m:sSubPr>
                      <m:e>
                        <m:r>
                          <a:rPr lang="en-US" sz="2300" i="1">
                            <a:latin typeface="Cambria Math"/>
                          </a:rPr>
                          <m:t>𝑇</m:t>
                        </m:r>
                      </m:e>
                      <m:sub>
                        <m:r>
                          <a:rPr lang="en-US" sz="2300" i="1">
                            <a:latin typeface="Cambria Math"/>
                            <a:ea typeface="Cambria Math"/>
                          </a:rPr>
                          <m:t>𝑑</m:t>
                        </m:r>
                        <m:r>
                          <a:rPr lang="en-US" sz="2300" i="1">
                            <a:latin typeface="Cambria Math"/>
                            <a:ea typeface="Cambria Math"/>
                          </a:rPr>
                          <m:t>×…×</m:t>
                        </m:r>
                        <m:r>
                          <a:rPr lang="en-US" sz="2300" i="1">
                            <a:latin typeface="Cambria Math"/>
                            <a:ea typeface="Cambria Math"/>
                          </a:rPr>
                          <m:t>𝑑</m:t>
                        </m:r>
                      </m:sub>
                    </m:sSub>
                  </m:oMath>
                </a14:m>
                <a:r>
                  <a:rPr lang="en-US" sz="2300" dirty="0"/>
                  <a:t> </a:t>
                </a:r>
                <a14:m>
                  <m:oMath xmlns:m="http://schemas.openxmlformats.org/officeDocument/2006/math">
                    <m:r>
                      <a:rPr lang="en-US" sz="2300" i="1">
                        <a:latin typeface="Cambria Math"/>
                        <a:ea typeface="Cambria Math"/>
                      </a:rPr>
                      <m:t>≤ </m:t>
                    </m:r>
                    <m:sSup>
                      <m:sSupPr>
                        <m:ctrlPr>
                          <a:rPr lang="en-US" sz="2300" i="1">
                            <a:latin typeface="Cambria Math"/>
                            <a:ea typeface="Cambria Math"/>
                          </a:rPr>
                        </m:ctrlPr>
                      </m:sSupPr>
                      <m:e>
                        <m:r>
                          <a:rPr lang="en-US" sz="2300" i="1">
                            <a:latin typeface="Cambria Math"/>
                            <a:ea typeface="Cambria Math"/>
                          </a:rPr>
                          <m:t>𝑑</m:t>
                        </m:r>
                      </m:e>
                      <m:sup>
                        <m:r>
                          <a:rPr lang="en-US" sz="2300" i="1">
                            <a:latin typeface="Cambria Math"/>
                            <a:ea typeface="Cambria Math"/>
                          </a:rPr>
                          <m:t>𝑡</m:t>
                        </m:r>
                        <m:r>
                          <a:rPr lang="en-US" sz="2300" i="1">
                            <a:latin typeface="Cambria Math"/>
                            <a:ea typeface="Cambria Math"/>
                          </a:rPr>
                          <m:t>−1</m:t>
                        </m:r>
                      </m:sup>
                    </m:sSup>
                  </m:oMath>
                </a14:m>
                <a:r>
                  <a:rPr lang="en-US" sz="2300" dirty="0"/>
                  <a:t> </a:t>
                </a:r>
              </a:p>
            </p:txBody>
          </p:sp>
        </mc:Choice>
        <mc:Fallback xmlns="">
          <p:sp>
            <p:nvSpPr>
              <p:cNvPr id="45" name="TextBox 44"/>
              <p:cNvSpPr txBox="1">
                <a:spLocks noRot="1" noChangeAspect="1" noMove="1" noResize="1" noEditPoints="1" noAdjustHandles="1" noChangeArrowheads="1" noChangeShapeType="1" noTextEdit="1"/>
              </p:cNvSpPr>
              <p:nvPr/>
            </p:nvSpPr>
            <p:spPr>
              <a:xfrm>
                <a:off x="1" y="4162233"/>
                <a:ext cx="9144000" cy="485967"/>
              </a:xfrm>
              <a:prstGeom prst="rect">
                <a:avLst/>
              </a:prstGeom>
              <a:blipFill rotWithShape="1">
                <a:blip r:embed="rId14"/>
                <a:stretch>
                  <a:fillRect l="-733" b="-2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165979" y="5029200"/>
                <a:ext cx="8805497" cy="830997"/>
              </a:xfrm>
              <a:prstGeom prst="rect">
                <a:avLst/>
              </a:prstGeom>
              <a:solidFill>
                <a:srgbClr val="F1FEDA"/>
              </a:solidFill>
              <a:ln w="28575">
                <a:solidFill>
                  <a:schemeClr val="accent3">
                    <a:lumMod val="75000"/>
                  </a:schemeClr>
                </a:solidFill>
              </a:ln>
            </p:spPr>
            <p:txBody>
              <a:bodyPr wrap="square" rtlCol="0">
                <a:spAutoFit/>
              </a:bodyPr>
              <a:lstStyle/>
              <a:p>
                <a:pPr algn="ctr"/>
                <a:r>
                  <a:rPr lang="en-US" sz="2400" b="1" dirty="0" err="1" smtClean="0"/>
                  <a:t>Thm</a:t>
                </a:r>
                <a:r>
                  <a:rPr lang="en-US" sz="2400" b="1" dirty="0" smtClean="0"/>
                  <a:t> [Harshman’70, Kruskal’77].</a:t>
                </a:r>
                <a:r>
                  <a:rPr lang="en-US" sz="2400" dirty="0" smtClean="0"/>
                  <a:t> Rank-</a:t>
                </a:r>
                <a14:m>
                  <m:oMath xmlns:m="http://schemas.openxmlformats.org/officeDocument/2006/math">
                    <m:r>
                      <a:rPr lang="en-US" sz="2400" i="1" dirty="0" smtClean="0">
                        <a:latin typeface="Cambria Math"/>
                      </a:rPr>
                      <m:t>𝑘</m:t>
                    </m:r>
                  </m:oMath>
                </a14:m>
                <a:r>
                  <a:rPr lang="en-US" sz="2400" dirty="0" smtClean="0"/>
                  <a:t> decompositions for 3-tensors (and higher orders)  unique under mild conditions.</a:t>
                </a:r>
                <a:endParaRPr lang="en-US" sz="2000" dirty="0">
                  <a:solidFill>
                    <a:schemeClr val="tx1">
                      <a:lumMod val="65000"/>
                      <a:lumOff val="35000"/>
                    </a:schemeClr>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165979" y="5029200"/>
                <a:ext cx="8805497" cy="830997"/>
              </a:xfrm>
              <a:prstGeom prst="rect">
                <a:avLst/>
              </a:prstGeom>
              <a:blipFill rotWithShape="1">
                <a:blip r:embed="rId15"/>
                <a:stretch>
                  <a:fillRect t="-4255" b="-13475"/>
                </a:stretch>
              </a:blipFill>
              <a:ln w="28575">
                <a:solidFill>
                  <a:schemeClr val="accent3">
                    <a:lumMod val="75000"/>
                  </a:schemeClr>
                </a:solidFill>
              </a:ln>
            </p:spPr>
            <p:txBody>
              <a:bodyPr/>
              <a:lstStyle/>
              <a:p>
                <a:r>
                  <a:rPr lang="en-US">
                    <a:noFill/>
                  </a:rPr>
                  <a:t> </a:t>
                </a:r>
              </a:p>
            </p:txBody>
          </p:sp>
        </mc:Fallback>
      </mc:AlternateContent>
      <p:sp>
        <p:nvSpPr>
          <p:cNvPr id="49" name="TextBox 48"/>
          <p:cNvSpPr txBox="1"/>
          <p:nvPr/>
        </p:nvSpPr>
        <p:spPr>
          <a:xfrm>
            <a:off x="406400" y="6046113"/>
            <a:ext cx="8509000" cy="430887"/>
          </a:xfrm>
          <a:prstGeom prst="rect">
            <a:avLst/>
          </a:prstGeom>
          <a:noFill/>
        </p:spPr>
        <p:txBody>
          <a:bodyPr wrap="square" rtlCol="0">
            <a:spAutoFit/>
          </a:bodyPr>
          <a:lstStyle/>
          <a:p>
            <a:pPr algn="ctr"/>
            <a:r>
              <a:rPr lang="en-US" sz="2200" b="1" dirty="0" smtClean="0">
                <a:solidFill>
                  <a:srgbClr val="C00000"/>
                </a:solidFill>
                <a:latin typeface="Helvetica"/>
                <a:cs typeface="Helvetica"/>
              </a:rPr>
              <a:t>3-way decompositions overcome rotation problem !</a:t>
            </a:r>
          </a:p>
        </p:txBody>
      </p:sp>
    </p:spTree>
    <p:extLst>
      <p:ext uri="{BB962C8B-B14F-4D97-AF65-F5344CB8AC3E}">
        <p14:creationId xmlns:p14="http://schemas.microsoft.com/office/powerpoint/2010/main" val="400024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45" grpId="0"/>
      <p:bldP spid="46" grpId="0" animBg="1"/>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0"/>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2"/>
                </a:solidFill>
                <a:latin typeface="+mj-lt"/>
                <a:ea typeface="+mj-ea"/>
                <a:cs typeface="+mj-cs"/>
              </a:defRPr>
            </a:lvl1pPr>
          </a:lstStyle>
          <a:p>
            <a:r>
              <a:rPr lang="en-US" dirty="0" smtClean="0">
                <a:cs typeface="Aharoni" pitchFamily="2" charset="-79"/>
              </a:rPr>
              <a:t>Learning Probabilistic Models:</a:t>
            </a:r>
          </a:p>
          <a:p>
            <a:r>
              <a:rPr lang="en-US" dirty="0" smtClean="0">
                <a:cs typeface="Aharoni" pitchFamily="2" charset="-79"/>
              </a:rPr>
              <a:t>Parameter Estimation </a:t>
            </a:r>
            <a:endParaRPr lang="en-US" dirty="0"/>
          </a:p>
        </p:txBody>
      </p:sp>
      <p:sp>
        <p:nvSpPr>
          <p:cNvPr id="11" name="Rectangle 10"/>
          <p:cNvSpPr/>
          <p:nvPr/>
        </p:nvSpPr>
        <p:spPr>
          <a:xfrm>
            <a:off x="337429" y="4438878"/>
            <a:ext cx="8458200" cy="769441"/>
          </a:xfrm>
          <a:prstGeom prst="rect">
            <a:avLst/>
          </a:prstGeom>
          <a:solidFill>
            <a:srgbClr val="F9EEED"/>
          </a:solidFill>
          <a:ln w="28575">
            <a:solidFill>
              <a:schemeClr val="accent2"/>
            </a:solidFill>
          </a:ln>
        </p:spPr>
        <p:txBody>
          <a:bodyPr wrap="square">
            <a:spAutoFit/>
          </a:bodyPr>
          <a:lstStyle/>
          <a:p>
            <a:pPr algn="ctr"/>
            <a:r>
              <a:rPr lang="en-US" sz="2200" b="1" dirty="0" smtClean="0">
                <a:solidFill>
                  <a:srgbClr val="C00000"/>
                </a:solidFill>
              </a:rPr>
              <a:t>Learning goal:   </a:t>
            </a:r>
            <a:r>
              <a:rPr lang="en-US" sz="2200" dirty="0" smtClean="0"/>
              <a:t>Can the parameters </a:t>
            </a:r>
            <a:r>
              <a:rPr lang="en-US" sz="2200" dirty="0"/>
              <a:t>of </a:t>
            </a:r>
            <a:r>
              <a:rPr lang="en-US" sz="2200" dirty="0" smtClean="0"/>
              <a:t>the model </a:t>
            </a:r>
            <a:r>
              <a:rPr lang="en-US" sz="2200" dirty="0"/>
              <a:t>be learned from </a:t>
            </a:r>
            <a:r>
              <a:rPr lang="en-US" sz="2200" dirty="0" smtClean="0"/>
              <a:t>polynomial samples generated by the model ?</a:t>
            </a:r>
            <a:endParaRPr lang="en-US" sz="2200" dirty="0"/>
          </a:p>
        </p:txBody>
      </p:sp>
      <p:sp>
        <p:nvSpPr>
          <p:cNvPr id="14" name="TextBox 13"/>
          <p:cNvSpPr txBox="1"/>
          <p:nvPr/>
        </p:nvSpPr>
        <p:spPr>
          <a:xfrm>
            <a:off x="413629" y="6088559"/>
            <a:ext cx="7815971" cy="430887"/>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cs typeface="Arial" pitchFamily="34" charset="0"/>
              </a:rPr>
              <a:t>EM algorithm – used in practice, but converges to local optima</a:t>
            </a:r>
            <a:endParaRPr lang="en-US" sz="2200" dirty="0">
              <a:cs typeface="Arial"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3629" y="5486400"/>
            <a:ext cx="957971" cy="957971"/>
          </a:xfrm>
          <a:prstGeom prst="rect">
            <a:avLst/>
          </a:prstGeom>
        </p:spPr>
      </p:pic>
      <p:pic>
        <p:nvPicPr>
          <p:cNvPr id="1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3002" y="2541707"/>
            <a:ext cx="2819198" cy="88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3"/>
          <p:cNvSpPr txBox="1"/>
          <p:nvPr/>
        </p:nvSpPr>
        <p:spPr>
          <a:xfrm>
            <a:off x="3124200" y="3572605"/>
            <a:ext cx="3200399"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dirty="0" smtClean="0"/>
              <a:t>HMMs </a:t>
            </a:r>
          </a:p>
          <a:p>
            <a:pPr algn="ctr"/>
            <a:r>
              <a:rPr lang="en-US" sz="2000" dirty="0" smtClean="0"/>
              <a:t>for speech recognition</a:t>
            </a:r>
            <a:endParaRPr lang="en-US" sz="2000" dirty="0"/>
          </a:p>
        </p:txBody>
      </p:sp>
      <p:pic>
        <p:nvPicPr>
          <p:cNvPr id="22" name="Picture 21" descr="https://encrypted-tbn2.gstatic.com/images?q=tbn:ANd9GcRsw1Xqlom9T8ZotkiRHTCl6iXT8RuElWmAH4NmCiXZuKt3ol8CmQ"/>
          <p:cNvPicPr>
            <a:picLocks noChangeAspect="1" noChangeArrowheads="1"/>
          </p:cNvPicPr>
          <p:nvPr/>
        </p:nvPicPr>
        <p:blipFill rotWithShape="1">
          <a:blip r:embed="rId6">
            <a:extLst>
              <a:ext uri="{28A0092B-C50C-407E-A947-70E740481C1C}">
                <a14:useLocalDpi xmlns:a14="http://schemas.microsoft.com/office/drawing/2010/main" val="0"/>
              </a:ext>
            </a:extLst>
          </a:blip>
          <a:srcRect t="9200"/>
          <a:stretch/>
        </p:blipFill>
        <p:spPr bwMode="auto">
          <a:xfrm>
            <a:off x="211844" y="2398998"/>
            <a:ext cx="2147565" cy="117360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9"/>
          <p:cNvSpPr txBox="1"/>
          <p:nvPr/>
        </p:nvSpPr>
        <p:spPr>
          <a:xfrm>
            <a:off x="247812" y="3591655"/>
            <a:ext cx="295258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smtClean="0"/>
              <a:t>Mixture of Gaussians</a:t>
            </a:r>
          </a:p>
          <a:p>
            <a:r>
              <a:rPr lang="en-US" sz="2000" dirty="0">
                <a:cs typeface="Arial" pitchFamily="34" charset="0"/>
              </a:rPr>
              <a:t>for clustering points</a:t>
            </a:r>
            <a:endParaRPr lang="en-US" sz="2000" dirty="0"/>
          </a:p>
        </p:txBody>
      </p:sp>
      <p:sp>
        <p:nvSpPr>
          <p:cNvPr id="16" name="Content Placeholder 2"/>
          <p:cNvSpPr>
            <a:spLocks noGrp="1"/>
          </p:cNvSpPr>
          <p:nvPr>
            <p:ph idx="1"/>
          </p:nvPr>
        </p:nvSpPr>
        <p:spPr>
          <a:xfrm>
            <a:off x="839381" y="1447800"/>
            <a:ext cx="7314019" cy="712519"/>
          </a:xfrm>
        </p:spPr>
        <p:txBody>
          <a:bodyPr>
            <a:noAutofit/>
          </a:bodyPr>
          <a:lstStyle/>
          <a:p>
            <a:pPr marL="0" indent="0" algn="ctr">
              <a:buNone/>
            </a:pPr>
            <a:r>
              <a:rPr lang="en-US" sz="2400" b="1" dirty="0" smtClean="0">
                <a:solidFill>
                  <a:srgbClr val="C00000"/>
                </a:solidFill>
                <a:cs typeface="Arial" pitchFamily="34" charset="0"/>
              </a:rPr>
              <a:t>Question</a:t>
            </a:r>
            <a:r>
              <a:rPr lang="en-US" sz="2400" b="1" dirty="0">
                <a:solidFill>
                  <a:srgbClr val="C00000"/>
                </a:solidFill>
                <a:cs typeface="Arial" pitchFamily="34" charset="0"/>
              </a:rPr>
              <a:t>:</a:t>
            </a:r>
            <a:r>
              <a:rPr lang="en-US" sz="2400" b="1" dirty="0" smtClean="0">
                <a:solidFill>
                  <a:srgbClr val="C00000"/>
                </a:solidFill>
                <a:cs typeface="Arial" pitchFamily="34" charset="0"/>
              </a:rPr>
              <a:t>    </a:t>
            </a:r>
            <a:r>
              <a:rPr lang="en-US" sz="2400" dirty="0" smtClean="0">
                <a:solidFill>
                  <a:srgbClr val="C00000"/>
                </a:solidFill>
                <a:cs typeface="Arial" pitchFamily="34" charset="0"/>
              </a:rPr>
              <a:t>Can given data be “explained” by a simple probabilistic model?</a:t>
            </a:r>
          </a:p>
        </p:txBody>
      </p:sp>
      <p:sp>
        <p:nvSpPr>
          <p:cNvPr id="17" name="Rectangle 16"/>
          <p:cNvSpPr/>
          <p:nvPr/>
        </p:nvSpPr>
        <p:spPr>
          <a:xfrm>
            <a:off x="413629" y="5486400"/>
            <a:ext cx="8349371" cy="461665"/>
          </a:xfrm>
          <a:prstGeom prst="rect">
            <a:avLst/>
          </a:prstGeom>
        </p:spPr>
        <p:txBody>
          <a:bodyPr wrap="square">
            <a:spAutoFit/>
          </a:bodyPr>
          <a:lstStyle/>
          <a:p>
            <a:pPr marL="342900" indent="-342900">
              <a:buFont typeface="Arial" pitchFamily="34" charset="0"/>
              <a:buChar char="•"/>
            </a:pPr>
            <a:r>
              <a:rPr lang="en-US" sz="2400" dirty="0" smtClean="0"/>
              <a:t>Algorithms have </a:t>
            </a:r>
            <a:r>
              <a:rPr lang="en-US" sz="2400" i="1" dirty="0" smtClean="0"/>
              <a:t>exponential</a:t>
            </a:r>
            <a:r>
              <a:rPr lang="en-US" sz="2400" dirty="0" smtClean="0"/>
              <a:t> time &amp; sample complexity</a:t>
            </a:r>
          </a:p>
        </p:txBody>
      </p:sp>
      <p:sp>
        <p:nvSpPr>
          <p:cNvPr id="20" name="TextBox 10"/>
          <p:cNvSpPr txBox="1"/>
          <p:nvPr/>
        </p:nvSpPr>
        <p:spPr>
          <a:xfrm>
            <a:off x="6637520" y="3760519"/>
            <a:ext cx="2049280"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dirty="0" err="1" smtClean="0"/>
              <a:t>Multiview</a:t>
            </a:r>
            <a:r>
              <a:rPr lang="en-US" sz="2000" dirty="0" smtClean="0"/>
              <a:t> models</a:t>
            </a:r>
          </a:p>
        </p:txBody>
      </p:sp>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6120" y="2541319"/>
            <a:ext cx="1524000" cy="992858"/>
          </a:xfrm>
          <a:prstGeom prst="rect">
            <a:avLst/>
          </a:prstGeom>
        </p:spPr>
      </p:pic>
    </p:spTree>
    <p:custDataLst>
      <p:tags r:id="rId1"/>
    </p:custDataLst>
    <p:extLst>
      <p:ext uri="{BB962C8B-B14F-4D97-AF65-F5344CB8AC3E}">
        <p14:creationId xmlns:p14="http://schemas.microsoft.com/office/powerpoint/2010/main" val="2943551929"/>
      </p:ext>
    </p:extLst>
  </p:cSld>
  <p:clrMapOvr>
    <a:masterClrMapping/>
  </p:clrMapOvr>
  <mc:AlternateContent xmlns:mc="http://schemas.openxmlformats.org/markup-compatibility/2006" xmlns:p14="http://schemas.microsoft.com/office/powerpoint/2010/main">
    <mc:Choice Requires="p14">
      <p:transition spd="slow" p14:dur="2000" advTm="44980"/>
    </mc:Choice>
    <mc:Fallback xmlns="">
      <p:transition spd="slow" advTm="449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p:cNvSpPr txBox="1"/>
              <p:nvPr/>
            </p:nvSpPr>
            <p:spPr>
              <a:xfrm>
                <a:off x="191530" y="1876961"/>
                <a:ext cx="4380470" cy="1323439"/>
              </a:xfrm>
              <a:prstGeom prst="rect">
                <a:avLst/>
              </a:prstGeom>
              <a:solidFill>
                <a:srgbClr val="F9FBFD"/>
              </a:solidFill>
              <a:ln>
                <a:solidFill>
                  <a:schemeClr val="accent3">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b="1" dirty="0" smtClean="0">
                    <a:solidFill>
                      <a:srgbClr val="008000"/>
                    </a:solidFill>
                    <a:cs typeface="Arial" pitchFamily="34" charset="0"/>
                  </a:rPr>
                  <a:t>Parameters</a:t>
                </a:r>
              </a:p>
              <a:p>
                <a:pPr marL="342900" indent="-342900">
                  <a:buFont typeface="Arial" pitchFamily="34" charset="0"/>
                  <a:buChar char="•"/>
                </a:pPr>
                <a:r>
                  <a:rPr lang="en-US" sz="2000" dirty="0" smtClean="0">
                    <a:solidFill>
                      <a:srgbClr val="008000"/>
                    </a:solidFill>
                    <a:cs typeface="Arial" pitchFamily="34" charset="0"/>
                  </a:rPr>
                  <a:t>Mixing weights: </a:t>
                </a:r>
                <a14:m>
                  <m:oMath xmlns:m="http://schemas.openxmlformats.org/officeDocument/2006/math">
                    <m:sSub>
                      <m:sSubPr>
                        <m:ctrlPr>
                          <a:rPr lang="en-US" sz="2000" i="1">
                            <a:solidFill>
                              <a:srgbClr val="008000"/>
                            </a:solidFill>
                            <a:latin typeface="Cambria Math"/>
                            <a:cs typeface="Arial" pitchFamily="34" charset="0"/>
                          </a:rPr>
                        </m:ctrlPr>
                      </m:sSubPr>
                      <m:e>
                        <m:r>
                          <a:rPr lang="en-US" sz="2000" i="1">
                            <a:solidFill>
                              <a:srgbClr val="008000"/>
                            </a:solidFill>
                            <a:latin typeface="Cambria Math"/>
                            <a:cs typeface="Arial" pitchFamily="34" charset="0"/>
                          </a:rPr>
                          <m:t>𝑤</m:t>
                        </m:r>
                      </m:e>
                      <m:sub>
                        <m:r>
                          <a:rPr lang="en-US" sz="2000" i="1">
                            <a:solidFill>
                              <a:srgbClr val="008000"/>
                            </a:solidFill>
                            <a:latin typeface="Cambria Math"/>
                            <a:cs typeface="Arial" pitchFamily="34" charset="0"/>
                          </a:rPr>
                          <m:t>1</m:t>
                        </m:r>
                      </m:sub>
                    </m:sSub>
                    <m:r>
                      <a:rPr lang="en-US" sz="2000" i="1">
                        <a:solidFill>
                          <a:srgbClr val="008000"/>
                        </a:solidFill>
                        <a:latin typeface="Cambria Math"/>
                        <a:cs typeface="Arial" pitchFamily="34" charset="0"/>
                      </a:rPr>
                      <m:t>, </m:t>
                    </m:r>
                    <m:sSub>
                      <m:sSubPr>
                        <m:ctrlPr>
                          <a:rPr lang="en-US" sz="2000" i="1">
                            <a:solidFill>
                              <a:srgbClr val="008000"/>
                            </a:solidFill>
                            <a:latin typeface="Cambria Math"/>
                            <a:cs typeface="Arial" pitchFamily="34" charset="0"/>
                          </a:rPr>
                        </m:ctrlPr>
                      </m:sSubPr>
                      <m:e>
                        <m:r>
                          <a:rPr lang="en-US" sz="2000" i="1">
                            <a:solidFill>
                              <a:srgbClr val="008000"/>
                            </a:solidFill>
                            <a:latin typeface="Cambria Math"/>
                            <a:cs typeface="Arial" pitchFamily="34" charset="0"/>
                          </a:rPr>
                          <m:t>𝑤</m:t>
                        </m:r>
                      </m:e>
                      <m:sub>
                        <m:r>
                          <a:rPr lang="en-US" sz="2000" i="1">
                            <a:solidFill>
                              <a:srgbClr val="008000"/>
                            </a:solidFill>
                            <a:latin typeface="Cambria Math"/>
                            <a:cs typeface="Arial" pitchFamily="34" charset="0"/>
                          </a:rPr>
                          <m:t>2</m:t>
                        </m:r>
                      </m:sub>
                    </m:sSub>
                    <m:r>
                      <a:rPr lang="en-US" sz="2000" i="1">
                        <a:solidFill>
                          <a:srgbClr val="008000"/>
                        </a:solidFill>
                        <a:latin typeface="Cambria Math"/>
                        <a:cs typeface="Arial" pitchFamily="34" charset="0"/>
                      </a:rPr>
                      <m:t>, …, </m:t>
                    </m:r>
                    <m:sSub>
                      <m:sSubPr>
                        <m:ctrlPr>
                          <a:rPr lang="en-US" sz="2000" i="1">
                            <a:solidFill>
                              <a:srgbClr val="008000"/>
                            </a:solidFill>
                            <a:latin typeface="Cambria Math"/>
                            <a:cs typeface="Arial" pitchFamily="34" charset="0"/>
                          </a:rPr>
                        </m:ctrlPr>
                      </m:sSubPr>
                      <m:e>
                        <m:r>
                          <a:rPr lang="en-US" sz="2000" i="1">
                            <a:solidFill>
                              <a:srgbClr val="008000"/>
                            </a:solidFill>
                            <a:latin typeface="Cambria Math"/>
                            <a:cs typeface="Arial" pitchFamily="34" charset="0"/>
                          </a:rPr>
                          <m:t>𝑤</m:t>
                        </m:r>
                      </m:e>
                      <m:sub>
                        <m:r>
                          <a:rPr lang="en-US" sz="2000" b="0" i="1" smtClean="0">
                            <a:solidFill>
                              <a:srgbClr val="008000"/>
                            </a:solidFill>
                            <a:latin typeface="Cambria Math"/>
                            <a:cs typeface="Arial" pitchFamily="34" charset="0"/>
                          </a:rPr>
                          <m:t>𝑘</m:t>
                        </m:r>
                      </m:sub>
                    </m:sSub>
                  </m:oMath>
                </a14:m>
                <a:endParaRPr lang="en-US" sz="2000" b="0" i="1" dirty="0" smtClean="0">
                  <a:solidFill>
                    <a:srgbClr val="008000"/>
                  </a:solidFill>
                </a:endParaRPr>
              </a:p>
              <a:p>
                <a:pPr marL="342900" indent="-342900">
                  <a:buFont typeface="Arial" pitchFamily="34" charset="0"/>
                  <a:buChar char="•"/>
                </a:pPr>
                <a:r>
                  <a:rPr lang="en-US" sz="2000" dirty="0">
                    <a:solidFill>
                      <a:srgbClr val="008000"/>
                    </a:solidFill>
                  </a:rPr>
                  <a:t>G</a:t>
                </a:r>
                <a:r>
                  <a:rPr lang="en-US" sz="2000" dirty="0" smtClean="0">
                    <a:solidFill>
                      <a:srgbClr val="008000"/>
                    </a:solidFill>
                  </a:rPr>
                  <a:t>aussian </a:t>
                </a:r>
                <a14:m>
                  <m:oMath xmlns:m="http://schemas.openxmlformats.org/officeDocument/2006/math">
                    <m:sSub>
                      <m:sSubPr>
                        <m:ctrlPr>
                          <a:rPr lang="en-US" sz="2000" b="0" i="1" smtClean="0">
                            <a:solidFill>
                              <a:srgbClr val="008000"/>
                            </a:solidFill>
                            <a:latin typeface="Cambria Math"/>
                          </a:rPr>
                        </m:ctrlPr>
                      </m:sSubPr>
                      <m:e>
                        <m:r>
                          <a:rPr lang="en-US" sz="2000" b="0" i="1" smtClean="0">
                            <a:solidFill>
                              <a:srgbClr val="008000"/>
                            </a:solidFill>
                            <a:latin typeface="Cambria Math"/>
                          </a:rPr>
                          <m:t>𝐺</m:t>
                        </m:r>
                      </m:e>
                      <m:sub>
                        <m:r>
                          <a:rPr lang="en-US" sz="2000" b="0" i="1" smtClean="0">
                            <a:solidFill>
                              <a:srgbClr val="008000"/>
                            </a:solidFill>
                            <a:latin typeface="Cambria Math"/>
                          </a:rPr>
                          <m:t>𝑖</m:t>
                        </m:r>
                      </m:sub>
                    </m:sSub>
                  </m:oMath>
                </a14:m>
                <a:r>
                  <a:rPr lang="en-US" sz="2000" dirty="0" smtClean="0">
                    <a:solidFill>
                      <a:schemeClr val="tx2"/>
                    </a:solidFill>
                  </a:rPr>
                  <a:t> : </a:t>
                </a:r>
                <a14:m>
                  <m:oMath xmlns:m="http://schemas.openxmlformats.org/officeDocument/2006/math">
                    <m:d>
                      <m:dPr>
                        <m:ctrlPr>
                          <a:rPr lang="en-US" sz="2000" i="1" smtClean="0">
                            <a:solidFill>
                              <a:srgbClr val="008000"/>
                            </a:solidFill>
                            <a:latin typeface="Cambria Math"/>
                          </a:rPr>
                        </m:ctrlPr>
                      </m:dPr>
                      <m:e>
                        <m:sSub>
                          <m:sSubPr>
                            <m:ctrlPr>
                              <a:rPr lang="en-US" sz="2000" i="1" smtClean="0">
                                <a:solidFill>
                                  <a:srgbClr val="008000"/>
                                </a:solidFill>
                                <a:latin typeface="Cambria Math"/>
                              </a:rPr>
                            </m:ctrlPr>
                          </m:sSubPr>
                          <m:e>
                            <m:r>
                              <a:rPr lang="en-US" sz="2000" i="1">
                                <a:solidFill>
                                  <a:srgbClr val="008000"/>
                                </a:solidFill>
                                <a:latin typeface="Cambria Math"/>
                                <a:ea typeface="Cambria Math"/>
                              </a:rPr>
                              <m:t>𝜇</m:t>
                            </m:r>
                          </m:e>
                          <m:sub>
                            <m:r>
                              <a:rPr lang="en-US" sz="2000" i="1">
                                <a:solidFill>
                                  <a:srgbClr val="008000"/>
                                </a:solidFill>
                                <a:latin typeface="Cambria Math"/>
                              </a:rPr>
                              <m:t>𝑖</m:t>
                            </m:r>
                          </m:sub>
                        </m:sSub>
                        <m:r>
                          <a:rPr lang="en-US" sz="2000" i="1">
                            <a:solidFill>
                              <a:srgbClr val="008000"/>
                            </a:solidFill>
                            <a:latin typeface="Cambria Math"/>
                          </a:rPr>
                          <m:t>,</m:t>
                        </m:r>
                        <m:sSub>
                          <m:sSubPr>
                            <m:ctrlPr>
                              <a:rPr lang="en-US" sz="2000" i="1">
                                <a:solidFill>
                                  <a:srgbClr val="008000"/>
                                </a:solidFill>
                                <a:latin typeface="Cambria Math"/>
                              </a:rPr>
                            </m:ctrlPr>
                          </m:sSubPr>
                          <m:e>
                            <m:r>
                              <m:rPr>
                                <m:sty m:val="p"/>
                              </m:rPr>
                              <a:rPr lang="el-GR" sz="2000" i="1">
                                <a:solidFill>
                                  <a:srgbClr val="008000"/>
                                </a:solidFill>
                                <a:latin typeface="Cambria Math"/>
                                <a:ea typeface="Cambria Math"/>
                              </a:rPr>
                              <m:t>Σ</m:t>
                            </m:r>
                          </m:e>
                          <m:sub>
                            <m:r>
                              <a:rPr lang="en-US" sz="2000" i="1">
                                <a:solidFill>
                                  <a:srgbClr val="008000"/>
                                </a:solidFill>
                                <a:latin typeface="Cambria Math"/>
                              </a:rPr>
                              <m:t>𝑖</m:t>
                            </m:r>
                          </m:sub>
                        </m:sSub>
                      </m:e>
                    </m:d>
                  </m:oMath>
                </a14:m>
                <a:r>
                  <a:rPr lang="en-US" sz="2000" dirty="0" smtClean="0">
                    <a:solidFill>
                      <a:schemeClr val="tx2"/>
                    </a:solidFill>
                  </a:rPr>
                  <a:t> </a:t>
                </a:r>
              </a:p>
              <a:p>
                <a:r>
                  <a:rPr lang="en-US" sz="2000" dirty="0" smtClean="0">
                    <a:solidFill>
                      <a:srgbClr val="008000"/>
                    </a:solidFill>
                  </a:rPr>
                  <a:t>    mean</a:t>
                </a:r>
                <a:r>
                  <a:rPr lang="en-US" sz="2000" dirty="0" smtClean="0">
                    <a:solidFill>
                      <a:schemeClr val="tx2"/>
                    </a:solidFill>
                  </a:rPr>
                  <a:t> </a:t>
                </a:r>
                <a14:m>
                  <m:oMath xmlns:m="http://schemas.openxmlformats.org/officeDocument/2006/math">
                    <m:sSub>
                      <m:sSubPr>
                        <m:ctrlPr>
                          <a:rPr lang="en-US" sz="2000" i="1">
                            <a:solidFill>
                              <a:srgbClr val="008000"/>
                            </a:solidFill>
                            <a:latin typeface="Cambria Math"/>
                          </a:rPr>
                        </m:ctrlPr>
                      </m:sSubPr>
                      <m:e>
                        <m:r>
                          <a:rPr lang="en-US" sz="2000" i="1">
                            <a:solidFill>
                              <a:srgbClr val="008000"/>
                            </a:solidFill>
                            <a:latin typeface="Cambria Math"/>
                            <a:ea typeface="Cambria Math"/>
                          </a:rPr>
                          <m:t>𝜇</m:t>
                        </m:r>
                      </m:e>
                      <m:sub>
                        <m:r>
                          <a:rPr lang="en-US" sz="2000" i="1">
                            <a:solidFill>
                              <a:srgbClr val="008000"/>
                            </a:solidFill>
                            <a:latin typeface="Cambria Math"/>
                          </a:rPr>
                          <m:t>𝑖</m:t>
                        </m:r>
                      </m:sub>
                    </m:sSub>
                  </m:oMath>
                </a14:m>
                <a:r>
                  <a:rPr lang="en-US" sz="2000" dirty="0" smtClean="0">
                    <a:solidFill>
                      <a:schemeClr val="tx2"/>
                    </a:solidFill>
                  </a:rPr>
                  <a:t> , </a:t>
                </a:r>
                <a:r>
                  <a:rPr lang="en-US" sz="2000" dirty="0" smtClean="0">
                    <a:solidFill>
                      <a:srgbClr val="008000"/>
                    </a:solidFill>
                  </a:rPr>
                  <a:t>covariance </a:t>
                </a:r>
                <a14:m>
                  <m:oMath xmlns:m="http://schemas.openxmlformats.org/officeDocument/2006/math">
                    <m:sSub>
                      <m:sSubPr>
                        <m:ctrlPr>
                          <a:rPr lang="en-US" sz="2000" i="1">
                            <a:solidFill>
                              <a:srgbClr val="008000"/>
                            </a:solidFill>
                            <a:latin typeface="Cambria Math"/>
                          </a:rPr>
                        </m:ctrlPr>
                      </m:sSubPr>
                      <m:e>
                        <m:r>
                          <m:rPr>
                            <m:sty m:val="p"/>
                          </m:rPr>
                          <a:rPr lang="el-GR" sz="2000" i="1">
                            <a:solidFill>
                              <a:srgbClr val="008000"/>
                            </a:solidFill>
                            <a:latin typeface="Cambria Math"/>
                            <a:ea typeface="Cambria Math"/>
                          </a:rPr>
                          <m:t>Σ</m:t>
                        </m:r>
                      </m:e>
                      <m:sub>
                        <m:r>
                          <a:rPr lang="en-US" sz="2000" i="1">
                            <a:solidFill>
                              <a:srgbClr val="008000"/>
                            </a:solidFill>
                            <a:latin typeface="Cambria Math"/>
                          </a:rPr>
                          <m:t>𝑖</m:t>
                        </m:r>
                      </m:sub>
                    </m:sSub>
                  </m:oMath>
                </a14:m>
                <a:r>
                  <a:rPr lang="en-US" sz="2000" dirty="0" smtClean="0">
                    <a:solidFill>
                      <a:srgbClr val="008000"/>
                    </a:solidFill>
                  </a:rPr>
                  <a:t> : </a:t>
                </a:r>
                <a:r>
                  <a:rPr lang="en-US" sz="2000" dirty="0">
                    <a:solidFill>
                      <a:srgbClr val="008000"/>
                    </a:solidFill>
                  </a:rPr>
                  <a:t>diagonal</a:t>
                </a:r>
              </a:p>
            </p:txBody>
          </p:sp>
        </mc:Choice>
        <mc:Fallback xmlns="">
          <p:sp>
            <p:nvSpPr>
              <p:cNvPr id="11" name="TextBox 10"/>
              <p:cNvSpPr txBox="1">
                <a:spLocks noRot="1" noChangeAspect="1" noMove="1" noResize="1" noEditPoints="1" noAdjustHandles="1" noChangeArrowheads="1" noChangeShapeType="1" noTextEdit="1"/>
              </p:cNvSpPr>
              <p:nvPr/>
            </p:nvSpPr>
            <p:spPr>
              <a:xfrm>
                <a:off x="191530" y="1876961"/>
                <a:ext cx="4380470" cy="1323439"/>
              </a:xfrm>
              <a:prstGeom prst="rect">
                <a:avLst/>
              </a:prstGeom>
              <a:blipFill rotWithShape="1">
                <a:blip r:embed="rId4"/>
                <a:stretch>
                  <a:fillRect l="-1107" t="-1357" b="-6335"/>
                </a:stretch>
              </a:blipFill>
              <a:ln>
                <a:solidFill>
                  <a:schemeClr val="accent3">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91529" y="3581400"/>
                <a:ext cx="4361935" cy="800219"/>
              </a:xfrm>
              <a:prstGeom prst="rect">
                <a:avLst/>
              </a:prstGeom>
              <a:solidFill>
                <a:srgbClr val="F9EEED"/>
              </a:solidFill>
              <a:ln w="28575">
                <a:solidFill>
                  <a:schemeClr val="accent2"/>
                </a:solidFill>
              </a:ln>
            </p:spPr>
            <p:txBody>
              <a:bodyPr wrap="square" rtlCol="0">
                <a:spAutoFit/>
              </a:bodyPr>
              <a:lstStyle/>
              <a:p>
                <a:r>
                  <a:rPr lang="en-US" sz="2200" b="1" dirty="0" smtClean="0">
                    <a:cs typeface="Arial" pitchFamily="34" charset="0"/>
                  </a:rPr>
                  <a:t>Learning problem</a:t>
                </a:r>
                <a:r>
                  <a:rPr lang="en-US" sz="2200" b="1" smtClean="0">
                    <a:cs typeface="Arial" pitchFamily="34" charset="0"/>
                  </a:rPr>
                  <a:t>:</a:t>
                </a:r>
                <a:r>
                  <a:rPr lang="en-US" sz="2200" b="1" smtClean="0">
                    <a:solidFill>
                      <a:schemeClr val="tx2"/>
                    </a:solidFill>
                    <a:cs typeface="Arial" pitchFamily="34" charset="0"/>
                  </a:rPr>
                  <a:t> </a:t>
                </a:r>
                <a:r>
                  <a:rPr lang="en-US" sz="2200" b="1" smtClean="0">
                    <a:solidFill>
                      <a:schemeClr val="tx1"/>
                    </a:solidFill>
                    <a:cs typeface="Arial" pitchFamily="34" charset="0"/>
                  </a:rPr>
                  <a:t> </a:t>
                </a:r>
                <a:r>
                  <a:rPr lang="en-US" sz="2200" smtClean="0">
                    <a:solidFill>
                      <a:schemeClr val="tx1"/>
                    </a:solidFill>
                    <a:cs typeface="Arial" pitchFamily="34" charset="0"/>
                  </a:rPr>
                  <a:t>Given </a:t>
                </a:r>
                <a:r>
                  <a:rPr lang="en-US" sz="2200" dirty="0" smtClean="0">
                    <a:solidFill>
                      <a:schemeClr val="tx1"/>
                    </a:solidFill>
                    <a:cs typeface="Arial" pitchFamily="34" charset="0"/>
                  </a:rPr>
                  <a:t>many sample points, find </a:t>
                </a:r>
                <a14:m>
                  <m:oMath xmlns:m="http://schemas.openxmlformats.org/officeDocument/2006/math">
                    <m:r>
                      <a:rPr lang="en-US" sz="2400" i="1" smtClean="0">
                        <a:solidFill>
                          <a:schemeClr val="tx1"/>
                        </a:solidFill>
                        <a:latin typeface="Cambria Math"/>
                      </a:rPr>
                      <m:t>(</m:t>
                    </m:r>
                    <m:sSub>
                      <m:sSubPr>
                        <m:ctrlPr>
                          <a:rPr lang="en-US" sz="2400" i="1">
                            <a:solidFill>
                              <a:schemeClr val="tx1"/>
                            </a:solidFill>
                            <a:latin typeface="Cambria Math"/>
                          </a:rPr>
                        </m:ctrlPr>
                      </m:sSubPr>
                      <m:e>
                        <m:r>
                          <a:rPr lang="en-US" sz="2400" b="0" i="1" smtClean="0">
                            <a:solidFill>
                              <a:schemeClr val="tx1"/>
                            </a:solidFill>
                            <a:latin typeface="Cambria Math"/>
                          </a:rPr>
                          <m:t>𝑤</m:t>
                        </m:r>
                      </m:e>
                      <m:sub>
                        <m:r>
                          <a:rPr lang="en-US" sz="2400" i="1">
                            <a:solidFill>
                              <a:schemeClr val="tx1"/>
                            </a:solidFill>
                            <a:latin typeface="Cambria Math"/>
                          </a:rPr>
                          <m:t>𝑖</m:t>
                        </m:r>
                      </m:sub>
                    </m:sSub>
                    <m:r>
                      <a:rPr lang="en-US" sz="2400" b="0" i="1" smtClean="0">
                        <a:solidFill>
                          <a:schemeClr val="tx1"/>
                        </a:solidFill>
                        <a:latin typeface="Cambria Math"/>
                      </a:rPr>
                      <m:t>,</m:t>
                    </m:r>
                    <m:sSub>
                      <m:sSubPr>
                        <m:ctrlPr>
                          <a:rPr lang="en-US" sz="2400" i="1">
                            <a:solidFill>
                              <a:schemeClr val="tx1"/>
                            </a:solidFill>
                            <a:latin typeface="Cambria Math"/>
                          </a:rPr>
                        </m:ctrlPr>
                      </m:sSubPr>
                      <m:e>
                        <m:r>
                          <a:rPr lang="en-US" sz="2400" i="1">
                            <a:solidFill>
                              <a:schemeClr val="tx1"/>
                            </a:solidFill>
                            <a:latin typeface="Cambria Math"/>
                            <a:ea typeface="Cambria Math"/>
                          </a:rPr>
                          <m:t>𝜇</m:t>
                        </m:r>
                      </m:e>
                      <m:sub>
                        <m:r>
                          <a:rPr lang="en-US" sz="2400" i="1">
                            <a:solidFill>
                              <a:schemeClr val="tx1"/>
                            </a:solidFill>
                            <a:latin typeface="Cambria Math"/>
                          </a:rPr>
                          <m:t>𝑖</m:t>
                        </m:r>
                      </m:sub>
                    </m:sSub>
                    <m:r>
                      <a:rPr lang="en-US" sz="2400" i="1">
                        <a:solidFill>
                          <a:schemeClr val="tx1"/>
                        </a:solidFill>
                        <a:latin typeface="Cambria Math"/>
                      </a:rPr>
                      <m:t>,</m:t>
                    </m:r>
                    <m:sSub>
                      <m:sSubPr>
                        <m:ctrlPr>
                          <a:rPr lang="en-US" sz="2400" i="1">
                            <a:solidFill>
                              <a:schemeClr val="tx1"/>
                            </a:solidFill>
                            <a:latin typeface="Cambria Math"/>
                          </a:rPr>
                        </m:ctrlPr>
                      </m:sSubPr>
                      <m:e>
                        <m:r>
                          <m:rPr>
                            <m:sty m:val="p"/>
                          </m:rPr>
                          <a:rPr lang="el-GR" sz="2400" i="1">
                            <a:solidFill>
                              <a:schemeClr val="tx1"/>
                            </a:solidFill>
                            <a:latin typeface="Cambria Math"/>
                            <a:ea typeface="Cambria Math"/>
                          </a:rPr>
                          <m:t>Σ</m:t>
                        </m:r>
                      </m:e>
                      <m:sub>
                        <m:r>
                          <a:rPr lang="en-US" sz="2400" i="1">
                            <a:solidFill>
                              <a:schemeClr val="tx1"/>
                            </a:solidFill>
                            <a:latin typeface="Cambria Math"/>
                          </a:rPr>
                          <m:t>𝑖</m:t>
                        </m:r>
                      </m:sub>
                    </m:sSub>
                    <m:r>
                      <a:rPr lang="en-US" sz="2400" i="1">
                        <a:solidFill>
                          <a:schemeClr val="tx1"/>
                        </a:solidFill>
                        <a:latin typeface="Cambria Math"/>
                      </a:rPr>
                      <m:t>)</m:t>
                    </m:r>
                  </m:oMath>
                </a14:m>
                <a:endParaRPr lang="en-US" sz="2200" b="1" dirty="0">
                  <a:solidFill>
                    <a:schemeClr val="tx1"/>
                  </a:solidFill>
                  <a:cs typeface="Arial"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191529" y="3581400"/>
                <a:ext cx="4361935" cy="800219"/>
              </a:xfrm>
              <a:prstGeom prst="rect">
                <a:avLst/>
              </a:prstGeom>
              <a:blipFill rotWithShape="1">
                <a:blip r:embed="rId5"/>
                <a:stretch>
                  <a:fillRect l="-1387" t="-2941" b="-10294"/>
                </a:stretch>
              </a:blipFill>
              <a:ln w="28575">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p:cNvSpPr txBox="1">
                <a:spLocks/>
              </p:cNvSpPr>
              <p:nvPr/>
            </p:nvSpPr>
            <p:spPr>
              <a:xfrm>
                <a:off x="191530" y="914400"/>
                <a:ext cx="8723870" cy="4879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200" b="1" dirty="0" smtClean="0">
                    <a:solidFill>
                      <a:schemeClr val="tx2"/>
                    </a:solidFill>
                    <a:cs typeface="Arial" pitchFamily="34" charset="0"/>
                  </a:rPr>
                  <a:t>Probabilistic model for Clustering in </a:t>
                </a:r>
                <a14:m>
                  <m:oMath xmlns:m="http://schemas.openxmlformats.org/officeDocument/2006/math">
                    <m:r>
                      <a:rPr lang="en-US" sz="2200" b="1" i="1" smtClean="0">
                        <a:solidFill>
                          <a:schemeClr val="tx2"/>
                        </a:solidFill>
                        <a:latin typeface="Cambria Math"/>
                        <a:cs typeface="Arial" pitchFamily="34" charset="0"/>
                      </a:rPr>
                      <m:t>𝒅</m:t>
                    </m:r>
                  </m:oMath>
                </a14:m>
                <a:r>
                  <a:rPr lang="en-US" sz="2200" b="1" dirty="0" smtClean="0">
                    <a:solidFill>
                      <a:schemeClr val="tx2"/>
                    </a:solidFill>
                    <a:cs typeface="Arial" pitchFamily="34" charset="0"/>
                  </a:rPr>
                  <a:t>-dims</a:t>
                </a:r>
                <a:endParaRPr lang="en-US" sz="2200" dirty="0" smtClean="0">
                  <a:cs typeface="Arial" pitchFamily="34" charset="0"/>
                </a:endParaRPr>
              </a:p>
            </p:txBody>
          </p:sp>
        </mc:Choice>
        <mc:Fallback xmlns="">
          <p:sp>
            <p:nvSpPr>
              <p:cNvPr id="24" name="Content Placeholder 2"/>
              <p:cNvSpPr txBox="1">
                <a:spLocks noRot="1" noChangeAspect="1" noMove="1" noResize="1" noEditPoints="1" noAdjustHandles="1" noChangeArrowheads="1" noChangeShapeType="1" noTextEdit="1"/>
              </p:cNvSpPr>
              <p:nvPr/>
            </p:nvSpPr>
            <p:spPr>
              <a:xfrm>
                <a:off x="191530" y="914400"/>
                <a:ext cx="8723870" cy="487984"/>
              </a:xfrm>
              <a:prstGeom prst="rect">
                <a:avLst/>
              </a:prstGeom>
              <a:blipFill rotWithShape="1">
                <a:blip r:embed="rId6"/>
                <a:stretch>
                  <a:fillRect t="-7500" b="-12500"/>
                </a:stretch>
              </a:blipFill>
            </p:spPr>
            <p:txBody>
              <a:bodyPr/>
              <a:lstStyle/>
              <a:p>
                <a:r>
                  <a:rPr lang="en-US">
                    <a:noFill/>
                  </a:rPr>
                  <a:t> </a:t>
                </a:r>
              </a:p>
            </p:txBody>
          </p:sp>
        </mc:Fallback>
      </mc:AlternateContent>
      <p:sp>
        <p:nvSpPr>
          <p:cNvPr id="4" name="Title 3"/>
          <p:cNvSpPr>
            <a:spLocks noGrp="1"/>
          </p:cNvSpPr>
          <p:nvPr>
            <p:ph type="title"/>
          </p:nvPr>
        </p:nvSpPr>
        <p:spPr/>
        <p:txBody>
          <a:bodyPr>
            <a:normAutofit fontScale="90000"/>
          </a:bodyPr>
          <a:lstStyle/>
          <a:p>
            <a:r>
              <a:rPr lang="en-US" dirty="0" smtClean="0"/>
              <a:t>Mixtures of (axis-aligned) Gaussians</a:t>
            </a:r>
            <a:endParaRPr lang="en-US" dirty="0"/>
          </a:p>
        </p:txBody>
      </p:sp>
      <mc:AlternateContent xmlns:mc="http://schemas.openxmlformats.org/markup-compatibility/2006" xmlns:a14="http://schemas.microsoft.com/office/drawing/2010/main">
        <mc:Choice Requires="a14">
          <p:sp>
            <p:nvSpPr>
              <p:cNvPr id="64" name="Rectangle 63"/>
              <p:cNvSpPr/>
              <p:nvPr/>
            </p:nvSpPr>
            <p:spPr>
              <a:xfrm>
                <a:off x="152400" y="4759404"/>
                <a:ext cx="8915400" cy="1107996"/>
              </a:xfrm>
              <a:prstGeom prst="rect">
                <a:avLst/>
              </a:prstGeom>
            </p:spPr>
            <p:txBody>
              <a:bodyPr wrap="square">
                <a:spAutoFit/>
              </a:bodyPr>
              <a:lstStyle/>
              <a:p>
                <a:pPr marL="342900" indent="-342900">
                  <a:lnSpc>
                    <a:spcPct val="150000"/>
                  </a:lnSpc>
                  <a:buFont typeface="Arial" pitchFamily="34" charset="0"/>
                  <a:buChar char="•"/>
                </a:pPr>
                <a:r>
                  <a:rPr lang="en-US" sz="2200" dirty="0" smtClean="0"/>
                  <a:t>Algorithms use </a:t>
                </a:r>
                <a14:m>
                  <m:oMath xmlns:m="http://schemas.openxmlformats.org/officeDocument/2006/math">
                    <m:func>
                      <m:funcPr>
                        <m:ctrlPr>
                          <a:rPr lang="en-US" sz="2200" b="1" i="1" smtClean="0">
                            <a:solidFill>
                              <a:srgbClr val="C00000"/>
                            </a:solidFill>
                            <a:latin typeface="Cambria Math"/>
                          </a:rPr>
                        </m:ctrlPr>
                      </m:funcPr>
                      <m:fName>
                        <m:r>
                          <a:rPr lang="en-US" sz="2200" b="1" i="0" smtClean="0">
                            <a:solidFill>
                              <a:srgbClr val="C00000"/>
                            </a:solidFill>
                            <a:latin typeface="Cambria Math"/>
                          </a:rPr>
                          <m:t>𝐎</m:t>
                        </m:r>
                        <m:r>
                          <a:rPr lang="en-US" sz="2200" b="1" i="0" smtClean="0">
                            <a:solidFill>
                              <a:srgbClr val="C00000"/>
                            </a:solidFill>
                            <a:latin typeface="Cambria Math"/>
                          </a:rPr>
                          <m:t>(</m:t>
                        </m:r>
                        <m:r>
                          <a:rPr lang="en-US" sz="2200" b="1" i="0" smtClean="0">
                            <a:solidFill>
                              <a:srgbClr val="C00000"/>
                            </a:solidFill>
                            <a:latin typeface="Cambria Math"/>
                          </a:rPr>
                          <m:t>𝐞𝐱𝐩</m:t>
                        </m:r>
                      </m:fName>
                      <m:e>
                        <m:d>
                          <m:dPr>
                            <m:ctrlPr>
                              <a:rPr lang="en-US" sz="2200" b="1" i="1" smtClean="0">
                                <a:solidFill>
                                  <a:srgbClr val="C00000"/>
                                </a:solidFill>
                                <a:latin typeface="Cambria Math"/>
                              </a:rPr>
                            </m:ctrlPr>
                          </m:dPr>
                          <m:e>
                            <m:r>
                              <a:rPr lang="en-US" sz="2200" b="1" i="1" smtClean="0">
                                <a:solidFill>
                                  <a:srgbClr val="C00000"/>
                                </a:solidFill>
                                <a:latin typeface="Cambria Math"/>
                              </a:rPr>
                              <m:t>𝒌</m:t>
                            </m:r>
                          </m:e>
                        </m:d>
                      </m:e>
                    </m:func>
                    <m:r>
                      <a:rPr lang="en-US" sz="2200" b="1" i="1" smtClean="0">
                        <a:solidFill>
                          <a:srgbClr val="C00000"/>
                        </a:solidFill>
                        <a:latin typeface="Cambria Math"/>
                      </a:rPr>
                      <m:t>.</m:t>
                    </m:r>
                    <m:r>
                      <a:rPr lang="en-US" sz="2200" b="1" i="1" smtClean="0">
                        <a:solidFill>
                          <a:srgbClr val="C00000"/>
                        </a:solidFill>
                        <a:latin typeface="Cambria Math"/>
                      </a:rPr>
                      <m:t>𝒑𝒐𝒍𝒚</m:t>
                    </m:r>
                    <m:r>
                      <a:rPr lang="en-US" sz="2200" b="1" i="1" smtClean="0">
                        <a:solidFill>
                          <a:srgbClr val="C00000"/>
                        </a:solidFill>
                        <a:latin typeface="Cambria Math"/>
                      </a:rPr>
                      <m:t>(</m:t>
                    </m:r>
                    <m:r>
                      <a:rPr lang="en-US" sz="2200" b="1" i="1" smtClean="0">
                        <a:solidFill>
                          <a:srgbClr val="C00000"/>
                        </a:solidFill>
                        <a:latin typeface="Cambria Math"/>
                      </a:rPr>
                      <m:t>𝒅</m:t>
                    </m:r>
                    <m:r>
                      <a:rPr lang="en-US" sz="2200" b="1" i="1" smtClean="0">
                        <a:solidFill>
                          <a:srgbClr val="C00000"/>
                        </a:solidFill>
                        <a:latin typeface="Cambria Math"/>
                      </a:rPr>
                      <m:t>))</m:t>
                    </m:r>
                  </m:oMath>
                </a14:m>
                <a:r>
                  <a:rPr lang="en-US" sz="2200" dirty="0" smtClean="0"/>
                  <a:t> samples and time [FOS’06, MV’10]</a:t>
                </a:r>
              </a:p>
              <a:p>
                <a:pPr marL="342900" indent="-342900">
                  <a:lnSpc>
                    <a:spcPct val="150000"/>
                  </a:lnSpc>
                  <a:buFont typeface="Arial" pitchFamily="34" charset="0"/>
                  <a:buChar char="•"/>
                </a:pPr>
                <a:r>
                  <a:rPr lang="en-US" sz="2200" dirty="0"/>
                  <a:t>L</a:t>
                </a:r>
                <a:r>
                  <a:rPr lang="en-US" sz="2200" dirty="0" smtClean="0"/>
                  <a:t>ower bound of </a:t>
                </a:r>
                <a14:m>
                  <m:oMath xmlns:m="http://schemas.openxmlformats.org/officeDocument/2006/math">
                    <m:r>
                      <m:rPr>
                        <m:sty m:val="p"/>
                      </m:rPr>
                      <a:rPr lang="en-US" sz="2200" b="0" i="0" dirty="0" smtClean="0">
                        <a:solidFill>
                          <a:srgbClr val="C00000"/>
                        </a:solidFill>
                        <a:latin typeface="Cambria Math"/>
                      </a:rPr>
                      <m:t>Ω</m:t>
                    </m:r>
                    <m:r>
                      <a:rPr lang="en-US" sz="2200" b="0" i="1" dirty="0" smtClean="0">
                        <a:solidFill>
                          <a:srgbClr val="C00000"/>
                        </a:solidFill>
                        <a:latin typeface="Cambria Math"/>
                      </a:rPr>
                      <m:t>(</m:t>
                    </m:r>
                    <m:r>
                      <a:rPr lang="en-US" sz="2200" b="1" i="0" dirty="0" smtClean="0">
                        <a:solidFill>
                          <a:srgbClr val="C00000"/>
                        </a:solidFill>
                        <a:latin typeface="Cambria Math"/>
                      </a:rPr>
                      <m:t>𝐞𝐱𝐩</m:t>
                    </m:r>
                    <m:r>
                      <a:rPr lang="en-US" sz="2200" b="1" i="1" dirty="0" smtClean="0">
                        <a:solidFill>
                          <a:srgbClr val="C00000"/>
                        </a:solidFill>
                        <a:latin typeface="Cambria Math"/>
                      </a:rPr>
                      <m:t>(</m:t>
                    </m:r>
                    <m:r>
                      <a:rPr lang="en-US" sz="2200" b="1" i="1" dirty="0" smtClean="0">
                        <a:solidFill>
                          <a:srgbClr val="C00000"/>
                        </a:solidFill>
                        <a:latin typeface="Cambria Math"/>
                      </a:rPr>
                      <m:t>𝒌</m:t>
                    </m:r>
                    <m:r>
                      <a:rPr lang="en-US" sz="2200" b="1" i="1" dirty="0" smtClean="0">
                        <a:solidFill>
                          <a:srgbClr val="C00000"/>
                        </a:solidFill>
                        <a:latin typeface="Cambria Math"/>
                      </a:rPr>
                      <m:t>))</m:t>
                    </m:r>
                  </m:oMath>
                </a14:m>
                <a:r>
                  <a:rPr lang="en-US" sz="2200" b="1" dirty="0" smtClean="0">
                    <a:solidFill>
                      <a:schemeClr val="accent2">
                        <a:lumMod val="75000"/>
                      </a:schemeClr>
                    </a:solidFill>
                  </a:rPr>
                  <a:t> </a:t>
                </a:r>
                <a:r>
                  <a:rPr lang="en-US" sz="2200" dirty="0" smtClean="0"/>
                  <a:t>[MV’10] in worst case</a:t>
                </a:r>
              </a:p>
            </p:txBody>
          </p:sp>
        </mc:Choice>
        <mc:Fallback xmlns="">
          <p:sp>
            <p:nvSpPr>
              <p:cNvPr id="64" name="Rectangle 63"/>
              <p:cNvSpPr>
                <a:spLocks noRot="1" noChangeAspect="1" noMove="1" noResize="1" noEditPoints="1" noAdjustHandles="1" noChangeArrowheads="1" noChangeShapeType="1" noTextEdit="1"/>
              </p:cNvSpPr>
              <p:nvPr/>
            </p:nvSpPr>
            <p:spPr>
              <a:xfrm>
                <a:off x="152400" y="4759404"/>
                <a:ext cx="8915400" cy="1107996"/>
              </a:xfrm>
              <a:prstGeom prst="rect">
                <a:avLst/>
              </a:prstGeom>
              <a:blipFill rotWithShape="1">
                <a:blip r:embed="rId7"/>
                <a:stretch>
                  <a:fillRect l="-752" b="-4945"/>
                </a:stretch>
              </a:blipFill>
            </p:spPr>
            <p:txBody>
              <a:bodyPr/>
              <a:lstStyle/>
              <a:p>
                <a:r>
                  <a:rPr lang="en-US">
                    <a:noFill/>
                  </a:rPr>
                  <a:t> </a:t>
                </a:r>
              </a:p>
            </p:txBody>
          </p:sp>
        </mc:Fallback>
      </mc:AlternateContent>
      <p:sp>
        <p:nvSpPr>
          <p:cNvPr id="48" name="Oval 47"/>
          <p:cNvSpPr/>
          <p:nvPr/>
        </p:nvSpPr>
        <p:spPr>
          <a:xfrm rot="21300000">
            <a:off x="4775493" y="1478092"/>
            <a:ext cx="4322746" cy="2987415"/>
          </a:xfrm>
          <a:prstGeom prst="ellipse">
            <a:avLst/>
          </a:prstGeom>
          <a:solidFill>
            <a:srgbClr val="F9EEED"/>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5" name="Oval 64"/>
          <p:cNvSpPr/>
          <p:nvPr/>
        </p:nvSpPr>
        <p:spPr>
          <a:xfrm>
            <a:off x="7588229" y="2464578"/>
            <a:ext cx="1371600" cy="1112407"/>
          </a:xfrm>
          <a:prstGeom prst="ellipse">
            <a:avLst/>
          </a:prstGeom>
          <a:solidFill>
            <a:schemeClr val="accent6">
              <a:lumMod val="75000"/>
            </a:schemeClr>
          </a:solidFill>
          <a:ln>
            <a:solidFill>
              <a:schemeClr val="accent1">
                <a:lumMod val="60000"/>
                <a:lumOff val="40000"/>
              </a:schemeClr>
            </a:solidFill>
          </a:ln>
          <a:effectLst>
            <a:glow rad="228600">
              <a:schemeClr val="accent6">
                <a:satMod val="175000"/>
                <a:alpha val="40000"/>
              </a:schemeClr>
            </a:glo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66" name="TextBox 65"/>
              <p:cNvSpPr txBox="1"/>
              <p:nvPr/>
            </p:nvSpPr>
            <p:spPr>
              <a:xfrm>
                <a:off x="8458200" y="1295400"/>
                <a:ext cx="609600" cy="405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b="0" i="1" dirty="0" smtClean="0">
                              <a:latin typeface="Cambria Math"/>
                            </a:rPr>
                          </m:ctrlPr>
                        </m:sSupPr>
                        <m:e>
                          <m:r>
                            <a:rPr lang="en-US" sz="2000" b="0" i="1" dirty="0" smtClean="0">
                              <a:latin typeface="Cambria Math"/>
                              <a:ea typeface="Cambria Math"/>
                            </a:rPr>
                            <m:t>ℝ</m:t>
                          </m:r>
                        </m:e>
                        <m:sup>
                          <m:r>
                            <a:rPr lang="en-US" sz="2000" b="0" i="1" dirty="0" smtClean="0">
                              <a:latin typeface="Cambria Math"/>
                              <a:ea typeface="Cambria Math"/>
                            </a:rPr>
                            <m:t>𝑑</m:t>
                          </m:r>
                        </m:sup>
                      </m:sSup>
                    </m:oMath>
                  </m:oMathPara>
                </a14:m>
                <a:endParaRPr lang="en-US" sz="2000" dirty="0"/>
              </a:p>
            </p:txBody>
          </p:sp>
        </mc:Choice>
        <mc:Fallback xmlns="">
          <p:sp>
            <p:nvSpPr>
              <p:cNvPr id="66" name="TextBox 65"/>
              <p:cNvSpPr txBox="1">
                <a:spLocks noRot="1" noChangeAspect="1" noMove="1" noResize="1" noEditPoints="1" noAdjustHandles="1" noChangeArrowheads="1" noChangeShapeType="1" noTextEdit="1"/>
              </p:cNvSpPr>
              <p:nvPr/>
            </p:nvSpPr>
            <p:spPr>
              <a:xfrm>
                <a:off x="8458200" y="1295400"/>
                <a:ext cx="609600" cy="405624"/>
              </a:xfrm>
              <a:prstGeom prst="rect">
                <a:avLst/>
              </a:prstGeom>
              <a:blipFill rotWithShape="1">
                <a:blip r:embed="rId9"/>
                <a:stretch>
                  <a:fillRect/>
                </a:stretch>
              </a:blipFill>
            </p:spPr>
            <p:txBody>
              <a:bodyPr/>
              <a:lstStyle/>
              <a:p>
                <a:r>
                  <a:rPr lang="en-US">
                    <a:noFill/>
                  </a:rPr>
                  <a:t> </a:t>
                </a:r>
              </a:p>
            </p:txBody>
          </p:sp>
        </mc:Fallback>
      </mc:AlternateContent>
      <p:sp>
        <p:nvSpPr>
          <p:cNvPr id="68" name="Oval 67"/>
          <p:cNvSpPr/>
          <p:nvPr/>
        </p:nvSpPr>
        <p:spPr>
          <a:xfrm>
            <a:off x="8197829" y="2936551"/>
            <a:ext cx="161688" cy="137761"/>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grpSp>
        <p:nvGrpSpPr>
          <p:cNvPr id="2" name="Group 1"/>
          <p:cNvGrpSpPr/>
          <p:nvPr/>
        </p:nvGrpSpPr>
        <p:grpSpPr>
          <a:xfrm>
            <a:off x="5073629" y="1701024"/>
            <a:ext cx="3467441" cy="2642375"/>
            <a:chOff x="4419600" y="1741691"/>
            <a:chExt cx="3809998" cy="2923173"/>
          </a:xfrm>
        </p:grpSpPr>
        <p:sp>
          <p:nvSpPr>
            <p:cNvPr id="44" name="Oval 43"/>
            <p:cNvSpPr/>
            <p:nvPr/>
          </p:nvSpPr>
          <p:spPr>
            <a:xfrm>
              <a:off x="6858000" y="1909415"/>
              <a:ext cx="1371598" cy="909985"/>
            </a:xfrm>
            <a:prstGeom prst="ellipse">
              <a:avLst/>
            </a:prstGeom>
            <a:solidFill>
              <a:schemeClr val="accent6">
                <a:lumMod val="75000"/>
              </a:schemeClr>
            </a:solidFill>
            <a:ln>
              <a:solidFill>
                <a:schemeClr val="accent1">
                  <a:lumMod val="60000"/>
                  <a:lumOff val="40000"/>
                </a:schemeClr>
              </a:solidFill>
            </a:ln>
            <a:effectLst>
              <a:glow rad="228600">
                <a:schemeClr val="accent6">
                  <a:satMod val="175000"/>
                  <a:alpha val="40000"/>
                </a:schemeClr>
              </a:glo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0" name="Oval 49"/>
            <p:cNvSpPr/>
            <p:nvPr/>
          </p:nvSpPr>
          <p:spPr>
            <a:xfrm>
              <a:off x="5410200" y="2438400"/>
              <a:ext cx="2057400" cy="1517381"/>
            </a:xfrm>
            <a:prstGeom prst="ellipse">
              <a:avLst/>
            </a:prstGeom>
            <a:solidFill>
              <a:schemeClr val="accent6">
                <a:lumMod val="75000"/>
              </a:schemeClr>
            </a:solidFill>
            <a:ln>
              <a:solidFill>
                <a:schemeClr val="accent1">
                  <a:lumMod val="60000"/>
                  <a:lumOff val="40000"/>
                </a:schemeClr>
              </a:solidFill>
            </a:ln>
            <a:effectLst>
              <a:glow rad="228600">
                <a:schemeClr val="accent6">
                  <a:satMod val="175000"/>
                  <a:alpha val="40000"/>
                </a:schemeClr>
              </a:glow>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Oval 51"/>
            <p:cNvSpPr/>
            <p:nvPr/>
          </p:nvSpPr>
          <p:spPr>
            <a:xfrm>
              <a:off x="5384855" y="1741691"/>
              <a:ext cx="1295400" cy="844695"/>
            </a:xfrm>
            <a:prstGeom prst="ellipse">
              <a:avLst/>
            </a:prstGeom>
            <a:solidFill>
              <a:schemeClr val="accent6">
                <a:lumMod val="75000"/>
              </a:schemeClr>
            </a:solidFill>
            <a:ln>
              <a:solidFill>
                <a:schemeClr val="accent1">
                  <a:lumMod val="60000"/>
                  <a:lumOff val="40000"/>
                </a:schemeClr>
              </a:solidFill>
            </a:ln>
            <a:effectLst>
              <a:glow rad="228600">
                <a:schemeClr val="accent6">
                  <a:satMod val="175000"/>
                  <a:alpha val="40000"/>
                </a:schemeClr>
              </a:glo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3" name="Oval 52"/>
            <p:cNvSpPr/>
            <p:nvPr/>
          </p:nvSpPr>
          <p:spPr>
            <a:xfrm>
              <a:off x="5308657" y="3754880"/>
              <a:ext cx="1371598" cy="909984"/>
            </a:xfrm>
            <a:prstGeom prst="ellipse">
              <a:avLst/>
            </a:prstGeom>
            <a:solidFill>
              <a:schemeClr val="accent6">
                <a:lumMod val="75000"/>
              </a:schemeClr>
            </a:solidFill>
            <a:ln>
              <a:solidFill>
                <a:schemeClr val="accent1">
                  <a:lumMod val="60000"/>
                  <a:lumOff val="40000"/>
                </a:schemeClr>
              </a:solidFill>
            </a:ln>
            <a:effectLst>
              <a:glow rad="228600">
                <a:schemeClr val="accent6">
                  <a:satMod val="175000"/>
                  <a:alpha val="40000"/>
                </a:schemeClr>
              </a:glow>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4" name="Oval 53"/>
            <p:cNvSpPr/>
            <p:nvPr/>
          </p:nvSpPr>
          <p:spPr>
            <a:xfrm>
              <a:off x="4419600" y="2348710"/>
              <a:ext cx="965255" cy="1304585"/>
            </a:xfrm>
            <a:prstGeom prst="ellipse">
              <a:avLst/>
            </a:prstGeom>
            <a:solidFill>
              <a:schemeClr val="accent6">
                <a:lumMod val="75000"/>
              </a:schemeClr>
            </a:solidFill>
            <a:ln>
              <a:solidFill>
                <a:schemeClr val="accent1">
                  <a:lumMod val="60000"/>
                  <a:lumOff val="40000"/>
                </a:schemeClr>
              </a:solidFill>
            </a:ln>
            <a:effectLst>
              <a:glow rad="228600">
                <a:schemeClr val="accent6">
                  <a:satMod val="175000"/>
                  <a:alpha val="40000"/>
                </a:schemeClr>
              </a:glow>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7" name="Oval 66"/>
            <p:cNvSpPr/>
            <p:nvPr/>
          </p:nvSpPr>
          <p:spPr>
            <a:xfrm>
              <a:off x="6375538" y="3048001"/>
              <a:ext cx="177662" cy="15240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69" name="Oval 68"/>
            <p:cNvSpPr/>
            <p:nvPr/>
          </p:nvSpPr>
          <p:spPr>
            <a:xfrm>
              <a:off x="7467600" y="2286000"/>
              <a:ext cx="177662" cy="15240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70" name="Oval 69"/>
            <p:cNvSpPr/>
            <p:nvPr/>
          </p:nvSpPr>
          <p:spPr>
            <a:xfrm>
              <a:off x="5918338" y="2057400"/>
              <a:ext cx="177662" cy="15240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71" name="Oval 70"/>
            <p:cNvSpPr/>
            <p:nvPr/>
          </p:nvSpPr>
          <p:spPr>
            <a:xfrm>
              <a:off x="4800600" y="2894616"/>
              <a:ext cx="177662" cy="15240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72" name="Oval 71"/>
            <p:cNvSpPr/>
            <p:nvPr/>
          </p:nvSpPr>
          <p:spPr>
            <a:xfrm>
              <a:off x="5816795" y="4135880"/>
              <a:ext cx="177662" cy="15240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grpSp>
      <mc:AlternateContent xmlns:mc="http://schemas.openxmlformats.org/markup-compatibility/2006" xmlns:a14="http://schemas.microsoft.com/office/drawing/2010/main">
        <mc:Choice Requires="a14">
          <p:sp>
            <p:nvSpPr>
              <p:cNvPr id="5" name="Rectangle 4"/>
              <p:cNvSpPr/>
              <p:nvPr/>
            </p:nvSpPr>
            <p:spPr>
              <a:xfrm>
                <a:off x="8312229" y="2734704"/>
                <a:ext cx="450677" cy="4308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a:rPr>
                          </m:ctrlPr>
                        </m:sSubPr>
                        <m:e>
                          <m:r>
                            <a:rPr lang="en-US" sz="2200" i="1">
                              <a:solidFill>
                                <a:schemeClr val="tx1"/>
                              </a:solidFill>
                              <a:latin typeface="Cambria Math"/>
                              <a:ea typeface="Cambria Math"/>
                            </a:rPr>
                            <m:t>𝜇</m:t>
                          </m:r>
                        </m:e>
                        <m:sub>
                          <m:r>
                            <a:rPr lang="en-US" sz="2200" i="1">
                              <a:solidFill>
                                <a:schemeClr val="tx1"/>
                              </a:solidFill>
                              <a:latin typeface="Cambria Math"/>
                            </a:rPr>
                            <m:t>𝑖</m:t>
                          </m:r>
                        </m:sub>
                      </m:sSub>
                    </m:oMath>
                  </m:oMathPara>
                </a14:m>
                <a:endParaRPr lang="en-US" sz="2200"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8312229" y="2734704"/>
                <a:ext cx="450677" cy="430887"/>
              </a:xfrm>
              <a:prstGeom prst="rect">
                <a:avLst/>
              </a:prstGeom>
              <a:blipFill rotWithShape="1">
                <a:blip r:embed="rId10"/>
                <a:stretch>
                  <a:fillRect b="-7143"/>
                </a:stretch>
              </a:blipFill>
            </p:spPr>
            <p:txBody>
              <a:bodyPr/>
              <a:lstStyle/>
              <a:p>
                <a:r>
                  <a:rPr lang="en-US">
                    <a:noFill/>
                  </a:rPr>
                  <a:t> </a:t>
                </a:r>
              </a:p>
            </p:txBody>
          </p:sp>
        </mc:Fallback>
      </mc:AlternateContent>
      <p:sp>
        <p:nvSpPr>
          <p:cNvPr id="73" name="Oval 72"/>
          <p:cNvSpPr/>
          <p:nvPr/>
        </p:nvSpPr>
        <p:spPr>
          <a:xfrm>
            <a:off x="7767625" y="3062638"/>
            <a:ext cx="161688" cy="137761"/>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solidFill>
                <a:schemeClr val="tx1"/>
              </a:solidFill>
            </a:endParaRPr>
          </a:p>
        </p:txBody>
      </p:sp>
      <mc:AlternateContent xmlns:mc="http://schemas.openxmlformats.org/markup-compatibility/2006" xmlns:a14="http://schemas.microsoft.com/office/drawing/2010/main">
        <mc:Choice Requires="a14">
          <p:sp>
            <p:nvSpPr>
              <p:cNvPr id="74" name="Rectangle 73"/>
              <p:cNvSpPr/>
              <p:nvPr/>
            </p:nvSpPr>
            <p:spPr>
              <a:xfrm>
                <a:off x="7588229" y="3115704"/>
                <a:ext cx="371314" cy="4308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a:rPr>
                        <m:t>𝑥</m:t>
                      </m:r>
                    </m:oMath>
                  </m:oMathPara>
                </a14:m>
                <a:endParaRPr lang="en-US" sz="2200" dirty="0">
                  <a:solidFill>
                    <a:schemeClr val="tx1"/>
                  </a:solidFill>
                </a:endParaRPr>
              </a:p>
            </p:txBody>
          </p:sp>
        </mc:Choice>
        <mc:Fallback xmlns="">
          <p:sp>
            <p:nvSpPr>
              <p:cNvPr id="74" name="Rectangle 73"/>
              <p:cNvSpPr>
                <a:spLocks noRot="1" noChangeAspect="1" noMove="1" noResize="1" noEditPoints="1" noAdjustHandles="1" noChangeArrowheads="1" noChangeShapeType="1" noTextEdit="1"/>
              </p:cNvSpPr>
              <p:nvPr/>
            </p:nvSpPr>
            <p:spPr>
              <a:xfrm>
                <a:off x="7588229" y="3115704"/>
                <a:ext cx="371314" cy="430887"/>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0" y="6091535"/>
                <a:ext cx="9144000" cy="461665"/>
              </a:xfrm>
              <a:prstGeom prst="rect">
                <a:avLst/>
              </a:prstGeom>
              <a:noFill/>
              <a:ln w="28575">
                <a:noFill/>
              </a:ln>
            </p:spPr>
            <p:txBody>
              <a:bodyPr wrap="square" rtlCol="0">
                <a:spAutoFit/>
              </a:bodyPr>
              <a:lstStyle/>
              <a:p>
                <a:pPr algn="ctr"/>
                <a:r>
                  <a:rPr lang="en-US" sz="2400" b="1" i="1" dirty="0" smtClean="0">
                    <a:solidFill>
                      <a:srgbClr val="C00000"/>
                    </a:solidFill>
                    <a:cs typeface="Arial" pitchFamily="34" charset="0"/>
                  </a:rPr>
                  <a:t>Aim: </a:t>
                </a:r>
                <a14:m>
                  <m:oMath xmlns:m="http://schemas.openxmlformats.org/officeDocument/2006/math">
                    <m:r>
                      <a:rPr lang="en-US" sz="2400" b="1" i="1" dirty="0" smtClean="0">
                        <a:solidFill>
                          <a:srgbClr val="C00000"/>
                        </a:solidFill>
                        <a:latin typeface="Cambria Math"/>
                        <a:cs typeface="Arial" pitchFamily="34" charset="0"/>
                      </a:rPr>
                      <m:t>𝒑𝒐𝒍𝒚</m:t>
                    </m:r>
                    <m:r>
                      <a:rPr lang="en-US" sz="2400" b="1" i="1" dirty="0" smtClean="0">
                        <a:solidFill>
                          <a:srgbClr val="C00000"/>
                        </a:solidFill>
                        <a:latin typeface="Cambria Math"/>
                        <a:cs typeface="Arial" pitchFamily="34" charset="0"/>
                      </a:rPr>
                      <m:t>(</m:t>
                    </m:r>
                    <m:r>
                      <a:rPr lang="en-US" sz="2400" b="1" i="1" dirty="0" err="1" smtClean="0">
                        <a:solidFill>
                          <a:srgbClr val="C00000"/>
                        </a:solidFill>
                        <a:latin typeface="Cambria Math"/>
                        <a:cs typeface="Arial" pitchFamily="34" charset="0"/>
                      </a:rPr>
                      <m:t>𝒌</m:t>
                    </m:r>
                    <m:r>
                      <a:rPr lang="en-US" sz="2400" b="1" i="1" dirty="0" err="1" smtClean="0">
                        <a:solidFill>
                          <a:srgbClr val="C00000"/>
                        </a:solidFill>
                        <a:latin typeface="Cambria Math"/>
                        <a:cs typeface="Arial" pitchFamily="34" charset="0"/>
                      </a:rPr>
                      <m:t>,</m:t>
                    </m:r>
                    <m:r>
                      <a:rPr lang="en-US" sz="2400" b="1" i="1" dirty="0" err="1" smtClean="0">
                        <a:solidFill>
                          <a:srgbClr val="C00000"/>
                        </a:solidFill>
                        <a:latin typeface="Cambria Math"/>
                        <a:cs typeface="Arial" pitchFamily="34" charset="0"/>
                      </a:rPr>
                      <m:t>𝒅</m:t>
                    </m:r>
                    <m:r>
                      <a:rPr lang="en-US" sz="2400" b="1" i="1" dirty="0" smtClean="0">
                        <a:solidFill>
                          <a:srgbClr val="C00000"/>
                        </a:solidFill>
                        <a:latin typeface="Cambria Math"/>
                        <a:cs typeface="Arial" pitchFamily="34" charset="0"/>
                      </a:rPr>
                      <m:t>)</m:t>
                    </m:r>
                  </m:oMath>
                </a14:m>
                <a:r>
                  <a:rPr lang="en-US" sz="2400" b="1" i="1" dirty="0" smtClean="0">
                    <a:solidFill>
                      <a:srgbClr val="C00000"/>
                    </a:solidFill>
                    <a:cs typeface="Arial" pitchFamily="34" charset="0"/>
                  </a:rPr>
                  <a:t> guarantees in realistic settings</a:t>
                </a:r>
                <a:endParaRPr lang="en-US" sz="2400" b="1" i="1" dirty="0">
                  <a:solidFill>
                    <a:srgbClr val="C00000"/>
                  </a:solidFill>
                  <a:cs typeface="Arial" pitchFamily="34"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0" y="6091535"/>
                <a:ext cx="9144000" cy="461665"/>
              </a:xfrm>
              <a:prstGeom prst="rect">
                <a:avLst/>
              </a:prstGeom>
              <a:blipFill rotWithShape="1">
                <a:blip r:embed="rId12"/>
                <a:stretch>
                  <a:fillRect t="-10526" b="-28947"/>
                </a:stretch>
              </a:blipFill>
              <a:ln w="28575">
                <a:no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853335956"/>
      </p:ext>
    </p:extLst>
  </p:cSld>
  <p:clrMapOvr>
    <a:masterClrMapping/>
  </p:clrMapOvr>
  <mc:AlternateContent xmlns:mc="http://schemas.openxmlformats.org/markup-compatibility/2006" xmlns:p14="http://schemas.microsoft.com/office/powerpoint/2010/main">
    <mc:Choice Requires="p14">
      <p:transition spd="slow" p14:dur="2000" advTm="97314"/>
    </mc:Choice>
    <mc:Fallback xmlns="">
      <p:transition spd="slow" advTm="973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2"/>
                                      </p:to>
                                    </p:set>
                                    <p:animEffect filter="image" prLst="opacity: 0.2">
                                      <p:cBhvr rctx="IE">
                                        <p:cTn id="7" dur="indefinite"/>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4" grpId="0"/>
      <p:bldP spid="5" grpId="0"/>
      <p:bldP spid="73" grpId="0" animBg="1"/>
      <p:bldP spid="74"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of Moments and </a:t>
            </a:r>
            <a:br>
              <a:rPr lang="en-US" dirty="0" smtClean="0"/>
            </a:br>
            <a:r>
              <a:rPr lang="en-US" dirty="0" smtClean="0"/>
              <a:t>Tensor decompositions</a:t>
            </a:r>
            <a:endParaRPr lang="en-US" dirty="0"/>
          </a:p>
        </p:txBody>
      </p:sp>
      <p:sp>
        <p:nvSpPr>
          <p:cNvPr id="4" name="Content Placeholder 2"/>
          <p:cNvSpPr>
            <a:spLocks noGrp="1"/>
          </p:cNvSpPr>
          <p:nvPr>
            <p:ph idx="1"/>
          </p:nvPr>
        </p:nvSpPr>
        <p:spPr>
          <a:xfrm>
            <a:off x="2133600" y="1672728"/>
            <a:ext cx="6934200" cy="1756272"/>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2400" b="1" dirty="0" smtClean="0">
                <a:solidFill>
                  <a:srgbClr val="800000"/>
                </a:solidFill>
                <a:latin typeface="Helvetica"/>
                <a:cs typeface="Helvetica"/>
              </a:rPr>
              <a:t>step 1.</a:t>
            </a:r>
            <a:r>
              <a:rPr lang="en-US" sz="2400" dirty="0" smtClean="0">
                <a:solidFill>
                  <a:srgbClr val="800000"/>
                </a:solidFill>
                <a:latin typeface="Helvetica"/>
                <a:cs typeface="Helvetica"/>
              </a:rPr>
              <a:t>  </a:t>
            </a:r>
            <a:r>
              <a:rPr lang="en-US" sz="2400" dirty="0" smtClean="0">
                <a:solidFill>
                  <a:schemeClr val="tx1"/>
                </a:solidFill>
                <a:latin typeface="Helvetica"/>
                <a:cs typeface="Helvetica"/>
              </a:rPr>
              <a:t>compute a tensor whose decomposition </a:t>
            </a:r>
            <a:r>
              <a:rPr lang="en-US" sz="2400" i="1" dirty="0" smtClean="0">
                <a:solidFill>
                  <a:schemeClr val="tx1"/>
                </a:solidFill>
                <a:latin typeface="Helvetica"/>
                <a:cs typeface="Helvetica"/>
              </a:rPr>
              <a:t>encodes</a:t>
            </a:r>
            <a:r>
              <a:rPr lang="en-US" sz="2400" dirty="0" smtClean="0">
                <a:solidFill>
                  <a:schemeClr val="tx1"/>
                </a:solidFill>
                <a:latin typeface="Helvetica"/>
                <a:cs typeface="Helvetica"/>
              </a:rPr>
              <a:t> model parameters</a:t>
            </a:r>
          </a:p>
          <a:p>
            <a:pPr marL="0" indent="0">
              <a:buNone/>
            </a:pPr>
            <a:r>
              <a:rPr lang="en-US" sz="2400" b="1" dirty="0" smtClean="0">
                <a:solidFill>
                  <a:srgbClr val="800000"/>
                </a:solidFill>
                <a:latin typeface="Helvetica"/>
                <a:cs typeface="Helvetica"/>
              </a:rPr>
              <a:t>step 2. </a:t>
            </a:r>
            <a:r>
              <a:rPr lang="en-US" sz="2400" b="1" dirty="0">
                <a:solidFill>
                  <a:srgbClr val="800000"/>
                </a:solidFill>
                <a:latin typeface="Helvetica"/>
                <a:cs typeface="Helvetica"/>
              </a:rPr>
              <a:t> </a:t>
            </a:r>
            <a:r>
              <a:rPr lang="en-US" sz="2400" dirty="0" smtClean="0">
                <a:solidFill>
                  <a:srgbClr val="000000"/>
                </a:solidFill>
                <a:latin typeface="Helvetica"/>
                <a:cs typeface="Helvetica"/>
              </a:rPr>
              <a:t>find decomposition (and hence parameters)</a:t>
            </a:r>
            <a:endParaRPr lang="en-US" sz="2400" dirty="0" smtClean="0">
              <a:solidFill>
                <a:schemeClr val="accent2"/>
              </a:solidFill>
              <a:latin typeface="Helvetica"/>
              <a:cs typeface="Helvetica"/>
            </a:endParaRPr>
          </a:p>
          <a:p>
            <a:pPr marL="0" indent="0">
              <a:buNone/>
            </a:pPr>
            <a:endParaRPr lang="en-US" sz="2400" dirty="0" smtClean="0">
              <a:solidFill>
                <a:schemeClr val="tx1"/>
              </a:solidFill>
              <a:latin typeface="Helvetica"/>
              <a:cs typeface="Helvetica"/>
            </a:endParaRPr>
          </a:p>
        </p:txBody>
      </p:sp>
      <p:pic>
        <p:nvPicPr>
          <p:cNvPr id="5" name="Picture 4"/>
          <p:cNvPicPr>
            <a:picLocks noChangeAspect="1"/>
          </p:cNvPicPr>
          <p:nvPr/>
        </p:nvPicPr>
        <p:blipFill>
          <a:blip r:embed="rId2"/>
          <a:stretch>
            <a:fillRect/>
          </a:stretch>
        </p:blipFill>
        <p:spPr>
          <a:xfrm>
            <a:off x="152400" y="1600200"/>
            <a:ext cx="1623900" cy="1410229"/>
          </a:xfrm>
          <a:prstGeom prst="rect">
            <a:avLst/>
          </a:prstGeom>
        </p:spPr>
      </p:pic>
      <p:grpSp>
        <p:nvGrpSpPr>
          <p:cNvPr id="6" name="Group 5"/>
          <p:cNvGrpSpPr/>
          <p:nvPr/>
        </p:nvGrpSpPr>
        <p:grpSpPr>
          <a:xfrm>
            <a:off x="-59748" y="3733800"/>
            <a:ext cx="2575077" cy="1973887"/>
            <a:chOff x="140275" y="4191000"/>
            <a:chExt cx="3806737" cy="2554478"/>
          </a:xfrm>
        </p:grpSpPr>
        <p:sp>
          <p:nvSpPr>
            <p:cNvPr id="7" name="Rectangle 6"/>
            <p:cNvSpPr/>
            <p:nvPr/>
          </p:nvSpPr>
          <p:spPr>
            <a:xfrm>
              <a:off x="670412" y="4876803"/>
              <a:ext cx="2488075" cy="1478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rot="16200000">
                  <a:off x="2004632" y="4343402"/>
                  <a:ext cx="4564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rot="16200000">
                  <a:off x="2004632" y="4343402"/>
                  <a:ext cx="456479" cy="369332"/>
                </a:xfrm>
                <a:prstGeom prst="rect">
                  <a:avLst/>
                </a:prstGeom>
                <a:blipFill rotWithShape="1">
                  <a:blip r:embed="rId17"/>
                  <a:stretch>
                    <a:fillRect r="-31707"/>
                  </a:stretch>
                </a:blipFill>
              </p:spPr>
              <p:txBody>
                <a:bodyPr/>
                <a:lstStyle/>
                <a:p>
                  <a:r>
                    <a:rPr lang="en-US">
                      <a:noFill/>
                    </a:rPr>
                    <a:t> </a:t>
                  </a:r>
                </a:p>
              </p:txBody>
            </p:sp>
          </mc:Fallback>
        </mc:AlternateContent>
        <p:grpSp>
          <p:nvGrpSpPr>
            <p:cNvPr id="9" name="Group 8"/>
            <p:cNvGrpSpPr/>
            <p:nvPr/>
          </p:nvGrpSpPr>
          <p:grpSpPr>
            <a:xfrm>
              <a:off x="670412" y="4191000"/>
              <a:ext cx="3276600" cy="2180062"/>
              <a:chOff x="4876800" y="2286000"/>
              <a:chExt cx="1600200" cy="1600202"/>
            </a:xfrm>
          </p:grpSpPr>
          <p:sp>
            <p:nvSpPr>
              <p:cNvPr id="13" name="Cube 12"/>
              <p:cNvSpPr/>
              <p:nvPr/>
            </p:nvSpPr>
            <p:spPr>
              <a:xfrm>
                <a:off x="4876800" y="2286000"/>
                <a:ext cx="1600200" cy="1600200"/>
              </a:xfrm>
              <a:prstGeom prst="cube">
                <a:avLst>
                  <a:gd name="adj" fmla="val 304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5211725" y="2286000"/>
                <a:ext cx="0" cy="10794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11725" y="3365486"/>
                <a:ext cx="1265275" cy="113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876800" y="3371154"/>
                <a:ext cx="334925" cy="515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1584811" y="6267512"/>
                  <a:ext cx="908049" cy="477966"/>
                </a:xfrm>
                <a:prstGeom prst="rect">
                  <a:avLst/>
                </a:prstGeom>
                <a:noFill/>
              </p:spPr>
              <p:txBody>
                <a:bodyPr wrap="square" rtlCol="0">
                  <a:spAutoFit/>
                </a:bodyPr>
                <a:lstStyle/>
                <a:p>
                  <a:pPr algn="ctr"/>
                  <a14:m>
                    <m:oMath xmlns:m="http://schemas.openxmlformats.org/officeDocument/2006/math">
                      <m:r>
                        <a:rPr lang="en-US" b="0" i="1" smtClean="0">
                          <a:latin typeface="Cambria Math"/>
                        </a:rPr>
                        <m:t>𝑑</m:t>
                      </m:r>
                    </m:oMath>
                  </a14:m>
                  <a:r>
                    <a:rPr lang="en-US" dirty="0" smtClean="0"/>
                    <a:t> </a:t>
                  </a:r>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1584811" y="6267512"/>
                  <a:ext cx="908049" cy="477966"/>
                </a:xfrm>
                <a:prstGeom prst="rect">
                  <a:avLst/>
                </a:prstGeom>
                <a:blipFill rotWithShape="1">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rot="16200000">
                  <a:off x="-181545" y="5274823"/>
                  <a:ext cx="1189623" cy="54598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𝑑</m:t>
                        </m:r>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rot="16200000">
                  <a:off x="-181545" y="5274823"/>
                  <a:ext cx="1189623" cy="545984"/>
                </a:xfrm>
                <a:prstGeom prst="rec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73969" y="4191000"/>
                  <a:ext cx="908049" cy="477966"/>
                </a:xfrm>
                <a:prstGeom prst="rect">
                  <a:avLst/>
                </a:prstGeom>
                <a:noFill/>
              </p:spPr>
              <p:txBody>
                <a:bodyPr wrap="square" rtlCol="0">
                  <a:spAutoFit/>
                </a:bodyPr>
                <a:lstStyle/>
                <a:p>
                  <a:pPr algn="ctr"/>
                  <a14:m>
                    <m:oMath xmlns:m="http://schemas.openxmlformats.org/officeDocument/2006/math">
                      <m:r>
                        <a:rPr lang="en-US" b="0" i="1" smtClean="0">
                          <a:latin typeface="Cambria Math"/>
                        </a:rPr>
                        <m:t>𝑑</m:t>
                      </m:r>
                    </m:oMath>
                  </a14:m>
                  <a:r>
                    <a:rPr lang="en-US" dirty="0" smtClean="0"/>
                    <a:t> </a:t>
                  </a:r>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473969" y="4191000"/>
                  <a:ext cx="908049" cy="477966"/>
                </a:xfrm>
                <a:prstGeom prst="rect">
                  <a:avLst/>
                </a:prstGeom>
                <a:blipFill rotWithShape="1">
                  <a:blip r:embed="rId2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Rectangle 16"/>
              <p:cNvSpPr/>
              <p:nvPr/>
            </p:nvSpPr>
            <p:spPr>
              <a:xfrm>
                <a:off x="304800" y="4369208"/>
                <a:ext cx="1676400" cy="9013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2000" i="1" dirty="0" smtClean="0">
                              <a:latin typeface="Cambria Math"/>
                            </a:rPr>
                          </m:ctrlPr>
                        </m:mPr>
                        <m:mr>
                          <m:e>
                            <m:r>
                              <a:rPr lang="en-US" sz="2000" i="1" dirty="0">
                                <a:latin typeface="Cambria Math"/>
                              </a:rPr>
                              <m:t>⋅⋅</m:t>
                            </m:r>
                          </m:e>
                          <m:e>
                            <m:r>
                              <a:rPr lang="en-US" sz="2000" i="1" dirty="0">
                                <a:latin typeface="Cambria Math"/>
                              </a:rPr>
                              <m:t>⋯</m:t>
                            </m:r>
                          </m:e>
                          <m:e>
                            <m:r>
                              <a:rPr lang="en-US" sz="2000" i="1" dirty="0">
                                <a:latin typeface="Cambria Math"/>
                              </a:rPr>
                              <m:t>⋅</m:t>
                            </m:r>
                          </m:e>
                        </m:mr>
                        <m:mr>
                          <m:e>
                            <m:r>
                              <a:rPr lang="en-US" sz="2000" i="1" dirty="0">
                                <a:latin typeface="Cambria Math"/>
                              </a:rPr>
                              <m:t>⋮</m:t>
                            </m:r>
                          </m:e>
                          <m:e>
                            <m:r>
                              <a:rPr lang="en-US" sz="2000" i="1" dirty="0">
                                <a:latin typeface="Cambria Math"/>
                              </a:rPr>
                              <m:t>𝐸</m:t>
                            </m:r>
                            <m:d>
                              <m:dPr>
                                <m:begChr m:val="["/>
                                <m:endChr m:val="]"/>
                                <m:ctrlPr>
                                  <a:rPr lang="en-US" sz="2000" i="1" dirty="0">
                                    <a:latin typeface="Cambria Math"/>
                                  </a:rPr>
                                </m:ctrlPr>
                              </m:dPr>
                              <m:e>
                                <m:sSub>
                                  <m:sSubPr>
                                    <m:ctrlPr>
                                      <a:rPr lang="en-US" sz="2000" i="1" dirty="0">
                                        <a:latin typeface="Cambria Math"/>
                                      </a:rPr>
                                    </m:ctrlPr>
                                  </m:sSubPr>
                                  <m:e>
                                    <m:r>
                                      <a:rPr lang="en-US" sz="2000" i="1" dirty="0">
                                        <a:latin typeface="Cambria Math"/>
                                      </a:rPr>
                                      <m:t>𝑥</m:t>
                                    </m:r>
                                  </m:e>
                                  <m:sub>
                                    <m:r>
                                      <a:rPr lang="en-US" sz="2000" i="1" dirty="0">
                                        <a:latin typeface="Cambria Math"/>
                                      </a:rPr>
                                      <m:t>𝑖</m:t>
                                    </m:r>
                                  </m:sub>
                                </m:sSub>
                                <m:sSub>
                                  <m:sSubPr>
                                    <m:ctrlPr>
                                      <a:rPr lang="en-US" sz="2000" i="1" dirty="0">
                                        <a:latin typeface="Cambria Math"/>
                                      </a:rPr>
                                    </m:ctrlPr>
                                  </m:sSubPr>
                                  <m:e>
                                    <m:r>
                                      <a:rPr lang="en-US" sz="2000" i="1" dirty="0">
                                        <a:latin typeface="Cambria Math"/>
                                      </a:rPr>
                                      <m:t>𝑥</m:t>
                                    </m:r>
                                  </m:e>
                                  <m:sub>
                                    <m:r>
                                      <a:rPr lang="en-US" sz="2000" i="1" dirty="0">
                                        <a:latin typeface="Cambria Math"/>
                                      </a:rPr>
                                      <m:t>𝑗</m:t>
                                    </m:r>
                                  </m:sub>
                                </m:sSub>
                                <m:sSub>
                                  <m:sSubPr>
                                    <m:ctrlPr>
                                      <a:rPr lang="en-US" sz="2000" b="0" i="1" dirty="0" smtClean="0">
                                        <a:latin typeface="Cambria Math"/>
                                      </a:rPr>
                                    </m:ctrlPr>
                                  </m:sSubPr>
                                  <m:e>
                                    <m:r>
                                      <a:rPr lang="en-US" sz="2000" b="0" i="1" dirty="0" smtClean="0">
                                        <a:latin typeface="Cambria Math"/>
                                      </a:rPr>
                                      <m:t>𝑥</m:t>
                                    </m:r>
                                  </m:e>
                                  <m:sub>
                                    <m:r>
                                      <a:rPr lang="en-US" sz="2000" b="0" i="1" dirty="0" smtClean="0">
                                        <a:latin typeface="Cambria Math"/>
                                      </a:rPr>
                                      <m:t>𝑘</m:t>
                                    </m:r>
                                  </m:sub>
                                </m:sSub>
                              </m:e>
                            </m:d>
                          </m:e>
                          <m:e/>
                        </m:mr>
                        <m:mr>
                          <m:e>
                            <m:r>
                              <a:rPr lang="en-US" sz="2000" i="1" dirty="0">
                                <a:latin typeface="Cambria Math"/>
                                <a:ea typeface="Cambria Math"/>
                              </a:rPr>
                              <m:t>⋮</m:t>
                            </m:r>
                          </m:e>
                          <m:e>
                            <m:r>
                              <a:rPr lang="en-US" sz="2000" i="1" dirty="0">
                                <a:latin typeface="Cambria Math"/>
                              </a:rPr>
                              <m:t>⋯</m:t>
                            </m:r>
                          </m:e>
                          <m:e/>
                        </m:mr>
                      </m:m>
                    </m:oMath>
                  </m:oMathPara>
                </a14:m>
                <a:endParaRPr lang="en-US" sz="2000" dirty="0"/>
              </a:p>
            </p:txBody>
          </p:sp>
        </mc:Choice>
        <mc:Fallback xmlns="">
          <p:sp>
            <p:nvSpPr>
              <p:cNvPr id="17" name="Rectangle 16"/>
              <p:cNvSpPr>
                <a:spLocks noRot="1" noChangeAspect="1" noMove="1" noResize="1" noEditPoints="1" noAdjustHandles="1" noChangeArrowheads="1" noChangeShapeType="1" noTextEdit="1"/>
              </p:cNvSpPr>
              <p:nvPr/>
            </p:nvSpPr>
            <p:spPr>
              <a:xfrm>
                <a:off x="304800" y="4369208"/>
                <a:ext cx="1676400" cy="901337"/>
              </a:xfrm>
              <a:prstGeom prst="rect">
                <a:avLst/>
              </a:prstGeom>
              <a:blipFill rotWithShape="1">
                <a:blip r:embed="rId21"/>
                <a:stretch>
                  <a:fillRect r="-14545"/>
                </a:stretch>
              </a:blipFill>
            </p:spPr>
            <p:txBody>
              <a:bodyPr/>
              <a:lstStyle/>
              <a:p>
                <a:r>
                  <a:rPr lang="en-US">
                    <a:noFill/>
                  </a:rPr>
                  <a:t> </a:t>
                </a:r>
              </a:p>
            </p:txBody>
          </p:sp>
        </mc:Fallback>
      </mc:AlternateContent>
      <p:sp>
        <p:nvSpPr>
          <p:cNvPr id="18" name="Right Arrow 17"/>
          <p:cNvSpPr/>
          <p:nvPr/>
        </p:nvSpPr>
        <p:spPr>
          <a:xfrm>
            <a:off x="2819400" y="4191623"/>
            <a:ext cx="990600" cy="205116"/>
          </a:xfrm>
          <a:prstGeom prst="rightArrow">
            <a:avLst/>
          </a:prstGeom>
          <a:solidFill>
            <a:schemeClr val="accent3">
              <a:lumMod val="20000"/>
              <a:lumOff val="80000"/>
            </a:schemeClr>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4191000" y="3743561"/>
                <a:ext cx="3200400" cy="10576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1" i="1" dirty="0" smtClean="0">
                          <a:latin typeface="Cambria Math"/>
                        </a:rPr>
                        <m:t>𝑻</m:t>
                      </m:r>
                      <m:r>
                        <a:rPr lang="en-US" sz="2200" b="1" i="1" dirty="0" smtClean="0">
                          <a:latin typeface="Cambria Math"/>
                        </a:rPr>
                        <m:t>=</m:t>
                      </m:r>
                      <m:nary>
                        <m:naryPr>
                          <m:chr m:val="∑"/>
                          <m:ctrlPr>
                            <a:rPr lang="en-US" sz="2200" b="1" i="1" dirty="0" smtClean="0">
                              <a:latin typeface="Cambria Math"/>
                            </a:rPr>
                          </m:ctrlPr>
                        </m:naryPr>
                        <m:sub>
                          <m:r>
                            <a:rPr lang="en-US" sz="2200" b="1" i="1" dirty="0" smtClean="0">
                              <a:latin typeface="Cambria Math"/>
                            </a:rPr>
                            <m:t>𝒊</m:t>
                          </m:r>
                          <m:r>
                            <a:rPr lang="en-US" sz="2200" b="1" i="1" dirty="0" smtClean="0">
                              <a:latin typeface="Cambria Math"/>
                            </a:rPr>
                            <m:t>=</m:t>
                          </m:r>
                          <m:r>
                            <a:rPr lang="en-US" sz="2200" b="1" i="1" dirty="0" smtClean="0">
                              <a:latin typeface="Cambria Math"/>
                            </a:rPr>
                            <m:t>𝟏</m:t>
                          </m:r>
                        </m:sub>
                        <m:sup>
                          <m:r>
                            <a:rPr lang="en-US" sz="2200" b="1" i="1" dirty="0" smtClean="0">
                              <a:latin typeface="Cambria Math"/>
                            </a:rPr>
                            <m:t>𝒌</m:t>
                          </m:r>
                        </m:sup>
                        <m:e>
                          <m:sSub>
                            <m:sSubPr>
                              <m:ctrlPr>
                                <a:rPr lang="en-US" sz="2200" b="1" i="1" dirty="0" smtClean="0">
                                  <a:latin typeface="Cambria Math"/>
                                </a:rPr>
                              </m:ctrlPr>
                            </m:sSubPr>
                            <m:e>
                              <m:r>
                                <a:rPr lang="en-US" sz="2200" b="1" i="1" dirty="0" smtClean="0">
                                  <a:latin typeface="Cambria Math"/>
                                </a:rPr>
                                <m:t>𝒘</m:t>
                              </m:r>
                            </m:e>
                            <m:sub>
                              <m:r>
                                <a:rPr lang="en-US" sz="2200" b="1" i="1" dirty="0" smtClean="0">
                                  <a:latin typeface="Cambria Math"/>
                                </a:rPr>
                                <m:t>𝒊</m:t>
                              </m:r>
                            </m:sub>
                          </m:sSub>
                          <m:sSub>
                            <m:sSubPr>
                              <m:ctrlPr>
                                <a:rPr lang="en-US" sz="2200" b="1" i="1" dirty="0" smtClean="0">
                                  <a:latin typeface="Cambria Math"/>
                                </a:rPr>
                              </m:ctrlPr>
                            </m:sSubPr>
                            <m:e>
                              <m:r>
                                <a:rPr lang="en-US" sz="2200" b="1" i="1" dirty="0" smtClean="0">
                                  <a:latin typeface="Cambria Math"/>
                                </a:rPr>
                                <m:t> </m:t>
                              </m:r>
                              <m:r>
                                <a:rPr lang="en-US" sz="2200" b="1" i="1" dirty="0" smtClean="0">
                                  <a:latin typeface="Cambria Math"/>
                                </a:rPr>
                                <m:t>𝝁</m:t>
                              </m:r>
                            </m:e>
                            <m:sub>
                              <m:r>
                                <a:rPr lang="en-US" sz="2200" b="1" i="1" dirty="0" smtClean="0">
                                  <a:latin typeface="Cambria Math"/>
                                </a:rPr>
                                <m:t>𝒊</m:t>
                              </m:r>
                            </m:sub>
                          </m:sSub>
                          <m:r>
                            <a:rPr lang="en-US" sz="2200" b="1" i="1" dirty="0" smtClean="0">
                              <a:latin typeface="Cambria Math"/>
                            </a:rPr>
                            <m:t>⊗</m:t>
                          </m:r>
                          <m:sSub>
                            <m:sSubPr>
                              <m:ctrlPr>
                                <a:rPr lang="en-US" sz="2200" b="1" i="1" dirty="0" smtClean="0">
                                  <a:latin typeface="Cambria Math"/>
                                </a:rPr>
                              </m:ctrlPr>
                            </m:sSubPr>
                            <m:e>
                              <m:r>
                                <a:rPr lang="en-US" sz="2200" b="1" i="1" dirty="0" smtClean="0">
                                  <a:latin typeface="Cambria Math"/>
                                </a:rPr>
                                <m:t>𝝁</m:t>
                              </m:r>
                            </m:e>
                            <m:sub>
                              <m:r>
                                <a:rPr lang="en-US" sz="2200" b="1" i="1" dirty="0" smtClean="0">
                                  <a:latin typeface="Cambria Math"/>
                                </a:rPr>
                                <m:t>𝒊</m:t>
                              </m:r>
                            </m:sub>
                          </m:sSub>
                          <m:r>
                            <a:rPr lang="en-US" sz="2200" b="1" i="1" dirty="0">
                              <a:latin typeface="Cambria Math"/>
                            </a:rPr>
                            <m:t>⊗</m:t>
                          </m:r>
                          <m:sSub>
                            <m:sSubPr>
                              <m:ctrlPr>
                                <a:rPr lang="en-US" sz="2200" b="1" i="1" dirty="0">
                                  <a:latin typeface="Cambria Math"/>
                                </a:rPr>
                              </m:ctrlPr>
                            </m:sSubPr>
                            <m:e>
                              <m:r>
                                <a:rPr lang="en-US" sz="2200" b="1" i="1" dirty="0">
                                  <a:latin typeface="Cambria Math"/>
                                </a:rPr>
                                <m:t>𝝁</m:t>
                              </m:r>
                            </m:e>
                            <m:sub>
                              <m:r>
                                <a:rPr lang="en-US" sz="2200" b="1" i="1" dirty="0">
                                  <a:latin typeface="Cambria Math"/>
                                </a:rPr>
                                <m:t>𝒊</m:t>
                              </m:r>
                            </m:sub>
                          </m:sSub>
                        </m:e>
                      </m:nary>
                    </m:oMath>
                  </m:oMathPara>
                </a14:m>
                <a:endParaRPr lang="en-US" sz="22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191000" y="3743561"/>
                <a:ext cx="3200400" cy="1057662"/>
              </a:xfrm>
              <a:prstGeom prst="rect">
                <a:avLst/>
              </a:prstGeom>
              <a:blipFill rotWithShape="1">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419070" y="5188803"/>
                <a:ext cx="6724930" cy="83099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Arial" pitchFamily="34" charset="0"/>
                  <a:buChar char="•"/>
                </a:pPr>
                <a:r>
                  <a:rPr lang="en-US" sz="2400" i="1" dirty="0" smtClean="0">
                    <a:solidFill>
                      <a:srgbClr val="C00000"/>
                    </a:solidFill>
                    <a:cs typeface="Arial" pitchFamily="34" charset="0"/>
                  </a:rPr>
                  <a:t>Uniqueness  </a:t>
                </a:r>
                <a14:m>
                  <m:oMath xmlns:m="http://schemas.openxmlformats.org/officeDocument/2006/math">
                    <m:r>
                      <a:rPr lang="en-US" sz="2400" i="1" dirty="0" smtClean="0">
                        <a:solidFill>
                          <a:srgbClr val="C00000"/>
                        </a:solidFill>
                        <a:latin typeface="Cambria Math"/>
                        <a:ea typeface="Cambria Math"/>
                        <a:cs typeface="Arial" pitchFamily="34" charset="0"/>
                      </a:rPr>
                      <m:t>⟹</m:t>
                    </m:r>
                  </m:oMath>
                </a14:m>
                <a:r>
                  <a:rPr lang="en-US" sz="2400" i="1" dirty="0" smtClean="0">
                    <a:solidFill>
                      <a:srgbClr val="C00000"/>
                    </a:solidFill>
                    <a:cs typeface="Arial" pitchFamily="34" charset="0"/>
                  </a:rPr>
                  <a:t>  Recover parameters </a:t>
                </a:r>
                <a14:m>
                  <m:oMath xmlns:m="http://schemas.openxmlformats.org/officeDocument/2006/math">
                    <m:sSub>
                      <m:sSubPr>
                        <m:ctrlPr>
                          <a:rPr lang="en-US" sz="2400" i="1">
                            <a:solidFill>
                              <a:srgbClr val="C00000"/>
                            </a:solidFill>
                            <a:latin typeface="Cambria Math"/>
                            <a:cs typeface="Arial" pitchFamily="34" charset="0"/>
                          </a:rPr>
                        </m:ctrlPr>
                      </m:sSubPr>
                      <m:e>
                        <m:r>
                          <a:rPr lang="en-US" sz="2400" i="1">
                            <a:solidFill>
                              <a:srgbClr val="C00000"/>
                            </a:solidFill>
                            <a:latin typeface="Cambria Math"/>
                            <a:cs typeface="Arial" pitchFamily="34" charset="0"/>
                          </a:rPr>
                          <m:t>𝑤</m:t>
                        </m:r>
                      </m:e>
                      <m:sub>
                        <m:r>
                          <a:rPr lang="en-US" sz="2400" b="0" i="1" smtClean="0">
                            <a:solidFill>
                              <a:srgbClr val="C00000"/>
                            </a:solidFill>
                            <a:latin typeface="Cambria Math"/>
                            <a:cs typeface="Arial" pitchFamily="34" charset="0"/>
                          </a:rPr>
                          <m:t>𝑖</m:t>
                        </m:r>
                      </m:sub>
                    </m:sSub>
                  </m:oMath>
                </a14:m>
                <a:r>
                  <a:rPr lang="en-US" sz="2400" i="1" dirty="0">
                    <a:solidFill>
                      <a:srgbClr val="C00000"/>
                    </a:solidFill>
                    <a:cs typeface="Arial" pitchFamily="34" charset="0"/>
                  </a:rPr>
                  <a:t> and </a:t>
                </a:r>
                <a14:m>
                  <m:oMath xmlns:m="http://schemas.openxmlformats.org/officeDocument/2006/math">
                    <m:sSub>
                      <m:sSubPr>
                        <m:ctrlPr>
                          <a:rPr lang="en-US" sz="2400" i="1" smtClean="0">
                            <a:solidFill>
                              <a:srgbClr val="C00000"/>
                            </a:solidFill>
                            <a:latin typeface="Cambria Math"/>
                            <a:cs typeface="Arial" pitchFamily="34" charset="0"/>
                          </a:rPr>
                        </m:ctrlPr>
                      </m:sSubPr>
                      <m:e>
                        <m:r>
                          <a:rPr lang="en-US" sz="2400" i="1" smtClean="0">
                            <a:solidFill>
                              <a:srgbClr val="C00000"/>
                            </a:solidFill>
                            <a:latin typeface="Cambria Math"/>
                            <a:ea typeface="Cambria Math"/>
                            <a:cs typeface="Arial" pitchFamily="34" charset="0"/>
                          </a:rPr>
                          <m:t>𝜇</m:t>
                        </m:r>
                      </m:e>
                      <m:sub>
                        <m:r>
                          <a:rPr lang="en-US" sz="2400" b="0" i="1" smtClean="0">
                            <a:solidFill>
                              <a:srgbClr val="C00000"/>
                            </a:solidFill>
                            <a:latin typeface="Cambria Math"/>
                            <a:cs typeface="Arial" pitchFamily="34" charset="0"/>
                          </a:rPr>
                          <m:t>𝑖</m:t>
                        </m:r>
                      </m:sub>
                    </m:sSub>
                  </m:oMath>
                </a14:m>
                <a:endParaRPr lang="en-US" sz="2400" i="1" dirty="0" smtClean="0">
                  <a:solidFill>
                    <a:srgbClr val="C00000"/>
                  </a:solidFill>
                  <a:cs typeface="Arial" pitchFamily="34" charset="0"/>
                </a:endParaRPr>
              </a:p>
              <a:p>
                <a:pPr marL="342900" indent="-342900">
                  <a:buFont typeface="Arial" pitchFamily="34" charset="0"/>
                  <a:buChar char="•"/>
                </a:pPr>
                <a:r>
                  <a:rPr lang="en-US" sz="2400" i="1" dirty="0" smtClean="0">
                    <a:solidFill>
                      <a:srgbClr val="C00000"/>
                    </a:solidFill>
                    <a:cs typeface="Arial" pitchFamily="34" charset="0"/>
                  </a:rPr>
                  <a:t>Algorithm for Decomposition </a:t>
                </a:r>
                <a14:m>
                  <m:oMath xmlns:m="http://schemas.openxmlformats.org/officeDocument/2006/math">
                    <m:r>
                      <a:rPr lang="en-US" sz="2400" i="1" dirty="0">
                        <a:solidFill>
                          <a:srgbClr val="C00000"/>
                        </a:solidFill>
                        <a:latin typeface="Cambria Math"/>
                        <a:ea typeface="Cambria Math"/>
                        <a:cs typeface="Arial" pitchFamily="34" charset="0"/>
                      </a:rPr>
                      <m:t>⟹</m:t>
                    </m:r>
                  </m:oMath>
                </a14:m>
                <a:r>
                  <a:rPr lang="en-US" sz="2400" i="1" dirty="0" smtClean="0">
                    <a:solidFill>
                      <a:srgbClr val="C00000"/>
                    </a:solidFill>
                    <a:cs typeface="Arial" pitchFamily="34" charset="0"/>
                  </a:rPr>
                  <a:t> efficient learning</a:t>
                </a:r>
                <a:endParaRPr lang="en-US" dirty="0">
                  <a:solidFill>
                    <a:schemeClr val="accent1"/>
                  </a:solidFill>
                  <a:cs typeface="Arial"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2419070" y="5188803"/>
                <a:ext cx="6724930" cy="830997"/>
              </a:xfrm>
              <a:prstGeom prst="rect">
                <a:avLst/>
              </a:prstGeom>
              <a:blipFill rotWithShape="1">
                <a:blip r:embed="rId23"/>
                <a:stretch>
                  <a:fillRect l="-1269" t="-5839" r="-635" b="-15328"/>
                </a:stretch>
              </a:blipFill>
              <a:ln>
                <a:noFill/>
              </a:ln>
            </p:spPr>
            <p:txBody>
              <a:bodyPr/>
              <a:lstStyle/>
              <a:p>
                <a:r>
                  <a:rPr lang="en-US">
                    <a:noFill/>
                  </a:rPr>
                  <a:t> </a:t>
                </a:r>
              </a:p>
            </p:txBody>
          </p:sp>
        </mc:Fallback>
      </mc:AlternateContent>
      <p:sp>
        <p:nvSpPr>
          <p:cNvPr id="21" name="TextBox 20"/>
          <p:cNvSpPr txBox="1"/>
          <p:nvPr/>
        </p:nvSpPr>
        <p:spPr>
          <a:xfrm>
            <a:off x="4419600" y="6059269"/>
            <a:ext cx="4495800" cy="646331"/>
          </a:xfrm>
          <a:prstGeom prst="rect">
            <a:avLst/>
          </a:prstGeom>
          <a:noFill/>
        </p:spPr>
        <p:txBody>
          <a:bodyPr wrap="square" rtlCol="0">
            <a:spAutoFit/>
          </a:bodyPr>
          <a:lstStyle/>
          <a:p>
            <a:r>
              <a:rPr lang="en-US" dirty="0" smtClean="0">
                <a:latin typeface="Helvetica"/>
                <a:cs typeface="Helvetica"/>
              </a:rPr>
              <a:t>[</a:t>
            </a:r>
            <a:r>
              <a:rPr lang="en-US" dirty="0">
                <a:latin typeface="Helvetica"/>
                <a:cs typeface="Helvetica"/>
              </a:rPr>
              <a:t>Chang] [Allman, Matias, Rhodes]</a:t>
            </a:r>
          </a:p>
          <a:p>
            <a:r>
              <a:rPr lang="en-US" dirty="0" smtClean="0">
                <a:latin typeface="Helvetica"/>
                <a:cs typeface="Helvetica"/>
              </a:rPr>
              <a:t>[</a:t>
            </a:r>
            <a:r>
              <a:rPr lang="en-US" dirty="0" err="1" smtClean="0">
                <a:latin typeface="Helvetica"/>
                <a:cs typeface="Helvetica"/>
              </a:rPr>
              <a:t>Anandkumar,Ge,Hsu</a:t>
            </a:r>
            <a:r>
              <a:rPr lang="en-US" dirty="0" smtClean="0">
                <a:latin typeface="Helvetica"/>
                <a:cs typeface="Helvetica"/>
              </a:rPr>
              <a:t>, </a:t>
            </a:r>
            <a:r>
              <a:rPr lang="en-US" dirty="0" err="1" smtClean="0">
                <a:latin typeface="Helvetica"/>
                <a:cs typeface="Helvetica"/>
              </a:rPr>
              <a:t>Kakade</a:t>
            </a:r>
            <a:r>
              <a:rPr lang="en-US" dirty="0" smtClean="0">
                <a:latin typeface="Helvetica"/>
                <a:cs typeface="Helvetica"/>
              </a:rPr>
              <a:t>, </a:t>
            </a:r>
            <a:r>
              <a:rPr lang="en-US" dirty="0" err="1" smtClean="0">
                <a:latin typeface="Helvetica"/>
                <a:cs typeface="Helvetica"/>
              </a:rPr>
              <a:t>Telgarsky</a:t>
            </a:r>
            <a:r>
              <a:rPr lang="en-US" dirty="0" smtClean="0">
                <a:latin typeface="Helvetica"/>
                <a:cs typeface="Helvetica"/>
              </a:rPr>
              <a:t>]</a:t>
            </a:r>
          </a:p>
        </p:txBody>
      </p:sp>
    </p:spTree>
    <p:extLst>
      <p:ext uri="{BB962C8B-B14F-4D97-AF65-F5344CB8AC3E}">
        <p14:creationId xmlns:p14="http://schemas.microsoft.com/office/powerpoint/2010/main" val="247209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P spid="20"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known about Tensor Decompositions ?</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0" y="4071702"/>
                <a:ext cx="7454020" cy="830997"/>
              </a:xfrm>
              <a:prstGeom prst="rect">
                <a:avLst/>
              </a:prstGeom>
              <a:noFill/>
              <a:ln w="28575">
                <a:noFill/>
              </a:ln>
            </p:spPr>
            <p:txBody>
              <a:bodyPr wrap="square" rtlCol="0">
                <a:spAutoFit/>
              </a:bodyPr>
              <a:lstStyle/>
              <a:p>
                <a:pPr algn="ctr"/>
                <a:r>
                  <a:rPr lang="en-US" sz="2400" b="1" dirty="0" err="1" smtClean="0">
                    <a:solidFill>
                      <a:srgbClr val="008000"/>
                    </a:solidFill>
                  </a:rPr>
                  <a:t>Thm</a:t>
                </a:r>
                <a:r>
                  <a:rPr lang="en-US" sz="2400" b="1" dirty="0" smtClean="0">
                    <a:solidFill>
                      <a:srgbClr val="008000"/>
                    </a:solidFill>
                  </a:rPr>
                  <a:t> [Kruskal’77].</a:t>
                </a:r>
                <a:r>
                  <a:rPr lang="en-US" sz="2400" dirty="0" smtClean="0"/>
                  <a:t> Rank-</a:t>
                </a:r>
                <a14:m>
                  <m:oMath xmlns:m="http://schemas.openxmlformats.org/officeDocument/2006/math">
                    <m:r>
                      <a:rPr lang="en-US" sz="2400" i="1" dirty="0" smtClean="0">
                        <a:latin typeface="Cambria Math"/>
                      </a:rPr>
                      <m:t>𝑘</m:t>
                    </m:r>
                  </m:oMath>
                </a14:m>
                <a:r>
                  <a:rPr lang="en-US" sz="2400" dirty="0" smtClean="0"/>
                  <a:t> decompositions for 3-tensors unique (non-algorithmic)  when </a:t>
                </a:r>
                <a14:m>
                  <m:oMath xmlns:m="http://schemas.openxmlformats.org/officeDocument/2006/math">
                    <m:r>
                      <a:rPr lang="en-US" sz="2400" b="0" i="1" smtClean="0">
                        <a:latin typeface="Cambria Math"/>
                      </a:rPr>
                      <m:t>𝑘</m:t>
                    </m:r>
                    <m:r>
                      <a:rPr lang="en-US" sz="2400" b="0" i="1" smtClean="0">
                        <a:latin typeface="Cambria Math"/>
                      </a:rPr>
                      <m:t>≤3</m:t>
                    </m:r>
                    <m:r>
                      <a:rPr lang="en-US" sz="2400" b="0" i="1" smtClean="0">
                        <a:latin typeface="Cambria Math"/>
                      </a:rPr>
                      <m:t>𝑑</m:t>
                    </m:r>
                    <m:r>
                      <a:rPr lang="en-US" sz="2400" b="0" i="1" smtClean="0">
                        <a:latin typeface="Cambria Math"/>
                      </a:rPr>
                      <m:t>/2</m:t>
                    </m:r>
                  </m:oMath>
                </a14:m>
                <a:r>
                  <a:rPr lang="en-US" sz="2400" dirty="0" smtClean="0">
                    <a:cs typeface="Helvetica"/>
                  </a:rPr>
                  <a:t> </a:t>
                </a:r>
                <a:r>
                  <a:rPr lang="en-US" sz="2400" dirty="0" smtClean="0"/>
                  <a:t>! 	</a:t>
                </a:r>
                <a:endParaRPr lang="en-US" sz="2000" dirty="0">
                  <a:solidFill>
                    <a:schemeClr val="tx1">
                      <a:lumMod val="65000"/>
                      <a:lumOff val="3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0" y="4071702"/>
                <a:ext cx="7454020" cy="830997"/>
              </a:xfrm>
              <a:prstGeom prst="rect">
                <a:avLst/>
              </a:prstGeom>
              <a:blipFill rotWithShape="1">
                <a:blip r:embed="rId2"/>
                <a:stretch>
                  <a:fillRect t="-5882" b="-16176"/>
                </a:stretch>
              </a:blipFill>
              <a:ln w="28575">
                <a:noFill/>
              </a:ln>
            </p:spPr>
            <p:txBody>
              <a:bodyPr/>
              <a:lstStyle/>
              <a:p>
                <a:r>
                  <a:rPr lang="en-US">
                    <a:noFill/>
                  </a:rPr>
                  <a:t> </a:t>
                </a:r>
              </a:p>
            </p:txBody>
          </p:sp>
        </mc:Fallback>
      </mc:AlternateContent>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6737" y="3810000"/>
            <a:ext cx="1176362" cy="1480902"/>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89779" y="1480066"/>
                <a:ext cx="7530220" cy="830997"/>
              </a:xfrm>
              <a:prstGeom prst="rect">
                <a:avLst/>
              </a:prstGeom>
              <a:noFill/>
              <a:ln w="28575">
                <a:noFill/>
              </a:ln>
            </p:spPr>
            <p:txBody>
              <a:bodyPr wrap="square" rtlCol="0">
                <a:spAutoFit/>
              </a:bodyPr>
              <a:lstStyle/>
              <a:p>
                <a:pPr algn="ctr"/>
                <a:r>
                  <a:rPr lang="en-US" sz="2400" b="1" dirty="0" err="1" smtClean="0">
                    <a:solidFill>
                      <a:srgbClr val="008000"/>
                    </a:solidFill>
                  </a:rPr>
                  <a:t>Thm</a:t>
                </a:r>
                <a:r>
                  <a:rPr lang="en-US" sz="2400" b="1" dirty="0" smtClean="0">
                    <a:solidFill>
                      <a:srgbClr val="008000"/>
                    </a:solidFill>
                  </a:rPr>
                  <a:t> [</a:t>
                </a:r>
                <a:r>
                  <a:rPr lang="en-US" sz="2400" b="1" dirty="0" err="1" smtClean="0">
                    <a:solidFill>
                      <a:srgbClr val="008000"/>
                    </a:solidFill>
                  </a:rPr>
                  <a:t>Jennrich</a:t>
                </a:r>
                <a:r>
                  <a:rPr lang="en-US" sz="2400" b="1" dirty="0" smtClean="0">
                    <a:solidFill>
                      <a:srgbClr val="008000"/>
                    </a:solidFill>
                  </a:rPr>
                  <a:t> via Harshman’70].</a:t>
                </a:r>
                <a:r>
                  <a:rPr lang="en-US" sz="2400" dirty="0" smtClean="0"/>
                  <a:t> Find unique rank-</a:t>
                </a:r>
                <a14:m>
                  <m:oMath xmlns:m="http://schemas.openxmlformats.org/officeDocument/2006/math">
                    <m:r>
                      <a:rPr lang="en-US" sz="2400" i="1" dirty="0" smtClean="0">
                        <a:latin typeface="Cambria Math"/>
                      </a:rPr>
                      <m:t>𝑘</m:t>
                    </m:r>
                  </m:oMath>
                </a14:m>
                <a:r>
                  <a:rPr lang="en-US" sz="2400" dirty="0" smtClean="0"/>
                  <a:t> decompositions for 3-tensors  when </a:t>
                </a:r>
                <a14:m>
                  <m:oMath xmlns:m="http://schemas.openxmlformats.org/officeDocument/2006/math">
                    <m:r>
                      <a:rPr lang="en-US" sz="2400" b="0" i="1" smtClean="0">
                        <a:latin typeface="Cambria Math"/>
                      </a:rPr>
                      <m:t>𝑘</m:t>
                    </m:r>
                    <m:r>
                      <a:rPr lang="en-US" sz="2400" b="0" i="1" smtClean="0">
                        <a:latin typeface="Cambria Math"/>
                      </a:rPr>
                      <m:t>≤</m:t>
                    </m:r>
                    <m:r>
                      <a:rPr lang="en-US" sz="2400" b="0" i="1" smtClean="0">
                        <a:latin typeface="Cambria Math"/>
                      </a:rPr>
                      <m:t>𝑑</m:t>
                    </m:r>
                  </m:oMath>
                </a14:m>
                <a:r>
                  <a:rPr lang="en-US" sz="2400" dirty="0" smtClean="0">
                    <a:cs typeface="Helvetica"/>
                  </a:rPr>
                  <a:t> </a:t>
                </a:r>
                <a:r>
                  <a:rPr lang="en-US" sz="2400" dirty="0" smtClean="0"/>
                  <a:t>! 	</a:t>
                </a:r>
                <a:endParaRPr lang="en-US" sz="2000" dirty="0">
                  <a:solidFill>
                    <a:schemeClr val="tx1">
                      <a:lumMod val="65000"/>
                      <a:lumOff val="35000"/>
                    </a:schemeClr>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89779" y="1480066"/>
                <a:ext cx="7530220" cy="830997"/>
              </a:xfrm>
              <a:prstGeom prst="rect">
                <a:avLst/>
              </a:prstGeom>
              <a:blipFill rotWithShape="1">
                <a:blip r:embed="rId4"/>
                <a:stretch>
                  <a:fillRect t="-5882" b="-16176"/>
                </a:stretch>
              </a:blipFill>
              <a:ln w="28575">
                <a:noFill/>
              </a:ln>
            </p:spPr>
            <p:txBody>
              <a:bodyPr/>
              <a:lstStyle/>
              <a:p>
                <a:r>
                  <a:rPr lang="en-US">
                    <a:noFill/>
                  </a:rPr>
                  <a:t> </a:t>
                </a:r>
              </a:p>
            </p:txBody>
          </p:sp>
        </mc:Fallback>
      </mc:AlternateContent>
      <p:sp>
        <p:nvSpPr>
          <p:cNvPr id="9" name="TextBox 8"/>
          <p:cNvSpPr txBox="1"/>
          <p:nvPr/>
        </p:nvSpPr>
        <p:spPr>
          <a:xfrm>
            <a:off x="533400" y="2513634"/>
            <a:ext cx="8569699" cy="830997"/>
          </a:xfrm>
          <a:prstGeom prst="rect">
            <a:avLst/>
          </a:prstGeom>
          <a:noFill/>
        </p:spPr>
        <p:txBody>
          <a:bodyPr wrap="square" rtlCol="0">
            <a:spAutoFit/>
          </a:bodyPr>
          <a:lstStyle/>
          <a:p>
            <a:pPr marL="342900" indent="-342900">
              <a:buFont typeface="Arial" pitchFamily="34" charset="0"/>
              <a:buChar char="•"/>
            </a:pPr>
            <a:r>
              <a:rPr lang="en-US" sz="2400" dirty="0" smtClean="0"/>
              <a:t>Uniqueness proof is </a:t>
            </a:r>
            <a:r>
              <a:rPr lang="en-US" sz="2400" i="1" dirty="0" smtClean="0">
                <a:solidFill>
                  <a:srgbClr val="C00000"/>
                </a:solidFill>
              </a:rPr>
              <a:t>algorithmic</a:t>
            </a:r>
            <a:r>
              <a:rPr lang="en-US" sz="2400" i="1" dirty="0" smtClean="0">
                <a:solidFill>
                  <a:srgbClr val="008000"/>
                </a:solidFill>
              </a:rPr>
              <a:t> </a:t>
            </a:r>
            <a:r>
              <a:rPr lang="en-US" sz="2400" dirty="0" smtClean="0"/>
              <a:t>!</a:t>
            </a:r>
          </a:p>
          <a:p>
            <a:pPr marL="342900" indent="-342900">
              <a:buFont typeface="Arial" pitchFamily="34" charset="0"/>
              <a:buChar char="•"/>
            </a:pPr>
            <a:r>
              <a:rPr lang="en-US" sz="2400" dirty="0" smtClean="0"/>
              <a:t>Called Full-rank case. No symmetry or </a:t>
            </a:r>
            <a:r>
              <a:rPr lang="en-US" sz="2400" dirty="0" err="1" smtClean="0"/>
              <a:t>orthogonality</a:t>
            </a:r>
            <a:r>
              <a:rPr lang="en-US" sz="2400" dirty="0" smtClean="0"/>
              <a:t> needed.</a:t>
            </a:r>
          </a:p>
        </p:txBody>
      </p:sp>
      <p:sp>
        <p:nvSpPr>
          <p:cNvPr id="10" name="Rectangle 9"/>
          <p:cNvSpPr/>
          <p:nvPr/>
        </p:nvSpPr>
        <p:spPr>
          <a:xfrm>
            <a:off x="533400" y="3276600"/>
            <a:ext cx="7698135" cy="461665"/>
          </a:xfrm>
          <a:prstGeom prst="rect">
            <a:avLst/>
          </a:prstGeom>
        </p:spPr>
        <p:txBody>
          <a:bodyPr wrap="square">
            <a:spAutoFit/>
          </a:bodyPr>
          <a:lstStyle/>
          <a:p>
            <a:pPr marL="342900" indent="-342900">
              <a:buFont typeface="Arial" panose="020B0604020202020204" pitchFamily="34" charset="0"/>
              <a:buChar char="•"/>
            </a:pPr>
            <a:r>
              <a:rPr lang="en-US" sz="2400" dirty="0"/>
              <a:t>Rediscovered in </a:t>
            </a:r>
            <a:r>
              <a:rPr lang="en-US" sz="2400" b="1" dirty="0"/>
              <a:t>[</a:t>
            </a:r>
            <a:r>
              <a:rPr lang="en-US" sz="2400" b="1" dirty="0" err="1"/>
              <a:t>Leurgans</a:t>
            </a:r>
            <a:r>
              <a:rPr lang="en-US" sz="2400" b="1" dirty="0"/>
              <a:t> et al 1993]</a:t>
            </a:r>
            <a:r>
              <a:rPr lang="en-US" sz="2400" dirty="0"/>
              <a:t> </a:t>
            </a:r>
            <a:r>
              <a:rPr lang="en-US" sz="2400" b="1" dirty="0"/>
              <a:t>[Chang 1996]</a:t>
            </a:r>
            <a:endParaRPr lang="en-US" sz="2400" dirty="0"/>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2712" y="1118592"/>
            <a:ext cx="932688" cy="1548408"/>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152400" y="5867400"/>
                <a:ext cx="7740532" cy="830997"/>
              </a:xfrm>
              <a:prstGeom prst="rect">
                <a:avLst/>
              </a:prstGeom>
              <a:noFill/>
              <a:ln w="28575">
                <a:noFill/>
              </a:ln>
            </p:spPr>
            <p:txBody>
              <a:bodyPr wrap="square" rtlCol="0">
                <a:spAutoFit/>
              </a:bodyPr>
              <a:lstStyle/>
              <a:p>
                <a:r>
                  <a:rPr lang="en-US" sz="2400" b="1" dirty="0" smtClean="0">
                    <a:solidFill>
                      <a:srgbClr val="008000"/>
                    </a:solidFill>
                  </a:rPr>
                  <a:t>Thm [</a:t>
                </a:r>
                <a:r>
                  <a:rPr lang="en-US" sz="2400" b="1" dirty="0" err="1" smtClean="0">
                    <a:solidFill>
                      <a:srgbClr val="008000"/>
                    </a:solidFill>
                  </a:rPr>
                  <a:t>DeLathauwer</a:t>
                </a:r>
                <a:r>
                  <a:rPr lang="en-US" sz="2400" b="1" dirty="0" smtClean="0">
                    <a:solidFill>
                      <a:srgbClr val="008000"/>
                    </a:solidFill>
                  </a:rPr>
                  <a:t>, </a:t>
                </a:r>
                <a:r>
                  <a:rPr lang="en-US" sz="2400" b="1" dirty="0" err="1" smtClean="0">
                    <a:solidFill>
                      <a:srgbClr val="008000"/>
                    </a:solidFill>
                  </a:rPr>
                  <a:t>Castiang</a:t>
                </a:r>
                <a:r>
                  <a:rPr lang="en-US" sz="2400" b="1" dirty="0" smtClean="0">
                    <a:solidFill>
                      <a:srgbClr val="008000"/>
                    </a:solidFill>
                  </a:rPr>
                  <a:t>, Cardoso’07].</a:t>
                </a:r>
                <a:r>
                  <a:rPr lang="en-US" sz="2400" dirty="0" smtClean="0"/>
                  <a:t> </a:t>
                </a:r>
              </a:p>
              <a:p>
                <a:r>
                  <a:rPr lang="en-US" sz="2400" dirty="0" smtClean="0"/>
                  <a:t>Algorithm for 4-tensors of rank </a:t>
                </a:r>
                <a14:m>
                  <m:oMath xmlns:m="http://schemas.openxmlformats.org/officeDocument/2006/math">
                    <m:r>
                      <a:rPr lang="en-US" sz="2400" i="1" dirty="0" smtClean="0">
                        <a:latin typeface="Cambria Math"/>
                      </a:rPr>
                      <m:t>𝑘</m:t>
                    </m:r>
                  </m:oMath>
                </a14:m>
                <a:r>
                  <a:rPr lang="en-US" sz="2400" dirty="0" smtClean="0"/>
                  <a:t> </a:t>
                </a:r>
                <a:r>
                  <a:rPr lang="en-US" sz="2400" i="1" dirty="0" smtClean="0"/>
                  <a:t>generically</a:t>
                </a:r>
                <a:r>
                  <a:rPr lang="en-US" sz="2400" dirty="0" smtClean="0"/>
                  <a:t> when </a:t>
                </a:r>
                <a14:m>
                  <m:oMath xmlns:m="http://schemas.openxmlformats.org/officeDocument/2006/math">
                    <m:r>
                      <a:rPr lang="en-US" sz="2400" b="0" i="1" smtClean="0">
                        <a:latin typeface="Cambria Math"/>
                      </a:rPr>
                      <m:t>𝑘</m:t>
                    </m:r>
                    <m:r>
                      <a:rPr lang="en-US" sz="2400" b="0" i="1" smtClean="0">
                        <a:latin typeface="Cambria Math"/>
                      </a:rPr>
                      <m:t>≤</m:t>
                    </m:r>
                    <m:sSup>
                      <m:sSupPr>
                        <m:ctrlPr>
                          <a:rPr lang="en-US" sz="2400" b="0" i="1" smtClean="0">
                            <a:latin typeface="Cambria Math"/>
                          </a:rPr>
                        </m:ctrlPr>
                      </m:sSupPr>
                      <m:e>
                        <m:r>
                          <a:rPr lang="en-US" sz="2400" b="0" i="1" smtClean="0">
                            <a:latin typeface="Cambria Math"/>
                          </a:rPr>
                          <m:t>𝑐</m:t>
                        </m:r>
                        <m:r>
                          <a:rPr lang="en-US" sz="2400" b="0" i="1" smtClean="0">
                            <a:latin typeface="Cambria Math"/>
                          </a:rPr>
                          <m:t>.</m:t>
                        </m:r>
                        <m:r>
                          <a:rPr lang="en-US" sz="2400" b="0" i="1" smtClean="0">
                            <a:latin typeface="Cambria Math"/>
                          </a:rPr>
                          <m:t>𝑑</m:t>
                        </m:r>
                      </m:e>
                      <m:sup>
                        <m:r>
                          <a:rPr lang="en-US" sz="2400" b="0" i="1" smtClean="0">
                            <a:latin typeface="Cambria Math"/>
                          </a:rPr>
                          <m:t>2</m:t>
                        </m:r>
                      </m:sup>
                    </m:sSup>
                  </m:oMath>
                </a14:m>
                <a:r>
                  <a:rPr lang="en-US" sz="2400" dirty="0" smtClean="0">
                    <a:cs typeface="Helvetica"/>
                  </a:rPr>
                  <a:t> </a:t>
                </a:r>
                <a:r>
                  <a:rPr lang="en-US" sz="2400" dirty="0" smtClean="0"/>
                  <a:t> </a:t>
                </a:r>
                <a:endParaRPr lang="en-US" sz="2000" dirty="0">
                  <a:solidFill>
                    <a:schemeClr val="tx1">
                      <a:lumMod val="65000"/>
                      <a:lumOff val="35000"/>
                    </a:schemeClr>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52400" y="5867400"/>
                <a:ext cx="7740532" cy="830997"/>
              </a:xfrm>
              <a:prstGeom prst="rect">
                <a:avLst/>
              </a:prstGeom>
              <a:blipFill rotWithShape="1">
                <a:blip r:embed="rId6"/>
                <a:stretch>
                  <a:fillRect l="-1181" t="-5882" b="-15441"/>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52400" y="5029200"/>
                <a:ext cx="8991600" cy="830997"/>
              </a:xfrm>
              <a:prstGeom prst="rect">
                <a:avLst/>
              </a:prstGeom>
              <a:noFill/>
              <a:ln w="28575">
                <a:noFill/>
              </a:ln>
            </p:spPr>
            <p:txBody>
              <a:bodyPr wrap="square" rtlCol="0">
                <a:spAutoFit/>
              </a:bodyPr>
              <a:lstStyle/>
              <a:p>
                <a:r>
                  <a:rPr lang="en-US" sz="2400" b="1" dirty="0" err="1" smtClean="0">
                    <a:solidFill>
                      <a:srgbClr val="008000"/>
                    </a:solidFill>
                  </a:rPr>
                  <a:t>Thm</a:t>
                </a:r>
                <a:r>
                  <a:rPr lang="en-US" sz="2400" b="1" dirty="0" smtClean="0">
                    <a:solidFill>
                      <a:srgbClr val="008000"/>
                    </a:solidFill>
                  </a:rPr>
                  <a:t> [</a:t>
                </a:r>
                <a:r>
                  <a:rPr lang="en-US" sz="2400" b="1" dirty="0" err="1" smtClean="0">
                    <a:solidFill>
                      <a:srgbClr val="008000"/>
                    </a:solidFill>
                  </a:rPr>
                  <a:t>Chiantini</a:t>
                </a:r>
                <a:r>
                  <a:rPr lang="en-US" sz="2400" b="1" dirty="0" smtClean="0">
                    <a:solidFill>
                      <a:srgbClr val="008000"/>
                    </a:solidFill>
                  </a:rPr>
                  <a:t> Ottaviani‘12].</a:t>
                </a:r>
                <a:r>
                  <a:rPr lang="en-US" sz="2400" dirty="0" smtClean="0"/>
                  <a:t> </a:t>
                </a:r>
              </a:p>
              <a:p>
                <a:r>
                  <a:rPr lang="en-US" sz="2400" dirty="0" smtClean="0"/>
                  <a:t>Uniqueness (non-algorithmic) of 3-tensors of rank </a:t>
                </a:r>
                <a14:m>
                  <m:oMath xmlns:m="http://schemas.openxmlformats.org/officeDocument/2006/math">
                    <m:r>
                      <a:rPr lang="en-US" sz="2400" i="1" dirty="0" smtClean="0">
                        <a:latin typeface="Cambria Math"/>
                      </a:rPr>
                      <m:t>𝑘</m:t>
                    </m:r>
                    <m:r>
                      <a:rPr lang="en-US" sz="2400" b="0" i="1" dirty="0" smtClean="0">
                        <a:latin typeface="Cambria Math"/>
                      </a:rPr>
                      <m:t>≤</m:t>
                    </m:r>
                    <m:r>
                      <a:rPr lang="en-US" sz="2400" b="0" i="1" dirty="0" smtClean="0">
                        <a:latin typeface="Cambria Math"/>
                      </a:rPr>
                      <m:t>𝑐</m:t>
                    </m:r>
                    <m:r>
                      <a:rPr lang="en-US" sz="2400" b="0" i="1" dirty="0" smtClean="0">
                        <a:latin typeface="Cambria Math"/>
                      </a:rPr>
                      <m:t>.</m:t>
                    </m:r>
                    <m:sSup>
                      <m:sSupPr>
                        <m:ctrlPr>
                          <a:rPr lang="en-US" sz="2400" b="0" i="1" dirty="0" smtClean="0">
                            <a:latin typeface="Cambria Math"/>
                          </a:rPr>
                        </m:ctrlPr>
                      </m:sSupPr>
                      <m:e>
                        <m:r>
                          <a:rPr lang="en-US" sz="2400" b="0" i="1" dirty="0" smtClean="0">
                            <a:latin typeface="Cambria Math"/>
                          </a:rPr>
                          <m:t>𝑑</m:t>
                        </m:r>
                      </m:e>
                      <m:sup>
                        <m:r>
                          <a:rPr lang="en-US" sz="2400" b="0" i="1" dirty="0" smtClean="0">
                            <a:latin typeface="Cambria Math"/>
                          </a:rPr>
                          <m:t>2</m:t>
                        </m:r>
                      </m:sup>
                    </m:sSup>
                  </m:oMath>
                </a14:m>
                <a:r>
                  <a:rPr lang="en-US" sz="2400" dirty="0" smtClean="0"/>
                  <a:t> </a:t>
                </a:r>
                <a:r>
                  <a:rPr lang="en-US" sz="2400" i="1" dirty="0" smtClean="0"/>
                  <a:t>generically</a:t>
                </a:r>
                <a:endParaRPr lang="en-US" sz="2000" dirty="0">
                  <a:solidFill>
                    <a:schemeClr val="tx1">
                      <a:lumMod val="65000"/>
                      <a:lumOff val="35000"/>
                    </a:schemeClr>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52400" y="5029200"/>
                <a:ext cx="8991600" cy="830997"/>
              </a:xfrm>
              <a:prstGeom prst="rect">
                <a:avLst/>
              </a:prstGeom>
              <a:blipFill rotWithShape="1">
                <a:blip r:embed="rId7"/>
                <a:stretch>
                  <a:fillRect l="-1017" t="-5882" r="-814" b="-16176"/>
                </a:stretch>
              </a:blipFill>
              <a:ln w="28575">
                <a:noFill/>
              </a:ln>
            </p:spPr>
            <p:txBody>
              <a:bodyPr/>
              <a:lstStyle/>
              <a:p>
                <a:r>
                  <a:rPr lang="en-US">
                    <a:noFill/>
                  </a:rPr>
                  <a:t> </a:t>
                </a:r>
              </a:p>
            </p:txBody>
          </p:sp>
        </mc:Fallback>
      </mc:AlternateContent>
    </p:spTree>
    <p:extLst>
      <p:ext uri="{BB962C8B-B14F-4D97-AF65-F5344CB8AC3E}">
        <p14:creationId xmlns:p14="http://schemas.microsoft.com/office/powerpoint/2010/main" val="20512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2.8"/>
</p:tagLst>
</file>

<file path=ppt/tags/tag2.xml><?xml version="1.0" encoding="utf-8"?>
<p:tagLst xmlns:a="http://schemas.openxmlformats.org/drawingml/2006/main" xmlns:r="http://schemas.openxmlformats.org/officeDocument/2006/relationships" xmlns:p="http://schemas.openxmlformats.org/presentationml/2006/main">
  <p:tag name="TIMING" val="|37.5|8.8|9.9|30.8"/>
</p:tagLst>
</file>

<file path=ppt/tags/tag3.xml><?xml version="1.0" encoding="utf-8"?>
<p:tagLst xmlns:a="http://schemas.openxmlformats.org/drawingml/2006/main" xmlns:r="http://schemas.openxmlformats.org/officeDocument/2006/relationships" xmlns:p="http://schemas.openxmlformats.org/presentationml/2006/main">
  <p:tag name="TIMING" val="|22"/>
</p:tagLst>
</file>

<file path=ppt/tags/tag4.xml><?xml version="1.0" encoding="utf-8"?>
<p:tagLst xmlns:a="http://schemas.openxmlformats.org/drawingml/2006/main" xmlns:r="http://schemas.openxmlformats.org/officeDocument/2006/relationships" xmlns:p="http://schemas.openxmlformats.org/presentationml/2006/main">
  <p:tag name="TIMING" val="|27.9|11.7|17.2|24.4"/>
</p:tagLst>
</file>

<file path=ppt/tags/tag5.xml><?xml version="1.0" encoding="utf-8"?>
<p:tagLst xmlns:a="http://schemas.openxmlformats.org/drawingml/2006/main" xmlns:r="http://schemas.openxmlformats.org/officeDocument/2006/relationships" xmlns:p="http://schemas.openxmlformats.org/presentationml/2006/main">
  <p:tag name="TIMING" val="|27.9|11.7|17.2|24.4"/>
</p:tagLst>
</file>

<file path=ppt/tags/tag6.xml><?xml version="1.0" encoding="utf-8"?>
<p:tagLst xmlns:a="http://schemas.openxmlformats.org/drawingml/2006/main" xmlns:r="http://schemas.openxmlformats.org/officeDocument/2006/relationships" xmlns:p="http://schemas.openxmlformats.org/presentationml/2006/main">
  <p:tag name="TIMING" val="|0|0"/>
</p:tagLst>
</file>

<file path=ppt/tags/tag7.xml><?xml version="1.0" encoding="utf-8"?>
<p:tagLst xmlns:a="http://schemas.openxmlformats.org/drawingml/2006/main" xmlns:r="http://schemas.openxmlformats.org/officeDocument/2006/relationships" xmlns:p="http://schemas.openxmlformats.org/presentationml/2006/main">
  <p:tag name="TIMING" val="|14.9|26.7|11|11"/>
</p:tagLst>
</file>

<file path=ppt/tags/tag8.xml><?xml version="1.0" encoding="utf-8"?>
<p:tagLst xmlns:a="http://schemas.openxmlformats.org/drawingml/2006/main" xmlns:r="http://schemas.openxmlformats.org/officeDocument/2006/relationships" xmlns:p="http://schemas.openxmlformats.org/presentationml/2006/main">
  <p:tag name="TIMING" val="|11.5|10.4|28.8"/>
</p:tagLst>
</file>

<file path=ppt/theme/theme1.xml><?xml version="1.0" encoding="utf-8"?>
<a:theme xmlns:a="http://schemas.openxmlformats.org/drawingml/2006/main" name="Theme_cc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68230</TotalTime>
  <Words>5648</Words>
  <Application>Microsoft Office PowerPoint</Application>
  <PresentationFormat>On-screen Show (4:3)</PresentationFormat>
  <Paragraphs>520</Paragraphs>
  <Slides>41</Slides>
  <Notes>28</Notes>
  <HiddenSlides>1</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Theme_cci</vt:lpstr>
      <vt:lpstr>Aravindan Vijayaraghavan  CMU  ⇒ Northwestern University</vt:lpstr>
      <vt:lpstr>Factor analysis</vt:lpstr>
      <vt:lpstr>The rotation problem</vt:lpstr>
      <vt:lpstr>Tensors</vt:lpstr>
      <vt:lpstr>3-way factor analysis</vt:lpstr>
      <vt:lpstr>PowerPoint Presentation</vt:lpstr>
      <vt:lpstr>Mixtures of (axis-aligned) Gaussians</vt:lpstr>
      <vt:lpstr>Method of Moments and  Tensor decompositions</vt:lpstr>
      <vt:lpstr>What is known about Tensor Decompositions ?</vt:lpstr>
      <vt:lpstr>Robustness to Errors </vt:lpstr>
      <vt:lpstr>Algorithms for Tensor Decompositions</vt:lpstr>
      <vt:lpstr>Implications for Learning</vt:lpstr>
      <vt:lpstr>Overcomplete Learning Setting</vt:lpstr>
      <vt:lpstr>Overcomplete Tensor decompositions</vt:lpstr>
      <vt:lpstr>Smoothed Analysis</vt:lpstr>
      <vt:lpstr>Today’s talk: Smoothed Analysis for Learning  [BCMV STOC’14]</vt:lpstr>
      <vt:lpstr>Smoothed Analysis for Learning</vt:lpstr>
      <vt:lpstr>Smoothed Analysis for Tensor Decompositions</vt:lpstr>
      <vt:lpstr>Algorithmic Guarantees</vt:lpstr>
      <vt:lpstr>Interpreting Smoothed Analysis Guarantees</vt:lpstr>
      <vt:lpstr>Algorithm  Details</vt:lpstr>
      <vt:lpstr>Algorithm Outline</vt:lpstr>
      <vt:lpstr>Blast from the Past</vt:lpstr>
      <vt:lpstr>Slices of tensors</vt:lpstr>
      <vt:lpstr>Simultaneous diagonalization</vt:lpstr>
      <vt:lpstr>Decomposition algorithm [Jennrich]</vt:lpstr>
      <vt:lpstr>Overcomplete Case      into Techniques </vt:lpstr>
      <vt:lpstr>Mapping to Higher Dimensions</vt:lpstr>
      <vt:lpstr>A mapping to higher dimensions</vt:lpstr>
      <vt:lpstr>Bad cases</vt:lpstr>
      <vt:lpstr>Product vectors &amp; linear structure</vt:lpstr>
      <vt:lpstr>Proof sketch (t=2)</vt:lpstr>
      <vt:lpstr>Projections of product vectors</vt:lpstr>
      <vt:lpstr>Projections of product vectors</vt:lpstr>
      <vt:lpstr>Two steps of Proof..</vt:lpstr>
      <vt:lpstr>Structure in any subspace S</vt:lpstr>
      <vt:lpstr>Finding Structure in any subspace S </vt:lpstr>
      <vt:lpstr>Main claim (sketch)..</vt:lpstr>
      <vt:lpstr>Summary</vt:lpstr>
      <vt:lpstr>Future Directions</vt:lpstr>
      <vt:lpstr>Thank You!  Questions?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aravindv</dc:creator>
  <cp:lastModifiedBy>Aravindan Vijayaraghavan</cp:lastModifiedBy>
  <cp:revision>2111</cp:revision>
  <dcterms:created xsi:type="dcterms:W3CDTF">2011-11-30T07:11:39Z</dcterms:created>
  <dcterms:modified xsi:type="dcterms:W3CDTF">2014-06-25T07:57:31Z</dcterms:modified>
</cp:coreProperties>
</file>