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65" r:id="rId10"/>
    <p:sldId id="271" r:id="rId11"/>
    <p:sldId id="264" r:id="rId12"/>
    <p:sldId id="267" r:id="rId13"/>
    <p:sldId id="268" r:id="rId14"/>
    <p:sldId id="269" r:id="rId15"/>
  </p:sldIdLst>
  <p:sldSz cx="9144000" cy="6858000" type="screen4x3"/>
  <p:notesSz cx="6877050" cy="100028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4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44"/>
        <p:guide orient="horz" pos="3151"/>
        <p:guide pos="214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0591" cy="499506"/>
          </a:xfrm>
          <a:prstGeom prst="rect">
            <a:avLst/>
          </a:prstGeom>
        </p:spPr>
        <p:txBody>
          <a:bodyPr vert="horz" lIns="91998" tIns="45999" rIns="91998" bIns="4599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4853" y="0"/>
            <a:ext cx="2980591" cy="499506"/>
          </a:xfrm>
          <a:prstGeom prst="rect">
            <a:avLst/>
          </a:prstGeom>
        </p:spPr>
        <p:txBody>
          <a:bodyPr vert="horz" lIns="91998" tIns="45999" rIns="91998" bIns="45999" rtlCol="0"/>
          <a:lstStyle>
            <a:lvl1pPr algn="r">
              <a:defRPr sz="1200"/>
            </a:lvl1pPr>
          </a:lstStyle>
          <a:p>
            <a:fld id="{90A856DA-55E2-4982-AF9F-4F6BA699E027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501742"/>
            <a:ext cx="2980591" cy="499506"/>
          </a:xfrm>
          <a:prstGeom prst="rect">
            <a:avLst/>
          </a:prstGeom>
        </p:spPr>
        <p:txBody>
          <a:bodyPr vert="horz" lIns="91998" tIns="45999" rIns="91998" bIns="4599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4853" y="9501742"/>
            <a:ext cx="2980591" cy="499506"/>
          </a:xfrm>
          <a:prstGeom prst="rect">
            <a:avLst/>
          </a:prstGeom>
        </p:spPr>
        <p:txBody>
          <a:bodyPr vert="horz" lIns="91998" tIns="45999" rIns="91998" bIns="45999" rtlCol="0" anchor="b"/>
          <a:lstStyle>
            <a:lvl1pPr algn="r">
              <a:defRPr sz="1200"/>
            </a:lvl1pPr>
          </a:lstStyle>
          <a:p>
            <a:fld id="{6FAEA0FF-C611-4828-8274-66DA2EE14D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441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0591" cy="499506"/>
          </a:xfrm>
          <a:prstGeom prst="rect">
            <a:avLst/>
          </a:prstGeom>
        </p:spPr>
        <p:txBody>
          <a:bodyPr vert="horz" lIns="91998" tIns="45999" rIns="91998" bIns="4599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4853" y="0"/>
            <a:ext cx="2980591" cy="499506"/>
          </a:xfrm>
          <a:prstGeom prst="rect">
            <a:avLst/>
          </a:prstGeom>
        </p:spPr>
        <p:txBody>
          <a:bodyPr vert="horz" lIns="91998" tIns="45999" rIns="91998" bIns="45999" rtlCol="0"/>
          <a:lstStyle>
            <a:lvl1pPr algn="r">
              <a:defRPr sz="1200"/>
            </a:lvl1pPr>
          </a:lstStyle>
          <a:p>
            <a:fld id="{EF17590E-A11D-4AB1-85FB-43C46710F506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0625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98" tIns="45999" rIns="91998" bIns="45999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705" y="4751667"/>
            <a:ext cx="5501640" cy="4500322"/>
          </a:xfrm>
          <a:prstGeom prst="rect">
            <a:avLst/>
          </a:prstGeom>
        </p:spPr>
        <p:txBody>
          <a:bodyPr vert="horz" lIns="91998" tIns="45999" rIns="91998" bIns="4599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501742"/>
            <a:ext cx="2980591" cy="499506"/>
          </a:xfrm>
          <a:prstGeom prst="rect">
            <a:avLst/>
          </a:prstGeom>
        </p:spPr>
        <p:txBody>
          <a:bodyPr vert="horz" lIns="91998" tIns="45999" rIns="91998" bIns="4599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4853" y="9501742"/>
            <a:ext cx="2980591" cy="499506"/>
          </a:xfrm>
          <a:prstGeom prst="rect">
            <a:avLst/>
          </a:prstGeom>
        </p:spPr>
        <p:txBody>
          <a:bodyPr vert="horz" lIns="91998" tIns="45999" rIns="91998" bIns="45999" rtlCol="0" anchor="b"/>
          <a:lstStyle>
            <a:lvl1pPr algn="r">
              <a:defRPr sz="1200"/>
            </a:lvl1pPr>
          </a:lstStyle>
          <a:p>
            <a:fld id="{356C0D77-F604-4B36-9091-AC3DCA65C8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851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C0D77-F604-4B36-9091-AC3DCA65C8D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28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16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879F4-1579-4D36-81B4-348D38CD4A37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C698-C857-41BF-8845-A1591B67EE59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75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CE7B4-3843-4267-852D-F51D82D2E1DB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D594-A205-4EB6-A7BA-A35464DF8D20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47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22891-9F35-4C33-AEB9-8B2B6EA3EB1F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B87E-FD53-48EE-8883-379A50405351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01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71CAC-045A-405A-83CD-654F7A367C47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C1B84-7D46-43D7-A190-ABDEC0507586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3D37-3CC8-4FA5-AE92-3AE088AEA6AA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F0CCF-BA9D-45A2-B965-C8A63BDE9C31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F06FD-AF99-4F8C-88C6-0FEA40F62F55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8AE9-8548-420F-BBAB-3E66E467D7BD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7B0F9-2B66-44D1-ACD4-7B6D283ED6B1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65A0A-F6C8-4FDD-BC16-E59C1F13EEA3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98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B133D-0F3F-4B75-8248-2D74D2677895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F3D0-9FD7-4C48-82FF-70294F156D3B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79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63E3-B562-4363-A06B-8EC573AAA5CD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7ED4E-CE16-4B90-92CA-A0031BA3DB96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1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30E2EE4-1D67-4597-AC9D-2EF5C6F33B29}" type="datetimeFigureOut">
              <a:rPr lang="de-DE"/>
              <a:pPr>
                <a:defRPr/>
              </a:pPr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E62064-3020-486C-B189-0E9359D7A6F7}" type="slidenum">
              <a:rPr/>
              <a:pPr>
                <a:defRPr/>
              </a:pPr>
              <a:t>‹Nr.›</a:t>
            </a:fld>
            <a:endParaRPr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72008" y="1196752"/>
            <a:ext cx="90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00" y="115200"/>
            <a:ext cx="1725275" cy="93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source/code-styl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bot/android-guidelines/blob/master/project_and_code_guidelines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source/code-style.html#java-language-rules" TargetMode="External"/><Relationship Id="rId2" Type="http://schemas.openxmlformats.org/officeDocument/2006/relationships/hyperlink" Target="http://www.oracle.com/technetwork/java/codeconvtoc-13605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articles/java/index-13786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ETP2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Coding Style Guideline for Android Apps</a:t>
            </a:r>
          </a:p>
          <a:p>
            <a:pPr marL="0" indent="0">
              <a:buNone/>
            </a:pPr>
            <a:r>
              <a:rPr lang="en-US" dirty="0" smtClean="0"/>
              <a:t>Android Apps Documentation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2105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51076"/>
            <a:ext cx="1905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7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with Android Studio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Android Studio, 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en-US" dirty="0"/>
              <a:t>followed by &lt;</a:t>
            </a:r>
            <a:r>
              <a:rPr lang="en-US" dirty="0" smtClean="0"/>
              <a:t>enter&gt; creates a Javadoc snippet.</a:t>
            </a:r>
          </a:p>
          <a:p>
            <a:r>
              <a:rPr lang="en-US" dirty="0"/>
              <a:t>Android Studio: Tools -&gt; Generate </a:t>
            </a:r>
            <a:r>
              <a:rPr lang="en-US" dirty="0" err="1" smtClean="0"/>
              <a:t>JavaDoc</a:t>
            </a:r>
            <a:r>
              <a:rPr lang="en-US" dirty="0"/>
              <a:t>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starts the Javadoc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General Rules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100" cy="4537075"/>
          </a:xfrm>
        </p:spPr>
        <p:txBody>
          <a:bodyPr/>
          <a:lstStyle/>
          <a:p>
            <a:r>
              <a:rPr lang="en-US" dirty="0" smtClean="0"/>
              <a:t>First sentence should summarize the description. </a:t>
            </a:r>
          </a:p>
          <a:p>
            <a:r>
              <a:rPr lang="en-US" dirty="0" smtClean="0"/>
              <a:t>Remaining text is the detailed in depth description.</a:t>
            </a:r>
          </a:p>
          <a:p>
            <a:r>
              <a:rPr lang="en-US" dirty="0" smtClean="0"/>
              <a:t>HTML tags may be included</a:t>
            </a:r>
            <a:br>
              <a:rPr lang="en-US" dirty="0" smtClean="0"/>
            </a:b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&lt;h3&gt;</a:t>
            </a:r>
            <a:r>
              <a:rPr lang="de-CH" sz="20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Bulleted</a:t>
            </a: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List&lt;/h3&gt;</a:t>
            </a:r>
            <a:b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&lt;</a:t>
            </a:r>
            <a:r>
              <a:rPr lang="de-CH" sz="20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 &lt;li&gt;1st </a:t>
            </a:r>
            <a:r>
              <a:rPr lang="de-CH" sz="20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</a:t>
            </a: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 &lt;li&gt;2nd </a:t>
            </a:r>
            <a:r>
              <a:rPr lang="de-CH" sz="20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</a:t>
            </a: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&lt;/</a:t>
            </a:r>
            <a:r>
              <a:rPr lang="de-CH" sz="20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0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CH" sz="2000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fr-CH" sz="2000" dirty="0" err="1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fr-CH" sz="2000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="http://developer.android.com" &gt;Android&lt;/a&gt;</a:t>
            </a:r>
            <a:endParaRPr lang="de-CH" sz="2000" dirty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dirty="0" err="1" smtClean="0"/>
              <a:t>generates</a:t>
            </a:r>
            <a:r>
              <a:rPr lang="de-CH" dirty="0" smtClean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20692"/>
            <a:ext cx="2160350" cy="15691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2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Javadoc Tags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@author:  	author(s) of a class</a:t>
            </a:r>
          </a:p>
          <a:p>
            <a:r>
              <a:rPr lang="en-US" dirty="0" smtClean="0"/>
              <a:t>@version: 	software version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params</a:t>
            </a:r>
            <a:r>
              <a:rPr lang="en-US" dirty="0" smtClean="0"/>
              <a:t>:	parameters passed to a method</a:t>
            </a:r>
          </a:p>
          <a:p>
            <a:r>
              <a:rPr lang="en-US" dirty="0" smtClean="0"/>
              <a:t>@return		values returned by a method</a:t>
            </a:r>
          </a:p>
          <a:p>
            <a:r>
              <a:rPr lang="en-US" dirty="0" smtClean="0"/>
              <a:t>@throws 	exceptions thrown by a method </a:t>
            </a:r>
          </a:p>
          <a:p>
            <a:r>
              <a:rPr lang="en-US" dirty="0" smtClean="0"/>
              <a:t>@see		reference entry</a:t>
            </a:r>
          </a:p>
          <a:p>
            <a:r>
              <a:rPr lang="en-US" dirty="0" smtClean="0"/>
              <a:t>{@code }		literal code example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Javadoc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35620" y="1600034"/>
            <a:ext cx="8928100" cy="4537075"/>
          </a:xfrm>
        </p:spPr>
        <p:txBody>
          <a:bodyPr/>
          <a:lstStyle/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&lt;h1&gt;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comes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brief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.&lt;/h1&gt;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comes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@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eand</a:t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@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V1.0</a:t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de-CH" sz="2400" dirty="0" smtClean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400" dirty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egende mit Linie 1 3"/>
          <p:cNvSpPr/>
          <p:nvPr/>
        </p:nvSpPr>
        <p:spPr>
          <a:xfrm>
            <a:off x="5220072" y="1196752"/>
            <a:ext cx="2602695" cy="612648"/>
          </a:xfrm>
          <a:prstGeom prst="borderCallout1">
            <a:avLst>
              <a:gd name="adj1" fmla="val 104684"/>
              <a:gd name="adj2" fmla="val 73811"/>
              <a:gd name="adj3" fmla="val 169035"/>
              <a:gd name="adj4" fmla="val 7113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2">
                    <a:lumMod val="75000"/>
                  </a:schemeClr>
                </a:solidFill>
              </a:rPr>
              <a:t>Full</a:t>
            </a:r>
            <a:r>
              <a:rPr lang="de-CH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2">
                    <a:lumMod val="75000"/>
                  </a:schemeClr>
                </a:solidFill>
              </a:rPr>
              <a:t>stop</a:t>
            </a:r>
            <a:r>
              <a:rPr lang="de-CH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2">
                    <a:lumMod val="75000"/>
                  </a:schemeClr>
                </a:solidFill>
              </a:rPr>
              <a:t>closes</a:t>
            </a:r>
            <a:r>
              <a:rPr lang="de-CH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de-CH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2">
                    <a:lumMod val="75000"/>
                  </a:schemeClr>
                </a:solidFill>
              </a:rPr>
              <a:t>sentence</a:t>
            </a:r>
            <a:r>
              <a:rPr lang="de-CH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Javadoc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96752"/>
            <a:ext cx="8928100" cy="4537075"/>
          </a:xfrm>
        </p:spPr>
        <p:txBody>
          <a:bodyPr/>
          <a:lstStyle/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brief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&lt;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Detailed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@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a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endParaRPr lang="de-CH" sz="2400" dirty="0" smtClean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@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CH" sz="2400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endParaRPr lang="de-CH" sz="2400" dirty="0" smtClean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@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+ b</a:t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@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eand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@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V1.0</a:t>
            </a:r>
            <a:b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de-CH" sz="2400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</a:t>
            </a:r>
          </a:p>
          <a:p>
            <a:pPr marL="0" indent="0">
              <a:buNone/>
            </a:pPr>
            <a:r>
              <a:rPr lang="de-CH" sz="240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endParaRPr lang="de-CH" sz="2400" dirty="0" smtClean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400" dirty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68760"/>
            <a:ext cx="5568992" cy="392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Recommendation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056" y="1268761"/>
            <a:ext cx="8928100" cy="4248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 the </a:t>
            </a:r>
          </a:p>
          <a:p>
            <a:pPr marL="0" indent="0">
              <a:buNone/>
            </a:pPr>
            <a:r>
              <a:rPr lang="en-US" dirty="0" smtClean="0"/>
              <a:t>coding style rules</a:t>
            </a:r>
            <a:br>
              <a:rPr lang="en-US" dirty="0" smtClean="0"/>
            </a:br>
            <a:r>
              <a:rPr lang="en-US" dirty="0" smtClean="0"/>
              <a:t>for contributors</a:t>
            </a:r>
          </a:p>
          <a:p>
            <a:pPr marL="0" indent="0">
              <a:buNone/>
            </a:pPr>
            <a:r>
              <a:rPr lang="en-US" dirty="0" smtClean="0"/>
              <a:t>defined by </a:t>
            </a:r>
            <a:br>
              <a:rPr lang="en-US" dirty="0" smtClean="0"/>
            </a:br>
            <a:r>
              <a:rPr lang="en-US" dirty="0" smtClean="0"/>
              <a:t>the Android </a:t>
            </a:r>
          </a:p>
          <a:p>
            <a:pPr marL="0" indent="0">
              <a:buNone/>
            </a:pPr>
            <a:r>
              <a:rPr lang="en-US" dirty="0" smtClean="0"/>
              <a:t>community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source.android.com/source/code-style.html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https://github.com/ribot/android-guidelines/blob/master/project_and_code_guidelines.md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10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Code Style Rules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standard Java Coding </a:t>
            </a:r>
            <a:r>
              <a:rPr lang="en-US" dirty="0"/>
              <a:t>conventions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www.oracle.com/technetwork/java/codeconvtoc-136057.html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and some additional rules:</a:t>
            </a:r>
          </a:p>
          <a:p>
            <a:pPr lvl="1"/>
            <a:r>
              <a:rPr lang="en-US" dirty="0" smtClean="0"/>
              <a:t>Never ignore exceptions</a:t>
            </a:r>
          </a:p>
          <a:p>
            <a:pPr lvl="1"/>
            <a:r>
              <a:rPr lang="en-US" dirty="0" smtClean="0"/>
              <a:t>Do not use wildcards in imports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android.content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b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android.content.Intent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/>
              <a:t>Some more … </a:t>
            </a:r>
            <a:br>
              <a:rPr lang="en-US" dirty="0" smtClean="0"/>
            </a:br>
            <a:r>
              <a:rPr lang="en-US" dirty="0" smtClean="0"/>
              <a:t>(details see  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source.android.com/source/code-style.html#java-language-rules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Use Javadoc standard </a:t>
            </a:r>
            <a:r>
              <a:rPr lang="en-US" dirty="0"/>
              <a:t>comments</a:t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www.oracle.com/technetwork/articles/java/index-137868.html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9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Java Coding Conventions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628775"/>
            <a:ext cx="8928100" cy="4896569"/>
          </a:xfrm>
        </p:spPr>
        <p:txBody>
          <a:bodyPr/>
          <a:lstStyle/>
          <a:p>
            <a:r>
              <a:rPr lang="en-US" dirty="0" smtClean="0"/>
              <a:t>Source Files:</a:t>
            </a:r>
          </a:p>
          <a:p>
            <a:pPr lvl="1"/>
            <a:r>
              <a:rPr lang="en-US" dirty="0" smtClean="0"/>
              <a:t>One file contains only one top-level class</a:t>
            </a:r>
          </a:p>
          <a:p>
            <a:pPr lvl="1"/>
            <a:r>
              <a:rPr lang="en-US" dirty="0" smtClean="0"/>
              <a:t>Filename is the name of the top-level class followed by the 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n-US" dirty="0" smtClean="0"/>
              <a:t>extension.</a:t>
            </a:r>
          </a:p>
          <a:p>
            <a:r>
              <a:rPr lang="en-US" dirty="0" smtClean="0"/>
              <a:t>Naming conventions:</a:t>
            </a:r>
          </a:p>
          <a:p>
            <a:pPr lvl="1"/>
            <a:r>
              <a:rPr lang="en-US" dirty="0" smtClean="0"/>
              <a:t>Class names: </a:t>
            </a:r>
            <a:r>
              <a:rPr lang="en-US" dirty="0" err="1" smtClean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UpperCamelCase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Typically nouns or noun phrases: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endParaRPr lang="en-US" dirty="0" smtClean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Method names: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lowerCamelCase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Typically verbs or verb phrases: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stop</a:t>
            </a:r>
          </a:p>
          <a:p>
            <a:pPr lvl="1"/>
            <a:r>
              <a:rPr lang="en-US" dirty="0" smtClean="0"/>
              <a:t>Constants: </a:t>
            </a:r>
            <a:r>
              <a:rPr lang="en-US" dirty="0" smtClean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ALL_UPPER_CASE </a:t>
            </a:r>
            <a:r>
              <a:rPr lang="en-US" dirty="0" smtClean="0"/>
              <a:t>with words separated by underscore characters. </a:t>
            </a:r>
            <a:br>
              <a:rPr lang="en-US" dirty="0" smtClean="0"/>
            </a:br>
            <a:r>
              <a:rPr lang="en-US" dirty="0" smtClean="0"/>
              <a:t>Typically nouns or noun phrases:  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MAX_LENGTH, RED</a:t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Java Coding Conventions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985" y="1412776"/>
            <a:ext cx="8928100" cy="4896569"/>
          </a:xfrm>
        </p:spPr>
        <p:txBody>
          <a:bodyPr/>
          <a:lstStyle/>
          <a:p>
            <a:r>
              <a:rPr lang="en-US" dirty="0" smtClean="0"/>
              <a:t>Naming conventions (continued):</a:t>
            </a:r>
          </a:p>
          <a:p>
            <a:pPr lvl="1"/>
            <a:r>
              <a:rPr lang="en-US" dirty="0" smtClean="0"/>
              <a:t>Fields: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lowerCamelCase</a:t>
            </a:r>
            <a:r>
              <a:rPr lang="en-US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007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Typically </a:t>
            </a:r>
            <a:r>
              <a:rPr lang="en-US" dirty="0"/>
              <a:t>nouns or noun phrases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r>
              <a:rPr lang="en-US" dirty="0" smtClean="0"/>
              <a:t>Local variables: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lowerCamelCase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May be abbreviated more liberally. E.g. one char. names may be used for temp. or looping variables: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i,j,k,n</a:t>
            </a:r>
            <a:endParaRPr lang="en-US" dirty="0" smtClean="0"/>
          </a:p>
          <a:p>
            <a:pPr lvl="1"/>
            <a:r>
              <a:rPr lang="en-US" dirty="0" smtClean="0"/>
              <a:t>Apply camel case rules also on abbreviations: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endParaRPr lang="en-US" dirty="0"/>
          </a:p>
          <a:p>
            <a:pPr lvl="1"/>
            <a:r>
              <a:rPr lang="en-US" dirty="0"/>
              <a:t>Use English </a:t>
            </a:r>
            <a:r>
              <a:rPr lang="en-US" dirty="0" smtClean="0"/>
              <a:t>language </a:t>
            </a:r>
            <a:endParaRPr lang="en-US" dirty="0"/>
          </a:p>
          <a:p>
            <a:pPr lvl="1"/>
            <a:r>
              <a:rPr lang="en-US" dirty="0" smtClean="0"/>
              <a:t>Names for items with a large scope may be longer </a:t>
            </a:r>
            <a:br>
              <a:rPr lang="en-US" dirty="0" smtClean="0"/>
            </a:br>
            <a:r>
              <a:rPr lang="en-US" dirty="0" smtClean="0"/>
              <a:t>but names with a small should be kept short</a:t>
            </a:r>
          </a:p>
          <a:p>
            <a:pPr lvl="1"/>
            <a:r>
              <a:rPr lang="en-US" dirty="0" smtClean="0"/>
              <a:t>Don’t repeat the class name in fields and methods</a:t>
            </a:r>
            <a:br>
              <a:rPr lang="en-US" dirty="0" smtClean="0"/>
            </a:b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Line.length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Line.lineLength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Java Coding Conventions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0" y="1196752"/>
            <a:ext cx="8928100" cy="4896569"/>
          </a:xfrm>
        </p:spPr>
        <p:txBody>
          <a:bodyPr/>
          <a:lstStyle/>
          <a:p>
            <a:r>
              <a:rPr lang="en-US" dirty="0" smtClean="0"/>
              <a:t>Other coding conventions:</a:t>
            </a:r>
          </a:p>
          <a:p>
            <a:pPr lvl="1"/>
            <a:r>
              <a:rPr lang="en-US" dirty="0" smtClean="0"/>
              <a:t>Don’t use “magic numbers” (literals) in your code. Exceptions are: 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1"/>
            <a:r>
              <a:rPr lang="en-US" dirty="0" smtClean="0"/>
              <a:t>Declare variables in the smallest scope possible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MAX_LENGTH; </a:t>
            </a:r>
            <a:r>
              <a:rPr lang="en-US" dirty="0" err="1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7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Java Coding Conventions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62" y="1484784"/>
            <a:ext cx="8928100" cy="4896569"/>
          </a:xfrm>
        </p:spPr>
        <p:txBody>
          <a:bodyPr/>
          <a:lstStyle/>
          <a:p>
            <a:r>
              <a:rPr lang="en-US" dirty="0" smtClean="0"/>
              <a:t>Other coding conventions …:</a:t>
            </a:r>
          </a:p>
          <a:p>
            <a:pPr lvl="1"/>
            <a:r>
              <a:rPr lang="en-US" dirty="0" smtClean="0"/>
              <a:t>Don’t declare public fields. Use setter and getter methods to access the fields.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return length;</a:t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length){</a:t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length;</a:t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9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1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used to automatically generate a documentation from comments in the Java code. </a:t>
            </a:r>
            <a:br>
              <a:rPr lang="en-US" dirty="0" smtClean="0"/>
            </a:br>
            <a:r>
              <a:rPr lang="en-US" dirty="0" smtClean="0"/>
              <a:t>(similar to </a:t>
            </a:r>
            <a:r>
              <a:rPr lang="en-US" dirty="0" err="1" smtClean="0"/>
              <a:t>Doxygen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generates a HTML documentation</a:t>
            </a:r>
          </a:p>
          <a:p>
            <a:r>
              <a:rPr lang="en-US" dirty="0" smtClean="0"/>
              <a:t>Javadoc comment blocks start with </a:t>
            </a:r>
            <a:r>
              <a:rPr lang="en-US" dirty="0"/>
              <a:t>” </a:t>
            </a:r>
            <a:r>
              <a:rPr lang="en-US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en-US" dirty="0"/>
              <a:t>”</a:t>
            </a:r>
            <a:r>
              <a:rPr lang="en-US" dirty="0" smtClean="0"/>
              <a:t> and ends </a:t>
            </a:r>
            <a:r>
              <a:rPr lang="en-US" dirty="0"/>
              <a:t>with ” </a:t>
            </a:r>
            <a:r>
              <a:rPr lang="en-US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dirty="0"/>
              <a:t> ”</a:t>
            </a:r>
          </a:p>
          <a:p>
            <a:r>
              <a:rPr lang="en-US" dirty="0" smtClean="0"/>
              <a:t>Other Java comment </a:t>
            </a:r>
            <a:r>
              <a:rPr lang="en-US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...*/ </a:t>
            </a:r>
            <a:r>
              <a:rPr lang="en-US" dirty="0" smtClean="0"/>
              <a:t>or </a:t>
            </a:r>
            <a:r>
              <a:rPr lang="en-US" sz="2400" dirty="0" smtClean="0">
                <a:solidFill>
                  <a:srgbClr val="009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</a:t>
            </a:r>
            <a:r>
              <a:rPr lang="en-US" dirty="0" smtClean="0"/>
              <a:t>is ignored by the Javadoc tool.</a:t>
            </a:r>
          </a:p>
          <a:p>
            <a:r>
              <a:rPr lang="en-US" dirty="0" smtClean="0"/>
              <a:t>Javadoc comments are always placed directly before the statement to be documented.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encrypted-tbn3.gstatic.com/images?q=tbn:ANd9GcR_kY4DXaSCA76L8UiImSsa6jj9JCl1GCNu5Euy45snmqxjxR7sXO6baI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0"/>
            <a:ext cx="2232248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951" y="1412776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Tools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Generate </a:t>
            </a:r>
            <a:r>
              <a:rPr lang="en-US" sz="2400" dirty="0" err="1" smtClean="0"/>
              <a:t>JavaDoc</a:t>
            </a:r>
            <a:r>
              <a:rPr lang="en-US" sz="2400" dirty="0" smtClean="0"/>
              <a:t> …</a:t>
            </a:r>
          </a:p>
          <a:p>
            <a:r>
              <a:rPr lang="en-US" sz="2400" dirty="0" smtClean="0"/>
              <a:t>Choose these settings -&gt;</a:t>
            </a:r>
          </a:p>
          <a:p>
            <a:r>
              <a:rPr lang="en-US" sz="2400" dirty="0" smtClean="0"/>
              <a:t>Define the output directory.</a:t>
            </a:r>
            <a:br>
              <a:rPr lang="en-US" sz="2400" dirty="0" smtClean="0"/>
            </a:br>
            <a:r>
              <a:rPr lang="en-US" sz="2400" dirty="0" smtClean="0"/>
              <a:t>You may choose a subfolder “doc”</a:t>
            </a:r>
            <a:br>
              <a:rPr lang="en-US" sz="2400" dirty="0" smtClean="0"/>
            </a:br>
            <a:r>
              <a:rPr lang="en-US" sz="2400" dirty="0" smtClean="0"/>
              <a:t>in the App root folder.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with Android Studio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12776"/>
            <a:ext cx="3802987" cy="50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Folienvorlage_SoE_english_blaues_Logo-1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Folienvorlage_SoE_english_blaues_Logo-1</Template>
  <TotalTime>0</TotalTime>
  <Words>262</Words>
  <Application>Microsoft Office PowerPoint</Application>
  <PresentationFormat>Bildschirmpräsentation (4:3)</PresentationFormat>
  <Paragraphs>101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Folienvorlage_SoE_english_blaues_Logo-1</vt:lpstr>
      <vt:lpstr>ETP2</vt:lpstr>
      <vt:lpstr>General Recommendation</vt:lpstr>
      <vt:lpstr>Android Code Style Rules</vt:lpstr>
      <vt:lpstr>Standard Java Coding Conventions </vt:lpstr>
      <vt:lpstr>Standard Java Coding Conventions </vt:lpstr>
      <vt:lpstr>Standard Java Coding Conventions </vt:lpstr>
      <vt:lpstr>Standard Java Coding Conventions </vt:lpstr>
      <vt:lpstr>Javadoc</vt:lpstr>
      <vt:lpstr>Javadoc with Android Studio</vt:lpstr>
      <vt:lpstr>Javadoc with Android Studio</vt:lpstr>
      <vt:lpstr>Javadoc General Rules </vt:lpstr>
      <vt:lpstr>Common Javadoc Tags</vt:lpstr>
      <vt:lpstr>Javadoc Example</vt:lpstr>
      <vt:lpstr>Javadoc Example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ETP2</dc:title>
  <dc:creator>Ehrensperger Andreas (eand)</dc:creator>
  <cp:lastModifiedBy>Ehrensperger Andreas (eand)</cp:lastModifiedBy>
  <cp:revision>48</cp:revision>
  <cp:lastPrinted>2017-04-23T17:53:50Z</cp:lastPrinted>
  <dcterms:created xsi:type="dcterms:W3CDTF">2016-02-01T13:10:25Z</dcterms:created>
  <dcterms:modified xsi:type="dcterms:W3CDTF">2017-04-23T17:55:19Z</dcterms:modified>
</cp:coreProperties>
</file>