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303" r:id="rId2"/>
    <p:sldId id="313" r:id="rId3"/>
    <p:sldId id="305" r:id="rId4"/>
    <p:sldId id="306" r:id="rId5"/>
    <p:sldId id="307" r:id="rId6"/>
    <p:sldId id="308" r:id="rId7"/>
    <p:sldId id="309" r:id="rId8"/>
    <p:sldId id="312" r:id="rId9"/>
    <p:sldId id="310" r:id="rId10"/>
    <p:sldId id="311" r:id="rId11"/>
    <p:sldId id="314" r:id="rId12"/>
  </p:sldIdLst>
  <p:sldSz cx="10693400" cy="7561263"/>
  <p:notesSz cx="6864350" cy="9996488"/>
  <p:defaultTextStyle>
    <a:defPPr>
      <a:defRPr lang="de-DE"/>
    </a:defPPr>
    <a:lvl1pPr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2">
          <p15:clr>
            <a:srgbClr val="A4A3A4"/>
          </p15:clr>
        </p15:guide>
        <p15:guide id="2" orient="horz" pos="1139">
          <p15:clr>
            <a:srgbClr val="A4A3A4"/>
          </p15:clr>
        </p15:guide>
        <p15:guide id="3" orient="horz" pos="4203">
          <p15:clr>
            <a:srgbClr val="A4A3A4"/>
          </p15:clr>
        </p15:guide>
        <p15:guide id="4" orient="horz" pos="4227">
          <p15:clr>
            <a:srgbClr val="A4A3A4"/>
          </p15:clr>
        </p15:guide>
        <p15:guide id="5" orient="horz" pos="856">
          <p15:clr>
            <a:srgbClr val="A4A3A4"/>
          </p15:clr>
        </p15:guide>
        <p15:guide id="6" pos="3368">
          <p15:clr>
            <a:srgbClr val="A4A3A4"/>
          </p15:clr>
        </p15:guide>
        <p15:guide id="7" pos="869">
          <p15:clr>
            <a:srgbClr val="A4A3A4"/>
          </p15:clr>
        </p15:guide>
        <p15:guide id="8" pos="65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CEE"/>
    <a:srgbClr val="AED8DC"/>
    <a:srgbClr val="BEE0E4"/>
    <a:srgbClr val="ECF7F8"/>
    <a:srgbClr val="E1F2F3"/>
    <a:srgbClr val="FFCCCC"/>
    <a:srgbClr val="FFFF99"/>
    <a:srgbClr val="0064BA"/>
    <a:srgbClr val="FF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1" autoAdjust="0"/>
    <p:restoredTop sz="98401" autoAdjust="0"/>
  </p:normalViewPr>
  <p:slideViewPr>
    <p:cSldViewPr snapToGrid="0">
      <p:cViewPr>
        <p:scale>
          <a:sx n="75" d="100"/>
          <a:sy n="75" d="100"/>
        </p:scale>
        <p:origin x="-852" y="96"/>
      </p:cViewPr>
      <p:guideLst>
        <p:guide orient="horz" pos="2382"/>
        <p:guide orient="horz" pos="1139"/>
        <p:guide orient="horz" pos="4203"/>
        <p:guide orient="horz" pos="4227"/>
        <p:guide orient="horz" pos="856"/>
        <p:guide pos="3368"/>
        <p:guide pos="869"/>
        <p:guide pos="6554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594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594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72E841-A1B6-464D-83EE-DBB80D41E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10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594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49300"/>
            <a:ext cx="53022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128" y="4749379"/>
            <a:ext cx="5492094" cy="449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594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FBAC5F-CE48-4276-A9F5-961BC0A7B1F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2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38" y="628650"/>
            <a:ext cx="6837362" cy="1258888"/>
          </a:xfrm>
        </p:spPr>
        <p:txBody>
          <a:bodyPr/>
          <a:lstStyle>
            <a:lvl1pPr>
              <a:lnSpc>
                <a:spcPts val="3100"/>
              </a:lnSpc>
              <a:spcAft>
                <a:spcPts val="1600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8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938D43-903D-4049-A87C-408FF9759FC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42731" y="70798"/>
            <a:ext cx="1905404" cy="1033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668C-0E8A-43BA-856B-74F1436FE1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8" y="628650"/>
            <a:ext cx="2254250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8" y="628650"/>
            <a:ext cx="6610350" cy="58483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556C-2F52-4690-9C19-4721A7E33C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0B21E-9BD6-47E6-A475-244777773D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65F7-982D-4007-AD66-A1AF9A3160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F2E0-9B8A-4DE0-A002-710AB4EF39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11B33-DFD5-4917-96E5-8FCF3210EF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B94AF-6F59-4F3E-95F2-1D5C58E03F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DE4E6-6FF5-4226-9BE9-4DC89C8209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45553-AF8C-409D-9265-EC563F785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6BA45-2A7D-47BA-911A-7E4066432E4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628650"/>
            <a:ext cx="7558087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8" y="1798638"/>
            <a:ext cx="9017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4325" y="7124700"/>
            <a:ext cx="1214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9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62A390-E72F-4DBB-8573-913CAD467C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0246" name="Picture 18" descr="zhaw_LO_d_blau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1042988" rtl="0" eaLnBrk="0" fontAlgn="base" hangingPunct="0">
        <a:lnSpc>
          <a:spcPts val="3200"/>
        </a:lnSpc>
        <a:spcBef>
          <a:spcPct val="0"/>
        </a:spcBef>
        <a:spcAft>
          <a:spcPts val="16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41313" algn="l" defTabSz="1042988" rtl="0" eaLnBrk="0" fontAlgn="base" hangingPunct="0">
        <a:lnSpc>
          <a:spcPts val="2800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47788" indent="-261938" algn="l" defTabSz="104298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38325" indent="-260350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44738" indent="-258763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8019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591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7163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735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460375" y="515621"/>
            <a:ext cx="7908582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Moodlight</a:t>
            </a:r>
            <a:r>
              <a:rPr lang="en-GB" sz="3600" dirty="0"/>
              <a:t> Reference App</a:t>
            </a:r>
            <a:endParaRPr lang="en-GB" sz="3600" noProof="0" dirty="0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075815" y="1495469"/>
            <a:ext cx="8388985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chemeClr val="tx2"/>
                </a:solidFill>
                <a:latin typeface="Arial" charset="0"/>
              </a:rPr>
              <a:t>The </a:t>
            </a:r>
            <a:r>
              <a:rPr lang="en-GB" b="0" dirty="0" err="1" smtClean="0">
                <a:solidFill>
                  <a:schemeClr val="tx2"/>
                </a:solidFill>
                <a:latin typeface="Arial" charset="0"/>
              </a:rPr>
              <a:t>Moodlight</a:t>
            </a:r>
            <a:r>
              <a:rPr lang="en-GB" b="0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GB" b="0" dirty="0">
                <a:solidFill>
                  <a:schemeClr val="tx2"/>
                </a:solidFill>
                <a:latin typeface="Arial" charset="0"/>
              </a:rPr>
              <a:t>Reference </a:t>
            </a:r>
            <a:r>
              <a:rPr lang="en-GB" b="0" dirty="0" smtClean="0">
                <a:solidFill>
                  <a:schemeClr val="tx2"/>
                </a:solidFill>
                <a:latin typeface="Arial" charset="0"/>
              </a:rPr>
              <a:t>App</a:t>
            </a:r>
            <a:br>
              <a:rPr lang="en-GB" b="0" dirty="0" smtClean="0">
                <a:solidFill>
                  <a:schemeClr val="tx2"/>
                </a:solidFill>
                <a:latin typeface="Arial" charset="0"/>
              </a:rPr>
            </a:br>
            <a:r>
              <a:rPr lang="en-GB" b="0" dirty="0" smtClean="0">
                <a:solidFill>
                  <a:schemeClr val="tx2"/>
                </a:solidFill>
                <a:latin typeface="Arial" charset="0"/>
              </a:rPr>
              <a:t>is </a:t>
            </a:r>
            <a:r>
              <a:rPr lang="en-GB" b="0" dirty="0">
                <a:solidFill>
                  <a:schemeClr val="tx2"/>
                </a:solidFill>
                <a:latin typeface="Arial" charset="0"/>
              </a:rPr>
              <a:t>based on </a:t>
            </a:r>
            <a:r>
              <a:rPr lang="en-GB" dirty="0">
                <a:solidFill>
                  <a:schemeClr val="tx2"/>
                </a:solidFill>
                <a:latin typeface="Arial" charset="0"/>
              </a:rPr>
              <a:t>ONE </a:t>
            </a:r>
            <a:r>
              <a:rPr lang="en-GB" dirty="0" smtClean="0">
                <a:solidFill>
                  <a:schemeClr val="tx2"/>
                </a:solidFill>
                <a:latin typeface="Arial" charset="0"/>
              </a:rPr>
              <a:t>Activity</a:t>
            </a:r>
            <a:r>
              <a:rPr lang="en-GB" b="0" dirty="0" smtClean="0">
                <a:solidFill>
                  <a:schemeClr val="tx2"/>
                </a:solidFill>
                <a:latin typeface="Arial" charset="0"/>
              </a:rPr>
              <a:t/>
            </a:r>
            <a:br>
              <a:rPr lang="en-GB" b="0" dirty="0" smtClean="0">
                <a:solidFill>
                  <a:schemeClr val="tx2"/>
                </a:solidFill>
                <a:latin typeface="Arial" charset="0"/>
              </a:rPr>
            </a:br>
            <a:r>
              <a:rPr lang="en-GB" b="0" dirty="0" smtClean="0">
                <a:solidFill>
                  <a:schemeClr val="tx2"/>
                </a:solidFill>
                <a:latin typeface="Arial" charset="0"/>
              </a:rPr>
              <a:t>and …</a:t>
            </a:r>
            <a:endParaRPr lang="en-GB" b="0" dirty="0" smtClean="0">
              <a:solidFill>
                <a:schemeClr val="tx2"/>
              </a:solidFill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chemeClr val="tx2"/>
                </a:solidFill>
                <a:latin typeface="Arial" charset="0"/>
              </a:rPr>
              <a:t>a Toolbar with the </a:t>
            </a:r>
            <a:r>
              <a:rPr lang="en-GB" dirty="0" smtClean="0">
                <a:solidFill>
                  <a:schemeClr val="tx2"/>
                </a:solidFill>
                <a:latin typeface="Arial" charset="0"/>
              </a:rPr>
              <a:t>menu items</a:t>
            </a:r>
            <a:r>
              <a:rPr lang="en-GB" b="0" dirty="0" smtClean="0">
                <a:solidFill>
                  <a:schemeClr val="tx2"/>
                </a:solidFill>
                <a:latin typeface="Arial" charset="0"/>
              </a:rPr>
              <a:t/>
            </a:r>
            <a:br>
              <a:rPr lang="en-GB" b="0" dirty="0" smtClean="0">
                <a:solidFill>
                  <a:schemeClr val="tx2"/>
                </a:solidFill>
                <a:latin typeface="Arial" charset="0"/>
              </a:rPr>
            </a:br>
            <a:r>
              <a:rPr lang="en-GB" b="0" dirty="0" smtClean="0">
                <a:solidFill>
                  <a:schemeClr val="tx2"/>
                </a:solidFill>
                <a:latin typeface="Arial" charset="0"/>
              </a:rPr>
              <a:t>which (on click</a:t>
            </a:r>
            <a:r>
              <a:rPr lang="en-GB" b="0" dirty="0" smtClean="0">
                <a:solidFill>
                  <a:schemeClr val="tx2"/>
                </a:solidFill>
                <a:latin typeface="Arial" charset="0"/>
              </a:rPr>
              <a:t>) …</a:t>
            </a:r>
            <a:endParaRPr lang="en-GB" b="0" dirty="0" smtClean="0">
              <a:solidFill>
                <a:schemeClr val="tx2"/>
              </a:solidFill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chemeClr val="tx2"/>
                </a:solidFill>
                <a:latin typeface="Arial" charset="0"/>
              </a:rPr>
              <a:t>load the associated </a:t>
            </a:r>
            <a:r>
              <a:rPr lang="en-GB" dirty="0" smtClean="0">
                <a:solidFill>
                  <a:schemeClr val="tx2"/>
                </a:solidFill>
                <a:latin typeface="Arial" charset="0"/>
              </a:rPr>
              <a:t>Fragments</a:t>
            </a:r>
            <a:r>
              <a:rPr lang="en-GB" b="0" dirty="0" smtClean="0">
                <a:solidFill>
                  <a:schemeClr val="tx2"/>
                </a:solidFill>
                <a:latin typeface="Arial" charset="0"/>
              </a:rPr>
              <a:t/>
            </a:r>
            <a:br>
              <a:rPr lang="en-GB" b="0" dirty="0" smtClean="0">
                <a:solidFill>
                  <a:schemeClr val="tx2"/>
                </a:solidFill>
                <a:latin typeface="Arial" charset="0"/>
              </a:rPr>
            </a:br>
            <a:r>
              <a:rPr lang="en-GB" b="0" dirty="0" smtClean="0">
                <a:solidFill>
                  <a:schemeClr val="tx2"/>
                </a:solidFill>
                <a:latin typeface="Arial" charset="0"/>
              </a:rPr>
              <a:t>with the views (text, slider, …)</a:t>
            </a:r>
          </a:p>
          <a:p>
            <a:pPr eaLnBrk="1" hangingPunct="1"/>
            <a:endParaRPr lang="en-GB" b="0" dirty="0">
              <a:solidFill>
                <a:schemeClr val="tx2"/>
              </a:solidFill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" name="AutoShape 4" descr="Bildergebnis für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484335"/>
            <a:ext cx="1463040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1732860"/>
            <a:ext cx="30226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 bwMode="auto">
          <a:xfrm flipV="1">
            <a:off x="3556000" y="2215856"/>
            <a:ext cx="3886200" cy="7315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Gerade Verbindung mit Pfeil 17"/>
          <p:cNvCxnSpPr/>
          <p:nvPr/>
        </p:nvCxnSpPr>
        <p:spPr bwMode="auto">
          <a:xfrm flipV="1">
            <a:off x="6477000" y="2215856"/>
            <a:ext cx="2794000" cy="7315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Gerade Verbindung mit Pfeil 19"/>
          <p:cNvCxnSpPr/>
          <p:nvPr/>
        </p:nvCxnSpPr>
        <p:spPr bwMode="auto">
          <a:xfrm flipV="1">
            <a:off x="6477000" y="2215857"/>
            <a:ext cx="3403600" cy="7315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101403"/>
            <a:ext cx="3062857" cy="199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71" y="4905720"/>
            <a:ext cx="3062857" cy="218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Gerade Verbindung mit Pfeil 15"/>
          <p:cNvCxnSpPr>
            <a:endCxn id="2050" idx="0"/>
          </p:cNvCxnSpPr>
          <p:nvPr/>
        </p:nvCxnSpPr>
        <p:spPr bwMode="auto">
          <a:xfrm flipH="1">
            <a:off x="1991804" y="2215857"/>
            <a:ext cx="7431597" cy="28855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Gerade Verbindung mit Pfeil 18"/>
          <p:cNvCxnSpPr>
            <a:endCxn id="2051" idx="0"/>
          </p:cNvCxnSpPr>
          <p:nvPr/>
        </p:nvCxnSpPr>
        <p:spPr bwMode="auto">
          <a:xfrm flipH="1">
            <a:off x="5499100" y="2215855"/>
            <a:ext cx="4487006" cy="26898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933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460375" y="515621"/>
            <a:ext cx="7908582" cy="792480"/>
          </a:xfrm>
        </p:spPr>
        <p:txBody>
          <a:bodyPr anchor="ctr"/>
          <a:lstStyle/>
          <a:p>
            <a:pPr eaLnBrk="1" hangingPunct="1"/>
            <a:r>
              <a:rPr lang="en-GB" sz="3600" dirty="0" smtClean="0"/>
              <a:t>Javadoc: Tips</a:t>
            </a:r>
            <a:endParaRPr lang="en-GB" sz="3600" noProof="0" dirty="0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10</a:t>
            </a:fld>
            <a:endParaRPr lang="en-GB" dirty="0"/>
          </a:p>
        </p:txBody>
      </p:sp>
      <p:sp>
        <p:nvSpPr>
          <p:cNvPr id="4" name="AutoShape 4" descr="Bildergebnis für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" name="Textfeld 1"/>
          <p:cNvSpPr txBox="1"/>
          <p:nvPr/>
        </p:nvSpPr>
        <p:spPr>
          <a:xfrm>
            <a:off x="460373" y="1308100"/>
            <a:ext cx="10233027" cy="524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Short </a:t>
            </a:r>
            <a:r>
              <a:rPr lang="en-US" b="0" dirty="0"/>
              <a:t>description ends with ". x" where x stands for any uppercase letter or end of line.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Use &lt;p&gt; to start a new paragraph and </a:t>
            </a:r>
            <a:br>
              <a:rPr lang="en-US" b="0" dirty="0"/>
            </a:br>
            <a:r>
              <a:rPr lang="en-US" b="0" dirty="0"/>
              <a:t>&lt;</a:t>
            </a:r>
            <a:r>
              <a:rPr lang="en-US" b="0" dirty="0" err="1"/>
              <a:t>br</a:t>
            </a:r>
            <a:r>
              <a:rPr lang="en-US" b="0" dirty="0"/>
              <a:t>&gt; to start a new line</a:t>
            </a:r>
            <a:r>
              <a:rPr lang="en-US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To include an image use:</a:t>
            </a:r>
            <a:br>
              <a:rPr lang="en-US" b="0" dirty="0" smtClean="0"/>
            </a:br>
            <a:r>
              <a:rPr lang="de-CH" b="0" dirty="0"/>
              <a:t>&lt;</a:t>
            </a:r>
            <a:r>
              <a:rPr lang="de-CH" b="0" dirty="0" err="1"/>
              <a:t>img</a:t>
            </a:r>
            <a:r>
              <a:rPr lang="de-CH" b="0" dirty="0"/>
              <a:t> </a:t>
            </a:r>
            <a:r>
              <a:rPr lang="de-CH" b="0" dirty="0" err="1"/>
              <a:t>src</a:t>
            </a:r>
            <a:r>
              <a:rPr lang="de-CH" b="0" dirty="0"/>
              <a:t>="{@</a:t>
            </a:r>
            <a:r>
              <a:rPr lang="de-CH" b="0" dirty="0" err="1"/>
              <a:t>docRoot</a:t>
            </a:r>
            <a:r>
              <a:rPr lang="de-CH" b="0" dirty="0"/>
              <a:t>}/</a:t>
            </a:r>
            <a:r>
              <a:rPr lang="de-CH" b="0" dirty="0" err="1" smtClean="0"/>
              <a:t>images</a:t>
            </a:r>
            <a:r>
              <a:rPr lang="de-CH" b="0" dirty="0" smtClean="0"/>
              <a:t>/image.jpg" </a:t>
            </a:r>
            <a:r>
              <a:rPr lang="de-CH" b="0" dirty="0"/>
              <a:t>alt="</a:t>
            </a:r>
            <a:r>
              <a:rPr lang="de-CH" b="0" dirty="0" err="1"/>
              <a:t>screenshot</a:t>
            </a:r>
            <a:r>
              <a:rPr lang="de-CH" b="0" dirty="0" smtClean="0"/>
              <a:t>"&gt;</a:t>
            </a:r>
            <a:endParaRPr lang="en-US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In </a:t>
            </a:r>
            <a:r>
              <a:rPr lang="en-US" b="0" dirty="0"/>
              <a:t>other words: HTML tags can be used for formatting the documentation. </a:t>
            </a:r>
            <a:endParaRPr lang="en-US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Use the examples in the </a:t>
            </a:r>
            <a:r>
              <a:rPr lang="en-US" b="0" dirty="0" err="1" smtClean="0"/>
              <a:t>Moodlight</a:t>
            </a:r>
            <a:r>
              <a:rPr lang="en-US" b="0" dirty="0" smtClean="0"/>
              <a:t> Reference App.</a:t>
            </a:r>
            <a:endParaRPr lang="en-US" b="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CH" b="0" dirty="0"/>
          </a:p>
        </p:txBody>
      </p:sp>
    </p:spTree>
    <p:extLst>
      <p:ext uri="{BB962C8B-B14F-4D97-AF65-F5344CB8AC3E}">
        <p14:creationId xmlns:p14="http://schemas.microsoft.com/office/powerpoint/2010/main" val="32501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460375" y="515621"/>
            <a:ext cx="7908582" cy="792480"/>
          </a:xfrm>
        </p:spPr>
        <p:txBody>
          <a:bodyPr anchor="ctr"/>
          <a:lstStyle/>
          <a:p>
            <a:pPr eaLnBrk="1" hangingPunct="1"/>
            <a:r>
              <a:rPr lang="en-GB" sz="3600" dirty="0" err="1" smtClean="0"/>
              <a:t>Moodlight</a:t>
            </a:r>
            <a:r>
              <a:rPr lang="en-GB" sz="3600" dirty="0" smtClean="0"/>
              <a:t> Reference App: Files</a:t>
            </a:r>
            <a:endParaRPr lang="en-GB" sz="3600" noProof="0" dirty="0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11</a:t>
            </a:fld>
            <a:endParaRPr lang="en-GB" dirty="0"/>
          </a:p>
        </p:txBody>
      </p:sp>
      <p:sp>
        <p:nvSpPr>
          <p:cNvPr id="4" name="AutoShape 4" descr="Bildergebnis für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" name="Textfeld 1"/>
          <p:cNvSpPr txBox="1"/>
          <p:nvPr/>
        </p:nvSpPr>
        <p:spPr>
          <a:xfrm>
            <a:off x="460372" y="1308100"/>
            <a:ext cx="10233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b="0" dirty="0" smtClean="0"/>
              <a:t>Import </a:t>
            </a:r>
            <a:r>
              <a:rPr lang="de-CH" b="0" dirty="0" err="1" smtClean="0"/>
              <a:t>the</a:t>
            </a:r>
            <a:r>
              <a:rPr lang="de-CH" b="0" dirty="0" smtClean="0"/>
              <a:t> Android </a:t>
            </a:r>
            <a:r>
              <a:rPr lang="de-CH" b="0" dirty="0" err="1" smtClean="0"/>
              <a:t>project</a:t>
            </a:r>
            <a:r>
              <a:rPr lang="de-CH" b="0" dirty="0" smtClean="0"/>
              <a:t> (</a:t>
            </a:r>
            <a:r>
              <a:rPr lang="de-CH" b="0" dirty="0" err="1" smtClean="0"/>
              <a:t>zip</a:t>
            </a:r>
            <a:r>
              <a:rPr lang="de-CH" b="0" smtClean="0"/>
              <a:t>-file) </a:t>
            </a:r>
            <a:r>
              <a:rPr lang="de-CH" b="0" dirty="0" err="1" smtClean="0"/>
              <a:t>from</a:t>
            </a:r>
            <a:r>
              <a:rPr lang="de-CH" b="0" dirty="0"/>
              <a:t>:</a:t>
            </a:r>
            <a:br>
              <a:rPr lang="de-CH" b="0" dirty="0"/>
            </a:br>
            <a:r>
              <a:rPr lang="de-CH" dirty="0"/>
              <a:t>\\shared.zhaw.ch\pools\t\T-ZSN-ETP\Android_App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b="0" dirty="0" err="1" smtClean="0"/>
              <a:t>Javadoc</a:t>
            </a:r>
            <a:r>
              <a:rPr lang="de-CH" b="0" dirty="0" smtClean="0"/>
              <a:t> </a:t>
            </a:r>
            <a:r>
              <a:rPr lang="de-CH" b="0" dirty="0" err="1" smtClean="0"/>
              <a:t>documentation</a:t>
            </a:r>
            <a:r>
              <a:rPr lang="de-CH" b="0" dirty="0" smtClean="0"/>
              <a:t/>
            </a:r>
            <a:br>
              <a:rPr lang="de-CH" b="0" dirty="0" smtClean="0"/>
            </a:br>
            <a:r>
              <a:rPr lang="de-CH" dirty="0" smtClean="0"/>
              <a:t>…/</a:t>
            </a:r>
            <a:r>
              <a:rPr lang="de-CH" dirty="0" err="1"/>
              <a:t>MoodlightReferenceApp</a:t>
            </a:r>
            <a:r>
              <a:rPr lang="de-CH" dirty="0"/>
              <a:t>/</a:t>
            </a:r>
            <a:r>
              <a:rPr lang="de-CH" dirty="0" err="1"/>
              <a:t>doc</a:t>
            </a:r>
            <a:r>
              <a:rPr lang="de-CH" dirty="0"/>
              <a:t>/index.html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b="0" dirty="0" smtClean="0"/>
              <a:t>The Java </a:t>
            </a:r>
            <a:r>
              <a:rPr lang="de-CH" b="0" dirty="0" err="1" smtClean="0"/>
              <a:t>code</a:t>
            </a:r>
            <a:r>
              <a:rPr lang="de-CH" b="0" dirty="0"/>
              <a:t/>
            </a:r>
            <a:br>
              <a:rPr lang="de-CH" b="0" dirty="0"/>
            </a:br>
            <a:r>
              <a:rPr lang="de-CH" dirty="0" smtClean="0"/>
              <a:t>…/</a:t>
            </a:r>
            <a:r>
              <a:rPr lang="de-CH" dirty="0" err="1" smtClean="0"/>
              <a:t>MoodlightReferenceApp</a:t>
            </a:r>
            <a:r>
              <a:rPr lang="de-CH" dirty="0" smtClean="0"/>
              <a:t>/</a:t>
            </a:r>
            <a:r>
              <a:rPr lang="de-CH" dirty="0" err="1" smtClean="0"/>
              <a:t>app</a:t>
            </a:r>
            <a:r>
              <a:rPr lang="de-CH" dirty="0" smtClean="0"/>
              <a:t>/</a:t>
            </a:r>
            <a:r>
              <a:rPr lang="de-CH" dirty="0" err="1" smtClean="0"/>
              <a:t>src</a:t>
            </a:r>
            <a:r>
              <a:rPr lang="de-CH" dirty="0" smtClean="0"/>
              <a:t>/</a:t>
            </a:r>
            <a:r>
              <a:rPr lang="de-CH" dirty="0" err="1" smtClean="0"/>
              <a:t>main</a:t>
            </a:r>
            <a:r>
              <a:rPr lang="de-CH" dirty="0" smtClean="0"/>
              <a:t>/</a:t>
            </a:r>
            <a:r>
              <a:rPr lang="de-CH" dirty="0" err="1" smtClean="0"/>
              <a:t>java</a:t>
            </a:r>
            <a:r>
              <a:rPr lang="de-CH" dirty="0" smtClean="0"/>
              <a:t>/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b="0" dirty="0" smtClean="0"/>
              <a:t>The XML </a:t>
            </a:r>
            <a:r>
              <a:rPr lang="de-CH" b="0" dirty="0" err="1" smtClean="0"/>
              <a:t>layout</a:t>
            </a:r>
            <a:r>
              <a:rPr lang="de-CH" b="0" dirty="0"/>
              <a:t/>
            </a:r>
            <a:br>
              <a:rPr lang="de-CH" b="0" dirty="0"/>
            </a:br>
            <a:r>
              <a:rPr lang="de-CH" dirty="0" smtClean="0"/>
              <a:t>…/</a:t>
            </a:r>
            <a:r>
              <a:rPr lang="de-CH" dirty="0" err="1" smtClean="0"/>
              <a:t>MoodlightReferenceApp</a:t>
            </a:r>
            <a:r>
              <a:rPr lang="de-CH" dirty="0" smtClean="0"/>
              <a:t>/</a:t>
            </a:r>
            <a:r>
              <a:rPr lang="de-CH" dirty="0" err="1" smtClean="0"/>
              <a:t>app</a:t>
            </a:r>
            <a:r>
              <a:rPr lang="de-CH" dirty="0" smtClean="0"/>
              <a:t>/</a:t>
            </a:r>
            <a:r>
              <a:rPr lang="de-CH" dirty="0" err="1" smtClean="0"/>
              <a:t>src</a:t>
            </a:r>
            <a:r>
              <a:rPr lang="de-CH" dirty="0" smtClean="0"/>
              <a:t>/</a:t>
            </a:r>
            <a:r>
              <a:rPr lang="de-CH" dirty="0" err="1" smtClean="0"/>
              <a:t>main</a:t>
            </a:r>
            <a:r>
              <a:rPr lang="de-CH" dirty="0" smtClean="0"/>
              <a:t>/</a:t>
            </a:r>
            <a:r>
              <a:rPr lang="de-CH" dirty="0" err="1" smtClean="0"/>
              <a:t>res</a:t>
            </a:r>
            <a:r>
              <a:rPr lang="de-CH" dirty="0" smtClean="0"/>
              <a:t>/</a:t>
            </a:r>
            <a:r>
              <a:rPr lang="de-CH" dirty="0" err="1" smtClean="0"/>
              <a:t>layout</a:t>
            </a:r>
            <a:r>
              <a:rPr lang="de-CH" dirty="0" smtClean="0"/>
              <a:t>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61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60376" y="1308101"/>
            <a:ext cx="7845424" cy="578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dirty="0" err="1" smtClean="0">
                <a:solidFill>
                  <a:schemeClr val="tx2"/>
                </a:solidFill>
                <a:latin typeface="+mj-lt"/>
              </a:rPr>
              <a:t>MainActivity</a:t>
            </a:r>
            <a:r>
              <a:rPr lang="en-GB" sz="2200" b="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GB" sz="2200" b="0" dirty="0" smtClean="0">
                <a:solidFill>
                  <a:schemeClr val="tx2"/>
                </a:solidFill>
                <a:latin typeface="+mj-lt"/>
              </a:rPr>
            </a:br>
            <a:r>
              <a:rPr lang="en-US" sz="2200" b="0" dirty="0">
                <a:latin typeface="+mj-lt"/>
              </a:rPr>
              <a:t>Command center of the </a:t>
            </a:r>
            <a:r>
              <a:rPr lang="en-US" sz="2200" b="0" dirty="0" smtClean="0">
                <a:latin typeface="+mj-lt"/>
              </a:rPr>
              <a:t>app.</a:t>
            </a:r>
            <a:br>
              <a:rPr lang="en-US" sz="2200" b="0" dirty="0" smtClean="0">
                <a:latin typeface="+mj-lt"/>
              </a:rPr>
            </a:br>
            <a:r>
              <a:rPr lang="en-US" sz="2200" b="0" dirty="0" smtClean="0">
                <a:latin typeface="+mj-lt"/>
              </a:rPr>
              <a:t>Manage </a:t>
            </a:r>
            <a:r>
              <a:rPr lang="en-US" sz="2200" b="0" dirty="0">
                <a:latin typeface="+mj-lt"/>
              </a:rPr>
              <a:t>the fragments of the user </a:t>
            </a:r>
            <a:r>
              <a:rPr lang="en-US" sz="2200" b="0" dirty="0" smtClean="0">
                <a:latin typeface="+mj-lt"/>
              </a:rPr>
              <a:t>interface</a:t>
            </a:r>
            <a:br>
              <a:rPr lang="en-US" sz="2200" b="0" dirty="0" smtClean="0">
                <a:latin typeface="+mj-lt"/>
              </a:rPr>
            </a:br>
            <a:r>
              <a:rPr lang="en-US" sz="2200" b="0" dirty="0" smtClean="0">
                <a:latin typeface="+mj-lt"/>
              </a:rPr>
              <a:t>and </a:t>
            </a:r>
            <a:r>
              <a:rPr lang="en-US" sz="2200" b="0" dirty="0">
                <a:latin typeface="+mj-lt"/>
              </a:rPr>
              <a:t>the connection with the </a:t>
            </a:r>
            <a:r>
              <a:rPr lang="en-US" sz="2200" b="0" dirty="0" err="1">
                <a:latin typeface="+mj-lt"/>
              </a:rPr>
              <a:t>Moodlight</a:t>
            </a:r>
            <a:r>
              <a:rPr lang="en-US" sz="2200" b="0" dirty="0" smtClean="0">
                <a:latin typeface="+mj-lt"/>
              </a:rPr>
              <a:t>.</a:t>
            </a:r>
          </a:p>
          <a:p>
            <a:pPr marL="342900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2"/>
                </a:solidFill>
                <a:latin typeface="+mj-lt"/>
              </a:rPr>
              <a:t>RgbwFragment</a:t>
            </a:r>
            <a:r>
              <a:rPr lang="en-US" sz="2200" b="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2200" b="0" dirty="0" smtClean="0">
                <a:solidFill>
                  <a:schemeClr val="tx2"/>
                </a:solidFill>
                <a:latin typeface="+mj-lt"/>
              </a:rPr>
            </a:br>
            <a:r>
              <a:rPr lang="en-US" sz="2200" b="0" dirty="0" err="1">
                <a:latin typeface="+mj-lt"/>
              </a:rPr>
              <a:t>Red-Green-Blue+White</a:t>
            </a:r>
            <a:r>
              <a:rPr lang="en-US" sz="2200" b="0" dirty="0">
                <a:latin typeface="+mj-lt"/>
              </a:rPr>
              <a:t> view (fragment) of the </a:t>
            </a:r>
            <a:r>
              <a:rPr lang="en-US" sz="2200" b="0" dirty="0" smtClean="0">
                <a:latin typeface="+mj-lt"/>
              </a:rPr>
              <a:t>app.</a:t>
            </a:r>
            <a:br>
              <a:rPr lang="en-US" sz="2200" b="0" dirty="0" smtClean="0">
                <a:latin typeface="+mj-lt"/>
              </a:rPr>
            </a:br>
            <a:r>
              <a:rPr lang="en-US" sz="2200" b="0" dirty="0" smtClean="0">
                <a:latin typeface="+mj-lt"/>
              </a:rPr>
              <a:t>Standard </a:t>
            </a:r>
            <a:r>
              <a:rPr lang="en-US" sz="2200" b="0" dirty="0">
                <a:latin typeface="+mj-lt"/>
              </a:rPr>
              <a:t>user interface where the brightness of each </a:t>
            </a:r>
            <a:r>
              <a:rPr lang="en-US" sz="2200" b="0" dirty="0" err="1" smtClean="0">
                <a:latin typeface="+mj-lt"/>
              </a:rPr>
              <a:t>colour</a:t>
            </a:r>
            <a:r>
              <a:rPr lang="en-US" sz="2200" b="0" dirty="0" smtClean="0">
                <a:latin typeface="+mj-lt"/>
              </a:rPr>
              <a:t> can </a:t>
            </a:r>
            <a:r>
              <a:rPr lang="en-US" sz="2200" b="0" dirty="0">
                <a:latin typeface="+mj-lt"/>
              </a:rPr>
              <a:t>be adjusted </a:t>
            </a:r>
            <a:r>
              <a:rPr lang="en-US" sz="2200" b="0" dirty="0" smtClean="0">
                <a:latin typeface="+mj-lt"/>
              </a:rPr>
              <a:t>by </a:t>
            </a:r>
            <a:r>
              <a:rPr lang="en-US" sz="2200" b="0" dirty="0">
                <a:latin typeface="+mj-lt"/>
              </a:rPr>
              <a:t>changing the position of </a:t>
            </a:r>
            <a:r>
              <a:rPr lang="en-US" sz="2200" b="0" dirty="0" smtClean="0">
                <a:latin typeface="+mj-lt"/>
              </a:rPr>
              <a:t>a </a:t>
            </a:r>
            <a:r>
              <a:rPr lang="en-US" sz="2200" b="0" dirty="0" err="1" smtClean="0">
                <a:latin typeface="+mj-lt"/>
              </a:rPr>
              <a:t>SeekBar</a:t>
            </a:r>
            <a:r>
              <a:rPr lang="en-US" sz="2200" b="0" dirty="0" smtClean="0">
                <a:latin typeface="+mj-lt"/>
              </a:rPr>
              <a:t>.</a:t>
            </a:r>
          </a:p>
          <a:p>
            <a:pPr marL="342900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</a:rPr>
              <a:t>ServiceFragment</a:t>
            </a:r>
            <a:r>
              <a:rPr lang="en-US" sz="2200" b="0" dirty="0" smtClean="0">
                <a:latin typeface="+mj-lt"/>
              </a:rPr>
              <a:t/>
            </a:r>
            <a:br>
              <a:rPr lang="en-US" sz="2200" b="0" dirty="0" smtClean="0">
                <a:latin typeface="+mj-lt"/>
              </a:rPr>
            </a:br>
            <a:r>
              <a:rPr lang="en-US" sz="2200" b="0" dirty="0" smtClean="0">
                <a:latin typeface="+mj-lt"/>
              </a:rPr>
              <a:t>Service </a:t>
            </a:r>
            <a:r>
              <a:rPr lang="en-US" sz="2200" b="0" dirty="0">
                <a:latin typeface="+mj-lt"/>
              </a:rPr>
              <a:t>view (fragment) of the </a:t>
            </a:r>
            <a:r>
              <a:rPr lang="en-US" sz="2200" b="0" dirty="0" smtClean="0">
                <a:latin typeface="+mj-lt"/>
              </a:rPr>
              <a:t>app. User </a:t>
            </a:r>
            <a:r>
              <a:rPr lang="en-US" sz="2200" b="0" dirty="0">
                <a:latin typeface="+mj-lt"/>
              </a:rPr>
              <a:t>interface where the communication to the </a:t>
            </a:r>
            <a:r>
              <a:rPr lang="en-US" sz="2200" b="0" dirty="0" err="1">
                <a:latin typeface="+mj-lt"/>
              </a:rPr>
              <a:t>Moodlight</a:t>
            </a:r>
            <a:r>
              <a:rPr lang="en-US" sz="2200" b="0" dirty="0">
                <a:latin typeface="+mj-lt"/>
              </a:rPr>
              <a:t> can be controlled manually</a:t>
            </a:r>
            <a:r>
              <a:rPr lang="en-US" sz="2200" b="0" dirty="0" smtClean="0">
                <a:latin typeface="+mj-lt"/>
              </a:rPr>
              <a:t>.</a:t>
            </a:r>
          </a:p>
          <a:p>
            <a:pPr marL="342900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+mj-lt"/>
              </a:rPr>
              <a:t>Connection</a:t>
            </a:r>
            <a:r>
              <a:rPr lang="en-US" sz="2200" b="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2200" b="0" dirty="0" smtClean="0">
                <a:solidFill>
                  <a:schemeClr val="tx2"/>
                </a:solidFill>
                <a:latin typeface="+mj-lt"/>
              </a:rPr>
            </a:br>
            <a:r>
              <a:rPr lang="en-US" sz="2200" b="0" dirty="0"/>
              <a:t>Handles connection and data transfer with the </a:t>
            </a:r>
            <a:r>
              <a:rPr lang="en-US" sz="2200" b="0" dirty="0" err="1"/>
              <a:t>Moodlight</a:t>
            </a:r>
            <a:r>
              <a:rPr lang="en-US" sz="2200" b="0" dirty="0" smtClean="0"/>
              <a:t>.</a:t>
            </a:r>
            <a:br>
              <a:rPr lang="en-US" sz="2200" b="0" dirty="0" smtClean="0"/>
            </a:br>
            <a:r>
              <a:rPr lang="en-US" sz="2200" b="0" dirty="0" smtClean="0"/>
              <a:t>Runs in the background and does not block the </a:t>
            </a:r>
            <a:r>
              <a:rPr lang="en-US" sz="2200" b="0" dirty="0" err="1" smtClean="0"/>
              <a:t>MainActivity</a:t>
            </a:r>
            <a:r>
              <a:rPr lang="en-US" sz="2200" b="0" dirty="0" smtClean="0"/>
              <a:t>.</a:t>
            </a:r>
            <a:endParaRPr lang="en-GB" sz="2200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714467"/>
            <a:ext cx="2285714" cy="14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431718"/>
            <a:ext cx="2285714" cy="163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460375" y="515621"/>
            <a:ext cx="7908582" cy="792480"/>
          </a:xfrm>
        </p:spPr>
        <p:txBody>
          <a:bodyPr anchor="ctr"/>
          <a:lstStyle/>
          <a:p>
            <a:pPr eaLnBrk="1" hangingPunct="1"/>
            <a:r>
              <a:rPr lang="en-GB" sz="3600" dirty="0" smtClean="0"/>
              <a:t>Classes of the </a:t>
            </a:r>
            <a:r>
              <a:rPr lang="en-GB" sz="3600" dirty="0" err="1" smtClean="0"/>
              <a:t>Moodlight</a:t>
            </a:r>
            <a:r>
              <a:rPr lang="en-GB" sz="3600" dirty="0" smtClean="0"/>
              <a:t> App</a:t>
            </a:r>
            <a:endParaRPr lang="en-GB" sz="3600" noProof="0" dirty="0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2</a:t>
            </a:fld>
            <a:endParaRPr lang="en-GB" dirty="0"/>
          </a:p>
        </p:txBody>
      </p:sp>
      <p:sp>
        <p:nvSpPr>
          <p:cNvPr id="4" name="AutoShape 4" descr="Bildergebnis für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72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460375" y="515621"/>
            <a:ext cx="7908582" cy="792480"/>
          </a:xfrm>
        </p:spPr>
        <p:txBody>
          <a:bodyPr anchor="ctr"/>
          <a:lstStyle/>
          <a:p>
            <a:pPr eaLnBrk="1" hangingPunct="1"/>
            <a:r>
              <a:rPr lang="en-GB" sz="3600" dirty="0" smtClean="0"/>
              <a:t>Sequence diagram</a:t>
            </a:r>
            <a:endParaRPr lang="en-GB" sz="3600" noProof="0" dirty="0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3</a:t>
            </a:fld>
            <a:endParaRPr lang="en-GB" dirty="0"/>
          </a:p>
        </p:txBody>
      </p:sp>
      <p:sp>
        <p:nvSpPr>
          <p:cNvPr id="4" name="AutoShape 4" descr="Bildergebnis für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43049"/>
            <a:ext cx="9818370" cy="442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2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460375" y="515621"/>
            <a:ext cx="7908582" cy="792480"/>
          </a:xfrm>
        </p:spPr>
        <p:txBody>
          <a:bodyPr anchor="ctr"/>
          <a:lstStyle/>
          <a:p>
            <a:pPr eaLnBrk="1" hangingPunct="1"/>
            <a:r>
              <a:rPr lang="en-GB" sz="3600" dirty="0" smtClean="0"/>
              <a:t>Sequence diagram (continued)</a:t>
            </a:r>
            <a:endParaRPr lang="en-GB" sz="3600" noProof="0" dirty="0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4</a:t>
            </a:fld>
            <a:endParaRPr lang="en-GB" dirty="0"/>
          </a:p>
        </p:txBody>
      </p:sp>
      <p:sp>
        <p:nvSpPr>
          <p:cNvPr id="4" name="AutoShape 4" descr="Bildergebnis für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261109"/>
            <a:ext cx="9818370" cy="163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52788"/>
            <a:ext cx="9818370" cy="397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7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54114"/>
            <a:ext cx="9818370" cy="84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460375" y="515621"/>
            <a:ext cx="7908582" cy="792480"/>
          </a:xfrm>
        </p:spPr>
        <p:txBody>
          <a:bodyPr anchor="ctr"/>
          <a:lstStyle/>
          <a:p>
            <a:pPr eaLnBrk="1" hangingPunct="1"/>
            <a:r>
              <a:rPr lang="en-GB" sz="3600" dirty="0" smtClean="0"/>
              <a:t>Sequence diagram (continued)</a:t>
            </a:r>
            <a:endParaRPr lang="en-GB" sz="3600" noProof="0" dirty="0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5</a:t>
            </a:fld>
            <a:endParaRPr lang="en-GB" dirty="0"/>
          </a:p>
        </p:txBody>
      </p:sp>
      <p:sp>
        <p:nvSpPr>
          <p:cNvPr id="4" name="AutoShape 4" descr="Bildergebnis für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083753"/>
            <a:ext cx="9818370" cy="546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4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28713"/>
            <a:ext cx="9818370" cy="112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460375" y="515621"/>
            <a:ext cx="7908582" cy="792480"/>
          </a:xfrm>
        </p:spPr>
        <p:txBody>
          <a:bodyPr anchor="ctr"/>
          <a:lstStyle/>
          <a:p>
            <a:pPr eaLnBrk="1" hangingPunct="1"/>
            <a:r>
              <a:rPr lang="en-GB" sz="3600" dirty="0" smtClean="0"/>
              <a:t>Sequence diagram (continued)</a:t>
            </a:r>
            <a:endParaRPr lang="en-GB" sz="3600" noProof="0" dirty="0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6</a:t>
            </a:fld>
            <a:endParaRPr lang="en-GB" dirty="0"/>
          </a:p>
        </p:txBody>
      </p:sp>
      <p:sp>
        <p:nvSpPr>
          <p:cNvPr id="4" name="AutoShape 4" descr="Bildergebnis für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724149"/>
            <a:ext cx="9818370" cy="305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6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54114"/>
            <a:ext cx="9818370" cy="84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460375" y="515621"/>
            <a:ext cx="7908582" cy="792480"/>
          </a:xfrm>
        </p:spPr>
        <p:txBody>
          <a:bodyPr anchor="ctr"/>
          <a:lstStyle/>
          <a:p>
            <a:pPr eaLnBrk="1" hangingPunct="1"/>
            <a:r>
              <a:rPr lang="en-GB" sz="3600" dirty="0" smtClean="0"/>
              <a:t>Sequence diagram (continued)</a:t>
            </a:r>
            <a:endParaRPr lang="en-GB" sz="3600" noProof="0" dirty="0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7</a:t>
            </a:fld>
            <a:endParaRPr lang="en-GB" dirty="0"/>
          </a:p>
        </p:txBody>
      </p:sp>
      <p:sp>
        <p:nvSpPr>
          <p:cNvPr id="4" name="AutoShape 4" descr="Bildergebnis für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819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79638"/>
            <a:ext cx="9818370" cy="528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4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460375" y="515621"/>
            <a:ext cx="7908582" cy="792480"/>
          </a:xfrm>
        </p:spPr>
        <p:txBody>
          <a:bodyPr anchor="ctr"/>
          <a:lstStyle/>
          <a:p>
            <a:pPr eaLnBrk="1" hangingPunct="1"/>
            <a:r>
              <a:rPr lang="en-GB" sz="3600" dirty="0" smtClean="0"/>
              <a:t>Activity-Fragment-Communication</a:t>
            </a:r>
            <a:endParaRPr lang="en-GB" sz="3600" noProof="0" dirty="0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8</a:t>
            </a:fld>
            <a:endParaRPr lang="en-GB" dirty="0"/>
          </a:p>
        </p:txBody>
      </p:sp>
      <p:sp>
        <p:nvSpPr>
          <p:cNvPr id="4" name="AutoShape 4" descr="Bildergebnis für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" name="Textfeld 1"/>
          <p:cNvSpPr txBox="1"/>
          <p:nvPr/>
        </p:nvSpPr>
        <p:spPr>
          <a:xfrm>
            <a:off x="460373" y="1308100"/>
            <a:ext cx="10233027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There are a lot </a:t>
            </a:r>
            <a:r>
              <a:rPr lang="en-US" b="0" dirty="0" smtClean="0"/>
              <a:t>of ways to implement </a:t>
            </a:r>
            <a:r>
              <a:rPr lang="en-US" dirty="0" smtClean="0"/>
              <a:t>communication</a:t>
            </a:r>
            <a:r>
              <a:rPr lang="en-US" b="0" dirty="0" smtClean="0"/>
              <a:t> </a:t>
            </a:r>
            <a:r>
              <a:rPr lang="en-US" b="0" dirty="0"/>
              <a:t>between the </a:t>
            </a:r>
            <a:r>
              <a:rPr lang="en-US" b="0" dirty="0" err="1"/>
              <a:t>MainActivity</a:t>
            </a:r>
            <a:r>
              <a:rPr lang="en-US" b="0" dirty="0"/>
              <a:t> and its </a:t>
            </a:r>
            <a:r>
              <a:rPr lang="en-US" b="0" dirty="0"/>
              <a:t>F</a:t>
            </a:r>
            <a:r>
              <a:rPr lang="en-US" b="0" dirty="0" smtClean="0"/>
              <a:t>ragments</a:t>
            </a:r>
            <a:r>
              <a:rPr lang="en-US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The easiest way is to pass the </a:t>
            </a:r>
            <a:r>
              <a:rPr lang="en-US" dirty="0" smtClean="0"/>
              <a:t>data as parameters </a:t>
            </a:r>
            <a:r>
              <a:rPr lang="en-US" b="0" dirty="0" smtClean="0"/>
              <a:t>to a </a:t>
            </a:r>
            <a:r>
              <a:rPr lang="en-US" dirty="0" smtClean="0"/>
              <a:t>method</a:t>
            </a:r>
            <a:r>
              <a:rPr lang="en-US" b="0" dirty="0" smtClean="0"/>
              <a:t> and get the result as its </a:t>
            </a:r>
            <a:r>
              <a:rPr lang="en-US" dirty="0" smtClean="0"/>
              <a:t>return value</a:t>
            </a:r>
            <a:r>
              <a:rPr lang="en-US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Call </a:t>
            </a:r>
            <a:r>
              <a:rPr lang="en-US" b="0" dirty="0"/>
              <a:t>a method in the </a:t>
            </a:r>
            <a:r>
              <a:rPr lang="en-US" b="0" dirty="0" err="1"/>
              <a:t>MainActivity</a:t>
            </a:r>
            <a:r>
              <a:rPr lang="en-US" b="0" dirty="0"/>
              <a:t> from within a fragment: </a:t>
            </a:r>
            <a:r>
              <a:rPr lang="en-US" dirty="0"/>
              <a:t>((</a:t>
            </a:r>
            <a:r>
              <a:rPr lang="en-US" dirty="0" err="1"/>
              <a:t>MainActivity</a:t>
            </a:r>
            <a:r>
              <a:rPr lang="en-US" dirty="0"/>
              <a:t>) </a:t>
            </a:r>
            <a:r>
              <a:rPr lang="en-US" dirty="0" err="1"/>
              <a:t>getActivity</a:t>
            </a:r>
            <a:r>
              <a:rPr lang="en-US" dirty="0"/>
              <a:t>()).</a:t>
            </a:r>
            <a:r>
              <a:rPr lang="en-US" dirty="0" err="1"/>
              <a:t>methodInMainActivity</a:t>
            </a:r>
            <a:r>
              <a:rPr lang="en-US" dirty="0" smtClean="0"/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Call </a:t>
            </a:r>
            <a:r>
              <a:rPr lang="en-US" b="0" dirty="0"/>
              <a:t>a method in a fragment from within the </a:t>
            </a:r>
            <a:r>
              <a:rPr lang="en-US" b="0" dirty="0" err="1"/>
              <a:t>MainActivity</a:t>
            </a:r>
            <a:r>
              <a:rPr lang="en-US" b="0" dirty="0"/>
              <a:t>: </a:t>
            </a:r>
            <a:r>
              <a:rPr lang="en-US" dirty="0" err="1"/>
              <a:t>fragmentInstanceName.methodInFragment</a:t>
            </a:r>
            <a:r>
              <a:rPr lang="en-US" dirty="0"/>
              <a:t>();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55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460375" y="515621"/>
            <a:ext cx="7908582" cy="792480"/>
          </a:xfrm>
        </p:spPr>
        <p:txBody>
          <a:bodyPr anchor="ctr"/>
          <a:lstStyle/>
          <a:p>
            <a:pPr eaLnBrk="1" hangingPunct="1"/>
            <a:r>
              <a:rPr lang="en-GB" sz="3600" dirty="0" smtClean="0"/>
              <a:t>Javadoc of the </a:t>
            </a:r>
            <a:r>
              <a:rPr lang="en-GB" sz="3600" dirty="0" err="1" smtClean="0"/>
              <a:t>Moodlight</a:t>
            </a:r>
            <a:endParaRPr lang="en-GB" sz="3600" noProof="0" dirty="0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9</a:t>
            </a:fld>
            <a:endParaRPr lang="en-GB" dirty="0"/>
          </a:p>
        </p:txBody>
      </p:sp>
      <p:sp>
        <p:nvSpPr>
          <p:cNvPr id="4" name="AutoShape 4" descr="Bildergebnis für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3" y="1170007"/>
            <a:ext cx="925512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7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haw_d">
  <a:themeElements>
    <a:clrScheme name="zhaw_d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d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zhaw_d</Template>
  <TotalTime>0</TotalTime>
  <Words>166</Words>
  <Application>Microsoft Office PowerPoint</Application>
  <PresentationFormat>Benutzerdefiniert</PresentationFormat>
  <Paragraphs>42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zhaw_d</vt:lpstr>
      <vt:lpstr>Moodlight Reference App</vt:lpstr>
      <vt:lpstr>Classes of the Moodlight App</vt:lpstr>
      <vt:lpstr>Sequence diagram</vt:lpstr>
      <vt:lpstr>Sequence diagram (continued)</vt:lpstr>
      <vt:lpstr>Sequence diagram (continued)</vt:lpstr>
      <vt:lpstr>Sequence diagram (continued)</vt:lpstr>
      <vt:lpstr>Sequence diagram (continued)</vt:lpstr>
      <vt:lpstr>Activity-Fragment-Communication</vt:lpstr>
      <vt:lpstr>Javadoc of the Moodlight</vt:lpstr>
      <vt:lpstr>Javadoc: Tips</vt:lpstr>
      <vt:lpstr>Moodlight Reference App: Files</vt:lpstr>
    </vt:vector>
  </TitlesOfParts>
  <Company>Zürcher Hochschule der Angewandten Wissenschaften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ETP1 part 1</dc:title>
  <dc:creator>hhrt@zhaw.ch</dc:creator>
  <cp:lastModifiedBy>Hanspeter Hochreutener</cp:lastModifiedBy>
  <cp:revision>435</cp:revision>
  <cp:lastPrinted>2015-06-25T08:07:49Z</cp:lastPrinted>
  <dcterms:created xsi:type="dcterms:W3CDTF">2010-01-18T09:46:49Z</dcterms:created>
  <dcterms:modified xsi:type="dcterms:W3CDTF">2017-01-19T10:26:52Z</dcterms:modified>
</cp:coreProperties>
</file>