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61" r:id="rId6"/>
    <p:sldId id="262" r:id="rId7"/>
    <p:sldId id="263" r:id="rId8"/>
    <p:sldId id="264" r:id="rId9"/>
    <p:sldId id="25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D367A-F7DA-45B3-921A-2C660CB69552}" v="720" dt="2024-07-15T18:18:32.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7/15/2024</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413721247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7/15/2024</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91714407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7/15/2024</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3151837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7/15/2024</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93609534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7/15/2024</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67056546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7/15/2024</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9058973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7/15/2024</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0993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7/15/2024</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64642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7/15/2024</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42808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7/15/2024</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8408982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7/15/2024</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6566678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7/15/2024</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2348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426" y="889820"/>
            <a:ext cx="9989574" cy="1168444"/>
          </a:xfrm>
        </p:spPr>
        <p:txBody>
          <a:bodyPr>
            <a:normAutofit/>
          </a:bodyPr>
          <a:lstStyle/>
          <a:p>
            <a:r>
              <a:rPr lang="en-US" b="1" cap="none" dirty="0">
                <a:latin typeface="Times New Roman"/>
                <a:cs typeface="Times New Roman"/>
              </a:rPr>
              <a:t>Problem Statement :</a:t>
            </a:r>
            <a:endParaRPr lang="en-US" b="1">
              <a:latin typeface="Times New Roman"/>
              <a:cs typeface="Times New Roman"/>
            </a:endParaRPr>
          </a:p>
        </p:txBody>
      </p:sp>
      <p:sp>
        <p:nvSpPr>
          <p:cNvPr id="3" name="Subtitle 2"/>
          <p:cNvSpPr>
            <a:spLocks noGrp="1"/>
          </p:cNvSpPr>
          <p:nvPr>
            <p:ph type="subTitle" idx="1"/>
          </p:nvPr>
        </p:nvSpPr>
        <p:spPr>
          <a:xfrm>
            <a:off x="678426" y="2943832"/>
            <a:ext cx="10276613" cy="1446935"/>
          </a:xfrm>
        </p:spPr>
        <p:txBody>
          <a:bodyPr/>
          <a:lstStyle/>
          <a:p>
            <a:pPr algn="ctr"/>
            <a:r>
              <a:rPr lang="en-US" sz="4400" dirty="0">
                <a:latin typeface="Times New Roman"/>
                <a:ea typeface="+mn-lt"/>
                <a:cs typeface="+mn-lt"/>
              </a:rPr>
              <a:t>Detect pixelated image and correct it</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AC7282-C599-5D15-FE69-A97071589A2B}"/>
              </a:ext>
            </a:extLst>
          </p:cNvPr>
          <p:cNvSpPr>
            <a:spLocks noGrp="1"/>
          </p:cNvSpPr>
          <p:nvPr>
            <p:ph type="dt" sz="half" idx="10"/>
          </p:nvPr>
        </p:nvSpPr>
        <p:spPr/>
        <p:txBody>
          <a:bodyPr/>
          <a:lstStyle/>
          <a:p>
            <a:fld id="{3C99AA11-376A-456E-892B-379A790BDE9B}" type="datetime1">
              <a:t>7/15/2024</a:t>
            </a:fld>
            <a:endParaRPr lang="en-US" dirty="0"/>
          </a:p>
        </p:txBody>
      </p:sp>
      <p:sp>
        <p:nvSpPr>
          <p:cNvPr id="3" name="Footer Placeholder 2">
            <a:extLst>
              <a:ext uri="{FF2B5EF4-FFF2-40B4-BE49-F238E27FC236}">
                <a16:creationId xmlns:a16="http://schemas.microsoft.com/office/drawing/2014/main" id="{17196CED-CFC3-25E8-C1D9-9EEE5F08D5B7}"/>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5415DD56-2882-6295-E7CE-42CBD5795A38}"/>
              </a:ext>
            </a:extLst>
          </p:cNvPr>
          <p:cNvSpPr>
            <a:spLocks noGrp="1"/>
          </p:cNvSpPr>
          <p:nvPr>
            <p:ph type="sldNum" sz="quarter" idx="12"/>
          </p:nvPr>
        </p:nvSpPr>
        <p:spPr/>
        <p:txBody>
          <a:bodyPr/>
          <a:lstStyle/>
          <a:p>
            <a:fld id="{E30AF5A0-43BB-4336-8627-9123B9144D80}" type="slidenum">
              <a:rPr lang="en-US" dirty="0"/>
              <a:t>10</a:t>
            </a:fld>
            <a:endParaRPr lang="en-US" dirty="0"/>
          </a:p>
        </p:txBody>
      </p:sp>
      <p:sp>
        <p:nvSpPr>
          <p:cNvPr id="5" name="TextBox 4">
            <a:extLst>
              <a:ext uri="{FF2B5EF4-FFF2-40B4-BE49-F238E27FC236}">
                <a16:creationId xmlns:a16="http://schemas.microsoft.com/office/drawing/2014/main" id="{E829651C-DC86-443F-1DCA-374CBD26DE6E}"/>
              </a:ext>
            </a:extLst>
          </p:cNvPr>
          <p:cNvSpPr txBox="1"/>
          <p:nvPr/>
        </p:nvSpPr>
        <p:spPr>
          <a:xfrm>
            <a:off x="828447" y="994137"/>
            <a:ext cx="98309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a:latin typeface="Times New Roman"/>
                <a:cs typeface="Times New Roman"/>
              </a:rPr>
              <a:t>Conclusion:</a:t>
            </a:r>
            <a:endParaRPr lang="en-US"/>
          </a:p>
        </p:txBody>
      </p:sp>
      <p:sp>
        <p:nvSpPr>
          <p:cNvPr id="6" name="TextBox 5">
            <a:extLst>
              <a:ext uri="{FF2B5EF4-FFF2-40B4-BE49-F238E27FC236}">
                <a16:creationId xmlns:a16="http://schemas.microsoft.com/office/drawing/2014/main" id="{70D72910-3632-FE96-0377-0B845E0ABCFA}"/>
              </a:ext>
            </a:extLst>
          </p:cNvPr>
          <p:cNvSpPr txBox="1"/>
          <p:nvPr/>
        </p:nvSpPr>
        <p:spPr>
          <a:xfrm>
            <a:off x="753556" y="1912685"/>
            <a:ext cx="9982799"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a:latin typeface="Times New Roman"/>
                <a:ea typeface="+mn-lt"/>
                <a:cs typeface="+mn-lt"/>
              </a:rPr>
              <a:t>The Pixelated Image Detection and Correction Model successfully addresses the common issue of image pixelation by leveraging deep learning techniques. With its ability to detect and correct pixelated regions, this model significantly enhances image quality. This project demonstrates the potential of AI in improving visual data and offers a robust solution for applications requiring high-quality image restoration. Future improvements could further refine the model's accuracy and efficiency, making it even more effective in various real-world scenarios.</a:t>
            </a:r>
            <a:endParaRPr lang="en-US" sz="2600">
              <a:latin typeface="Times New Roman"/>
              <a:cs typeface="Times New Roman"/>
            </a:endParaRPr>
          </a:p>
        </p:txBody>
      </p:sp>
    </p:spTree>
    <p:extLst>
      <p:ext uri="{BB962C8B-B14F-4D97-AF65-F5344CB8AC3E}">
        <p14:creationId xmlns:p14="http://schemas.microsoft.com/office/powerpoint/2010/main" val="262370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B0D20E0-DC43-C646-64F3-C382824368E0}"/>
              </a:ext>
            </a:extLst>
          </p:cNvPr>
          <p:cNvSpPr>
            <a:spLocks noGrp="1"/>
          </p:cNvSpPr>
          <p:nvPr>
            <p:ph type="dt" sz="half" idx="10"/>
          </p:nvPr>
        </p:nvSpPr>
        <p:spPr/>
        <p:txBody>
          <a:bodyPr/>
          <a:lstStyle/>
          <a:p>
            <a:fld id="{B34C5741-D95F-4756-8143-7C5A8CF8C641}" type="datetime1">
              <a:t>7/15/2024</a:t>
            </a:fld>
            <a:endParaRPr lang="en-US" dirty="0"/>
          </a:p>
        </p:txBody>
      </p:sp>
      <p:sp>
        <p:nvSpPr>
          <p:cNvPr id="5" name="Footer Placeholder 4">
            <a:extLst>
              <a:ext uri="{FF2B5EF4-FFF2-40B4-BE49-F238E27FC236}">
                <a16:creationId xmlns:a16="http://schemas.microsoft.com/office/drawing/2014/main" id="{9FE727F2-23F9-0E33-5E3F-C3120665F3A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C5BD8D6-042A-5557-3D02-60572C188BCF}"/>
              </a:ext>
            </a:extLst>
          </p:cNvPr>
          <p:cNvSpPr>
            <a:spLocks noGrp="1"/>
          </p:cNvSpPr>
          <p:nvPr>
            <p:ph type="sldNum" sz="quarter" idx="12"/>
          </p:nvPr>
        </p:nvSpPr>
        <p:spPr/>
        <p:txBody>
          <a:bodyPr/>
          <a:lstStyle/>
          <a:p>
            <a:fld id="{E30AF5A0-43BB-4336-8627-9123B9144D80}" type="slidenum">
              <a:rPr lang="en-US" dirty="0"/>
              <a:t>2</a:t>
            </a:fld>
            <a:endParaRPr lang="en-US" dirty="0"/>
          </a:p>
        </p:txBody>
      </p:sp>
      <p:sp>
        <p:nvSpPr>
          <p:cNvPr id="7" name="TextBox 6">
            <a:extLst>
              <a:ext uri="{FF2B5EF4-FFF2-40B4-BE49-F238E27FC236}">
                <a16:creationId xmlns:a16="http://schemas.microsoft.com/office/drawing/2014/main" id="{51D7BD79-3211-7C49-4EEE-E1C07F354207}"/>
              </a:ext>
            </a:extLst>
          </p:cNvPr>
          <p:cNvSpPr txBox="1"/>
          <p:nvPr/>
        </p:nvSpPr>
        <p:spPr>
          <a:xfrm>
            <a:off x="718676" y="783503"/>
            <a:ext cx="92233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Times New Roman"/>
                <a:cs typeface="Times New Roman"/>
              </a:rPr>
              <a:t>Unique Idea Brief:</a:t>
            </a:r>
          </a:p>
        </p:txBody>
      </p:sp>
      <p:sp>
        <p:nvSpPr>
          <p:cNvPr id="8" name="TextBox 7">
            <a:extLst>
              <a:ext uri="{FF2B5EF4-FFF2-40B4-BE49-F238E27FC236}">
                <a16:creationId xmlns:a16="http://schemas.microsoft.com/office/drawing/2014/main" id="{EA9C0DD6-0324-45C4-1994-44D16205148A}"/>
              </a:ext>
            </a:extLst>
          </p:cNvPr>
          <p:cNvSpPr txBox="1"/>
          <p:nvPr/>
        </p:nvSpPr>
        <p:spPr>
          <a:xfrm>
            <a:off x="814640" y="1867285"/>
            <a:ext cx="1043824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600" b="1" dirty="0"/>
              <a:t>Detects and Corrects Pixelated Images</a:t>
            </a:r>
            <a:r>
              <a:rPr lang="en-US" sz="2600" dirty="0"/>
              <a:t>: This model identifies images that are pixelated and automatically enhances their quality by smoothing out the pixelation, restoring them to a clearer, more detailed state.</a:t>
            </a:r>
          </a:p>
          <a:p>
            <a:pPr marL="285750" indent="-285750">
              <a:buFont typeface="Arial"/>
              <a:buChar char="•"/>
            </a:pPr>
            <a:endParaRPr lang="en-US" sz="2600" dirty="0"/>
          </a:p>
          <a:p>
            <a:pPr marL="285750" indent="-285750">
              <a:buFont typeface="Arial"/>
              <a:buChar char="•"/>
            </a:pPr>
            <a:r>
              <a:rPr lang="en-US" sz="2600" b="1" dirty="0"/>
              <a:t>Real-Time Pixelated Video Correction Using OpenCV</a:t>
            </a:r>
            <a:r>
              <a:rPr lang="en-US" sz="2600" dirty="0"/>
              <a:t>: Utilizing OpenCV, this model can process and enhance pixelated video streams in real-time, ensuring smooth, high-quality video playback without any noticeable pixelation issues.</a:t>
            </a:r>
          </a:p>
          <a:p>
            <a:endParaRPr lang="en-US" dirty="0"/>
          </a:p>
        </p:txBody>
      </p:sp>
    </p:spTree>
    <p:extLst>
      <p:ext uri="{BB962C8B-B14F-4D97-AF65-F5344CB8AC3E}">
        <p14:creationId xmlns:p14="http://schemas.microsoft.com/office/powerpoint/2010/main" val="65566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2DC5C6-FAA7-C7C7-1027-8FE81B1E0079}"/>
              </a:ext>
            </a:extLst>
          </p:cNvPr>
          <p:cNvSpPr>
            <a:spLocks noGrp="1"/>
          </p:cNvSpPr>
          <p:nvPr>
            <p:ph type="dt" sz="half" idx="10"/>
          </p:nvPr>
        </p:nvSpPr>
        <p:spPr/>
        <p:txBody>
          <a:bodyPr/>
          <a:lstStyle/>
          <a:p>
            <a:fld id="{876A3E13-D0DB-48B3-A6FD-C53CE5AB76A2}" type="datetime1">
              <a:t>7/15/2024</a:t>
            </a:fld>
            <a:endParaRPr lang="en-US" dirty="0"/>
          </a:p>
        </p:txBody>
      </p:sp>
      <p:sp>
        <p:nvSpPr>
          <p:cNvPr id="3" name="Footer Placeholder 2">
            <a:extLst>
              <a:ext uri="{FF2B5EF4-FFF2-40B4-BE49-F238E27FC236}">
                <a16:creationId xmlns:a16="http://schemas.microsoft.com/office/drawing/2014/main" id="{1C9D5743-29DD-2014-5E68-13EF1C67213E}"/>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313B20B0-9392-A690-B3D9-1EBBFA2B571A}"/>
              </a:ext>
            </a:extLst>
          </p:cNvPr>
          <p:cNvSpPr>
            <a:spLocks noGrp="1"/>
          </p:cNvSpPr>
          <p:nvPr>
            <p:ph type="sldNum" sz="quarter" idx="12"/>
          </p:nvPr>
        </p:nvSpPr>
        <p:spPr/>
        <p:txBody>
          <a:bodyPr/>
          <a:lstStyle/>
          <a:p>
            <a:fld id="{E30AF5A0-43BB-4336-8627-9123B9144D80}" type="slidenum">
              <a:rPr lang="en-US" dirty="0"/>
              <a:t>3</a:t>
            </a:fld>
            <a:endParaRPr lang="en-US" dirty="0"/>
          </a:p>
        </p:txBody>
      </p:sp>
      <p:sp>
        <p:nvSpPr>
          <p:cNvPr id="5" name="TextBox 4">
            <a:extLst>
              <a:ext uri="{FF2B5EF4-FFF2-40B4-BE49-F238E27FC236}">
                <a16:creationId xmlns:a16="http://schemas.microsoft.com/office/drawing/2014/main" id="{A56BED4C-B581-A3CE-1C37-79D23FC21E40}"/>
              </a:ext>
            </a:extLst>
          </p:cNvPr>
          <p:cNvSpPr txBox="1"/>
          <p:nvPr/>
        </p:nvSpPr>
        <p:spPr>
          <a:xfrm>
            <a:off x="711900" y="650583"/>
            <a:ext cx="98861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latin typeface="Times New Roman"/>
                <a:cs typeface="Times New Roman"/>
              </a:rPr>
              <a:t>Features offered:</a:t>
            </a:r>
          </a:p>
        </p:txBody>
      </p:sp>
      <p:sp>
        <p:nvSpPr>
          <p:cNvPr id="7" name="TextBox 6">
            <a:extLst>
              <a:ext uri="{FF2B5EF4-FFF2-40B4-BE49-F238E27FC236}">
                <a16:creationId xmlns:a16="http://schemas.microsoft.com/office/drawing/2014/main" id="{0C1A03D3-3BDC-5254-9BD6-A5566E5D1702}"/>
              </a:ext>
            </a:extLst>
          </p:cNvPr>
          <p:cNvSpPr txBox="1"/>
          <p:nvPr/>
        </p:nvSpPr>
        <p:spPr>
          <a:xfrm>
            <a:off x="911059" y="2452819"/>
            <a:ext cx="1034179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latin typeface="Times New Roman"/>
                <a:ea typeface="+mn-lt"/>
                <a:cs typeface="+mn-lt"/>
              </a:rPr>
              <a:t>1. Detection of pixeleted images</a:t>
            </a:r>
            <a:endParaRPr lang="en-US" sz="3000">
              <a:latin typeface="Times New Roman"/>
              <a:cs typeface="Times New Roman"/>
            </a:endParaRPr>
          </a:p>
          <a:p>
            <a:r>
              <a:rPr lang="en-US" sz="3000">
                <a:latin typeface="Times New Roman"/>
                <a:ea typeface="+mn-lt"/>
                <a:cs typeface="+mn-lt"/>
              </a:rPr>
              <a:t>2. Correction of Pixeleted images</a:t>
            </a:r>
            <a:endParaRPr lang="en-US" sz="3000">
              <a:latin typeface="Times New Roman"/>
              <a:cs typeface="Times New Roman"/>
            </a:endParaRPr>
          </a:p>
          <a:p>
            <a:r>
              <a:rPr lang="en-US" sz="3000">
                <a:latin typeface="Times New Roman"/>
                <a:ea typeface="+mn-lt"/>
                <a:cs typeface="+mn-lt"/>
              </a:rPr>
              <a:t>3. Single and recursive corrections</a:t>
            </a:r>
            <a:endParaRPr lang="en-US" sz="3000">
              <a:latin typeface="Times New Roman"/>
              <a:cs typeface="Times New Roman"/>
            </a:endParaRPr>
          </a:p>
          <a:p>
            <a:r>
              <a:rPr lang="en-US" sz="3000">
                <a:latin typeface="Times New Roman"/>
                <a:ea typeface="+mn-lt"/>
                <a:cs typeface="+mn-lt"/>
              </a:rPr>
              <a:t>4. Video corrections</a:t>
            </a:r>
            <a:endParaRPr lang="en-US" sz="3000">
              <a:latin typeface="Times New Roman"/>
            </a:endParaRPr>
          </a:p>
        </p:txBody>
      </p:sp>
    </p:spTree>
    <p:extLst>
      <p:ext uri="{BB962C8B-B14F-4D97-AF65-F5344CB8AC3E}">
        <p14:creationId xmlns:p14="http://schemas.microsoft.com/office/powerpoint/2010/main" val="184132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A778AE-1F11-8978-CBD6-F16C7FE18175}"/>
              </a:ext>
            </a:extLst>
          </p:cNvPr>
          <p:cNvSpPr>
            <a:spLocks noGrp="1"/>
          </p:cNvSpPr>
          <p:nvPr>
            <p:ph type="dt" sz="half" idx="10"/>
          </p:nvPr>
        </p:nvSpPr>
        <p:spPr/>
        <p:txBody>
          <a:bodyPr/>
          <a:lstStyle/>
          <a:p>
            <a:fld id="{07BC8456-69E2-4258-B80D-FE17CAB97034}" type="datetime1">
              <a:t>7/15/2024</a:t>
            </a:fld>
            <a:endParaRPr lang="en-US" dirty="0"/>
          </a:p>
        </p:txBody>
      </p:sp>
      <p:sp>
        <p:nvSpPr>
          <p:cNvPr id="3" name="Footer Placeholder 2">
            <a:extLst>
              <a:ext uri="{FF2B5EF4-FFF2-40B4-BE49-F238E27FC236}">
                <a16:creationId xmlns:a16="http://schemas.microsoft.com/office/drawing/2014/main" id="{36C301C1-D523-2909-5198-D694BDE1ECFB}"/>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D5FC3444-3FC5-F336-B573-AA06E4BA44D3}"/>
              </a:ext>
            </a:extLst>
          </p:cNvPr>
          <p:cNvSpPr>
            <a:spLocks noGrp="1"/>
          </p:cNvSpPr>
          <p:nvPr>
            <p:ph type="sldNum" sz="quarter" idx="12"/>
          </p:nvPr>
        </p:nvSpPr>
        <p:spPr/>
        <p:txBody>
          <a:bodyPr/>
          <a:lstStyle/>
          <a:p>
            <a:fld id="{E30AF5A0-43BB-4336-8627-9123B9144D80}" type="slidenum">
              <a:rPr lang="en-US" dirty="0"/>
              <a:t>4</a:t>
            </a:fld>
            <a:endParaRPr lang="en-US" dirty="0"/>
          </a:p>
        </p:txBody>
      </p:sp>
      <p:sp>
        <p:nvSpPr>
          <p:cNvPr id="5" name="TextBox 4">
            <a:extLst>
              <a:ext uri="{FF2B5EF4-FFF2-40B4-BE49-F238E27FC236}">
                <a16:creationId xmlns:a16="http://schemas.microsoft.com/office/drawing/2014/main" id="{4C9B4C4C-AB6A-2989-AA5F-B5CBCAB143DC}"/>
              </a:ext>
            </a:extLst>
          </p:cNvPr>
          <p:cNvSpPr txBox="1"/>
          <p:nvPr/>
        </p:nvSpPr>
        <p:spPr>
          <a:xfrm>
            <a:off x="715410" y="674454"/>
            <a:ext cx="9030084" cy="9389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latin typeface="Times New Roman"/>
                <a:cs typeface="Times New Roman"/>
              </a:rPr>
              <a:t>Process Flow:</a:t>
            </a:r>
            <a:endParaRPr lang="en-US"/>
          </a:p>
        </p:txBody>
      </p:sp>
      <p:sp>
        <p:nvSpPr>
          <p:cNvPr id="6" name="TextBox 5">
            <a:extLst>
              <a:ext uri="{FF2B5EF4-FFF2-40B4-BE49-F238E27FC236}">
                <a16:creationId xmlns:a16="http://schemas.microsoft.com/office/drawing/2014/main" id="{0F990824-AC2E-3E8A-E15A-9F324DDFC50D}"/>
              </a:ext>
            </a:extLst>
          </p:cNvPr>
          <p:cNvSpPr txBox="1"/>
          <p:nvPr/>
        </p:nvSpPr>
        <p:spPr>
          <a:xfrm>
            <a:off x="716343" y="1713992"/>
            <a:ext cx="1055031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1. Image preprocessing</a:t>
            </a:r>
            <a:endParaRPr lang="en-US" sz="2000" dirty="0">
              <a:latin typeface="Times New Roman"/>
              <a:cs typeface="Times New Roman"/>
            </a:endParaRPr>
          </a:p>
          <a:p>
            <a:r>
              <a:rPr lang="en-US" sz="2000">
                <a:latin typeface="Times New Roman"/>
                <a:ea typeface="+mn-lt"/>
                <a:cs typeface="+mn-lt"/>
              </a:rPr>
              <a:t>2. Divide in 256x256 blocks</a:t>
            </a:r>
            <a:endParaRPr lang="en-US" sz="2000" dirty="0">
              <a:latin typeface="Times New Roman"/>
              <a:cs typeface="Times New Roman"/>
            </a:endParaRPr>
          </a:p>
          <a:p>
            <a:r>
              <a:rPr lang="en-US" sz="2000">
                <a:latin typeface="Times New Roman"/>
                <a:ea typeface="+mn-lt"/>
                <a:cs typeface="+mn-lt"/>
              </a:rPr>
              <a:t>3. For each block, check if the block is pixeleted or not. </a:t>
            </a:r>
            <a:endParaRPr lang="en-US" sz="2000" dirty="0">
              <a:latin typeface="Times New Roman"/>
              <a:cs typeface="Times New Roman"/>
            </a:endParaRPr>
          </a:p>
          <a:p>
            <a:r>
              <a:rPr lang="en-US" sz="2000">
                <a:latin typeface="Times New Roman"/>
                <a:ea typeface="+mn-lt"/>
                <a:cs typeface="+mn-lt"/>
              </a:rPr>
              <a:t>4. If pixeleted:</a:t>
            </a:r>
            <a:endParaRPr lang="en-US" sz="2000" dirty="0">
              <a:latin typeface="Times New Roman"/>
              <a:cs typeface="Times New Roman"/>
            </a:endParaRPr>
          </a:p>
          <a:p>
            <a:r>
              <a:rPr lang="en-US" sz="2000">
                <a:latin typeface="Times New Roman"/>
                <a:ea typeface="+mn-lt"/>
                <a:cs typeface="+mn-lt"/>
              </a:rPr>
              <a:t>    a. Correct the block once (inference.py)</a:t>
            </a:r>
            <a:endParaRPr lang="en-US" sz="2000" dirty="0">
              <a:latin typeface="Times New Roman"/>
              <a:cs typeface="Times New Roman"/>
            </a:endParaRPr>
          </a:p>
          <a:p>
            <a:r>
              <a:rPr lang="en-US" sz="2000">
                <a:latin typeface="Times New Roman"/>
                <a:ea typeface="+mn-lt"/>
                <a:cs typeface="+mn-lt"/>
              </a:rPr>
              <a:t>    b. Correct the block repeatedly until detection model marks it as</a:t>
            </a:r>
            <a:endParaRPr lang="en-US" sz="2000" dirty="0">
              <a:latin typeface="Times New Roman"/>
              <a:cs typeface="Times New Roman"/>
            </a:endParaRPr>
          </a:p>
          <a:p>
            <a:r>
              <a:rPr lang="en-US" sz="2000">
                <a:latin typeface="Times New Roman"/>
                <a:ea typeface="+mn-lt"/>
                <a:cs typeface="+mn-lt"/>
              </a:rPr>
              <a:t>    non-pixeleted (repeated-inference.py)</a:t>
            </a:r>
            <a:endParaRPr lang="en-US" sz="2000" dirty="0">
              <a:latin typeface="Times New Roman"/>
              <a:cs typeface="Times New Roman"/>
            </a:endParaRPr>
          </a:p>
          <a:p>
            <a:endParaRPr lang="en-US" sz="2000" dirty="0">
              <a:latin typeface="Times New Roman"/>
              <a:cs typeface="Times New Roman"/>
            </a:endParaRPr>
          </a:p>
          <a:p>
            <a:r>
              <a:rPr lang="en-US" sz="2000">
                <a:latin typeface="Times New Roman"/>
                <a:ea typeface="+mn-lt"/>
                <a:cs typeface="+mn-lt"/>
              </a:rPr>
              <a:t>5. If not pixeleted, keep the block as it is</a:t>
            </a:r>
            <a:endParaRPr lang="en-US" sz="2000" dirty="0">
              <a:latin typeface="Times New Roman"/>
              <a:cs typeface="Times New Roman"/>
            </a:endParaRPr>
          </a:p>
          <a:p>
            <a:r>
              <a:rPr lang="en-US" sz="2000">
                <a:latin typeface="Times New Roman"/>
                <a:ea typeface="+mn-lt"/>
                <a:cs typeface="+mn-lt"/>
              </a:rPr>
              <a:t>6. Assemble all the blocks in a single image</a:t>
            </a:r>
            <a:endParaRPr lang="en-US" sz="2000" dirty="0">
              <a:latin typeface="Times New Roman"/>
              <a:cs typeface="Times New Roman"/>
            </a:endParaRPr>
          </a:p>
          <a:p>
            <a:r>
              <a:rPr lang="en-US" sz="2000">
                <a:latin typeface="Times New Roman"/>
                <a:ea typeface="+mn-lt"/>
                <a:cs typeface="+mn-lt"/>
              </a:rPr>
              <a:t>7. Save the image</a:t>
            </a:r>
            <a:endParaRPr lang="en-US" sz="2000" dirty="0">
              <a:latin typeface="Times New Roman"/>
              <a:cs typeface="Times New Roman"/>
            </a:endParaRPr>
          </a:p>
          <a:p>
            <a:endParaRPr lang="en-US" sz="2000" dirty="0">
              <a:latin typeface="Times New Roman"/>
              <a:cs typeface="Times New Roman"/>
            </a:endParaRPr>
          </a:p>
          <a:p>
            <a:r>
              <a:rPr lang="en-US" sz="2000">
                <a:latin typeface="Times New Roman"/>
                <a:ea typeface="+mn-lt"/>
                <a:cs typeface="+mn-lt"/>
              </a:rPr>
              <a:t>In case of video-inference, every frame from the camera feed is processed and</a:t>
            </a:r>
            <a:endParaRPr lang="en-US" sz="2000" dirty="0">
              <a:latin typeface="Times New Roman"/>
              <a:cs typeface="Times New Roman"/>
            </a:endParaRPr>
          </a:p>
          <a:p>
            <a:r>
              <a:rPr lang="en-US" sz="2000">
                <a:latin typeface="Times New Roman"/>
                <a:ea typeface="+mn-lt"/>
                <a:cs typeface="+mn-lt"/>
              </a:rPr>
              <a:t>played side by side using open-cv.</a:t>
            </a:r>
            <a:endParaRPr lang="en-US" sz="2000" dirty="0">
              <a:latin typeface="Times New Roman"/>
              <a:cs typeface="Times New Roman"/>
            </a:endParaRPr>
          </a:p>
        </p:txBody>
      </p:sp>
    </p:spTree>
    <p:extLst>
      <p:ext uri="{BB962C8B-B14F-4D97-AF65-F5344CB8AC3E}">
        <p14:creationId xmlns:p14="http://schemas.microsoft.com/office/powerpoint/2010/main" val="127233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D9CC6-DF25-79D2-7770-E8F1443D692D}"/>
              </a:ext>
            </a:extLst>
          </p:cNvPr>
          <p:cNvSpPr>
            <a:spLocks noGrp="1"/>
          </p:cNvSpPr>
          <p:nvPr>
            <p:ph type="dt" sz="half" idx="10"/>
          </p:nvPr>
        </p:nvSpPr>
        <p:spPr/>
        <p:txBody>
          <a:bodyPr/>
          <a:lstStyle/>
          <a:p>
            <a:fld id="{6711749C-B643-4737-82A1-9CA884C805D6}" type="datetime1">
              <a:t>7/15/2024</a:t>
            </a:fld>
            <a:endParaRPr lang="en-US" dirty="0"/>
          </a:p>
        </p:txBody>
      </p:sp>
      <p:sp>
        <p:nvSpPr>
          <p:cNvPr id="3" name="Footer Placeholder 2">
            <a:extLst>
              <a:ext uri="{FF2B5EF4-FFF2-40B4-BE49-F238E27FC236}">
                <a16:creationId xmlns:a16="http://schemas.microsoft.com/office/drawing/2014/main" id="{58DCFE52-5D01-0FFF-C627-1BD530F6D91B}"/>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8B5993A-A1F8-423F-B462-CB56E3F7BB60}"/>
              </a:ext>
            </a:extLst>
          </p:cNvPr>
          <p:cNvSpPr>
            <a:spLocks noGrp="1"/>
          </p:cNvSpPr>
          <p:nvPr>
            <p:ph type="sldNum" sz="quarter" idx="12"/>
          </p:nvPr>
        </p:nvSpPr>
        <p:spPr/>
        <p:txBody>
          <a:bodyPr/>
          <a:lstStyle/>
          <a:p>
            <a:fld id="{E30AF5A0-43BB-4336-8627-9123B9144D80}" type="slidenum">
              <a:rPr lang="en-US" dirty="0"/>
              <a:t>5</a:t>
            </a:fld>
            <a:endParaRPr lang="en-US" dirty="0"/>
          </a:p>
        </p:txBody>
      </p:sp>
      <p:sp>
        <p:nvSpPr>
          <p:cNvPr id="5" name="TextBox 4">
            <a:extLst>
              <a:ext uri="{FF2B5EF4-FFF2-40B4-BE49-F238E27FC236}">
                <a16:creationId xmlns:a16="http://schemas.microsoft.com/office/drawing/2014/main" id="{EE461BDF-B045-38D0-E4E9-CFB62FF17DC5}"/>
              </a:ext>
            </a:extLst>
          </p:cNvPr>
          <p:cNvSpPr txBox="1"/>
          <p:nvPr/>
        </p:nvSpPr>
        <p:spPr>
          <a:xfrm>
            <a:off x="715177" y="695049"/>
            <a:ext cx="103556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200">
                <a:latin typeface="Times New Roman"/>
                <a:cs typeface="Times New Roman"/>
              </a:rPr>
              <a:t>Model Architecture:</a:t>
            </a:r>
            <a:endParaRPr lang="en-US" sz="5200"/>
          </a:p>
        </p:txBody>
      </p:sp>
      <p:pic>
        <p:nvPicPr>
          <p:cNvPr id="6" name="Picture 5" descr="A screenshot of a computer program&#10;&#10;Description automatically generated">
            <a:extLst>
              <a:ext uri="{FF2B5EF4-FFF2-40B4-BE49-F238E27FC236}">
                <a16:creationId xmlns:a16="http://schemas.microsoft.com/office/drawing/2014/main" id="{0B36C596-DF01-FF6F-0A42-436B88A90116}"/>
              </a:ext>
            </a:extLst>
          </p:cNvPr>
          <p:cNvPicPr>
            <a:picLocks noChangeAspect="1"/>
          </p:cNvPicPr>
          <p:nvPr/>
        </p:nvPicPr>
        <p:blipFill>
          <a:blip r:embed="rId2"/>
          <a:stretch>
            <a:fillRect/>
          </a:stretch>
        </p:blipFill>
        <p:spPr>
          <a:xfrm>
            <a:off x="850763" y="1526059"/>
            <a:ext cx="4404770" cy="4114800"/>
          </a:xfrm>
          <a:prstGeom prst="rect">
            <a:avLst/>
          </a:prstGeom>
        </p:spPr>
      </p:pic>
      <p:sp>
        <p:nvSpPr>
          <p:cNvPr id="7" name="TextBox 6">
            <a:extLst>
              <a:ext uri="{FF2B5EF4-FFF2-40B4-BE49-F238E27FC236}">
                <a16:creationId xmlns:a16="http://schemas.microsoft.com/office/drawing/2014/main" id="{5E03F72A-5E2B-A991-B0B2-EEB9CEB09978}"/>
              </a:ext>
            </a:extLst>
          </p:cNvPr>
          <p:cNvSpPr txBox="1"/>
          <p:nvPr/>
        </p:nvSpPr>
        <p:spPr>
          <a:xfrm>
            <a:off x="869870" y="5757714"/>
            <a:ext cx="39075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CORRECTION MODEL</a:t>
            </a:r>
          </a:p>
        </p:txBody>
      </p:sp>
      <p:pic>
        <p:nvPicPr>
          <p:cNvPr id="8" name="Picture 7" descr="A screenshot of a computer program&#10;&#10;Description automatically generated">
            <a:extLst>
              <a:ext uri="{FF2B5EF4-FFF2-40B4-BE49-F238E27FC236}">
                <a16:creationId xmlns:a16="http://schemas.microsoft.com/office/drawing/2014/main" id="{7A4130E6-732F-41B3-0EA2-D78F15457C6A}"/>
              </a:ext>
            </a:extLst>
          </p:cNvPr>
          <p:cNvPicPr>
            <a:picLocks noChangeAspect="1"/>
          </p:cNvPicPr>
          <p:nvPr/>
        </p:nvPicPr>
        <p:blipFill>
          <a:blip r:embed="rId3"/>
          <a:stretch>
            <a:fillRect/>
          </a:stretch>
        </p:blipFill>
        <p:spPr>
          <a:xfrm>
            <a:off x="6091698" y="1526059"/>
            <a:ext cx="4518821" cy="4114800"/>
          </a:xfrm>
          <a:prstGeom prst="rect">
            <a:avLst/>
          </a:prstGeom>
        </p:spPr>
      </p:pic>
      <p:sp>
        <p:nvSpPr>
          <p:cNvPr id="9" name="TextBox 8">
            <a:extLst>
              <a:ext uri="{FF2B5EF4-FFF2-40B4-BE49-F238E27FC236}">
                <a16:creationId xmlns:a16="http://schemas.microsoft.com/office/drawing/2014/main" id="{3896B8F1-C082-5A57-BBD7-D2E59D88E2E0}"/>
              </a:ext>
            </a:extLst>
          </p:cNvPr>
          <p:cNvSpPr txBox="1"/>
          <p:nvPr/>
        </p:nvSpPr>
        <p:spPr>
          <a:xfrm>
            <a:off x="6533383" y="5757714"/>
            <a:ext cx="39075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DETECTION MODEL</a:t>
            </a:r>
          </a:p>
        </p:txBody>
      </p:sp>
    </p:spTree>
    <p:extLst>
      <p:ext uri="{BB962C8B-B14F-4D97-AF65-F5344CB8AC3E}">
        <p14:creationId xmlns:p14="http://schemas.microsoft.com/office/powerpoint/2010/main" val="361681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6DD78-D1FD-0548-9597-15A3FBCD248A}"/>
              </a:ext>
            </a:extLst>
          </p:cNvPr>
          <p:cNvSpPr>
            <a:spLocks noGrp="1"/>
          </p:cNvSpPr>
          <p:nvPr>
            <p:ph type="dt" sz="half" idx="10"/>
          </p:nvPr>
        </p:nvSpPr>
        <p:spPr/>
        <p:txBody>
          <a:bodyPr/>
          <a:lstStyle/>
          <a:p>
            <a:fld id="{BDDEDA1F-B856-4AD2-8881-3A1BF1453B92}" type="datetime1">
              <a:t>7/15/2024</a:t>
            </a:fld>
            <a:endParaRPr lang="en-US" dirty="0"/>
          </a:p>
        </p:txBody>
      </p:sp>
      <p:sp>
        <p:nvSpPr>
          <p:cNvPr id="3" name="Footer Placeholder 2">
            <a:extLst>
              <a:ext uri="{FF2B5EF4-FFF2-40B4-BE49-F238E27FC236}">
                <a16:creationId xmlns:a16="http://schemas.microsoft.com/office/drawing/2014/main" id="{A2AD386C-9CC7-E85C-AF2B-8563C703CA95}"/>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80CB8D8E-54C9-C2AF-2297-92C2BC100E97}"/>
              </a:ext>
            </a:extLst>
          </p:cNvPr>
          <p:cNvSpPr>
            <a:spLocks noGrp="1"/>
          </p:cNvSpPr>
          <p:nvPr>
            <p:ph type="sldNum" sz="quarter" idx="12"/>
          </p:nvPr>
        </p:nvSpPr>
        <p:spPr/>
        <p:txBody>
          <a:bodyPr/>
          <a:lstStyle/>
          <a:p>
            <a:fld id="{E30AF5A0-43BB-4336-8627-9123B9144D80}" type="slidenum">
              <a:rPr lang="en-US" dirty="0"/>
              <a:t>6</a:t>
            </a:fld>
            <a:endParaRPr lang="en-US" dirty="0"/>
          </a:p>
        </p:txBody>
      </p:sp>
      <p:sp>
        <p:nvSpPr>
          <p:cNvPr id="5" name="TextBox 4">
            <a:extLst>
              <a:ext uri="{FF2B5EF4-FFF2-40B4-BE49-F238E27FC236}">
                <a16:creationId xmlns:a16="http://schemas.microsoft.com/office/drawing/2014/main" id="{023E9E45-CFC6-1B9A-7F5A-D3274B3013EB}"/>
              </a:ext>
            </a:extLst>
          </p:cNvPr>
          <p:cNvSpPr txBox="1"/>
          <p:nvPr/>
        </p:nvSpPr>
        <p:spPr>
          <a:xfrm>
            <a:off x="718687" y="661347"/>
            <a:ext cx="95823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a:latin typeface="Times New Roman"/>
                <a:cs typeface="Times New Roman"/>
              </a:rPr>
              <a:t>Output:</a:t>
            </a:r>
            <a:endParaRPr lang="en-US"/>
          </a:p>
        </p:txBody>
      </p:sp>
      <p:pic>
        <p:nvPicPr>
          <p:cNvPr id="6" name="Picture 5" descr="A close up of a fox&#10;&#10;Description automatically generated">
            <a:extLst>
              <a:ext uri="{FF2B5EF4-FFF2-40B4-BE49-F238E27FC236}">
                <a16:creationId xmlns:a16="http://schemas.microsoft.com/office/drawing/2014/main" id="{29C1BFAA-565F-703D-FF05-18C49EC20048}"/>
              </a:ext>
            </a:extLst>
          </p:cNvPr>
          <p:cNvPicPr>
            <a:picLocks noChangeAspect="1"/>
          </p:cNvPicPr>
          <p:nvPr/>
        </p:nvPicPr>
        <p:blipFill>
          <a:blip r:embed="rId2"/>
          <a:stretch>
            <a:fillRect/>
          </a:stretch>
        </p:blipFill>
        <p:spPr>
          <a:xfrm>
            <a:off x="726989" y="1587843"/>
            <a:ext cx="4786185" cy="3908855"/>
          </a:xfrm>
          <a:prstGeom prst="rect">
            <a:avLst/>
          </a:prstGeom>
        </p:spPr>
      </p:pic>
      <p:sp>
        <p:nvSpPr>
          <p:cNvPr id="7" name="TextBox 6">
            <a:extLst>
              <a:ext uri="{FF2B5EF4-FFF2-40B4-BE49-F238E27FC236}">
                <a16:creationId xmlns:a16="http://schemas.microsoft.com/office/drawing/2014/main" id="{D816C836-1B1B-9277-9CA9-69858A897E65}"/>
              </a:ext>
            </a:extLst>
          </p:cNvPr>
          <p:cNvSpPr txBox="1"/>
          <p:nvPr/>
        </p:nvSpPr>
        <p:spPr>
          <a:xfrm>
            <a:off x="730617" y="5626660"/>
            <a:ext cx="4774584" cy="3796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PIXELATED IMAGE</a:t>
            </a:r>
          </a:p>
        </p:txBody>
      </p:sp>
      <p:pic>
        <p:nvPicPr>
          <p:cNvPr id="8" name="Picture 7" descr="A close up of a fox&#10;&#10;Description automatically generated">
            <a:extLst>
              <a:ext uri="{FF2B5EF4-FFF2-40B4-BE49-F238E27FC236}">
                <a16:creationId xmlns:a16="http://schemas.microsoft.com/office/drawing/2014/main" id="{958D5391-F457-13E4-7393-471AFD9FB0FC}"/>
              </a:ext>
            </a:extLst>
          </p:cNvPr>
          <p:cNvPicPr>
            <a:picLocks noChangeAspect="1"/>
          </p:cNvPicPr>
          <p:nvPr/>
        </p:nvPicPr>
        <p:blipFill>
          <a:blip r:embed="rId3"/>
          <a:stretch>
            <a:fillRect/>
          </a:stretch>
        </p:blipFill>
        <p:spPr>
          <a:xfrm>
            <a:off x="6102179" y="1587843"/>
            <a:ext cx="5012724" cy="3908854"/>
          </a:xfrm>
          <a:prstGeom prst="rect">
            <a:avLst/>
          </a:prstGeom>
        </p:spPr>
      </p:pic>
      <p:sp>
        <p:nvSpPr>
          <p:cNvPr id="9" name="TextBox 8">
            <a:extLst>
              <a:ext uri="{FF2B5EF4-FFF2-40B4-BE49-F238E27FC236}">
                <a16:creationId xmlns:a16="http://schemas.microsoft.com/office/drawing/2014/main" id="{7ABF7956-E2A3-40FC-242C-9D18AF596D1A}"/>
              </a:ext>
            </a:extLst>
          </p:cNvPr>
          <p:cNvSpPr txBox="1"/>
          <p:nvPr/>
        </p:nvSpPr>
        <p:spPr>
          <a:xfrm>
            <a:off x="6219076" y="5626660"/>
            <a:ext cx="4774584" cy="3796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CORRECTED IMAGE</a:t>
            </a:r>
          </a:p>
        </p:txBody>
      </p:sp>
    </p:spTree>
    <p:extLst>
      <p:ext uri="{BB962C8B-B14F-4D97-AF65-F5344CB8AC3E}">
        <p14:creationId xmlns:p14="http://schemas.microsoft.com/office/powerpoint/2010/main" val="3872429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0F850E-80E9-B118-CA6C-FD238EFF48F6}"/>
              </a:ext>
            </a:extLst>
          </p:cNvPr>
          <p:cNvSpPr>
            <a:spLocks noGrp="1"/>
          </p:cNvSpPr>
          <p:nvPr>
            <p:ph type="dt" sz="half" idx="10"/>
          </p:nvPr>
        </p:nvSpPr>
        <p:spPr/>
        <p:txBody>
          <a:bodyPr/>
          <a:lstStyle/>
          <a:p>
            <a:fld id="{AA093D0A-8D6F-4438-87AA-B16367F70D12}" type="datetime1">
              <a:t>7/15/2024</a:t>
            </a:fld>
            <a:endParaRPr lang="en-US" dirty="0"/>
          </a:p>
        </p:txBody>
      </p:sp>
      <p:sp>
        <p:nvSpPr>
          <p:cNvPr id="3" name="Footer Placeholder 2">
            <a:extLst>
              <a:ext uri="{FF2B5EF4-FFF2-40B4-BE49-F238E27FC236}">
                <a16:creationId xmlns:a16="http://schemas.microsoft.com/office/drawing/2014/main" id="{74536913-B50D-04FB-6018-E3D14933AC1D}"/>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8348EC46-9834-11A2-FDC9-9F5E960DBEC1}"/>
              </a:ext>
            </a:extLst>
          </p:cNvPr>
          <p:cNvSpPr>
            <a:spLocks noGrp="1"/>
          </p:cNvSpPr>
          <p:nvPr>
            <p:ph type="sldNum" sz="quarter" idx="12"/>
          </p:nvPr>
        </p:nvSpPr>
        <p:spPr/>
        <p:txBody>
          <a:bodyPr/>
          <a:lstStyle/>
          <a:p>
            <a:fld id="{E30AF5A0-43BB-4336-8627-9123B9144D80}" type="slidenum">
              <a:rPr lang="en-US" dirty="0"/>
              <a:t>7</a:t>
            </a:fld>
            <a:endParaRPr lang="en-US" dirty="0"/>
          </a:p>
        </p:txBody>
      </p:sp>
      <p:sp>
        <p:nvSpPr>
          <p:cNvPr id="6" name="TextBox 5">
            <a:extLst>
              <a:ext uri="{FF2B5EF4-FFF2-40B4-BE49-F238E27FC236}">
                <a16:creationId xmlns:a16="http://schemas.microsoft.com/office/drawing/2014/main" id="{F9A19048-5A01-F368-CCCC-C50BC375F644}"/>
              </a:ext>
            </a:extLst>
          </p:cNvPr>
          <p:cNvSpPr txBox="1"/>
          <p:nvPr/>
        </p:nvSpPr>
        <p:spPr>
          <a:xfrm>
            <a:off x="718687" y="671644"/>
            <a:ext cx="95823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a:latin typeface="Times New Roman"/>
                <a:cs typeface="Times New Roman"/>
              </a:rPr>
              <a:t>Output:</a:t>
            </a:r>
            <a:endParaRPr lang="en-US"/>
          </a:p>
        </p:txBody>
      </p:sp>
      <p:pic>
        <p:nvPicPr>
          <p:cNvPr id="7" name="Picture 6" descr="A body of water between mountains with Preikestolen in the background&#10;&#10;Description automatically generated">
            <a:extLst>
              <a:ext uri="{FF2B5EF4-FFF2-40B4-BE49-F238E27FC236}">
                <a16:creationId xmlns:a16="http://schemas.microsoft.com/office/drawing/2014/main" id="{4223A729-0D58-75BC-368C-62F7CD21BF58}"/>
              </a:ext>
            </a:extLst>
          </p:cNvPr>
          <p:cNvPicPr>
            <a:picLocks noChangeAspect="1"/>
          </p:cNvPicPr>
          <p:nvPr/>
        </p:nvPicPr>
        <p:blipFill>
          <a:blip r:embed="rId2"/>
          <a:stretch>
            <a:fillRect/>
          </a:stretch>
        </p:blipFill>
        <p:spPr>
          <a:xfrm>
            <a:off x="710514" y="1715337"/>
            <a:ext cx="5076568" cy="3602381"/>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A599D937-BA1F-02DD-984F-0733F993FC03}"/>
              </a:ext>
            </a:extLst>
          </p:cNvPr>
          <p:cNvPicPr>
            <a:picLocks noChangeAspect="1"/>
          </p:cNvPicPr>
          <p:nvPr/>
        </p:nvPicPr>
        <p:blipFill>
          <a:blip r:embed="rId3"/>
          <a:stretch>
            <a:fillRect/>
          </a:stretch>
        </p:blipFill>
        <p:spPr>
          <a:xfrm>
            <a:off x="6415088" y="1720292"/>
            <a:ext cx="4839986" cy="3592469"/>
          </a:xfrm>
          <a:prstGeom prst="rect">
            <a:avLst/>
          </a:prstGeom>
        </p:spPr>
      </p:pic>
      <p:sp>
        <p:nvSpPr>
          <p:cNvPr id="9" name="TextBox 8">
            <a:extLst>
              <a:ext uri="{FF2B5EF4-FFF2-40B4-BE49-F238E27FC236}">
                <a16:creationId xmlns:a16="http://schemas.microsoft.com/office/drawing/2014/main" id="{5F120CAA-02EA-D7BC-2184-5CDF968B3D2B}"/>
              </a:ext>
            </a:extLst>
          </p:cNvPr>
          <p:cNvSpPr txBox="1"/>
          <p:nvPr/>
        </p:nvSpPr>
        <p:spPr>
          <a:xfrm>
            <a:off x="718688" y="5509179"/>
            <a:ext cx="50734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NON PIXELATED IMAGE</a:t>
            </a:r>
          </a:p>
        </p:txBody>
      </p:sp>
      <p:sp>
        <p:nvSpPr>
          <p:cNvPr id="12" name="TextBox 11">
            <a:extLst>
              <a:ext uri="{FF2B5EF4-FFF2-40B4-BE49-F238E27FC236}">
                <a16:creationId xmlns:a16="http://schemas.microsoft.com/office/drawing/2014/main" id="{44124611-E00A-B26B-4F07-E6CAD78D5462}"/>
              </a:ext>
            </a:extLst>
          </p:cNvPr>
          <p:cNvSpPr txBox="1"/>
          <p:nvPr/>
        </p:nvSpPr>
        <p:spPr>
          <a:xfrm>
            <a:off x="6406898" y="5502159"/>
            <a:ext cx="48391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Times New Roman"/>
                <a:cs typeface="Times New Roman"/>
              </a:rPr>
              <a:t>DETECTION</a:t>
            </a:r>
            <a:endParaRPr lang="en-US"/>
          </a:p>
        </p:txBody>
      </p:sp>
    </p:spTree>
    <p:extLst>
      <p:ext uri="{BB962C8B-B14F-4D97-AF65-F5344CB8AC3E}">
        <p14:creationId xmlns:p14="http://schemas.microsoft.com/office/powerpoint/2010/main" val="8521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B8E9D-19EE-2BBD-7A65-92359C4AEB87}"/>
              </a:ext>
            </a:extLst>
          </p:cNvPr>
          <p:cNvSpPr>
            <a:spLocks noGrp="1"/>
          </p:cNvSpPr>
          <p:nvPr>
            <p:ph type="dt" sz="half" idx="10"/>
          </p:nvPr>
        </p:nvSpPr>
        <p:spPr/>
        <p:txBody>
          <a:bodyPr/>
          <a:lstStyle/>
          <a:p>
            <a:fld id="{E214FCBE-5A5C-4128-BABC-CFBA905E5911}" type="datetime1">
              <a:t>7/15/2024</a:t>
            </a:fld>
            <a:endParaRPr lang="en-US" dirty="0"/>
          </a:p>
        </p:txBody>
      </p:sp>
      <p:sp>
        <p:nvSpPr>
          <p:cNvPr id="3" name="Footer Placeholder 2">
            <a:extLst>
              <a:ext uri="{FF2B5EF4-FFF2-40B4-BE49-F238E27FC236}">
                <a16:creationId xmlns:a16="http://schemas.microsoft.com/office/drawing/2014/main" id="{9D588A9D-493F-1530-DAA5-77D3F1387A6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594177F5-84ED-A573-F8DD-B4AAF4C72F48}"/>
              </a:ext>
            </a:extLst>
          </p:cNvPr>
          <p:cNvSpPr>
            <a:spLocks noGrp="1"/>
          </p:cNvSpPr>
          <p:nvPr>
            <p:ph type="sldNum" sz="quarter" idx="12"/>
          </p:nvPr>
        </p:nvSpPr>
        <p:spPr/>
        <p:txBody>
          <a:bodyPr/>
          <a:lstStyle/>
          <a:p>
            <a:fld id="{E30AF5A0-43BB-4336-8627-9123B9144D80}" type="slidenum">
              <a:rPr lang="en-US" dirty="0"/>
              <a:t>8</a:t>
            </a:fld>
            <a:endParaRPr lang="en-US" dirty="0"/>
          </a:p>
        </p:txBody>
      </p:sp>
      <p:sp>
        <p:nvSpPr>
          <p:cNvPr id="5" name="TextBox 4">
            <a:extLst>
              <a:ext uri="{FF2B5EF4-FFF2-40B4-BE49-F238E27FC236}">
                <a16:creationId xmlns:a16="http://schemas.microsoft.com/office/drawing/2014/main" id="{0605FC48-D8EF-A544-572D-F813B1F24003}"/>
              </a:ext>
            </a:extLst>
          </p:cNvPr>
          <p:cNvSpPr txBox="1"/>
          <p:nvPr/>
        </p:nvSpPr>
        <p:spPr>
          <a:xfrm>
            <a:off x="715410" y="660647"/>
            <a:ext cx="898866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latin typeface="Times New Roman"/>
                <a:cs typeface="Times New Roman"/>
              </a:rPr>
              <a:t>Technologies Used:</a:t>
            </a:r>
            <a:endParaRPr lang="en-US"/>
          </a:p>
        </p:txBody>
      </p:sp>
      <p:sp>
        <p:nvSpPr>
          <p:cNvPr id="6" name="TextBox 5">
            <a:extLst>
              <a:ext uri="{FF2B5EF4-FFF2-40B4-BE49-F238E27FC236}">
                <a16:creationId xmlns:a16="http://schemas.microsoft.com/office/drawing/2014/main" id="{07D5363F-AE0F-7FC9-926C-EF631A30333F}"/>
              </a:ext>
            </a:extLst>
          </p:cNvPr>
          <p:cNvSpPr txBox="1"/>
          <p:nvPr/>
        </p:nvSpPr>
        <p:spPr>
          <a:xfrm>
            <a:off x="713300" y="2462416"/>
            <a:ext cx="944430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latin typeface="Times New Roman"/>
                <a:ea typeface="+mn-lt"/>
                <a:cs typeface="+mn-lt"/>
              </a:rPr>
              <a:t>1. opencv-python</a:t>
            </a:r>
            <a:endParaRPr lang="en-US" sz="3000">
              <a:latin typeface="Times New Roman"/>
              <a:cs typeface="Times New Roman"/>
            </a:endParaRPr>
          </a:p>
          <a:p>
            <a:r>
              <a:rPr lang="en-US" sz="3000">
                <a:latin typeface="Times New Roman"/>
                <a:ea typeface="+mn-lt"/>
                <a:cs typeface="+mn-lt"/>
              </a:rPr>
              <a:t>2. tensorflow</a:t>
            </a:r>
            <a:endParaRPr lang="en-US" sz="3000">
              <a:latin typeface="Times New Roman"/>
              <a:cs typeface="Times New Roman"/>
            </a:endParaRPr>
          </a:p>
          <a:p>
            <a:r>
              <a:rPr lang="en-US" sz="3000">
                <a:latin typeface="Times New Roman"/>
                <a:ea typeface="+mn-lt"/>
                <a:cs typeface="+mn-lt"/>
              </a:rPr>
              <a:t>3. pillow</a:t>
            </a:r>
            <a:endParaRPr lang="en-US" sz="3000">
              <a:latin typeface="Times New Roman"/>
              <a:cs typeface="Times New Roman"/>
            </a:endParaRPr>
          </a:p>
          <a:p>
            <a:r>
              <a:rPr lang="en-US" sz="3000">
                <a:latin typeface="Times New Roman"/>
                <a:ea typeface="+mn-lt"/>
                <a:cs typeface="+mn-lt"/>
              </a:rPr>
              <a:t>4. numpy</a:t>
            </a:r>
            <a:endParaRPr lang="en-US" sz="3000">
              <a:latin typeface="Times New Roman"/>
            </a:endParaRPr>
          </a:p>
        </p:txBody>
      </p:sp>
    </p:spTree>
    <p:extLst>
      <p:ext uri="{BB962C8B-B14F-4D97-AF65-F5344CB8AC3E}">
        <p14:creationId xmlns:p14="http://schemas.microsoft.com/office/powerpoint/2010/main" val="3252115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03727-BAF9-E82D-99AC-86F11C2A9E1A}"/>
              </a:ext>
            </a:extLst>
          </p:cNvPr>
          <p:cNvSpPr>
            <a:spLocks noGrp="1"/>
          </p:cNvSpPr>
          <p:nvPr>
            <p:ph type="dt" sz="half" idx="10"/>
          </p:nvPr>
        </p:nvSpPr>
        <p:spPr/>
        <p:txBody>
          <a:bodyPr/>
          <a:lstStyle/>
          <a:p>
            <a:fld id="{E5D3EF43-97A6-44CE-824E-EC3D4F4401D5}" type="datetime1">
              <a:t>7/15/2024</a:t>
            </a:fld>
            <a:endParaRPr lang="en-US" dirty="0"/>
          </a:p>
        </p:txBody>
      </p:sp>
      <p:sp>
        <p:nvSpPr>
          <p:cNvPr id="3" name="Footer Placeholder 2">
            <a:extLst>
              <a:ext uri="{FF2B5EF4-FFF2-40B4-BE49-F238E27FC236}">
                <a16:creationId xmlns:a16="http://schemas.microsoft.com/office/drawing/2014/main" id="{2ACE7F0A-5DC5-3C11-7121-00484CA04F6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F4F16A8E-ECFC-967C-9431-F62FB70CF74C}"/>
              </a:ext>
            </a:extLst>
          </p:cNvPr>
          <p:cNvSpPr>
            <a:spLocks noGrp="1"/>
          </p:cNvSpPr>
          <p:nvPr>
            <p:ph type="sldNum" sz="quarter" idx="12"/>
          </p:nvPr>
        </p:nvSpPr>
        <p:spPr/>
        <p:txBody>
          <a:bodyPr/>
          <a:lstStyle/>
          <a:p>
            <a:fld id="{E30AF5A0-43BB-4336-8627-9123B9144D80}" type="slidenum">
              <a:rPr lang="en-US" dirty="0"/>
              <a:t>9</a:t>
            </a:fld>
            <a:endParaRPr lang="en-US" dirty="0"/>
          </a:p>
        </p:txBody>
      </p:sp>
      <p:sp>
        <p:nvSpPr>
          <p:cNvPr id="5" name="TextBox 4">
            <a:extLst>
              <a:ext uri="{FF2B5EF4-FFF2-40B4-BE49-F238E27FC236}">
                <a16:creationId xmlns:a16="http://schemas.microsoft.com/office/drawing/2014/main" id="{3635E9FE-5357-59B4-9989-748094E6BA08}"/>
              </a:ext>
            </a:extLst>
          </p:cNvPr>
          <p:cNvSpPr txBox="1"/>
          <p:nvPr/>
        </p:nvSpPr>
        <p:spPr>
          <a:xfrm>
            <a:off x="821724" y="667265"/>
            <a:ext cx="1044557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Times New Roman"/>
              </a:rPr>
              <a:t>Team Members and Contributions:</a:t>
            </a:r>
            <a:r>
              <a:rPr lang="en-US" sz="5400" dirty="0">
                <a:latin typeface="Times New Roman"/>
                <a:cs typeface="Times New Roman"/>
              </a:rPr>
              <a:t>​</a:t>
            </a:r>
            <a:endParaRPr lang="en-US" dirty="0"/>
          </a:p>
        </p:txBody>
      </p:sp>
      <p:sp>
        <p:nvSpPr>
          <p:cNvPr id="6" name="TextBox 5">
            <a:extLst>
              <a:ext uri="{FF2B5EF4-FFF2-40B4-BE49-F238E27FC236}">
                <a16:creationId xmlns:a16="http://schemas.microsoft.com/office/drawing/2014/main" id="{B54DF97C-6F36-38DE-DBFE-379A5AA94702}"/>
              </a:ext>
            </a:extLst>
          </p:cNvPr>
          <p:cNvSpPr txBox="1"/>
          <p:nvPr/>
        </p:nvSpPr>
        <p:spPr>
          <a:xfrm>
            <a:off x="825405" y="2904255"/>
            <a:ext cx="1042721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Arial"/>
              <a:buChar char="•"/>
            </a:pPr>
            <a:r>
              <a:rPr lang="en-US" sz="3400">
                <a:latin typeface="Times New Roman"/>
                <a:cs typeface="Times New Roman"/>
              </a:rPr>
              <a:t>Om Mane - Correction Model</a:t>
            </a:r>
            <a:endParaRPr lang="en-US"/>
          </a:p>
          <a:p>
            <a:pPr marL="514350" indent="-514350">
              <a:buFont typeface="Arial"/>
              <a:buChar char="•"/>
            </a:pPr>
            <a:r>
              <a:rPr lang="en-US" sz="3400">
                <a:latin typeface="Times New Roman"/>
                <a:cs typeface="Times New Roman"/>
              </a:rPr>
              <a:t>Mehul Kohad - Detection Model </a:t>
            </a:r>
          </a:p>
          <a:p>
            <a:pPr marL="514350" indent="-514350">
              <a:buFont typeface="Arial"/>
              <a:buChar char="•"/>
            </a:pPr>
            <a:r>
              <a:rPr lang="en-US" sz="3400">
                <a:latin typeface="Times New Roman"/>
                <a:cs typeface="Times New Roman"/>
              </a:rPr>
              <a:t>Vedant Raut - Data Collection and Research</a:t>
            </a:r>
          </a:p>
        </p:txBody>
      </p:sp>
    </p:spTree>
    <p:extLst>
      <p:ext uri="{BB962C8B-B14F-4D97-AF65-F5344CB8AC3E}">
        <p14:creationId xmlns:p14="http://schemas.microsoft.com/office/powerpoint/2010/main" val="3526489555"/>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ChronicleVTI</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235</cp:revision>
  <dcterms:created xsi:type="dcterms:W3CDTF">2013-07-15T20:26:40Z</dcterms:created>
  <dcterms:modified xsi:type="dcterms:W3CDTF">2024-07-15T18:19:17Z</dcterms:modified>
</cp:coreProperties>
</file>