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62" r:id="rId11"/>
    <p:sldId id="263" r:id="rId12"/>
    <p:sldId id="272" r:id="rId13"/>
    <p:sldId id="277" r:id="rId14"/>
    <p:sldId id="266" r:id="rId15"/>
    <p:sldId id="274" r:id="rId16"/>
    <p:sldId id="27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2" autoAdjust="0"/>
  </p:normalViewPr>
  <p:slideViewPr>
    <p:cSldViewPr snapToGrid="0">
      <p:cViewPr varScale="1">
        <p:scale>
          <a:sx n="99" d="100"/>
          <a:sy n="99" d="100"/>
        </p:scale>
        <p:origin x="3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c890f1e37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c890f1e37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c890f1e37_0_1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c890f1e37_0_1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c52d41637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c52d41637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e6fad6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e6fad6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38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e6fad6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e6fad6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707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e6fad6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e6fad6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e6fad6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e6fad6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03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9e6fad6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9e6fad6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3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c890f1e37_0_1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c890f1e37_0_1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6fad6e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6fad6e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9e6fad6e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9e6fad6e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9e6fad6e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9e6fad6e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c890f1e37_0_1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c890f1e37_0_1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c890f1e37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c890f1e37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c890f1e37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c890f1e37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5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c890f1e37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c890f1e37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ctrumuv/Railway-Reservation-OS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60662" y="1142999"/>
            <a:ext cx="7973700" cy="3079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5"/>
                </a:solidFill>
                <a:latin typeface="Lucida Bright" panose="02040602050505020304" pitchFamily="18" charset="0"/>
              </a:rPr>
              <a:t>PROJECT TITLE </a:t>
            </a:r>
            <a:br>
              <a:rPr lang="en" dirty="0"/>
            </a:br>
            <a:br>
              <a:rPr lang="en" dirty="0"/>
            </a:br>
            <a:r>
              <a:rPr lang="en" dirty="0"/>
              <a:t>Railway Seat Reservation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sz="1300" dirty="0"/>
              <a:t>GITHUB LINK - </a:t>
            </a:r>
            <a:r>
              <a:rPr lang="en-US" sz="1300" dirty="0">
                <a:hlinkClick r:id="rId3"/>
              </a:rPr>
              <a:t>LINK</a:t>
            </a:r>
            <a:endParaRPr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ctrTitle"/>
          </p:nvPr>
        </p:nvSpPr>
        <p:spPr>
          <a:xfrm>
            <a:off x="498575" y="480473"/>
            <a:ext cx="42555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bg2"/>
                </a:solidFill>
              </a:rPr>
              <a:t>Client Side :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342" name="Google Shape;342;p19"/>
          <p:cNvSpPr txBox="1">
            <a:spLocks noGrp="1"/>
          </p:cNvSpPr>
          <p:nvPr>
            <p:ph type="subTitle" idx="1"/>
          </p:nvPr>
        </p:nvSpPr>
        <p:spPr>
          <a:xfrm>
            <a:off x="498575" y="1421175"/>
            <a:ext cx="8359675" cy="3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1)User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b="1" dirty="0"/>
              <a:t>Login,Register, Search Trains, Book Tickets, Update Profile, Delete Profile, Cancel Reservations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2) Tickets</a:t>
            </a:r>
            <a:endParaRPr b="1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" b="1" dirty="0"/>
              <a:t>Reserve, Cancel, Check Available Ticket , Display Ticket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3)Once a ticket is booked the user receives a file with unique ticket reservation ID on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access any function the user needs to send a request to the server through the use of sockets and get requests.</a:t>
            </a:r>
            <a:endParaRPr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>
            <a:spLocks noGrp="1"/>
          </p:cNvSpPr>
          <p:nvPr>
            <p:ph type="title"/>
          </p:nvPr>
        </p:nvSpPr>
        <p:spPr>
          <a:xfrm>
            <a:off x="162450" y="810200"/>
            <a:ext cx="2549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 dirty="0">
                <a:solidFill>
                  <a:schemeClr val="bg2"/>
                </a:solidFill>
              </a:rPr>
              <a:t>Server/Admin</a:t>
            </a:r>
            <a:endParaRPr sz="2240" dirty="0">
              <a:solidFill>
                <a:schemeClr val="bg2"/>
              </a:solidFill>
            </a:endParaRPr>
          </a:p>
        </p:txBody>
      </p: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5027200" y="1275688"/>
            <a:ext cx="25494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 dirty="0">
                <a:solidFill>
                  <a:schemeClr val="bg2"/>
                </a:solidFill>
              </a:rPr>
              <a:t>Client/ User</a:t>
            </a:r>
            <a:endParaRPr sz="2440" dirty="0">
              <a:solidFill>
                <a:schemeClr val="bg2"/>
              </a:solidFill>
            </a:endParaRPr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5335150" y="810188"/>
            <a:ext cx="25947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 dirty="0">
                <a:solidFill>
                  <a:schemeClr val="bg2"/>
                </a:solidFill>
              </a:rPr>
              <a:t>Client/ User</a:t>
            </a:r>
            <a:endParaRPr sz="2440" dirty="0">
              <a:solidFill>
                <a:schemeClr val="bg2"/>
              </a:solidFill>
            </a:endParaRPr>
          </a:p>
        </p:txBody>
      </p: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>
            <a:off x="4913525" y="107650"/>
            <a:ext cx="25947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 dirty="0">
                <a:solidFill>
                  <a:schemeClr val="bg2"/>
                </a:solidFill>
              </a:rPr>
              <a:t>Client/ User</a:t>
            </a:r>
            <a:endParaRPr sz="2440" dirty="0">
              <a:solidFill>
                <a:schemeClr val="bg2"/>
              </a:solidFill>
            </a:endParaRPr>
          </a:p>
        </p:txBody>
      </p:sp>
      <p:cxnSp>
        <p:nvCxnSpPr>
          <p:cNvPr id="351" name="Google Shape;351;p20"/>
          <p:cNvCxnSpPr>
            <a:stCxn id="349" idx="1"/>
            <a:endCxn id="347" idx="3"/>
          </p:cNvCxnSpPr>
          <p:nvPr/>
        </p:nvCxnSpPr>
        <p:spPr>
          <a:xfrm rot="10800000">
            <a:off x="2711950" y="1069838"/>
            <a:ext cx="262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62450" y="1795000"/>
            <a:ext cx="4409700" cy="29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dirty="0"/>
              <a:t>Server Configuration: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✷</a:t>
            </a:r>
            <a:r>
              <a:rPr lang="en" sz="18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 User Management:</a:t>
            </a: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Create, Authenticate, Delete, Update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✷ </a:t>
            </a:r>
            <a:r>
              <a:rPr lang="en" sz="18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Train Management: </a:t>
            </a:r>
            <a:endParaRPr sz="1800" b="0" u="sng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Add, Remove, Display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✷ </a:t>
            </a:r>
            <a:r>
              <a:rPr lang="en" sz="18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Reservation Management:</a:t>
            </a: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Book, Cancel, Delete, Maintain seat matrix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4657800" y="2030450"/>
            <a:ext cx="4164900" cy="29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Client Configuration: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✷ </a:t>
            </a:r>
            <a:r>
              <a:rPr lang="en" sz="18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Account Management: </a:t>
            </a:r>
            <a:endParaRPr sz="1800" b="0" u="sng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Register, Login, Update, Delete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✷ </a:t>
            </a:r>
            <a:r>
              <a:rPr lang="en" sz="18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Ticket Management:</a:t>
            </a: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Reserve, Cancel, Check Schedule, Check ticket status, Check allotted seat</a:t>
            </a:r>
            <a:endParaRPr sz="1800" b="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cxnSp>
        <p:nvCxnSpPr>
          <p:cNvPr id="354" name="Google Shape;354;p20"/>
          <p:cNvCxnSpPr>
            <a:stCxn id="350" idx="1"/>
          </p:cNvCxnSpPr>
          <p:nvPr/>
        </p:nvCxnSpPr>
        <p:spPr>
          <a:xfrm flipH="1">
            <a:off x="2303825" y="539650"/>
            <a:ext cx="2609700" cy="458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20"/>
          <p:cNvCxnSpPr/>
          <p:nvPr/>
        </p:nvCxnSpPr>
        <p:spPr>
          <a:xfrm rot="10800000">
            <a:off x="2447800" y="1239238"/>
            <a:ext cx="2579400" cy="296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1388550" y="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bg2"/>
                </a:solidFill>
              </a:rPr>
              <a:t>USE OF MULTITHREADING 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581625" y="1035000"/>
            <a:ext cx="826895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Concurrent User Registration:</a:t>
            </a:r>
          </a:p>
          <a:p>
            <a:pPr marL="146050" indent="0" algn="l">
              <a:buNone/>
            </a:pPr>
            <a:endParaRPr lang="en-US" sz="16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Utilize separate threads for each user registration request.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Enables the system to process multiple registrations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3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Enhances responsiveness and user experience</a:t>
            </a:r>
            <a:r>
              <a:rPr lang="en-US" sz="16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.</a:t>
            </a:r>
          </a:p>
          <a:p>
            <a:pPr marL="457200" lvl="1" indent="0" algn="l">
              <a:buNone/>
            </a:pPr>
            <a:endParaRPr lang="en-US" sz="16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Parallel Train Registration:</a:t>
            </a:r>
          </a:p>
          <a:p>
            <a:pPr marL="146050" indent="0" algn="l">
              <a:buNone/>
            </a:pPr>
            <a:endParaRPr lang="en-US" sz="16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Employ multithreading for concurrent train registration tasks.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Each train registration operates independently in its thread.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Improves efficiency by allowing the system to handle multiple train additions concurrently.</a:t>
            </a:r>
          </a:p>
          <a:p>
            <a:pPr marL="742950" lvl="1" indent="-285750" algn="l"/>
            <a:endParaRPr lang="en-US" sz="14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Efficient Train Booking:</a:t>
            </a:r>
          </a:p>
          <a:p>
            <a:pPr marL="146050" indent="0" algn="l">
              <a:buNone/>
            </a:pPr>
            <a:endParaRPr lang="en-US" sz="16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Implement threads for simultaneous train booking requests.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Users can book tickets concurrently without waiting for others.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1" i="0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Enhances the overall responsiveness of the train booking system.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1" dirty="0">
              <a:solidFill>
                <a:srgbClr val="D1D5DB"/>
              </a:solidFill>
              <a:latin typeface="Maven Pro" panose="020B0604020202020204" charset="0"/>
            </a:endParaRPr>
          </a:p>
          <a:p>
            <a:pPr marL="457200" lvl="1" indent="0" algn="l">
              <a:buNone/>
            </a:pPr>
            <a:endParaRPr lang="en-US" sz="1400" b="1" i="0" dirty="0">
              <a:solidFill>
                <a:srgbClr val="D1D5DB"/>
              </a:solidFill>
              <a:effectLst/>
              <a:latin typeface="Maven Pro" panose="020B0604020202020204" charset="0"/>
            </a:endParaRPr>
          </a:p>
          <a:p>
            <a:pPr algn="l"/>
            <a:r>
              <a:rPr lang="en-US" sz="2600" b="1" i="1" dirty="0">
                <a:solidFill>
                  <a:srgbClr val="D1D5DB"/>
                </a:solidFill>
                <a:effectLst/>
                <a:latin typeface="Maven Pro" panose="020B0604020202020204" charset="0"/>
              </a:rPr>
              <a:t>Ensure proper synchronization mechanisms to prevent data conflicts and maintain integrity in this multithreaded environment</a:t>
            </a:r>
            <a:r>
              <a:rPr lang="en-US" sz="2600" b="1" i="1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CB0FB-0161-2C0C-2A33-E1CE8343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56" y="1328805"/>
            <a:ext cx="3536173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1388550" y="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bg2"/>
                </a:solidFill>
              </a:rPr>
              <a:t>USE OF SOCKET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581625" y="1035000"/>
            <a:ext cx="8268950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Maven Pro ExtraBold"/>
              </a:rPr>
              <a:t>Multi-Device User Interaction:</a:t>
            </a:r>
            <a:endParaRPr lang="en-US" sz="1600" b="0" i="0" dirty="0">
              <a:solidFill>
                <a:srgbClr val="D1D5DB"/>
              </a:solidFill>
              <a:effectLst/>
              <a:latin typeface="Maven Pro ExtraBold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Maven Pro ExtraBold"/>
              </a:rPr>
              <a:t>Utilize sockets to handle simultaneous interactions from multiple devices, allowing users to perform tasks like booking tickets or checking train details concurrently.</a:t>
            </a:r>
          </a:p>
          <a:p>
            <a:pPr algn="l"/>
            <a:endParaRPr lang="en-US" sz="1600" b="1" i="1" dirty="0">
              <a:solidFill>
                <a:srgbClr val="D1D5DB"/>
              </a:solidFill>
              <a:effectLst/>
              <a:latin typeface="Maven Pro ExtraBold"/>
            </a:endParaRPr>
          </a:p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Maven Pro ExtraBold"/>
              </a:rPr>
              <a:t>User Interaction From Different Terminal :</a:t>
            </a:r>
            <a:endParaRPr lang="en-US" sz="1600" b="0" i="0" dirty="0">
              <a:solidFill>
                <a:srgbClr val="D1D5DB"/>
              </a:solidFill>
              <a:effectLst/>
              <a:latin typeface="Maven Pro ExtraBold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D1D5DB"/>
                </a:solidFill>
                <a:latin typeface="Maven Pro ExtraBold"/>
              </a:rPr>
              <a:t>For socket testing we can use it first from different terminal in a same pc also</a:t>
            </a:r>
          </a:p>
          <a:p>
            <a:pPr marL="615950" lvl="1" indent="0" algn="l">
              <a:buNone/>
            </a:pPr>
            <a:endParaRPr lang="en-US" sz="1400" b="0" i="0" dirty="0">
              <a:solidFill>
                <a:srgbClr val="D1D5DB"/>
              </a:solidFill>
              <a:effectLst/>
              <a:latin typeface="Maven Pro ExtraBold"/>
            </a:endParaRPr>
          </a:p>
          <a:p>
            <a:pPr algn="l"/>
            <a:r>
              <a:rPr lang="en-US" sz="1400" b="1" i="0" dirty="0">
                <a:solidFill>
                  <a:srgbClr val="D1D5DB"/>
                </a:solidFill>
                <a:effectLst/>
                <a:latin typeface="Maven Pro ExtraBold"/>
              </a:rPr>
              <a:t>Scalability:</a:t>
            </a:r>
            <a:endParaRPr lang="en-US" sz="1400" b="0" i="0" dirty="0">
              <a:solidFill>
                <a:srgbClr val="D1D5DB"/>
              </a:solidFill>
              <a:effectLst/>
              <a:latin typeface="Maven Pro ExtraBold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D1D5DB"/>
                </a:solidFill>
                <a:effectLst/>
                <a:latin typeface="Maven Pro ExtraBold"/>
              </a:rPr>
              <a:t>Scale the system easily to accommodate a growing number of clients on diverse devices by leveraging sockets for efficient communication.</a:t>
            </a:r>
          </a:p>
          <a:p>
            <a:pPr marL="615950" lvl="1" indent="0" algn="l">
              <a:buNone/>
            </a:pPr>
            <a:endParaRPr lang="en-US" sz="1400" b="0" i="0" dirty="0">
              <a:solidFill>
                <a:srgbClr val="D1D5DB"/>
              </a:solidFill>
              <a:effectLst/>
              <a:latin typeface="Maven Pro ExtraBold"/>
            </a:endParaRPr>
          </a:p>
          <a:p>
            <a:pPr algn="l"/>
            <a:endParaRPr lang="en-US" sz="1600" b="1" i="1" dirty="0">
              <a:solidFill>
                <a:srgbClr val="D1D5DB"/>
              </a:solidFill>
              <a:effectLst/>
              <a:latin typeface="Maven Pr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240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1388550" y="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PROJECT FLOWCHART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209550" y="1117700"/>
            <a:ext cx="8641025" cy="3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TIMELINE: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Creation of server side code with required functions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Creation of client side code with required functions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Testing in same machine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Integration of the concept of transfer protocols, sockets, get requests to run client code in multiple machines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AutoNum type="arabicPeriod"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Integration of the concept of multithreading in server code to handle multiple requests from client simultaneously.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1388550" y="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INDIVIDUAL ROLES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581624" y="1035000"/>
            <a:ext cx="7857525" cy="3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21CS8120 - Presentation, User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21CS8122 - Reservation Management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21CS8123 - User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21CS8124 - Reservation Policy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21CS8125 - User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21CS8126 - Reservation Policy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21CS8127 - Train Management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21CS8128 - Socket Implementation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21CS8129 – Presentation, Reservation Management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3324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1179000" y="1638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Lucida Bright" panose="02040602050505020304" pitchFamily="18" charset="0"/>
              </a:rPr>
              <a:t>THANK YOU</a:t>
            </a:r>
            <a:endParaRPr sz="6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0200" y="126925"/>
            <a:ext cx="7973700" cy="13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Railway Seat Reservation System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1175325"/>
            <a:ext cx="72831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Group member details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21CS8120 - Siddharth Pandey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21CS8122 - Pankaj Sah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21CS8123 - Sudipta Das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21CS8124 - K.O.S.Balaji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21CS8125 - Ayan Baral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21CS8126 - A.Satish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21CS8127 - Soham De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21CS8128 - Soumi Sharma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 dirty="0"/>
              <a:t>21CS8129 - Ananda Sau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712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ctrTitle"/>
          </p:nvPr>
        </p:nvSpPr>
        <p:spPr>
          <a:xfrm>
            <a:off x="1168750" y="566875"/>
            <a:ext cx="7321200" cy="12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Problem Statement:- </a:t>
            </a:r>
            <a:endParaRPr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Railway Seat Reservation System</a:t>
            </a:r>
            <a:endParaRPr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202350" y="1647350"/>
            <a:ext cx="87393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AutoNum type="arabicPeriod"/>
            </a:pPr>
            <a:r>
              <a:rPr lang="en" sz="1800" dirty="0">
                <a:latin typeface="Nunito SemiBold"/>
                <a:ea typeface="Nunito SemiBold"/>
                <a:cs typeface="Nunito SemiBold"/>
                <a:sym typeface="Nunito SemiBold"/>
              </a:rPr>
              <a:t>We are designing and implementing a reservation platform for railway seats/berths. This project aims to provide a comprehensive solution for users to efficiently book their preferred accommodations and travel options.</a:t>
            </a:r>
            <a:endParaRPr sz="1800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AutoNum type="arabicPeriod"/>
            </a:pPr>
            <a:r>
              <a:rPr lang="en" sz="1800" dirty="0">
                <a:latin typeface="Nunito SemiBold"/>
                <a:ea typeface="Nunito SemiBold"/>
                <a:cs typeface="Nunito SemiBold"/>
                <a:sym typeface="Nunito SemiBold"/>
              </a:rPr>
              <a:t>The system has features such as:-</a:t>
            </a:r>
            <a:endParaRPr sz="1800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AutoNum type="alphaLcPeriod"/>
            </a:pPr>
            <a:r>
              <a:rPr lang="en" sz="1800" dirty="0">
                <a:latin typeface="Nunito SemiBold"/>
                <a:ea typeface="Nunito SemiBold"/>
                <a:cs typeface="Nunito SemiBold"/>
                <a:sym typeface="Nunito SemiBold"/>
              </a:rPr>
              <a:t>User registration and login from various devices with user-friendly interface to book or cancel tickets.</a:t>
            </a:r>
            <a:endParaRPr sz="1800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 SemiBold"/>
              <a:buAutoNum type="alphaLcPeriod"/>
            </a:pPr>
            <a:r>
              <a:rPr lang="en" sz="1800" dirty="0">
                <a:latin typeface="Nunito SemiBold"/>
                <a:ea typeface="Nunito SemiBold"/>
                <a:cs typeface="Nunito SemiBold"/>
                <a:sym typeface="Nunito SemiBold"/>
              </a:rPr>
              <a:t>Display the various trains and seat matrix in proper format</a:t>
            </a:r>
            <a:endParaRPr sz="1800" dirty="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915375" y="3970150"/>
            <a:ext cx="1593000" cy="9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User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771350" y="1134700"/>
            <a:ext cx="1593000" cy="9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2364350" y="2527750"/>
            <a:ext cx="1745100" cy="12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Register User/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Authenticate User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4" name="Google Shape;294;p15"/>
          <p:cNvCxnSpPr>
            <a:stCxn id="291" idx="3"/>
            <a:endCxn id="293" idx="2"/>
          </p:cNvCxnSpPr>
          <p:nvPr/>
        </p:nvCxnSpPr>
        <p:spPr>
          <a:xfrm rot="10800000" flipH="1">
            <a:off x="2508375" y="3728800"/>
            <a:ext cx="728400" cy="6966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5"/>
          <p:cNvCxnSpPr>
            <a:endCxn id="293" idx="2"/>
          </p:cNvCxnSpPr>
          <p:nvPr/>
        </p:nvCxnSpPr>
        <p:spPr>
          <a:xfrm rot="10800000">
            <a:off x="3236900" y="3728950"/>
            <a:ext cx="0" cy="37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15"/>
          <p:cNvSpPr/>
          <p:nvPr/>
        </p:nvSpPr>
        <p:spPr>
          <a:xfrm>
            <a:off x="4602450" y="1203100"/>
            <a:ext cx="2139300" cy="77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Display train schedule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4632750" y="2286025"/>
            <a:ext cx="2078700" cy="7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Book/Cancel Ticket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4284100" y="3224200"/>
            <a:ext cx="1593000" cy="120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Seats empty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7310625" y="3242350"/>
            <a:ext cx="1426200" cy="97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/>
                <a:ea typeface="Nunito"/>
                <a:cs typeface="Nunito"/>
                <a:sym typeface="Nunito"/>
              </a:rPr>
              <a:t>Update Seat Matrix</a:t>
            </a:r>
            <a:endParaRPr b="1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5"/>
          <p:cNvCxnSpPr>
            <a:stCxn id="292" idx="3"/>
            <a:endCxn id="293" idx="0"/>
          </p:cNvCxnSpPr>
          <p:nvPr/>
        </p:nvCxnSpPr>
        <p:spPr>
          <a:xfrm>
            <a:off x="2364350" y="1589950"/>
            <a:ext cx="872700" cy="9378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5"/>
          <p:cNvCxnSpPr>
            <a:stCxn id="293" idx="3"/>
            <a:endCxn id="296" idx="1"/>
          </p:cNvCxnSpPr>
          <p:nvPr/>
        </p:nvCxnSpPr>
        <p:spPr>
          <a:xfrm rot="10800000" flipH="1">
            <a:off x="4109450" y="1589950"/>
            <a:ext cx="492900" cy="15384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5"/>
          <p:cNvCxnSpPr>
            <a:stCxn id="296" idx="2"/>
            <a:endCxn id="297" idx="0"/>
          </p:cNvCxnSpPr>
          <p:nvPr/>
        </p:nvCxnSpPr>
        <p:spPr>
          <a:xfrm rot="-5400000" flipH="1">
            <a:off x="5517750" y="2131150"/>
            <a:ext cx="3093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5"/>
          <p:cNvCxnSpPr>
            <a:cxnSpLocks/>
            <a:stCxn id="298" idx="3"/>
            <a:endCxn id="299" idx="1"/>
          </p:cNvCxnSpPr>
          <p:nvPr/>
        </p:nvCxnSpPr>
        <p:spPr>
          <a:xfrm flipV="1">
            <a:off x="5877100" y="3728800"/>
            <a:ext cx="1433525" cy="9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15"/>
          <p:cNvCxnSpPr>
            <a:stCxn id="292" idx="3"/>
            <a:endCxn id="293" idx="0"/>
          </p:cNvCxnSpPr>
          <p:nvPr/>
        </p:nvCxnSpPr>
        <p:spPr>
          <a:xfrm>
            <a:off x="2364350" y="1589950"/>
            <a:ext cx="872700" cy="9378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5"/>
          <p:cNvCxnSpPr>
            <a:stCxn id="293" idx="3"/>
            <a:endCxn id="296" idx="1"/>
          </p:cNvCxnSpPr>
          <p:nvPr/>
        </p:nvCxnSpPr>
        <p:spPr>
          <a:xfrm rot="10800000" flipH="1">
            <a:off x="4109450" y="1589950"/>
            <a:ext cx="492900" cy="15384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5"/>
          <p:cNvCxnSpPr>
            <a:stCxn id="296" idx="2"/>
            <a:endCxn id="297" idx="0"/>
          </p:cNvCxnSpPr>
          <p:nvPr/>
        </p:nvCxnSpPr>
        <p:spPr>
          <a:xfrm rot="-5400000" flipH="1">
            <a:off x="5517750" y="2131150"/>
            <a:ext cx="3093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5"/>
          <p:cNvCxnSpPr>
            <a:stCxn id="297" idx="2"/>
            <a:endCxn id="298" idx="0"/>
          </p:cNvCxnSpPr>
          <p:nvPr/>
        </p:nvCxnSpPr>
        <p:spPr>
          <a:xfrm rot="5400000">
            <a:off x="5285250" y="2837275"/>
            <a:ext cx="182100" cy="591600"/>
          </a:xfrm>
          <a:prstGeom prst="bentConnector3">
            <a:avLst>
              <a:gd name="adj1" fmla="val 5002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5"/>
          <p:cNvCxnSpPr>
            <a:cxnSpLocks/>
            <a:stCxn id="298" idx="3"/>
            <a:endCxn id="299" idx="1"/>
          </p:cNvCxnSpPr>
          <p:nvPr/>
        </p:nvCxnSpPr>
        <p:spPr>
          <a:xfrm flipV="1">
            <a:off x="5877100" y="3728800"/>
            <a:ext cx="1433525" cy="9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15"/>
          <p:cNvSpPr txBox="1"/>
          <p:nvPr/>
        </p:nvSpPr>
        <p:spPr>
          <a:xfrm>
            <a:off x="88900" y="122850"/>
            <a:ext cx="90551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/>
                </a:solidFill>
                <a:latin typeface="Maven Pro Black"/>
                <a:ea typeface="Maven Pro Black"/>
                <a:cs typeface="Maven Pro Black"/>
                <a:sym typeface="Maven Pro Black"/>
              </a:rPr>
              <a:t>SCHEMATIC OVERVIEW OF RESERVATION SYSTEM</a:t>
            </a:r>
            <a:endParaRPr sz="2400" dirty="0">
              <a:solidFill>
                <a:schemeClr val="bg2"/>
              </a:solidFill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ctrTitle"/>
          </p:nvPr>
        </p:nvSpPr>
        <p:spPr>
          <a:xfrm>
            <a:off x="448950" y="161850"/>
            <a:ext cx="8284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DESIGN PLAN OF USER INTERFACE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1"/>
          </p:nvPr>
        </p:nvSpPr>
        <p:spPr>
          <a:xfrm>
            <a:off x="369200" y="723225"/>
            <a:ext cx="8481600" cy="18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user interface is simple and text based. The system can be used by typing required choices into the terminal. However, there is future scope to create a graphical user interface using HTML and CSS.  A simple example of a user registering and logging in is shown below: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19" name="Google Shape;319;p16"/>
          <p:cNvPicPr preferRelativeResize="0"/>
          <p:nvPr/>
        </p:nvPicPr>
        <p:blipFill>
          <a:blip r:embed="rId3"/>
          <a:srcRect t="3190" b="3190"/>
          <a:stretch/>
        </p:blipFill>
        <p:spPr>
          <a:xfrm>
            <a:off x="1130313" y="2003700"/>
            <a:ext cx="6756176" cy="2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>
            <a:spLocks noGrp="1"/>
          </p:cNvSpPr>
          <p:nvPr>
            <p:ph type="ctrTitle"/>
          </p:nvPr>
        </p:nvSpPr>
        <p:spPr>
          <a:xfrm>
            <a:off x="1350350" y="237700"/>
            <a:ext cx="63018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SERVER AND CLINET DESIGN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1"/>
          </p:nvPr>
        </p:nvSpPr>
        <p:spPr>
          <a:xfrm>
            <a:off x="429900" y="933100"/>
            <a:ext cx="8193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system is divided into two parts server side and client side each containing their required functions . Description of the classes are provided in the following slides.</a:t>
            </a:r>
            <a:endParaRPr dirty="0"/>
          </a:p>
        </p:txBody>
      </p:sp>
      <p:sp>
        <p:nvSpPr>
          <p:cNvPr id="326" name="Google Shape;326;p17"/>
          <p:cNvSpPr/>
          <p:nvPr/>
        </p:nvSpPr>
        <p:spPr>
          <a:xfrm>
            <a:off x="824375" y="1982550"/>
            <a:ext cx="2913000" cy="247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latin typeface="Nunito"/>
                <a:ea typeface="Nunito"/>
                <a:cs typeface="Nunito"/>
                <a:sym typeface="Nunito"/>
              </a:rPr>
              <a:t>SERVER/ADMIN</a:t>
            </a:r>
            <a:endParaRPr sz="1800" b="1" u="sng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Nunito"/>
                <a:ea typeface="Nunito"/>
                <a:cs typeface="Nunito"/>
                <a:sym typeface="Nunito"/>
              </a:rPr>
              <a:t>Funtionalities :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 b="1" dirty="0">
                <a:latin typeface="Nunito"/>
                <a:ea typeface="Nunito"/>
                <a:cs typeface="Nunito"/>
                <a:sym typeface="Nunito"/>
              </a:rPr>
              <a:t>Client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 b="1" dirty="0">
                <a:latin typeface="Nunito"/>
                <a:ea typeface="Nunito"/>
                <a:cs typeface="Nunito"/>
                <a:sym typeface="Nunito"/>
              </a:rPr>
              <a:t>Train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 b="1" dirty="0">
                <a:latin typeface="Nunito"/>
                <a:ea typeface="Nunito"/>
                <a:cs typeface="Nunito"/>
                <a:sym typeface="Nunito"/>
              </a:rPr>
              <a:t>Reservation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 b="1" dirty="0">
                <a:latin typeface="Nunito"/>
                <a:ea typeface="Nunito"/>
                <a:cs typeface="Nunito"/>
                <a:sym typeface="Nunito"/>
              </a:rPr>
              <a:t>Ticket</a:t>
            </a:r>
            <a:endParaRPr sz="18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5360975" y="1937025"/>
            <a:ext cx="2169600" cy="63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Nunito"/>
                <a:ea typeface="Nunito"/>
                <a:cs typeface="Nunito"/>
                <a:sym typeface="Nunito"/>
              </a:rPr>
              <a:t>CLIENT/USER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360975" y="3820950"/>
            <a:ext cx="2169600" cy="63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Nunito"/>
                <a:ea typeface="Nunito"/>
                <a:cs typeface="Nunito"/>
                <a:sym typeface="Nunito"/>
              </a:rPr>
              <a:t>CLIENT/USER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9" name="Google Shape;329;p17"/>
          <p:cNvCxnSpPr>
            <a:stCxn id="327" idx="1"/>
            <a:endCxn id="326" idx="3"/>
          </p:cNvCxnSpPr>
          <p:nvPr/>
        </p:nvCxnSpPr>
        <p:spPr>
          <a:xfrm flipH="1">
            <a:off x="3737375" y="2254425"/>
            <a:ext cx="1623600" cy="964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7"/>
          <p:cNvCxnSpPr>
            <a:stCxn id="328" idx="1"/>
            <a:endCxn id="326" idx="3"/>
          </p:cNvCxnSpPr>
          <p:nvPr/>
        </p:nvCxnSpPr>
        <p:spPr>
          <a:xfrm rot="10800000">
            <a:off x="3737375" y="3219150"/>
            <a:ext cx="1623600" cy="9192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17"/>
          <p:cNvSpPr txBox="1"/>
          <p:nvPr/>
        </p:nvSpPr>
        <p:spPr>
          <a:xfrm>
            <a:off x="4261175" y="3845150"/>
            <a:ext cx="10998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Sends request to server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308525" y="389425"/>
            <a:ext cx="8739300" cy="52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2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Server Side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			</a:t>
            </a:r>
            <a:r>
              <a:rPr lang="en" sz="24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✷</a:t>
            </a:r>
            <a:r>
              <a:rPr lang="en" sz="24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 User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User Registration :</a:t>
            </a: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Function Parameters :Username, Mobile No. Password, Age , Full Name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User Login :</a:t>
            </a: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Function Parameters :Username, Password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Authenticate User :</a:t>
            </a: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Function Parameters :Username, Password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Display Profile :</a:t>
            </a: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Function Parameters :Username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Update Profile :</a:t>
            </a:r>
            <a:endParaRPr lang="en-US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Function Parameters :Username , Age , Mobile Number</a:t>
            </a: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***</a:t>
            </a:r>
            <a:r>
              <a:rPr lang="en-US" b="1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Handling multiple users at a time can be done using the OS feature multithreading***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157900" y="421175"/>
            <a:ext cx="8739300" cy="275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2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Server Side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dirty="0">
              <a:solidFill>
                <a:schemeClr val="lt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			</a:t>
            </a:r>
            <a:r>
              <a:rPr lang="en" sz="24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✷</a:t>
            </a:r>
            <a:r>
              <a:rPr lang="en" sz="24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 Admin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Register New Train :</a:t>
            </a: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Parameters : Train No., Coach List, Seat Matrix, Stations, Schedule</a:t>
            </a: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n-US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 SemiBold"/>
              <a:buAutoNum type="arabicPeriod"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DeleteRegistered Train :</a:t>
            </a:r>
            <a:endParaRPr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584200"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n-US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Parameters </a:t>
            </a: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: Train No.	</a:t>
            </a:r>
            <a:endParaRPr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815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349250" y="158750"/>
            <a:ext cx="8739300" cy="44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2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Server Side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			</a:t>
            </a:r>
            <a:r>
              <a:rPr lang="en" sz="2400" b="0" dirty="0">
                <a:latin typeface="Maven Pro SemiBold"/>
                <a:ea typeface="Maven Pro SemiBold"/>
                <a:cs typeface="Maven Pro SemiBold"/>
                <a:sym typeface="Maven Pro SemiBold"/>
              </a:rPr>
              <a:t> ✷</a:t>
            </a:r>
            <a:r>
              <a:rPr lang="en" sz="2400" b="0" u="sng" dirty="0">
                <a:latin typeface="Maven Pro SemiBold"/>
                <a:ea typeface="Maven Pro SemiBold"/>
                <a:cs typeface="Maven Pro SemiBold"/>
                <a:sym typeface="Maven Pro SemiBold"/>
              </a:rPr>
              <a:t> Train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dirty="0">
              <a:solidFill>
                <a:schemeClr val="lt1"/>
              </a:solidFill>
              <a:latin typeface="Maven Pro ExtraBold"/>
              <a:ea typeface="Maven Pro SemiBold"/>
              <a:cs typeface="Maven Pro SemiBold"/>
              <a:sym typeface="Maven Pro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1 . Book Tickets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parameters : Username , Train Number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2 . Seat Matrix : </a:t>
            </a:r>
          </a:p>
          <a:p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parameters : Train Number .</a:t>
            </a:r>
          </a:p>
          <a:p>
            <a:endParaRPr lang="en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3. Display User Ticket :</a:t>
            </a:r>
          </a:p>
          <a:p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parameter : Username</a:t>
            </a:r>
          </a:p>
          <a:p>
            <a:endParaRPr lang="en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4. Cancle Ticket :</a:t>
            </a:r>
          </a:p>
          <a:p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parameters : Username , Ticket Number .</a:t>
            </a:r>
          </a:p>
          <a:p>
            <a:endParaRPr lang="en"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	</a:t>
            </a:r>
            <a:endParaRPr sz="1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899862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898</Words>
  <Application>Microsoft Office PowerPoint</Application>
  <PresentationFormat>On-screen Show (16:9)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Lucida Bright</vt:lpstr>
      <vt:lpstr>Maven Pro</vt:lpstr>
      <vt:lpstr>Maven Pro Black</vt:lpstr>
      <vt:lpstr>Maven Pro ExtraBold</vt:lpstr>
      <vt:lpstr>Maven Pro SemiBold</vt:lpstr>
      <vt:lpstr>Nunito</vt:lpstr>
      <vt:lpstr>Nunito SemiBold</vt:lpstr>
      <vt:lpstr>Söhne</vt:lpstr>
      <vt:lpstr>Momentum</vt:lpstr>
      <vt:lpstr>PROJECT TITLE   Railway Seat Reservation System   GITHUB LINK - LINK</vt:lpstr>
      <vt:lpstr>Railway Seat Reservation System </vt:lpstr>
      <vt:lpstr>Problem Statement:-  Railway Seat Reservation System </vt:lpstr>
      <vt:lpstr>PowerPoint Presentation</vt:lpstr>
      <vt:lpstr>DESIGN PLAN OF USER INTERFACE </vt:lpstr>
      <vt:lpstr>SERVER AND CLINET DESIGN</vt:lpstr>
      <vt:lpstr>PowerPoint Presentation</vt:lpstr>
      <vt:lpstr>PowerPoint Presentation</vt:lpstr>
      <vt:lpstr>PowerPoint Presentation</vt:lpstr>
      <vt:lpstr>Client Side :</vt:lpstr>
      <vt:lpstr>Server/Admin</vt:lpstr>
      <vt:lpstr>USE OF MULTITHREADING </vt:lpstr>
      <vt:lpstr>USE OF SOCKET</vt:lpstr>
      <vt:lpstr>PROJECT FLOWCHART</vt:lpstr>
      <vt:lpstr>INDIVIDUAL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Railway Seat Reservation System   GITHUB LINK - LINK</dc:title>
  <dc:creator>ANANDA</dc:creator>
  <cp:lastModifiedBy>Ananda Sau</cp:lastModifiedBy>
  <cp:revision>12</cp:revision>
  <dcterms:modified xsi:type="dcterms:W3CDTF">2023-12-07T09:02:31Z</dcterms:modified>
</cp:coreProperties>
</file>