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4" r:id="rId4"/>
    <p:sldId id="266" r:id="rId5"/>
    <p:sldId id="260" r:id="rId6"/>
    <p:sldId id="270" r:id="rId7"/>
    <p:sldId id="262" r:id="rId8"/>
    <p:sldId id="265" r:id="rId9"/>
    <p:sldId id="264" r:id="rId10"/>
  </p:sldIdLst>
  <p:sldSz cx="10077450" cy="566896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1" d="100"/>
          <a:sy n="131" d="100"/>
        </p:scale>
        <p:origin x="660" y="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4517C-76E3-4397-A0A1-35378351465D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43B1C8-F583-433F-9E57-DD938411AA88}">
      <dgm:prSet phldrT="[Text]"/>
      <dgm:spPr/>
      <dgm:t>
        <a:bodyPr/>
        <a:lstStyle/>
        <a:p>
          <a:r>
            <a:rPr lang="en-US" dirty="0"/>
            <a:t>Siemens Recommended Security Models</a:t>
          </a:r>
        </a:p>
      </dgm:t>
    </dgm:pt>
    <dgm:pt modelId="{ABD6494A-9ABC-418A-9DC8-26854EF88138}" type="parTrans" cxnId="{91FD0317-A822-4607-975D-B2C5FF9BAC0A}">
      <dgm:prSet/>
      <dgm:spPr/>
      <dgm:t>
        <a:bodyPr/>
        <a:lstStyle/>
        <a:p>
          <a:endParaRPr lang="en-US"/>
        </a:p>
      </dgm:t>
    </dgm:pt>
    <dgm:pt modelId="{690B6FD5-F82A-45D2-AA58-FD506FDB6126}" type="sibTrans" cxnId="{91FD0317-A822-4607-975D-B2C5FF9BAC0A}">
      <dgm:prSet/>
      <dgm:spPr/>
      <dgm:t>
        <a:bodyPr/>
        <a:lstStyle/>
        <a:p>
          <a:endParaRPr lang="en-US"/>
        </a:p>
      </dgm:t>
    </dgm:pt>
    <dgm:pt modelId="{A3F8BCD5-2992-45EA-A78F-1D9054598757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F2905D5F-FC13-40E8-BC56-CD2DD94A4956}" type="parTrans" cxnId="{85E73C91-2BD2-4340-A01F-0B64AB68862F}">
      <dgm:prSet/>
      <dgm:spPr/>
      <dgm:t>
        <a:bodyPr/>
        <a:lstStyle/>
        <a:p>
          <a:endParaRPr lang="en-US"/>
        </a:p>
      </dgm:t>
    </dgm:pt>
    <dgm:pt modelId="{E2A9C6BF-95A6-4D9A-ACDF-A2F2030A7665}" type="sibTrans" cxnId="{85E73C91-2BD2-4340-A01F-0B64AB68862F}">
      <dgm:prSet/>
      <dgm:spPr/>
      <dgm:t>
        <a:bodyPr/>
        <a:lstStyle/>
        <a:p>
          <a:endParaRPr lang="en-US"/>
        </a:p>
      </dgm:t>
    </dgm:pt>
    <dgm:pt modelId="{96FADAEB-1BF1-4E55-B790-D3AB180F5B6B}">
      <dgm:prSet phldrT="[Text]"/>
      <dgm:spPr/>
      <dgm:t>
        <a:bodyPr/>
        <a:lstStyle/>
        <a:p>
          <a:r>
            <a:rPr lang="en-US" dirty="0"/>
            <a:t>SSO</a:t>
          </a:r>
        </a:p>
      </dgm:t>
    </dgm:pt>
    <dgm:pt modelId="{EA3AFF89-424C-43BF-8DA8-5BAD03BDC633}" type="parTrans" cxnId="{6EFC1951-5713-4628-9532-9BBA91FB2EF1}">
      <dgm:prSet/>
      <dgm:spPr/>
      <dgm:t>
        <a:bodyPr/>
        <a:lstStyle/>
        <a:p>
          <a:endParaRPr lang="en-US"/>
        </a:p>
      </dgm:t>
    </dgm:pt>
    <dgm:pt modelId="{CBFAE65C-0AA6-4221-A705-2D09D688730C}" type="sibTrans" cxnId="{6EFC1951-5713-4628-9532-9BBA91FB2EF1}">
      <dgm:prSet/>
      <dgm:spPr/>
      <dgm:t>
        <a:bodyPr/>
        <a:lstStyle/>
        <a:p>
          <a:endParaRPr lang="en-US"/>
        </a:p>
      </dgm:t>
    </dgm:pt>
    <dgm:pt modelId="{D1127E79-6AB0-4282-A069-16809BBBAFE9}">
      <dgm:prSet phldrT="[Text]"/>
      <dgm:spPr/>
      <dgm:t>
        <a:bodyPr/>
        <a:lstStyle/>
        <a:p>
          <a:r>
            <a:rPr lang="en-US" dirty="0"/>
            <a:t>Forward/Reverse Proxy</a:t>
          </a:r>
        </a:p>
      </dgm:t>
    </dgm:pt>
    <dgm:pt modelId="{C87BB272-5396-4B95-AEB7-886102183123}" type="parTrans" cxnId="{48ABCCA3-9C86-4604-A3E0-9F1153630104}">
      <dgm:prSet/>
      <dgm:spPr/>
      <dgm:t>
        <a:bodyPr/>
        <a:lstStyle/>
        <a:p>
          <a:endParaRPr lang="en-US"/>
        </a:p>
      </dgm:t>
    </dgm:pt>
    <dgm:pt modelId="{2409422A-D657-4853-9C49-41C03614B115}" type="sibTrans" cxnId="{48ABCCA3-9C86-4604-A3E0-9F1153630104}">
      <dgm:prSet/>
      <dgm:spPr/>
      <dgm:t>
        <a:bodyPr/>
        <a:lstStyle/>
        <a:p>
          <a:endParaRPr lang="en-US"/>
        </a:p>
      </dgm:t>
    </dgm:pt>
    <dgm:pt modelId="{6896451D-7572-4716-8DA6-073B41959676}" type="pres">
      <dgm:prSet presAssocID="{3F74517C-76E3-4397-A0A1-3537835146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41D31D-4027-43DF-AE74-C8C2C6B85CBD}" type="pres">
      <dgm:prSet presAssocID="{8543B1C8-F583-433F-9E57-DD938411AA88}" presName="hierRoot1" presStyleCnt="0">
        <dgm:presLayoutVars>
          <dgm:hierBranch val="init"/>
        </dgm:presLayoutVars>
      </dgm:prSet>
      <dgm:spPr/>
    </dgm:pt>
    <dgm:pt modelId="{E4001894-4F21-4E9C-8379-B8749CAA90C2}" type="pres">
      <dgm:prSet presAssocID="{8543B1C8-F583-433F-9E57-DD938411AA88}" presName="rootComposite1" presStyleCnt="0"/>
      <dgm:spPr/>
    </dgm:pt>
    <dgm:pt modelId="{349FE62F-3555-45B2-A707-60FAEED50906}" type="pres">
      <dgm:prSet presAssocID="{8543B1C8-F583-433F-9E57-DD938411AA88}" presName="rootText1" presStyleLbl="node0" presStyleIdx="0" presStyleCnt="1">
        <dgm:presLayoutVars>
          <dgm:chPref val="3"/>
        </dgm:presLayoutVars>
      </dgm:prSet>
      <dgm:spPr/>
    </dgm:pt>
    <dgm:pt modelId="{7C138495-73A2-47E0-BCA3-D2730BD8FD8B}" type="pres">
      <dgm:prSet presAssocID="{8543B1C8-F583-433F-9E57-DD938411AA88}" presName="rootConnector1" presStyleLbl="node1" presStyleIdx="0" presStyleCnt="0"/>
      <dgm:spPr/>
    </dgm:pt>
    <dgm:pt modelId="{5D81FD81-5524-41F4-8382-48DB330D300E}" type="pres">
      <dgm:prSet presAssocID="{8543B1C8-F583-433F-9E57-DD938411AA88}" presName="hierChild2" presStyleCnt="0"/>
      <dgm:spPr/>
    </dgm:pt>
    <dgm:pt modelId="{93FD29FA-C98F-47B8-8C2A-2B2D90A0FD1E}" type="pres">
      <dgm:prSet presAssocID="{F2905D5F-FC13-40E8-BC56-CD2DD94A4956}" presName="Name37" presStyleLbl="parChTrans1D2" presStyleIdx="0" presStyleCnt="3"/>
      <dgm:spPr/>
    </dgm:pt>
    <dgm:pt modelId="{C644FCB5-9598-400F-BD5B-409DB8D05909}" type="pres">
      <dgm:prSet presAssocID="{A3F8BCD5-2992-45EA-A78F-1D9054598757}" presName="hierRoot2" presStyleCnt="0">
        <dgm:presLayoutVars>
          <dgm:hierBranch val="init"/>
        </dgm:presLayoutVars>
      </dgm:prSet>
      <dgm:spPr/>
    </dgm:pt>
    <dgm:pt modelId="{9D65EB85-702A-4FC0-AC84-4DB2F87591DE}" type="pres">
      <dgm:prSet presAssocID="{A3F8BCD5-2992-45EA-A78F-1D9054598757}" presName="rootComposite" presStyleCnt="0"/>
      <dgm:spPr/>
    </dgm:pt>
    <dgm:pt modelId="{A7085A4B-2BA4-45DC-B6B5-F07A94D35FAE}" type="pres">
      <dgm:prSet presAssocID="{A3F8BCD5-2992-45EA-A78F-1D9054598757}" presName="rootText" presStyleLbl="node2" presStyleIdx="0" presStyleCnt="3">
        <dgm:presLayoutVars>
          <dgm:chPref val="3"/>
        </dgm:presLayoutVars>
      </dgm:prSet>
      <dgm:spPr/>
    </dgm:pt>
    <dgm:pt modelId="{D2CB971A-788B-4573-8121-3B23B145264D}" type="pres">
      <dgm:prSet presAssocID="{A3F8BCD5-2992-45EA-A78F-1D9054598757}" presName="rootConnector" presStyleLbl="node2" presStyleIdx="0" presStyleCnt="3"/>
      <dgm:spPr/>
    </dgm:pt>
    <dgm:pt modelId="{C3D3740E-141A-4F83-94E0-0A48AFA8AF3F}" type="pres">
      <dgm:prSet presAssocID="{A3F8BCD5-2992-45EA-A78F-1D9054598757}" presName="hierChild4" presStyleCnt="0"/>
      <dgm:spPr/>
    </dgm:pt>
    <dgm:pt modelId="{9341A12F-B454-4C0A-974D-A0BB49BB286E}" type="pres">
      <dgm:prSet presAssocID="{A3F8BCD5-2992-45EA-A78F-1D9054598757}" presName="hierChild5" presStyleCnt="0"/>
      <dgm:spPr/>
    </dgm:pt>
    <dgm:pt modelId="{D70A8699-ADB6-4220-92C8-9FDA2570A0F7}" type="pres">
      <dgm:prSet presAssocID="{EA3AFF89-424C-43BF-8DA8-5BAD03BDC633}" presName="Name37" presStyleLbl="parChTrans1D2" presStyleIdx="1" presStyleCnt="3"/>
      <dgm:spPr/>
    </dgm:pt>
    <dgm:pt modelId="{7E8E7219-4123-43A7-B612-D72B701BB888}" type="pres">
      <dgm:prSet presAssocID="{96FADAEB-1BF1-4E55-B790-D3AB180F5B6B}" presName="hierRoot2" presStyleCnt="0">
        <dgm:presLayoutVars>
          <dgm:hierBranch val="init"/>
        </dgm:presLayoutVars>
      </dgm:prSet>
      <dgm:spPr/>
    </dgm:pt>
    <dgm:pt modelId="{8EA184F9-45BF-42FE-AD61-27EA959F76AF}" type="pres">
      <dgm:prSet presAssocID="{96FADAEB-1BF1-4E55-B790-D3AB180F5B6B}" presName="rootComposite" presStyleCnt="0"/>
      <dgm:spPr/>
    </dgm:pt>
    <dgm:pt modelId="{185E9F58-7172-4D28-9A78-A2FD36B3A302}" type="pres">
      <dgm:prSet presAssocID="{96FADAEB-1BF1-4E55-B790-D3AB180F5B6B}" presName="rootText" presStyleLbl="node2" presStyleIdx="1" presStyleCnt="3">
        <dgm:presLayoutVars>
          <dgm:chPref val="3"/>
        </dgm:presLayoutVars>
      </dgm:prSet>
      <dgm:spPr/>
    </dgm:pt>
    <dgm:pt modelId="{BEFF7FDE-04FA-42D3-9AAB-D3BB94B9F923}" type="pres">
      <dgm:prSet presAssocID="{96FADAEB-1BF1-4E55-B790-D3AB180F5B6B}" presName="rootConnector" presStyleLbl="node2" presStyleIdx="1" presStyleCnt="3"/>
      <dgm:spPr/>
    </dgm:pt>
    <dgm:pt modelId="{48DE57FA-A1BF-457F-8A5C-45DA9B26EA73}" type="pres">
      <dgm:prSet presAssocID="{96FADAEB-1BF1-4E55-B790-D3AB180F5B6B}" presName="hierChild4" presStyleCnt="0"/>
      <dgm:spPr/>
    </dgm:pt>
    <dgm:pt modelId="{6DDB38D5-E92B-4D58-9774-44BA4BF026E0}" type="pres">
      <dgm:prSet presAssocID="{96FADAEB-1BF1-4E55-B790-D3AB180F5B6B}" presName="hierChild5" presStyleCnt="0"/>
      <dgm:spPr/>
    </dgm:pt>
    <dgm:pt modelId="{24643506-ADBD-4F27-9796-885F3C057DBE}" type="pres">
      <dgm:prSet presAssocID="{C87BB272-5396-4B95-AEB7-886102183123}" presName="Name37" presStyleLbl="parChTrans1D2" presStyleIdx="2" presStyleCnt="3"/>
      <dgm:spPr/>
    </dgm:pt>
    <dgm:pt modelId="{BBC0E41B-4928-4CA3-84B8-1EEB6C2DBBE1}" type="pres">
      <dgm:prSet presAssocID="{D1127E79-6AB0-4282-A069-16809BBBAFE9}" presName="hierRoot2" presStyleCnt="0">
        <dgm:presLayoutVars>
          <dgm:hierBranch val="init"/>
        </dgm:presLayoutVars>
      </dgm:prSet>
      <dgm:spPr/>
    </dgm:pt>
    <dgm:pt modelId="{CB928C7A-8E9F-45A8-A52C-0A0D0D9690AA}" type="pres">
      <dgm:prSet presAssocID="{D1127E79-6AB0-4282-A069-16809BBBAFE9}" presName="rootComposite" presStyleCnt="0"/>
      <dgm:spPr/>
    </dgm:pt>
    <dgm:pt modelId="{884D1B39-F206-4D26-8864-8A56279B87B2}" type="pres">
      <dgm:prSet presAssocID="{D1127E79-6AB0-4282-A069-16809BBBAFE9}" presName="rootText" presStyleLbl="node2" presStyleIdx="2" presStyleCnt="3">
        <dgm:presLayoutVars>
          <dgm:chPref val="3"/>
        </dgm:presLayoutVars>
      </dgm:prSet>
      <dgm:spPr/>
    </dgm:pt>
    <dgm:pt modelId="{6444B139-2498-43C8-8CD8-9E2A4B4A891F}" type="pres">
      <dgm:prSet presAssocID="{D1127E79-6AB0-4282-A069-16809BBBAFE9}" presName="rootConnector" presStyleLbl="node2" presStyleIdx="2" presStyleCnt="3"/>
      <dgm:spPr/>
    </dgm:pt>
    <dgm:pt modelId="{30D3670C-507F-429E-8B94-26416B46232B}" type="pres">
      <dgm:prSet presAssocID="{D1127E79-6AB0-4282-A069-16809BBBAFE9}" presName="hierChild4" presStyleCnt="0"/>
      <dgm:spPr/>
    </dgm:pt>
    <dgm:pt modelId="{53443A05-F824-4BE9-BB27-ACC1EE5A973A}" type="pres">
      <dgm:prSet presAssocID="{D1127E79-6AB0-4282-A069-16809BBBAFE9}" presName="hierChild5" presStyleCnt="0"/>
      <dgm:spPr/>
    </dgm:pt>
    <dgm:pt modelId="{791FDDB1-D7A9-4A7F-AA8F-BF227D2329E1}" type="pres">
      <dgm:prSet presAssocID="{8543B1C8-F583-433F-9E57-DD938411AA88}" presName="hierChild3" presStyleCnt="0"/>
      <dgm:spPr/>
    </dgm:pt>
  </dgm:ptLst>
  <dgm:cxnLst>
    <dgm:cxn modelId="{426C0B12-1EA0-4865-AC29-829F1FAC98C5}" type="presOf" srcId="{D1127E79-6AB0-4282-A069-16809BBBAFE9}" destId="{6444B139-2498-43C8-8CD8-9E2A4B4A891F}" srcOrd="1" destOrd="0" presId="urn:microsoft.com/office/officeart/2005/8/layout/orgChart1"/>
    <dgm:cxn modelId="{91FD0317-A822-4607-975D-B2C5FF9BAC0A}" srcId="{3F74517C-76E3-4397-A0A1-35378351465D}" destId="{8543B1C8-F583-433F-9E57-DD938411AA88}" srcOrd="0" destOrd="0" parTransId="{ABD6494A-9ABC-418A-9DC8-26854EF88138}" sibTransId="{690B6FD5-F82A-45D2-AA58-FD506FDB6126}"/>
    <dgm:cxn modelId="{1EBC1E23-3C98-4B98-ACE0-D50B99EE61F9}" type="presOf" srcId="{96FADAEB-1BF1-4E55-B790-D3AB180F5B6B}" destId="{BEFF7FDE-04FA-42D3-9AAB-D3BB94B9F923}" srcOrd="1" destOrd="0" presId="urn:microsoft.com/office/officeart/2005/8/layout/orgChart1"/>
    <dgm:cxn modelId="{B5219A65-E064-4E8A-9935-D965A4F3E9EB}" type="presOf" srcId="{A3F8BCD5-2992-45EA-A78F-1D9054598757}" destId="{D2CB971A-788B-4573-8121-3B23B145264D}" srcOrd="1" destOrd="0" presId="urn:microsoft.com/office/officeart/2005/8/layout/orgChart1"/>
    <dgm:cxn modelId="{BE092E4D-C261-4479-AF72-ECE3D465FB4B}" type="presOf" srcId="{D1127E79-6AB0-4282-A069-16809BBBAFE9}" destId="{884D1B39-F206-4D26-8864-8A56279B87B2}" srcOrd="0" destOrd="0" presId="urn:microsoft.com/office/officeart/2005/8/layout/orgChart1"/>
    <dgm:cxn modelId="{59884470-E286-435E-B6BD-175B7A7DD7EE}" type="presOf" srcId="{8543B1C8-F583-433F-9E57-DD938411AA88}" destId="{349FE62F-3555-45B2-A707-60FAEED50906}" srcOrd="0" destOrd="0" presId="urn:microsoft.com/office/officeart/2005/8/layout/orgChart1"/>
    <dgm:cxn modelId="{6EFC1951-5713-4628-9532-9BBA91FB2EF1}" srcId="{8543B1C8-F583-433F-9E57-DD938411AA88}" destId="{96FADAEB-1BF1-4E55-B790-D3AB180F5B6B}" srcOrd="1" destOrd="0" parTransId="{EA3AFF89-424C-43BF-8DA8-5BAD03BDC633}" sibTransId="{CBFAE65C-0AA6-4221-A705-2D09D688730C}"/>
    <dgm:cxn modelId="{81533A72-DCCE-4F5E-A968-80915A2F0A5C}" type="presOf" srcId="{EA3AFF89-424C-43BF-8DA8-5BAD03BDC633}" destId="{D70A8699-ADB6-4220-92C8-9FDA2570A0F7}" srcOrd="0" destOrd="0" presId="urn:microsoft.com/office/officeart/2005/8/layout/orgChart1"/>
    <dgm:cxn modelId="{85E73C91-2BD2-4340-A01F-0B64AB68862F}" srcId="{8543B1C8-F583-433F-9E57-DD938411AA88}" destId="{A3F8BCD5-2992-45EA-A78F-1D9054598757}" srcOrd="0" destOrd="0" parTransId="{F2905D5F-FC13-40E8-BC56-CD2DD94A4956}" sibTransId="{E2A9C6BF-95A6-4D9A-ACDF-A2F2030A7665}"/>
    <dgm:cxn modelId="{48ABCCA3-9C86-4604-A3E0-9F1153630104}" srcId="{8543B1C8-F583-433F-9E57-DD938411AA88}" destId="{D1127E79-6AB0-4282-A069-16809BBBAFE9}" srcOrd="2" destOrd="0" parTransId="{C87BB272-5396-4B95-AEB7-886102183123}" sibTransId="{2409422A-D657-4853-9C49-41C03614B115}"/>
    <dgm:cxn modelId="{D3AFF4A5-0E8C-49DE-B938-E5519ED14AD4}" type="presOf" srcId="{96FADAEB-1BF1-4E55-B790-D3AB180F5B6B}" destId="{185E9F58-7172-4D28-9A78-A2FD36B3A302}" srcOrd="0" destOrd="0" presId="urn:microsoft.com/office/officeart/2005/8/layout/orgChart1"/>
    <dgm:cxn modelId="{ABB06FB3-EDD0-4964-96E0-0E8071F8E590}" type="presOf" srcId="{F2905D5F-FC13-40E8-BC56-CD2DD94A4956}" destId="{93FD29FA-C98F-47B8-8C2A-2B2D90A0FD1E}" srcOrd="0" destOrd="0" presId="urn:microsoft.com/office/officeart/2005/8/layout/orgChart1"/>
    <dgm:cxn modelId="{D5B055D4-B3CA-4BC9-8E31-BC997E446D8F}" type="presOf" srcId="{A3F8BCD5-2992-45EA-A78F-1D9054598757}" destId="{A7085A4B-2BA4-45DC-B6B5-F07A94D35FAE}" srcOrd="0" destOrd="0" presId="urn:microsoft.com/office/officeart/2005/8/layout/orgChart1"/>
    <dgm:cxn modelId="{00B4FDDD-7284-45A1-B002-78BF8F631CC5}" type="presOf" srcId="{8543B1C8-F583-433F-9E57-DD938411AA88}" destId="{7C138495-73A2-47E0-BCA3-D2730BD8FD8B}" srcOrd="1" destOrd="0" presId="urn:microsoft.com/office/officeart/2005/8/layout/orgChart1"/>
    <dgm:cxn modelId="{6BBC0AE5-38CF-4FE9-941D-CE229BF90226}" type="presOf" srcId="{C87BB272-5396-4B95-AEB7-886102183123}" destId="{24643506-ADBD-4F27-9796-885F3C057DBE}" srcOrd="0" destOrd="0" presId="urn:microsoft.com/office/officeart/2005/8/layout/orgChart1"/>
    <dgm:cxn modelId="{C755AFF8-9E3F-464F-B228-26EA4E33BEB6}" type="presOf" srcId="{3F74517C-76E3-4397-A0A1-35378351465D}" destId="{6896451D-7572-4716-8DA6-073B41959676}" srcOrd="0" destOrd="0" presId="urn:microsoft.com/office/officeart/2005/8/layout/orgChart1"/>
    <dgm:cxn modelId="{A0427359-3125-4524-A783-7564F4E3C1EA}" type="presParOf" srcId="{6896451D-7572-4716-8DA6-073B41959676}" destId="{2841D31D-4027-43DF-AE74-C8C2C6B85CBD}" srcOrd="0" destOrd="0" presId="urn:microsoft.com/office/officeart/2005/8/layout/orgChart1"/>
    <dgm:cxn modelId="{694BE954-B80F-4067-8C64-DACEF203BEC2}" type="presParOf" srcId="{2841D31D-4027-43DF-AE74-C8C2C6B85CBD}" destId="{E4001894-4F21-4E9C-8379-B8749CAA90C2}" srcOrd="0" destOrd="0" presId="urn:microsoft.com/office/officeart/2005/8/layout/orgChart1"/>
    <dgm:cxn modelId="{C4C8117C-2BA1-44BF-865B-5747186245B6}" type="presParOf" srcId="{E4001894-4F21-4E9C-8379-B8749CAA90C2}" destId="{349FE62F-3555-45B2-A707-60FAEED50906}" srcOrd="0" destOrd="0" presId="urn:microsoft.com/office/officeart/2005/8/layout/orgChart1"/>
    <dgm:cxn modelId="{65D14F42-AC3B-45EA-BF7A-B209422A05DC}" type="presParOf" srcId="{E4001894-4F21-4E9C-8379-B8749CAA90C2}" destId="{7C138495-73A2-47E0-BCA3-D2730BD8FD8B}" srcOrd="1" destOrd="0" presId="urn:microsoft.com/office/officeart/2005/8/layout/orgChart1"/>
    <dgm:cxn modelId="{4DB390B3-8C55-45FB-8A77-6075F5364C2C}" type="presParOf" srcId="{2841D31D-4027-43DF-AE74-C8C2C6B85CBD}" destId="{5D81FD81-5524-41F4-8382-48DB330D300E}" srcOrd="1" destOrd="0" presId="urn:microsoft.com/office/officeart/2005/8/layout/orgChart1"/>
    <dgm:cxn modelId="{64B6516C-27F4-437A-9C89-CF0D19276042}" type="presParOf" srcId="{5D81FD81-5524-41F4-8382-48DB330D300E}" destId="{93FD29FA-C98F-47B8-8C2A-2B2D90A0FD1E}" srcOrd="0" destOrd="0" presId="urn:microsoft.com/office/officeart/2005/8/layout/orgChart1"/>
    <dgm:cxn modelId="{EFAFB008-D595-4328-8F02-2BAF1AA81736}" type="presParOf" srcId="{5D81FD81-5524-41F4-8382-48DB330D300E}" destId="{C644FCB5-9598-400F-BD5B-409DB8D05909}" srcOrd="1" destOrd="0" presId="urn:microsoft.com/office/officeart/2005/8/layout/orgChart1"/>
    <dgm:cxn modelId="{C6B79528-0D12-4FFF-8020-500856B8958B}" type="presParOf" srcId="{C644FCB5-9598-400F-BD5B-409DB8D05909}" destId="{9D65EB85-702A-4FC0-AC84-4DB2F87591DE}" srcOrd="0" destOrd="0" presId="urn:microsoft.com/office/officeart/2005/8/layout/orgChart1"/>
    <dgm:cxn modelId="{E2B33530-F513-4795-9D8A-B78F078C4184}" type="presParOf" srcId="{9D65EB85-702A-4FC0-AC84-4DB2F87591DE}" destId="{A7085A4B-2BA4-45DC-B6B5-F07A94D35FAE}" srcOrd="0" destOrd="0" presId="urn:microsoft.com/office/officeart/2005/8/layout/orgChart1"/>
    <dgm:cxn modelId="{B8BB0612-C408-4837-9020-2708F7AEE9E5}" type="presParOf" srcId="{9D65EB85-702A-4FC0-AC84-4DB2F87591DE}" destId="{D2CB971A-788B-4573-8121-3B23B145264D}" srcOrd="1" destOrd="0" presId="urn:microsoft.com/office/officeart/2005/8/layout/orgChart1"/>
    <dgm:cxn modelId="{4D516EFE-5CF6-4B9B-93B9-C2256E6649A2}" type="presParOf" srcId="{C644FCB5-9598-400F-BD5B-409DB8D05909}" destId="{C3D3740E-141A-4F83-94E0-0A48AFA8AF3F}" srcOrd="1" destOrd="0" presId="urn:microsoft.com/office/officeart/2005/8/layout/orgChart1"/>
    <dgm:cxn modelId="{176CE35F-B587-46D1-BB26-16ED484099FC}" type="presParOf" srcId="{C644FCB5-9598-400F-BD5B-409DB8D05909}" destId="{9341A12F-B454-4C0A-974D-A0BB49BB286E}" srcOrd="2" destOrd="0" presId="urn:microsoft.com/office/officeart/2005/8/layout/orgChart1"/>
    <dgm:cxn modelId="{AD4C5D2A-6BD6-4324-A9D3-40A614495A8C}" type="presParOf" srcId="{5D81FD81-5524-41F4-8382-48DB330D300E}" destId="{D70A8699-ADB6-4220-92C8-9FDA2570A0F7}" srcOrd="2" destOrd="0" presId="urn:microsoft.com/office/officeart/2005/8/layout/orgChart1"/>
    <dgm:cxn modelId="{1D167061-93C0-42B6-8E09-EDF5E6E69853}" type="presParOf" srcId="{5D81FD81-5524-41F4-8382-48DB330D300E}" destId="{7E8E7219-4123-43A7-B612-D72B701BB888}" srcOrd="3" destOrd="0" presId="urn:microsoft.com/office/officeart/2005/8/layout/orgChart1"/>
    <dgm:cxn modelId="{6E281217-3E4A-4006-988D-711FAD5158D2}" type="presParOf" srcId="{7E8E7219-4123-43A7-B612-D72B701BB888}" destId="{8EA184F9-45BF-42FE-AD61-27EA959F76AF}" srcOrd="0" destOrd="0" presId="urn:microsoft.com/office/officeart/2005/8/layout/orgChart1"/>
    <dgm:cxn modelId="{556B36B5-B4C2-4557-9EAB-D859729894F1}" type="presParOf" srcId="{8EA184F9-45BF-42FE-AD61-27EA959F76AF}" destId="{185E9F58-7172-4D28-9A78-A2FD36B3A302}" srcOrd="0" destOrd="0" presId="urn:microsoft.com/office/officeart/2005/8/layout/orgChart1"/>
    <dgm:cxn modelId="{6F4AB890-2710-4378-96B0-5D8458858F97}" type="presParOf" srcId="{8EA184F9-45BF-42FE-AD61-27EA959F76AF}" destId="{BEFF7FDE-04FA-42D3-9AAB-D3BB94B9F923}" srcOrd="1" destOrd="0" presId="urn:microsoft.com/office/officeart/2005/8/layout/orgChart1"/>
    <dgm:cxn modelId="{3DDB2D18-8353-4F99-A49D-AA0FF68676C1}" type="presParOf" srcId="{7E8E7219-4123-43A7-B612-D72B701BB888}" destId="{48DE57FA-A1BF-457F-8A5C-45DA9B26EA73}" srcOrd="1" destOrd="0" presId="urn:microsoft.com/office/officeart/2005/8/layout/orgChart1"/>
    <dgm:cxn modelId="{66BD51B5-A453-4ACC-8DD4-C97005247DD4}" type="presParOf" srcId="{7E8E7219-4123-43A7-B612-D72B701BB888}" destId="{6DDB38D5-E92B-4D58-9774-44BA4BF026E0}" srcOrd="2" destOrd="0" presId="urn:microsoft.com/office/officeart/2005/8/layout/orgChart1"/>
    <dgm:cxn modelId="{FA202A27-7CCF-44D6-AE26-068D3593D524}" type="presParOf" srcId="{5D81FD81-5524-41F4-8382-48DB330D300E}" destId="{24643506-ADBD-4F27-9796-885F3C057DBE}" srcOrd="4" destOrd="0" presId="urn:microsoft.com/office/officeart/2005/8/layout/orgChart1"/>
    <dgm:cxn modelId="{27F2FFB1-6DE8-424F-B5C7-B5FFA56D6967}" type="presParOf" srcId="{5D81FD81-5524-41F4-8382-48DB330D300E}" destId="{BBC0E41B-4928-4CA3-84B8-1EEB6C2DBBE1}" srcOrd="5" destOrd="0" presId="urn:microsoft.com/office/officeart/2005/8/layout/orgChart1"/>
    <dgm:cxn modelId="{2A6003FD-0576-43B2-8403-051708397245}" type="presParOf" srcId="{BBC0E41B-4928-4CA3-84B8-1EEB6C2DBBE1}" destId="{CB928C7A-8E9F-45A8-A52C-0A0D0D9690AA}" srcOrd="0" destOrd="0" presId="urn:microsoft.com/office/officeart/2005/8/layout/orgChart1"/>
    <dgm:cxn modelId="{BD4CA3AE-9325-410D-A9E1-EFB747F929EA}" type="presParOf" srcId="{CB928C7A-8E9F-45A8-A52C-0A0D0D9690AA}" destId="{884D1B39-F206-4D26-8864-8A56279B87B2}" srcOrd="0" destOrd="0" presId="urn:microsoft.com/office/officeart/2005/8/layout/orgChart1"/>
    <dgm:cxn modelId="{B1512C14-F9BF-42A5-B88B-89005DDE477C}" type="presParOf" srcId="{CB928C7A-8E9F-45A8-A52C-0A0D0D9690AA}" destId="{6444B139-2498-43C8-8CD8-9E2A4B4A891F}" srcOrd="1" destOrd="0" presId="urn:microsoft.com/office/officeart/2005/8/layout/orgChart1"/>
    <dgm:cxn modelId="{5B324D34-3EEF-429C-B716-BB2232B462D7}" type="presParOf" srcId="{BBC0E41B-4928-4CA3-84B8-1EEB6C2DBBE1}" destId="{30D3670C-507F-429E-8B94-26416B46232B}" srcOrd="1" destOrd="0" presId="urn:microsoft.com/office/officeart/2005/8/layout/orgChart1"/>
    <dgm:cxn modelId="{F9938142-2D52-41C9-9A82-C0E3D7AC4ADF}" type="presParOf" srcId="{BBC0E41B-4928-4CA3-84B8-1EEB6C2DBBE1}" destId="{53443A05-F824-4BE9-BB27-ACC1EE5A973A}" srcOrd="2" destOrd="0" presId="urn:microsoft.com/office/officeart/2005/8/layout/orgChart1"/>
    <dgm:cxn modelId="{44485B3E-B28F-48CC-8DB9-630E23C2B4B5}" type="presParOf" srcId="{2841D31D-4027-43DF-AE74-C8C2C6B85CBD}" destId="{791FDDB1-D7A9-4A7F-AA8F-BF227D2329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43506-ADBD-4F27-9796-885F3C057DBE}">
      <dsp:nvSpPr>
        <dsp:cNvPr id="0" name=""/>
        <dsp:cNvSpPr/>
      </dsp:nvSpPr>
      <dsp:spPr>
        <a:xfrm>
          <a:off x="2857500" y="1195369"/>
          <a:ext cx="2021702" cy="35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36"/>
              </a:lnTo>
              <a:lnTo>
                <a:pt x="2021702" y="175436"/>
              </a:lnTo>
              <a:lnTo>
                <a:pt x="2021702" y="3508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A8699-ADB6-4220-92C8-9FDA2570A0F7}">
      <dsp:nvSpPr>
        <dsp:cNvPr id="0" name=""/>
        <dsp:cNvSpPr/>
      </dsp:nvSpPr>
      <dsp:spPr>
        <a:xfrm>
          <a:off x="2811780" y="1195369"/>
          <a:ext cx="91440" cy="350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8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D29FA-C98F-47B8-8C2A-2B2D90A0FD1E}">
      <dsp:nvSpPr>
        <dsp:cNvPr id="0" name=""/>
        <dsp:cNvSpPr/>
      </dsp:nvSpPr>
      <dsp:spPr>
        <a:xfrm>
          <a:off x="835797" y="1195369"/>
          <a:ext cx="2021702" cy="350873"/>
        </a:xfrm>
        <a:custGeom>
          <a:avLst/>
          <a:gdLst/>
          <a:ahLst/>
          <a:cxnLst/>
          <a:rect l="0" t="0" r="0" b="0"/>
          <a:pathLst>
            <a:path>
              <a:moveTo>
                <a:pt x="2021702" y="0"/>
              </a:moveTo>
              <a:lnTo>
                <a:pt x="2021702" y="175436"/>
              </a:lnTo>
              <a:lnTo>
                <a:pt x="0" y="175436"/>
              </a:lnTo>
              <a:lnTo>
                <a:pt x="0" y="3508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FE62F-3555-45B2-A707-60FAEED50906}">
      <dsp:nvSpPr>
        <dsp:cNvPr id="0" name=""/>
        <dsp:cNvSpPr/>
      </dsp:nvSpPr>
      <dsp:spPr>
        <a:xfrm>
          <a:off x="2022085" y="359955"/>
          <a:ext cx="1670828" cy="835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Siemens Recommended Security Models</a:t>
          </a:r>
        </a:p>
      </dsp:txBody>
      <dsp:txXfrm>
        <a:off x="2022085" y="359955"/>
        <a:ext cx="1670828" cy="835414"/>
      </dsp:txXfrm>
    </dsp:sp>
    <dsp:sp modelId="{A7085A4B-2BA4-45DC-B6B5-F07A94D35FAE}">
      <dsp:nvSpPr>
        <dsp:cNvPr id="0" name=""/>
        <dsp:cNvSpPr/>
      </dsp:nvSpPr>
      <dsp:spPr>
        <a:xfrm>
          <a:off x="383" y="1546243"/>
          <a:ext cx="1670828" cy="8354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383" y="1546243"/>
        <a:ext cx="1670828" cy="835414"/>
      </dsp:txXfrm>
    </dsp:sp>
    <dsp:sp modelId="{185E9F58-7172-4D28-9A78-A2FD36B3A302}">
      <dsp:nvSpPr>
        <dsp:cNvPr id="0" name=""/>
        <dsp:cNvSpPr/>
      </dsp:nvSpPr>
      <dsp:spPr>
        <a:xfrm>
          <a:off x="2022085" y="1546243"/>
          <a:ext cx="1670828" cy="8354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SSO</a:t>
          </a:r>
        </a:p>
      </dsp:txBody>
      <dsp:txXfrm>
        <a:off x="2022085" y="1546243"/>
        <a:ext cx="1670828" cy="835414"/>
      </dsp:txXfrm>
    </dsp:sp>
    <dsp:sp modelId="{884D1B39-F206-4D26-8864-8A56279B87B2}">
      <dsp:nvSpPr>
        <dsp:cNvPr id="0" name=""/>
        <dsp:cNvSpPr/>
      </dsp:nvSpPr>
      <dsp:spPr>
        <a:xfrm>
          <a:off x="4043788" y="1546243"/>
          <a:ext cx="1670828" cy="8354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Forward/Reverse Proxy</a:t>
          </a:r>
        </a:p>
      </dsp:txBody>
      <dsp:txXfrm>
        <a:off x="4043788" y="1546243"/>
        <a:ext cx="1670828" cy="835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C6BFA3E6-DE81-4C84-8831-268F7AEB681F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0CA7AEC5-D93E-4B51-975D-7F8AD26190C5}" type="slidenum">
              <a:rPr lang="en-US" altLang="en-US"/>
              <a:t>1</a:t>
            </a:fld>
            <a:endParaRPr lang="en-US" alt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E055AEE-F50E-45D9-BC9C-A2516A4944B5}" type="slidenum">
              <a:rPr lang="en-US" altLang="en-US"/>
              <a:t>2</a:t>
            </a:fld>
            <a:endParaRPr lang="en-US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FDDA0EDD-EBB5-4E5C-AB0B-A17AB7C7BEB5}" type="slidenum">
              <a:rPr lang="en-US" altLang="en-US"/>
              <a:t>3</a:t>
            </a:fld>
            <a:endParaRPr lang="en-US" alt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7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eaLnBrk="1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t>4</a:t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85" name="Slide Image Placeholder 16384"/>
          <p:cNvSpPr txBox="1"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86" name="Text Placeholder 16385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1EAA7FE-B956-4999-82C6-F18DBCB87B89}" type="slidenum">
              <a:rPr lang="en-US" altLang="en-US"/>
              <a:t>5</a:t>
            </a:fld>
            <a:endParaRPr lang="en-US" alt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1BBDBD66-FBC4-4542-A28B-A80FAF3611FF}" type="slidenum">
              <a:rPr lang="en-US" altLang="en-US"/>
              <a:t>6</a:t>
            </a:fld>
            <a:endParaRPr lang="en-US" alt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94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0847E39C-C9F0-4F17-BBDB-0612679F712C}" type="slidenum">
              <a:rPr lang="en-US" altLang="en-US"/>
              <a:t>7</a:t>
            </a:fld>
            <a:endParaRPr lang="en-US" alt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D2A7722E-D904-4CD4-A5ED-E9ECCD5A6AE6}" type="slidenum">
              <a:rPr lang="en-US" altLang="en-US"/>
              <a:t>8</a:t>
            </a:fld>
            <a:endParaRPr lang="en-US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8831AE2F-4AD5-4BF7-8687-486C2303CAC8}" type="slidenum">
              <a:rPr lang="en-US" altLang="en-US"/>
              <a:t>9</a:t>
            </a:fld>
            <a:endParaRPr lang="en-US" alt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84EDC0-68FB-4B14-A249-ABDD65DDA10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1B8EC7-1734-4B61-8F84-BED97025BDC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225425"/>
            <a:ext cx="2266950" cy="4386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48450" cy="4386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E9B5895-2154-483A-AF01-7B9A6AE0090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FA00CD-697C-4770-B0FF-203CC2B8078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F700C3-9EC5-45AD-9354-9D044B2DF66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626AC1-2601-4AC0-A688-9A055BAFF32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7963865-3548-4883-9B52-394E8F10776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CF995C8-EDFF-4827-937C-40B52CA97DF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881640-B180-4450-A853-76090D59D08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8A26BFC-BBED-4AFC-9176-4EA705CCE7B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0E986C-7637-4F56-90CA-59419CE82DB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7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5563"/>
            <a:ext cx="90678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/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4138"/>
            <a:ext cx="23463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5164138"/>
            <a:ext cx="3192462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5164138"/>
            <a:ext cx="23463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89CF46AE-3C93-4018-BD71-0E3331C98587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40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6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90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69387" cy="946150"/>
          </a:xfrm>
        </p:spPr>
        <p:txBody>
          <a:bodyPr tIns="21336"/>
          <a:lstStyle/>
          <a:p>
            <a: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400" dirty="0"/>
              <a:t>AGORA Teamcenter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4325" y="1263650"/>
            <a:ext cx="9097962" cy="2083549"/>
          </a:xfrm>
        </p:spPr>
        <p:txBody>
          <a:bodyPr tIns="48006"/>
          <a:lstStyle/>
          <a:p>
            <a:pPr marL="431800" indent="-323850" algn="ctr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5400" b="1" dirty="0"/>
              <a:t>Agora Teamcenter Gateway</a:t>
            </a:r>
          </a:p>
          <a:p>
            <a:pPr marL="431800" indent="-323850" algn="ctr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b="1" dirty="0">
                <a:solidFill>
                  <a:srgbClr val="81D41A"/>
                </a:solidFill>
              </a:rPr>
              <a:t>Enabling Integration with External Applications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3350"/>
            <a:ext cx="1828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588"/>
            <a:ext cx="100774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229600" y="4849813"/>
            <a:ext cx="18288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en-US" dirty="0"/>
              <a:t>August 2024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D435118C-10A3-7D42-D105-949C7317C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3439274"/>
            <a:ext cx="33162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en-US" dirty="0"/>
              <a:t>AGORA Teamcenter Team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69387" cy="946150"/>
          </a:xfrm>
        </p:spPr>
        <p:txBody>
          <a:bodyPr tIns="39116"/>
          <a:lstStyle/>
          <a:p>
            <a: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4000" dirty="0"/>
              <a:t>Contents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169982"/>
            <a:ext cx="9069387" cy="3784209"/>
          </a:xfrm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/>
              <a:t>Agora Teamcenter Gateway 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Introduction – Purpose</a:t>
            </a:r>
            <a:endParaRPr lang="en-US" altLang="en-US" sz="2000" dirty="0">
              <a:cs typeface="Arial" panose="020B0604020202020204"/>
            </a:endParaRP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High-level Architecture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Operating Modes – Real-time and Publish/Subscribe Model</a:t>
            </a:r>
            <a:endParaRPr lang="en-US" altLang="en-US" sz="2000" dirty="0">
              <a:cs typeface="Arial" panose="020B0604020202020204"/>
            </a:endParaRP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Security Considerations</a:t>
            </a:r>
            <a:endParaRPr lang="en-US" altLang="en-US" sz="2000" dirty="0">
              <a:cs typeface="Arial" panose="020B0604020202020204"/>
            </a:endParaRP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Standard Use Cases </a:t>
            </a:r>
            <a:endParaRPr lang="en-US" altLang="en-US" sz="2000" dirty="0">
              <a:cs typeface="Arial" panose="020B0604020202020204"/>
            </a:endParaRP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Technologies/Platforms/Tools  Proposed</a:t>
            </a:r>
            <a:endParaRPr lang="en-US" altLang="en-US" sz="2000" dirty="0">
              <a:cs typeface="Arial" panose="020B0604020202020204"/>
            </a:endParaRP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Next Steps</a:t>
            </a:r>
            <a:endParaRPr lang="en-US" altLang="en-US" sz="2000" dirty="0">
              <a:cs typeface="Arial" panose="020B0604020202020204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3350"/>
            <a:ext cx="1828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588"/>
            <a:ext cx="100774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2258"/>
            <a:ext cx="9069387" cy="642741"/>
          </a:xfrm>
        </p:spPr>
        <p:txBody>
          <a:bodyPr tIns="39116"/>
          <a:lstStyle/>
          <a:p>
            <a: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4000" dirty="0"/>
              <a:t>Introduction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3350"/>
            <a:ext cx="1828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588"/>
            <a:ext cx="100774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B1E2DD-F6F2-2FE4-4AA7-E4472884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26" y="662613"/>
            <a:ext cx="9296400" cy="1691686"/>
          </a:xfrm>
        </p:spPr>
        <p:txBody>
          <a:bodyPr/>
          <a:lstStyle/>
          <a:p>
            <a:r>
              <a:rPr lang="en-US" sz="1600" dirty="0">
                <a:solidFill>
                  <a:schemeClr val="accent2"/>
                </a:solidFill>
              </a:rPr>
              <a:t>What is AGORA Teamcenter Gateway?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AGORA Tc Gateway enables applications like JAMMEX, Key Cloak act as a </a:t>
            </a:r>
            <a:r>
              <a:rPr lang="en-US" sz="20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POINT OF CONTACT </a:t>
            </a:r>
            <a:r>
              <a:rPr lang="en-US" sz="1000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(SPOC)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communicate with AGORA Teamcenter 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Realtime basis and 2) Near Realtime – Publish Subscribe Model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CAD-DATA , META-DATA, PART-DATA, DATASETS </a:t>
            </a:r>
            <a:r>
              <a:rPr lang="en-US" sz="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AGORA Tc can be Shared (PRE-Released State)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Teamcenter ADMIN Related Functions can be Performed (</a:t>
            </a:r>
            <a:r>
              <a:rPr lang="en-US" sz="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UserADD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UserMODIFY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UserREMOVE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9389910-FE2A-BE0E-93C4-CFF97AA35E2D}"/>
              </a:ext>
            </a:extLst>
          </p:cNvPr>
          <p:cNvSpPr txBox="1">
            <a:spLocks/>
          </p:cNvSpPr>
          <p:nvPr/>
        </p:nvSpPr>
        <p:spPr bwMode="auto">
          <a:xfrm>
            <a:off x="161925" y="4233680"/>
            <a:ext cx="4455624" cy="64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4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6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9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leveraged to integrate with PDSS 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collect POST PRE-RELEASED State of PART’s CAD-DATA, META-DATA </a:t>
            </a:r>
            <a:r>
              <a:rPr lang="en-US" sz="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Shall support Bulk Exports/Imports from/to between AGORA Tc and PDSS Tc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B022619-E5D6-06E0-BBC3-737F8F2603F1}"/>
              </a:ext>
            </a:extLst>
          </p:cNvPr>
          <p:cNvSpPr txBox="1">
            <a:spLocks/>
          </p:cNvSpPr>
          <p:nvPr/>
        </p:nvSpPr>
        <p:spPr bwMode="auto">
          <a:xfrm>
            <a:off x="4533900" y="3812374"/>
            <a:ext cx="5410200" cy="131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4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6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9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CREO/SolidWorks/Nx  - Data Supported</a:t>
            </a:r>
          </a:p>
          <a:p>
            <a:pPr indent="-285750"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Supports Multiple Security Models Recommended by Siemens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Multi-tier with Secured Communication Protocol (HTTPS)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Multi-tier with Client Authentication using </a:t>
            </a:r>
            <a:r>
              <a:rPr lang="en-US" sz="8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Sign-on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(Teamcenter Security Service)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Multi-tier with Client Authentication using Forward/Reverse Proxy (Teamcenter Client Communication System)</a:t>
            </a:r>
            <a:endParaRPr lang="en-US" sz="105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2274D8-C7AF-40BE-E1B1-C6CB162B2EA6}"/>
              </a:ext>
            </a:extLst>
          </p:cNvPr>
          <p:cNvSpPr/>
          <p:nvPr/>
        </p:nvSpPr>
        <p:spPr bwMode="auto">
          <a:xfrm>
            <a:off x="6257925" y="2151672"/>
            <a:ext cx="1453784" cy="13656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F4F330-B5F0-0D19-1A34-5E0E69FB9288}"/>
              </a:ext>
            </a:extLst>
          </p:cNvPr>
          <p:cNvSpPr/>
          <p:nvPr/>
        </p:nvSpPr>
        <p:spPr bwMode="auto">
          <a:xfrm>
            <a:off x="4730263" y="2151672"/>
            <a:ext cx="876203" cy="13656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886EB4-F020-45E7-D4BB-0B3D8DB37292}"/>
              </a:ext>
            </a:extLst>
          </p:cNvPr>
          <p:cNvSpPr/>
          <p:nvPr/>
        </p:nvSpPr>
        <p:spPr bwMode="auto">
          <a:xfrm>
            <a:off x="3147195" y="2151672"/>
            <a:ext cx="876203" cy="13656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3E01F0-6D68-275F-62E6-4046406F50D3}"/>
              </a:ext>
            </a:extLst>
          </p:cNvPr>
          <p:cNvSpPr/>
          <p:nvPr/>
        </p:nvSpPr>
        <p:spPr bwMode="auto">
          <a:xfrm>
            <a:off x="1333559" y="2151672"/>
            <a:ext cx="876203" cy="13656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BBEDD-256D-93DE-C55C-FEBC8C8F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04491" y="2416788"/>
            <a:ext cx="764216" cy="7582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376A128-6805-D7F0-DC8E-40FE70F6DADB}"/>
              </a:ext>
            </a:extLst>
          </p:cNvPr>
          <p:cNvGrpSpPr/>
          <p:nvPr/>
        </p:nvGrpSpPr>
        <p:grpSpPr>
          <a:xfrm>
            <a:off x="4897295" y="2465909"/>
            <a:ext cx="453003" cy="943030"/>
            <a:chOff x="5519494" y="3593751"/>
            <a:chExt cx="453003" cy="9430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B0F070-A74C-A681-D802-11E7954EB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9494" y="3593751"/>
              <a:ext cx="453003" cy="4508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A30AD1-4E28-4120-040A-AFCAA197F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9494" y="4085894"/>
              <a:ext cx="453003" cy="450887"/>
            </a:xfrm>
            <a:prstGeom prst="rect">
              <a:avLst/>
            </a:prstGeom>
          </p:spPr>
        </p:pic>
      </p:grpSp>
      <p:pic>
        <p:nvPicPr>
          <p:cNvPr id="14" name="Picture 4" descr="Creo Parametric - Wikipedia">
            <a:extLst>
              <a:ext uri="{FF2B5EF4-FFF2-40B4-BE49-F238E27FC236}">
                <a16:creationId xmlns:a16="http://schemas.microsoft.com/office/drawing/2014/main" id="{CD3C76CB-86D3-1FA3-6D36-4CDA800A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96" y="2253781"/>
            <a:ext cx="809820" cy="2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7ED200-0009-D1F8-8DA2-7CE3BF283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470" y="3011163"/>
            <a:ext cx="387924" cy="458834"/>
          </a:xfrm>
          <a:prstGeom prst="rect">
            <a:avLst/>
          </a:prstGeom>
        </p:spPr>
      </p:pic>
      <p:pic>
        <p:nvPicPr>
          <p:cNvPr id="16" name="Picture 8" descr="SolidWorks | Facebook">
            <a:extLst>
              <a:ext uri="{FF2B5EF4-FFF2-40B4-BE49-F238E27FC236}">
                <a16:creationId xmlns:a16="http://schemas.microsoft.com/office/drawing/2014/main" id="{52D45E03-8DC0-1224-909B-025D9C286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47" t="99940" r="51838" b="-36422"/>
          <a:stretch/>
        </p:blipFill>
        <p:spPr bwMode="auto">
          <a:xfrm>
            <a:off x="6582432" y="2363267"/>
            <a:ext cx="1147269" cy="5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SolidWorks | Facebook">
            <a:extLst>
              <a:ext uri="{FF2B5EF4-FFF2-40B4-BE49-F238E27FC236}">
                <a16:creationId xmlns:a16="http://schemas.microsoft.com/office/drawing/2014/main" id="{BCE06282-ABAD-C065-7924-176ABC69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31002" r="7191" b="30679"/>
          <a:stretch/>
        </p:blipFill>
        <p:spPr bwMode="auto">
          <a:xfrm>
            <a:off x="6355565" y="2630715"/>
            <a:ext cx="1191085" cy="2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89BDF1-8A21-EE88-399D-695910106BA5}"/>
              </a:ext>
            </a:extLst>
          </p:cNvPr>
          <p:cNvSpPr txBox="1"/>
          <p:nvPr/>
        </p:nvSpPr>
        <p:spPr>
          <a:xfrm>
            <a:off x="3002370" y="3641154"/>
            <a:ext cx="1297537" cy="407163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F0"/>
                </a:solidFill>
              </a:rPr>
              <a:t>AGORA Tc Gateway</a:t>
            </a:r>
          </a:p>
        </p:txBody>
      </p:sp>
      <p:pic>
        <p:nvPicPr>
          <p:cNvPr id="19" name="Picture 2" descr="Quotient, Inc. Recognized as a 2021 Top Industry Innovator by the National  Association of Manufacturers | Quotient Inc.">
            <a:extLst>
              <a:ext uri="{FF2B5EF4-FFF2-40B4-BE49-F238E27FC236}">
                <a16:creationId xmlns:a16="http://schemas.microsoft.com/office/drawing/2014/main" id="{33CA6A22-1903-8322-A35E-6707AF246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90" y="2289658"/>
            <a:ext cx="792341" cy="57901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1A75C6-0AC7-6149-DB0A-31A7C6CA96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1346" y="2918339"/>
            <a:ext cx="540628" cy="58378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6A823-3F51-6CC7-6136-FD47E860F1DA}"/>
              </a:ext>
            </a:extLst>
          </p:cNvPr>
          <p:cNvSpPr txBox="1"/>
          <p:nvPr/>
        </p:nvSpPr>
        <p:spPr>
          <a:xfrm>
            <a:off x="1223820" y="3641154"/>
            <a:ext cx="1095681" cy="407163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External Apps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C6963-7C47-7441-9973-F97567397FBB}"/>
              </a:ext>
            </a:extLst>
          </p:cNvPr>
          <p:cNvSpPr txBox="1"/>
          <p:nvPr/>
        </p:nvSpPr>
        <p:spPr>
          <a:xfrm>
            <a:off x="4558058" y="3641154"/>
            <a:ext cx="1297537" cy="407163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Teamcenter Instances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6E92B-5384-75B0-C2CA-2B8DFD9F3DF8}"/>
              </a:ext>
            </a:extLst>
          </p:cNvPr>
          <p:cNvSpPr txBox="1"/>
          <p:nvPr/>
        </p:nvSpPr>
        <p:spPr>
          <a:xfrm>
            <a:off x="6257925" y="3641154"/>
            <a:ext cx="1397106" cy="407163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CAD </a:t>
            </a:r>
          </a:p>
          <a:p>
            <a:pPr algn="ctr"/>
            <a:r>
              <a:rPr lang="en-US" sz="1100" b="1" dirty="0">
                <a:solidFill>
                  <a:schemeClr val="tx2"/>
                </a:solidFill>
              </a:rPr>
              <a:t>Tools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64A23E-B065-8846-A4C8-92B7FA64217D}"/>
              </a:ext>
            </a:extLst>
          </p:cNvPr>
          <p:cNvGrpSpPr/>
          <p:nvPr/>
        </p:nvGrpSpPr>
        <p:grpSpPr>
          <a:xfrm>
            <a:off x="2327243" y="2518665"/>
            <a:ext cx="416531" cy="637362"/>
            <a:chOff x="3195372" y="3520567"/>
            <a:chExt cx="416531" cy="63736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99975F-D0C2-3359-BDC9-FD67FAD6F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95372" y="3819194"/>
              <a:ext cx="416531" cy="33873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F44799-B851-EB1C-1A3B-C7F6380B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79446" y="3520567"/>
              <a:ext cx="244182" cy="27285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C88EF1-B6EA-B4AE-7647-F1E306489A1D}"/>
              </a:ext>
            </a:extLst>
          </p:cNvPr>
          <p:cNvGrpSpPr/>
          <p:nvPr/>
        </p:nvGrpSpPr>
        <p:grpSpPr>
          <a:xfrm>
            <a:off x="4300701" y="2498611"/>
            <a:ext cx="416531" cy="637362"/>
            <a:chOff x="3195372" y="3520567"/>
            <a:chExt cx="416531" cy="63736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FBD94F-C89B-288A-0067-BD8D35ED1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95372" y="3819194"/>
              <a:ext cx="416531" cy="33873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44E9E3-577E-B77B-02A6-4DC71B08D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79446" y="3520567"/>
              <a:ext cx="244182" cy="27285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8F2A99-7556-772E-CB0E-12449758CB97}"/>
              </a:ext>
            </a:extLst>
          </p:cNvPr>
          <p:cNvGrpSpPr/>
          <p:nvPr/>
        </p:nvGrpSpPr>
        <p:grpSpPr>
          <a:xfrm>
            <a:off x="5762479" y="2544224"/>
            <a:ext cx="416531" cy="637362"/>
            <a:chOff x="3195372" y="3520567"/>
            <a:chExt cx="416531" cy="63736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691D5FB-D3FB-0157-EE8E-C3B8D6A06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95372" y="3819194"/>
              <a:ext cx="416531" cy="33873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CBBD6D2-8C83-0E39-ABE3-28D7190C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79446" y="3520567"/>
              <a:ext cx="244182" cy="272851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3A70E08-B656-4D00-A0A5-BD0F2DC592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75149" y="3170307"/>
            <a:ext cx="373690" cy="3695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74B0400-688D-B765-29CE-3CE9304BBC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9773" y="3164517"/>
            <a:ext cx="382564" cy="38108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5005059-D39C-59B7-54A2-441FF5BD9C8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10446" y="3166646"/>
            <a:ext cx="363884" cy="3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7568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7168"/>
          <p:cNvSpPr>
            <a:spLocks noGrp="1"/>
          </p:cNvSpPr>
          <p:nvPr>
            <p:ph type="title"/>
          </p:nvPr>
        </p:nvSpPr>
        <p:spPr>
          <a:xfrm>
            <a:off x="466725" y="124731"/>
            <a:ext cx="9069387" cy="469901"/>
          </a:xfrm>
        </p:spPr>
        <p:txBody>
          <a:bodyPr wrap="square" lIns="0" tIns="39116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x-none" dirty="0"/>
              <a:t>High-level Architecture</a:t>
            </a:r>
          </a:p>
        </p:txBody>
      </p:sp>
      <p:pic>
        <p:nvPicPr>
          <p:cNvPr id="7171" name="Picture 71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33350"/>
            <a:ext cx="1828800" cy="55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Picture 71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08588"/>
            <a:ext cx="1007745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4CF9D4-4E0D-0504-F336-C84E6DB06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" y="685800"/>
            <a:ext cx="6406796" cy="4956863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0BD4BC1-9B7E-8A46-EBF3-3FB4F3DAEA3F}"/>
              </a:ext>
            </a:extLst>
          </p:cNvPr>
          <p:cNvSpPr txBox="1">
            <a:spLocks/>
          </p:cNvSpPr>
          <p:nvPr/>
        </p:nvSpPr>
        <p:spPr bwMode="auto">
          <a:xfrm>
            <a:off x="6596856" y="603251"/>
            <a:ext cx="32004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4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6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9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/>
            <a:r>
              <a:rPr lang="en-US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AGORA Teamcenter Gateway – Uses Microservices Architecture/Framework for Optimal Scalability, Easier Fault Isolation, Loosely Coupled and Distributed Architecture.</a:t>
            </a:r>
          </a:p>
          <a:p>
            <a:pPr indent="-285750">
              <a:buFont typeface="Wingdings" panose="05000000000000000000" pitchFamily="2" charset="2"/>
              <a:buChar char="ü"/>
              <a:defRPr/>
            </a:pPr>
            <a:r>
              <a:rPr lang="en-US" sz="1000" dirty="0">
                <a:solidFill>
                  <a:srgbClr val="7030A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 avoid tightly coupled API’s, designed to accept HTTP Request with Headers/Body consisting of Input Requests/Output Response – This enables a Standard Protocol for external applications</a:t>
            </a:r>
          </a:p>
          <a:p>
            <a:pPr indent="-285750">
              <a:buFont typeface="Wingdings" panose="05000000000000000000" pitchFamily="2" charset="2"/>
              <a:buChar char="ü"/>
              <a:defRPr/>
            </a:pPr>
            <a:r>
              <a:rPr lang="en-US" sz="1000" dirty="0">
                <a:solidFill>
                  <a:srgbClr val="7030A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Two Modes – Realtime and Publish/Subscribe Models </a:t>
            </a:r>
          </a:p>
          <a:p>
            <a:pPr indent="-285750">
              <a:buFont typeface="Wingdings" panose="05000000000000000000" pitchFamily="2" charset="2"/>
              <a:buChar char="ü"/>
              <a:defRPr/>
            </a:pPr>
            <a:r>
              <a:rPr lang="en-US" sz="1000" dirty="0">
                <a:solidFill>
                  <a:srgbClr val="7030A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Multiple Microservices – as appropriate to handle multiple requests (GetPartStatus, GetCADData, GetMetaData….)</a:t>
            </a:r>
          </a:p>
          <a:p>
            <a:pPr indent="-285750">
              <a:buFont typeface="Wingdings" panose="05000000000000000000" pitchFamily="2" charset="2"/>
              <a:buChar char="ü"/>
              <a:defRPr/>
            </a:pPr>
            <a:r>
              <a:rPr lang="en-US" sz="1000" dirty="0">
                <a:solidFill>
                  <a:srgbClr val="7030A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Scheduler to Pull/Push Requests/Response from Amazon SQS</a:t>
            </a:r>
          </a:p>
          <a:p>
            <a:pPr indent="-285750">
              <a:buFont typeface="Wingdings" panose="05000000000000000000" pitchFamily="2" charset="2"/>
              <a:buChar char="ü"/>
              <a:defRPr/>
            </a:pPr>
            <a:r>
              <a:rPr lang="en-US" sz="1000" dirty="0">
                <a:solidFill>
                  <a:srgbClr val="7030A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Internally uses Teamcenter Java based Services Based Requests/Response (SOA)</a:t>
            </a:r>
          </a:p>
          <a:p>
            <a:pPr indent="-285750">
              <a:buFont typeface="Wingdings" panose="05000000000000000000" pitchFamily="2" charset="2"/>
              <a:buChar char="ü"/>
              <a:defRPr/>
            </a:pPr>
            <a:r>
              <a:rPr lang="en-US" sz="1000" dirty="0">
                <a:solidFill>
                  <a:srgbClr val="7030A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Supports Multiple Security Models Recommended by Siemens (Https, SSO and Forward/Reverse Proxy)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923"/>
            <a:ext cx="9069387" cy="946150"/>
          </a:xfrm>
        </p:spPr>
        <p:txBody>
          <a:bodyPr tIns="39116"/>
          <a:lstStyle/>
          <a:p>
            <a: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4000" dirty="0"/>
              <a:t>Operating Modes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3350"/>
            <a:ext cx="1828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588"/>
            <a:ext cx="100774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7B69F-4A2F-CBC1-E2D4-C71503FE603F}"/>
              </a:ext>
            </a:extLst>
          </p:cNvPr>
          <p:cNvSpPr/>
          <p:nvPr/>
        </p:nvSpPr>
        <p:spPr bwMode="auto">
          <a:xfrm>
            <a:off x="122238" y="1102338"/>
            <a:ext cx="3428999" cy="39519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/>
            <a:endParaRPr lang="en-US" sz="1400" b="1" dirty="0">
              <a:cs typeface="Arial" panose="020B0604020202020204"/>
            </a:endParaRPr>
          </a:p>
          <a:p>
            <a:pPr marL="0" indent="0" algn="ctr"/>
            <a:r>
              <a:rPr lang="en-US" sz="2000" b="1" dirty="0">
                <a:cs typeface="Arial" panose="020B0604020202020204"/>
              </a:rPr>
              <a:t>(1) Real-time Mode</a:t>
            </a: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400" b="1" dirty="0">
                <a:cs typeface="Arial" panose="020B0604020202020204"/>
              </a:rPr>
              <a:t>Immediate</a:t>
            </a:r>
            <a:r>
              <a:rPr lang="en-US" sz="1400" b="1" dirty="0">
                <a:ea typeface="+mn-lt"/>
                <a:cs typeface="+mn-lt"/>
              </a:rPr>
              <a:t> Data Exchange:</a:t>
            </a:r>
            <a:r>
              <a:rPr lang="en-US" sz="1400" dirty="0">
                <a:ea typeface="+mn-lt"/>
                <a:cs typeface="+mn-lt"/>
              </a:rPr>
              <a:t> Enables instant synchronization between Agora Teamcenter and external applications.</a:t>
            </a:r>
            <a:endParaRPr lang="en-US" sz="1400" dirty="0">
              <a:cs typeface="Arial" panose="020B0604020202020204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400" b="1" dirty="0">
                <a:ea typeface="+mn-lt"/>
                <a:cs typeface="+mn-lt"/>
              </a:rPr>
              <a:t>Use Case:</a:t>
            </a:r>
            <a:r>
              <a:rPr lang="en-US" sz="1400" dirty="0">
                <a:ea typeface="+mn-lt"/>
                <a:cs typeface="+mn-lt"/>
              </a:rPr>
              <a:t> Ideal for scenarios requiring live updates and quick data processing.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4E7B1-3541-5401-42C0-69C3C93D0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838" y="3762451"/>
            <a:ext cx="998784" cy="1193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E27455-57A6-8B35-9BB8-D4AB7782859B}"/>
              </a:ext>
            </a:extLst>
          </p:cNvPr>
          <p:cNvSpPr/>
          <p:nvPr/>
        </p:nvSpPr>
        <p:spPr bwMode="auto">
          <a:xfrm>
            <a:off x="4200525" y="1102338"/>
            <a:ext cx="3428999" cy="395198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/>
            <a:endParaRPr lang="en-US" sz="1400" b="1" dirty="0">
              <a:cs typeface="Arial" panose="020B0604020202020204"/>
            </a:endParaRPr>
          </a:p>
          <a:p>
            <a:pPr marL="0" indent="0" algn="ctr"/>
            <a:r>
              <a:rPr lang="en-US" sz="2000" b="1" dirty="0">
                <a:cs typeface="Arial" panose="020B0604020202020204"/>
              </a:rPr>
              <a:t>(2) Publish/Subscribe Mode</a:t>
            </a: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400" b="1" dirty="0">
                <a:cs typeface="Arial" panose="020B0604020202020204"/>
              </a:rPr>
              <a:t>Poller Component Scheduled/Monitoring: Data is processed and shared based on specific events.</a:t>
            </a: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400" b="1" dirty="0">
                <a:cs typeface="Arial" panose="020B0604020202020204"/>
              </a:rPr>
              <a:t>Use Case: Fire and Forget, Asynchronous Modes </a:t>
            </a:r>
            <a:r>
              <a:rPr lang="en-US" sz="1400" b="1" dirty="0" err="1">
                <a:cs typeface="Arial" panose="020B0604020202020204"/>
              </a:rPr>
              <a:t>etc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56713-9458-6BA9-519C-C15B45B34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125" y="4051720"/>
            <a:ext cx="1085669" cy="83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45E3B2-A129-FD8D-D637-E1693ADD0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2189" y="2708360"/>
            <a:ext cx="527383" cy="546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03B357E1-B9F1-CD7A-5E8E-D6FA2DC3D1BB}"/>
              </a:ext>
            </a:extLst>
          </p:cNvPr>
          <p:cNvSpPr txBox="1">
            <a:spLocks/>
          </p:cNvSpPr>
          <p:nvPr/>
        </p:nvSpPr>
        <p:spPr bwMode="auto">
          <a:xfrm>
            <a:off x="8180207" y="983729"/>
            <a:ext cx="1743076" cy="406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4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6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9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endParaRPr lang="en-US" sz="105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ctr">
              <a:lnSpc>
                <a:spcPct val="250000"/>
              </a:lnSpc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MODES COVERED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934F3A-1CC8-2923-4D44-FB64AC338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0035" y="2773272"/>
            <a:ext cx="752475" cy="610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61925" y="129381"/>
            <a:ext cx="7726362" cy="946150"/>
          </a:xfrm>
        </p:spPr>
        <p:txBody>
          <a:bodyPr tIns="39116"/>
          <a:lstStyle/>
          <a:p>
            <a: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600" dirty="0"/>
              <a:t>Security Considerations </a:t>
            </a:r>
            <a:br>
              <a:rPr lang="en-US" altLang="en-US" sz="3600" dirty="0"/>
            </a:br>
            <a:r>
              <a:rPr lang="en-US" altLang="en-US" sz="2000" dirty="0">
                <a:solidFill>
                  <a:srgbClr val="00B0F0"/>
                </a:solidFill>
              </a:rPr>
              <a:t>3 Modes supported by Teamcenter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3350"/>
            <a:ext cx="1828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588"/>
            <a:ext cx="100774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1AB3D7F-0818-313A-194E-57EE096B3B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987431"/>
              </p:ext>
            </p:extLst>
          </p:nvPr>
        </p:nvGraphicFramePr>
        <p:xfrm>
          <a:off x="238125" y="1310481"/>
          <a:ext cx="5715000" cy="2741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A4DD89B3-5201-F674-F9EC-D92EF1A12F73}"/>
              </a:ext>
            </a:extLst>
          </p:cNvPr>
          <p:cNvSpPr txBox="1">
            <a:spLocks/>
          </p:cNvSpPr>
          <p:nvPr/>
        </p:nvSpPr>
        <p:spPr bwMode="auto">
          <a:xfrm>
            <a:off x="6181725" y="603251"/>
            <a:ext cx="3615531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4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6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9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/>
            <a:r>
              <a:rPr lang="en-US" sz="1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Gateway Confirms to all Security Requirements for AGORA Project Security Guidelines</a:t>
            </a:r>
          </a:p>
          <a:p>
            <a:pPr marL="0" indent="0">
              <a:lnSpc>
                <a:spcPct val="10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Teamcenter offers following 3 modes of security considerations when it comes to communication between client and Server.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Multi-tier with Secured Communication Protocol (HTTPS)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Multi-tier with Client Authentication using Single Sign-on (Teamcenter Security Service)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Multi-tier with Client Authentication using Forward/Reverse Proxy (Teamcenter Client Communication System)</a:t>
            </a:r>
          </a:p>
          <a:p>
            <a:pPr marL="57150" indent="0"/>
            <a:r>
              <a:rPr lang="en-US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AGORA Teamcenter Uses – Approved Software's/Framework for Design/Development</a:t>
            </a:r>
            <a:endParaRPr 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/>
            <a:endParaRPr 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/>
            <a:endParaRPr lang="en-US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995E3-5247-4EEC-3652-126620358E4E}"/>
              </a:ext>
            </a:extLst>
          </p:cNvPr>
          <p:cNvSpPr txBox="1"/>
          <p:nvPr/>
        </p:nvSpPr>
        <p:spPr>
          <a:xfrm>
            <a:off x="267767" y="4419103"/>
            <a:ext cx="9378156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REFERENCE : Siemens Deployment Reference Architecture Document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14770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943"/>
            <a:ext cx="9069387" cy="874290"/>
          </a:xfrm>
        </p:spPr>
        <p:txBody>
          <a:bodyPr tIns="39116"/>
          <a:lstStyle/>
          <a:p>
            <a: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4000" dirty="0"/>
              <a:t>Standard Use cases</a:t>
            </a:r>
            <a:endParaRPr lang="en-US" altLang="en-US" sz="4000" dirty="0">
              <a:cs typeface="Arial" panose="020B0604020202020204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10125" y="1325563"/>
            <a:ext cx="2286000" cy="3287712"/>
          </a:xfrm>
        </p:spPr>
        <p:txBody>
          <a:bodyPr/>
          <a:lstStyle/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>
              <a:cs typeface="Arial" panose="020B0604020202020204"/>
            </a:endParaRP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3350"/>
            <a:ext cx="1828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588"/>
            <a:ext cx="100774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83" y="881709"/>
            <a:ext cx="10057734" cy="321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 dirty="0">
                <a:latin typeface="Arial" panose="020B0604020202020204"/>
                <a:ea typeface="Microsoft YaHei" panose="020B0503020204020204" pitchFamily="34" charset="-122"/>
                <a:cs typeface="Arial" panose="020B0604020202020204"/>
              </a:rPr>
              <a:t>Integration</a:t>
            </a:r>
            <a:r>
              <a:rPr lang="en-US" sz="1600" dirty="0">
                <a:latin typeface="Arial" panose="020B0604020202020204"/>
                <a:ea typeface="Microsoft YaHei" panose="020B0503020204020204" pitchFamily="34" charset="-122"/>
                <a:cs typeface="Arial" panose="020B0604020202020204"/>
              </a:rPr>
              <a:t>: Typical Use cases shall be developed from various roles/groups perspective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3A566-6A3B-56DE-77D2-CF92454D4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08" t="20372" r="46862" b="-242"/>
          <a:stretch/>
        </p:blipFill>
        <p:spPr>
          <a:xfrm>
            <a:off x="85725" y="1351007"/>
            <a:ext cx="3611032" cy="35755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502007-5DD5-0448-592E-DB03EA5F2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925" y="2854439"/>
            <a:ext cx="752475" cy="610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ECA7C6-9073-368B-2001-AB82CEBD7A5A}"/>
              </a:ext>
            </a:extLst>
          </p:cNvPr>
          <p:cNvSpPr/>
          <p:nvPr/>
        </p:nvSpPr>
        <p:spPr bwMode="auto">
          <a:xfrm>
            <a:off x="4810125" y="1691481"/>
            <a:ext cx="2286000" cy="351710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0458813-2117-8A7A-14C7-FADE9A1E3098}"/>
              </a:ext>
            </a:extLst>
          </p:cNvPr>
          <p:cNvSpPr txBox="1">
            <a:spLocks/>
          </p:cNvSpPr>
          <p:nvPr/>
        </p:nvSpPr>
        <p:spPr bwMode="auto">
          <a:xfrm>
            <a:off x="4962525" y="1568933"/>
            <a:ext cx="1812000" cy="44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ctr" anchorCtr="0" compatLnSpc="1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4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6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9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ctr"/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Perspective</a:t>
            </a:r>
          </a:p>
          <a:p>
            <a:pPr marL="57150" indent="0"/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/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CA0F5-F03A-9FD2-796D-150DCC27E3FB}"/>
              </a:ext>
            </a:extLst>
          </p:cNvPr>
          <p:cNvSpPr txBox="1"/>
          <p:nvPr/>
        </p:nvSpPr>
        <p:spPr>
          <a:xfrm>
            <a:off x="4924425" y="1881535"/>
            <a:ext cx="2057400" cy="2975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cs typeface="Arial" panose="020B0604020202020204"/>
              </a:rPr>
              <a:t>Engineer</a:t>
            </a:r>
            <a:r>
              <a:rPr lang="en-US" sz="900" dirty="0">
                <a:cs typeface="Arial" panose="020B0604020202020204"/>
              </a:rPr>
              <a:t>: Interacts with the system to retrieve design-related data (e.g., 3D Models, 2D Drawings, JT Files, Geometry).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cs typeface="Arial" panose="020B0604020202020204"/>
              </a:rPr>
              <a:t>Procurement Officer</a:t>
            </a:r>
            <a:r>
              <a:rPr lang="en-US" sz="900" dirty="0">
                <a:cs typeface="Arial" panose="020B0604020202020204"/>
              </a:rPr>
              <a:t>: Requests information on technical specifications and preferred vendors.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cs typeface="Arial" panose="020B0604020202020204"/>
              </a:rPr>
              <a:t>Quality Inspector</a:t>
            </a:r>
            <a:r>
              <a:rPr lang="en-US" sz="900" dirty="0">
                <a:cs typeface="Arial" panose="020B0604020202020204"/>
              </a:rPr>
              <a:t>: Uses the system to retrieve JT files for analysis.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cs typeface="Arial" panose="020B0604020202020204"/>
              </a:rPr>
              <a:t>Project Manager</a:t>
            </a:r>
            <a:r>
              <a:rPr lang="en-US" sz="900" dirty="0">
                <a:cs typeface="Arial" panose="020B0604020202020204"/>
              </a:rPr>
              <a:t>: Checks the owner, release status, and release date of parts.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cs typeface="Arial" panose="020B0604020202020204"/>
              </a:rPr>
              <a:t>Government Contractor</a:t>
            </a:r>
            <a:r>
              <a:rPr lang="en-US" sz="900" dirty="0">
                <a:cs typeface="Arial" panose="020B0604020202020204"/>
              </a:rPr>
              <a:t>: Requires CAGE code for parts.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0A20D93-BFFF-3D12-8C83-3536A0EC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0663" y="1325563"/>
            <a:ext cx="2286000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4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6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9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>
              <a:cs typeface="Arial" panose="020B0604020202020204"/>
            </a:endParaRP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900824-21D7-A4DC-F282-CF284CB0BD68}"/>
              </a:ext>
            </a:extLst>
          </p:cNvPr>
          <p:cNvSpPr/>
          <p:nvPr/>
        </p:nvSpPr>
        <p:spPr bwMode="auto">
          <a:xfrm>
            <a:off x="7590663" y="1691481"/>
            <a:ext cx="2286000" cy="3517107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ts val="1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C694435-04E9-5BCF-5329-A0186BA1495C}"/>
              </a:ext>
            </a:extLst>
          </p:cNvPr>
          <p:cNvSpPr txBox="1">
            <a:spLocks/>
          </p:cNvSpPr>
          <p:nvPr/>
        </p:nvSpPr>
        <p:spPr bwMode="auto">
          <a:xfrm>
            <a:off x="7743063" y="1568933"/>
            <a:ext cx="1812000" cy="44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ctr" anchorCtr="0" compatLnSpc="1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4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6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9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ctr"/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 Perspective</a:t>
            </a:r>
          </a:p>
          <a:p>
            <a:pPr marL="57150" indent="0"/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/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024B289-7C9F-F24C-0B1F-97C0DFE3F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314" y="1690371"/>
            <a:ext cx="2401062" cy="378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4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6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90"/>
              </a:spcBef>
              <a:spcAft>
                <a:spcPts val="1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Use Case 1: Part Metadata Retrieval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285750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800" b="1" dirty="0">
                <a:solidFill>
                  <a:schemeClr val="tx1"/>
                </a:solidFill>
                <a:latin typeface="Arial" panose="020B0604020202020204" pitchFamily="34" charset="0"/>
              </a:rPr>
              <a:t>Scenario</a:t>
            </a:r>
            <a:r>
              <a:rPr lang="en-US" altLang="en-US" sz="8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x-none" sz="800" dirty="0"/>
              <a:t>JAMMEX</a:t>
            </a:r>
            <a:r>
              <a:rPr lang="en-US" altLang="en-US" sz="800" dirty="0">
                <a:solidFill>
                  <a:schemeClr val="tx1"/>
                </a:solidFill>
                <a:latin typeface="Arial" panose="020B0604020202020204" pitchFamily="34" charset="0"/>
              </a:rPr>
              <a:t> requests metadata such as part name, part status and revision details.</a:t>
            </a:r>
          </a:p>
          <a:p>
            <a:pPr marL="285750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800" b="1" dirty="0">
                <a:solidFill>
                  <a:schemeClr val="tx1"/>
                </a:solidFill>
                <a:latin typeface="Arial" panose="020B0604020202020204" pitchFamily="34" charset="0"/>
              </a:rPr>
              <a:t>Response</a:t>
            </a:r>
            <a:r>
              <a:rPr lang="en-US" altLang="en-US" sz="800" dirty="0">
                <a:solidFill>
                  <a:schemeClr val="tx1"/>
                </a:solidFill>
                <a:latin typeface="Arial" panose="020B0604020202020204" pitchFamily="34" charset="0"/>
              </a:rPr>
              <a:t>: JSON format with detailed metadata.</a:t>
            </a:r>
          </a:p>
          <a:p>
            <a:pPr marL="0" indent="0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Use Case 2: CAD Data Access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285750" indent="-285750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800" b="1" dirty="0">
                <a:solidFill>
                  <a:schemeClr val="tx1"/>
                </a:solidFill>
                <a:latin typeface="Arial" panose="020B0604020202020204" pitchFamily="34" charset="0"/>
              </a:rPr>
              <a:t>Scenario</a:t>
            </a:r>
            <a:r>
              <a:rPr lang="en-US" altLang="en-US" sz="800" dirty="0">
                <a:solidFill>
                  <a:schemeClr val="tx1"/>
                </a:solidFill>
                <a:latin typeface="Arial" panose="020B0604020202020204" pitchFamily="34" charset="0"/>
              </a:rPr>
              <a:t>: External systems request 3D models, JT files, or 2D drawings.</a:t>
            </a:r>
          </a:p>
          <a:p>
            <a:pPr marL="285750" indent="-285750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800" b="1" dirty="0">
                <a:solidFill>
                  <a:schemeClr val="tx1"/>
                </a:solidFill>
                <a:latin typeface="Arial" panose="020B0604020202020204" pitchFamily="34" charset="0"/>
              </a:rPr>
              <a:t>Response</a:t>
            </a:r>
            <a:r>
              <a:rPr lang="en-US" altLang="en-US" sz="800" dirty="0">
                <a:solidFill>
                  <a:schemeClr val="tx1"/>
                </a:solidFill>
                <a:latin typeface="Arial" panose="020B0604020202020204" pitchFamily="34" charset="0"/>
              </a:rPr>
              <a:t>: Direct download links for the requested files. </a:t>
            </a:r>
            <a:r>
              <a:rPr lang="en-US" altLang="en-US" sz="700" i="1" dirty="0">
                <a:solidFill>
                  <a:srgbClr val="FF0000"/>
                </a:solidFill>
                <a:latin typeface="Arial" panose="020B0604020202020204" pitchFamily="34" charset="0"/>
              </a:rPr>
              <a:t>(Based on business Requirement we can finalize how to share Design Files to users.)</a:t>
            </a:r>
          </a:p>
          <a:p>
            <a:pPr marL="0" indent="0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Use Case 3: Key Cloak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285750" indent="-285750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800" b="1" dirty="0">
                <a:solidFill>
                  <a:schemeClr val="tx1"/>
                </a:solidFill>
                <a:latin typeface="Arial" panose="020B0604020202020204" pitchFamily="34" charset="0"/>
              </a:rPr>
              <a:t>Scenario</a:t>
            </a:r>
            <a:r>
              <a:rPr lang="en-US" altLang="en-US" sz="800" dirty="0">
                <a:solidFill>
                  <a:schemeClr val="tx1"/>
                </a:solidFill>
                <a:latin typeface="Arial" panose="020B0604020202020204" pitchFamily="34" charset="0"/>
              </a:rPr>
              <a:t>: Provision new users in Teamcenter via an asynchronous SQS request.</a:t>
            </a:r>
          </a:p>
          <a:p>
            <a:pPr marL="285750" indent="-285750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800" b="1" dirty="0">
                <a:solidFill>
                  <a:schemeClr val="tx1"/>
                </a:solidFill>
                <a:latin typeface="Arial" panose="020B0604020202020204" pitchFamily="34" charset="0"/>
              </a:rPr>
              <a:t>Response</a:t>
            </a:r>
            <a:r>
              <a:rPr lang="en-US" altLang="en-US" sz="800" dirty="0">
                <a:solidFill>
                  <a:schemeClr val="tx1"/>
                </a:solidFill>
                <a:latin typeface="Arial" panose="020B0604020202020204" pitchFamily="34" charset="0"/>
              </a:rPr>
              <a:t>: Status updates and confirmation upon completion.</a:t>
            </a:r>
          </a:p>
          <a:p>
            <a:pPr marL="0" indent="0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2624"/>
            <a:ext cx="100774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90525" y="133350"/>
            <a:ext cx="9069387" cy="610804"/>
          </a:xfrm>
        </p:spPr>
        <p:txBody>
          <a:bodyPr tIns="39116"/>
          <a:lstStyle/>
          <a:p>
            <a: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4000" dirty="0"/>
              <a:t>Proposed </a:t>
            </a:r>
            <a:r>
              <a:rPr lang="en-US" altLang="en-US" sz="4000" dirty="0"/>
              <a:t>Technologies </a:t>
            </a:r>
            <a:endParaRPr lang="en-US" sz="4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3350"/>
            <a:ext cx="1828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6266" y="747941"/>
            <a:ext cx="9604918" cy="47556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Spring Framework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Core framework for developing the gateway.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SQS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Message queuing service for asynchronous communication.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JBOSS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SSL-enabled web server for deploying microservices.(Siemens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Installmedia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Teamcenter bundled with JBOSS)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Teamcenter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Centralized PLM system.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Agora 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Encompasses the Teamcenter Gateway and related services.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Git/SVN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Version control for code and configuration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Teamcenter APIs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interfacing with Teamcenter services.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69387" cy="946150"/>
          </a:xfrm>
        </p:spPr>
        <p:txBody>
          <a:bodyPr tIns="39116"/>
          <a:lstStyle/>
          <a:p>
            <a: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Next Steps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245741"/>
            <a:ext cx="9069387" cy="3878561"/>
          </a:xfrm>
        </p:spPr>
        <p:txBody>
          <a:bodyPr/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1" u="sng" dirty="0">
                <a:ea typeface="+mn-lt"/>
                <a:cs typeface="+mn-lt"/>
              </a:rPr>
              <a:t>1. Finalize Architecture Review</a:t>
            </a:r>
            <a:endParaRPr lang="en-US" sz="1600" u="sng" dirty="0">
              <a:cs typeface="Arial" panose="020B0604020202020204"/>
            </a:endParaRPr>
          </a:p>
          <a:p>
            <a:pPr marL="285750" indent="0"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dirty="0">
                <a:ea typeface="+mn-lt"/>
                <a:cs typeface="+mn-lt"/>
              </a:rPr>
              <a:t>Complete the initial review of the architecture to ensure alignment with AGORA’s overall design.</a:t>
            </a:r>
            <a:endParaRPr lang="en-US" sz="1600" dirty="0">
              <a:cs typeface="Arial" panose="020B0604020202020204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1" u="sng" dirty="0">
                <a:ea typeface="+mn-lt"/>
                <a:cs typeface="+mn-lt"/>
              </a:rPr>
              <a:t>2. Develop Proof of Concept (PoC)</a:t>
            </a:r>
            <a:endParaRPr lang="en-US" sz="1600" u="sng" dirty="0">
              <a:cs typeface="Arial" panose="020B0604020202020204"/>
            </a:endParaRPr>
          </a:p>
          <a:p>
            <a:pPr marL="285750" indent="0"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dirty="0">
                <a:ea typeface="+mn-lt"/>
                <a:cs typeface="+mn-lt"/>
              </a:rPr>
              <a:t>Begin development of the PoC to validate the integration solution’s feasibility and effectiveness.</a:t>
            </a:r>
            <a:endParaRPr lang="en-US" sz="1600" dirty="0">
              <a:cs typeface="Arial" panose="020B0604020202020204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1" u="sng" dirty="0">
                <a:ea typeface="+mn-lt"/>
                <a:cs typeface="+mn-lt"/>
              </a:rPr>
              <a:t>3. Execute Comprehensive Testing</a:t>
            </a:r>
            <a:endParaRPr lang="en-US" sz="1600" u="sng" dirty="0">
              <a:cs typeface="Arial" panose="020B0604020202020204"/>
            </a:endParaRPr>
          </a:p>
          <a:p>
            <a:pPr marL="285750" indent="0"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dirty="0">
                <a:ea typeface="+mn-lt"/>
                <a:cs typeface="+mn-lt"/>
              </a:rPr>
              <a:t>Implement unit, integration, and end-to-end testing across all environments to ensure functionality, performance, and security.</a:t>
            </a:r>
            <a:endParaRPr lang="en-US" sz="1600" dirty="0">
              <a:cs typeface="Arial" panose="020B0604020202020204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1" u="sng" dirty="0">
                <a:ea typeface="+mn-lt"/>
                <a:cs typeface="+mn-lt"/>
              </a:rPr>
              <a:t>4. Implement MVP</a:t>
            </a:r>
            <a:endParaRPr lang="en-US" sz="1600" u="sng" dirty="0">
              <a:cs typeface="Arial" panose="020B0604020202020204"/>
            </a:endParaRPr>
          </a:p>
          <a:p>
            <a:pPr marL="285750" indent="0"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dirty="0">
                <a:ea typeface="+mn-lt"/>
                <a:cs typeface="+mn-lt"/>
              </a:rPr>
              <a:t>Develop and deploy the Minimum Viable Product (MVP) focusing on the core integration processes.</a:t>
            </a:r>
            <a:endParaRPr lang="en-US" sz="1600" dirty="0">
              <a:cs typeface="Arial" panose="020B0604020202020204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1" u="sng" dirty="0">
                <a:ea typeface="+mn-lt"/>
                <a:cs typeface="+mn-lt"/>
              </a:rPr>
              <a:t>5. Plan for Future Enhancements</a:t>
            </a:r>
            <a:endParaRPr lang="en-US" sz="1600" u="sng" dirty="0">
              <a:cs typeface="Arial" panose="020B0604020202020204"/>
            </a:endParaRPr>
          </a:p>
          <a:p>
            <a:pPr marL="285750" indent="0"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dirty="0">
                <a:ea typeface="+mn-lt"/>
                <a:cs typeface="+mn-lt"/>
              </a:rPr>
              <a:t>Outline the roadmap for future scalability, updates, and integration expansions based on real-world feedback.</a:t>
            </a:r>
            <a:endParaRPr lang="en-US" sz="1600" dirty="0">
              <a:cs typeface="Arial" panose="020B0604020202020204"/>
            </a:endParaRPr>
          </a:p>
          <a:p>
            <a:pPr marL="107950" inden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>
              <a:cs typeface="Arial" panose="020B0604020202020204"/>
            </a:endParaRP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3350"/>
            <a:ext cx="1828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588"/>
            <a:ext cx="100774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5"/>
          </a:spcBef>
          <a:spcAft>
            <a:spcPts val="15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15"/>
          </a:spcBef>
          <a:spcAft>
            <a:spcPts val="15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927</Words>
  <Application>Microsoft Office PowerPoint</Application>
  <PresentationFormat>Custom</PresentationFormat>
  <Paragraphs>119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Symbol</vt:lpstr>
      <vt:lpstr>Times New Roman</vt:lpstr>
      <vt:lpstr>Wingdings</vt:lpstr>
      <vt:lpstr>Office Theme</vt:lpstr>
      <vt:lpstr>AGORA Teamcenter</vt:lpstr>
      <vt:lpstr>Contents</vt:lpstr>
      <vt:lpstr>Introduction</vt:lpstr>
      <vt:lpstr>High-level Architecture</vt:lpstr>
      <vt:lpstr>Operating Modes</vt:lpstr>
      <vt:lpstr>Security Considerations  3 Modes supported by Teamcenter</vt:lpstr>
      <vt:lpstr>Standard Use cases</vt:lpstr>
      <vt:lpstr>Proposed Technologies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 Teamcenter</dc:title>
  <dc:creator/>
  <cp:lastModifiedBy>Beemidi, Sanjeev</cp:lastModifiedBy>
  <cp:revision>464</cp:revision>
  <cp:lastPrinted>2113-01-01T00:00:00Z</cp:lastPrinted>
  <dcterms:created xsi:type="dcterms:W3CDTF">2024-08-28T14:51:00Z</dcterms:created>
  <dcterms:modified xsi:type="dcterms:W3CDTF">2024-08-30T15:04:36Z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B79E6090B4D34C629696BDBCEB858316_12</vt:lpwstr>
  </property>
  <property fmtid="{D5CDD505-2E9C-101B-9397-08002B2CF9AE}" pid="3" name="KSOProductBuildVer">
    <vt:lpwstr>1033-12.2.0.17562</vt:lpwstr>
  </property>
</Properties>
</file>