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61" r:id="rId5"/>
    <p:sldId id="257" r:id="rId6"/>
    <p:sldId id="264" r:id="rId7"/>
    <p:sldId id="262" r:id="rId8"/>
    <p:sldId id="263" r:id="rId9"/>
  </p:sldIdLst>
  <p:sldSz cx="12192000" cy="6858000"/>
  <p:notesSz cx="6875463" cy="97774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719C"/>
    <a:srgbClr val="F4FF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6357" autoAdjust="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9367" cy="49056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4506" y="1"/>
            <a:ext cx="2979367" cy="490569"/>
          </a:xfrm>
          <a:prstGeom prst="rect">
            <a:avLst/>
          </a:prstGeom>
        </p:spPr>
        <p:txBody>
          <a:bodyPr vert="horz" lIns="91440" tIns="45720" rIns="91440" bIns="45720" rtlCol="0"/>
          <a:lstStyle>
            <a:lvl1pPr algn="r">
              <a:defRPr sz="1200"/>
            </a:lvl1pPr>
          </a:lstStyle>
          <a:p>
            <a:fld id="{0004490A-961E-4802-9D0E-B7D750E187D3}" type="datetimeFigureOut">
              <a:rPr lang="en-US" smtClean="0"/>
              <a:t>5/4/2022</a:t>
            </a:fld>
            <a:endParaRPr lang="en-US"/>
          </a:p>
        </p:txBody>
      </p:sp>
      <p:sp>
        <p:nvSpPr>
          <p:cNvPr id="4" name="Slide Image Placeholder 3"/>
          <p:cNvSpPr>
            <a:spLocks noGrp="1" noRot="1" noChangeAspect="1"/>
          </p:cNvSpPr>
          <p:nvPr>
            <p:ph type="sldImg" idx="2"/>
          </p:nvPr>
        </p:nvSpPr>
        <p:spPr>
          <a:xfrm>
            <a:off x="503238" y="1222375"/>
            <a:ext cx="5868987" cy="33004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7547" y="4705380"/>
            <a:ext cx="5500370" cy="384985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286846"/>
            <a:ext cx="2979367" cy="49056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4506" y="9286846"/>
            <a:ext cx="2979367" cy="490568"/>
          </a:xfrm>
          <a:prstGeom prst="rect">
            <a:avLst/>
          </a:prstGeom>
        </p:spPr>
        <p:txBody>
          <a:bodyPr vert="horz" lIns="91440" tIns="45720" rIns="91440" bIns="45720" rtlCol="0" anchor="b"/>
          <a:lstStyle>
            <a:lvl1pPr algn="r">
              <a:defRPr sz="1200"/>
            </a:lvl1pPr>
          </a:lstStyle>
          <a:p>
            <a:fld id="{AE88E4EE-29CA-47F4-9F7F-6ADC3C8FB12B}" type="slidenum">
              <a:rPr lang="en-US" smtClean="0"/>
              <a:t>‹#›</a:t>
            </a:fld>
            <a:endParaRPr lang="en-US"/>
          </a:p>
        </p:txBody>
      </p:sp>
    </p:spTree>
    <p:extLst>
      <p:ext uri="{BB962C8B-B14F-4D97-AF65-F5344CB8AC3E}">
        <p14:creationId xmlns:p14="http://schemas.microsoft.com/office/powerpoint/2010/main" val="445597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88E4EE-29CA-47F4-9F7F-6ADC3C8FB12B}" type="slidenum">
              <a:rPr lang="en-US" smtClean="0"/>
              <a:t>2</a:t>
            </a:fld>
            <a:endParaRPr lang="en-US"/>
          </a:p>
        </p:txBody>
      </p:sp>
    </p:spTree>
    <p:extLst>
      <p:ext uri="{BB962C8B-B14F-4D97-AF65-F5344CB8AC3E}">
        <p14:creationId xmlns:p14="http://schemas.microsoft.com/office/powerpoint/2010/main" val="710608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88E4EE-29CA-47F4-9F7F-6ADC3C8FB12B}" type="slidenum">
              <a:rPr lang="en-US" smtClean="0"/>
              <a:t>3</a:t>
            </a:fld>
            <a:endParaRPr lang="en-US"/>
          </a:p>
        </p:txBody>
      </p:sp>
    </p:spTree>
    <p:extLst>
      <p:ext uri="{BB962C8B-B14F-4D97-AF65-F5344CB8AC3E}">
        <p14:creationId xmlns:p14="http://schemas.microsoft.com/office/powerpoint/2010/main" val="1733486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88E4EE-29CA-47F4-9F7F-6ADC3C8FB12B}" type="slidenum">
              <a:rPr lang="en-US" smtClean="0"/>
              <a:t>5</a:t>
            </a:fld>
            <a:endParaRPr lang="en-US"/>
          </a:p>
        </p:txBody>
      </p:sp>
    </p:spTree>
    <p:extLst>
      <p:ext uri="{BB962C8B-B14F-4D97-AF65-F5344CB8AC3E}">
        <p14:creationId xmlns:p14="http://schemas.microsoft.com/office/powerpoint/2010/main" val="2395299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75BE29-6F2D-4DDF-AD74-9CC6B641EAFE}"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693EC-3D87-434A-B1A8-4BAAE776A290}" type="slidenum">
              <a:rPr lang="en-US" smtClean="0"/>
              <a:t>‹#›</a:t>
            </a:fld>
            <a:endParaRPr lang="en-US"/>
          </a:p>
        </p:txBody>
      </p:sp>
    </p:spTree>
    <p:extLst>
      <p:ext uri="{BB962C8B-B14F-4D97-AF65-F5344CB8AC3E}">
        <p14:creationId xmlns:p14="http://schemas.microsoft.com/office/powerpoint/2010/main" val="3526596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75BE29-6F2D-4DDF-AD74-9CC6B641EAFE}"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693EC-3D87-434A-B1A8-4BAAE776A290}" type="slidenum">
              <a:rPr lang="en-US" smtClean="0"/>
              <a:t>‹#›</a:t>
            </a:fld>
            <a:endParaRPr lang="en-US"/>
          </a:p>
        </p:txBody>
      </p:sp>
    </p:spTree>
    <p:extLst>
      <p:ext uri="{BB962C8B-B14F-4D97-AF65-F5344CB8AC3E}">
        <p14:creationId xmlns:p14="http://schemas.microsoft.com/office/powerpoint/2010/main" val="296325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75BE29-6F2D-4DDF-AD74-9CC6B641EAFE}"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693EC-3D87-434A-B1A8-4BAAE776A290}" type="slidenum">
              <a:rPr lang="en-US" smtClean="0"/>
              <a:t>‹#›</a:t>
            </a:fld>
            <a:endParaRPr lang="en-US"/>
          </a:p>
        </p:txBody>
      </p:sp>
    </p:spTree>
    <p:extLst>
      <p:ext uri="{BB962C8B-B14F-4D97-AF65-F5344CB8AC3E}">
        <p14:creationId xmlns:p14="http://schemas.microsoft.com/office/powerpoint/2010/main" val="2003649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75BE29-6F2D-4DDF-AD74-9CC6B641EAFE}"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693EC-3D87-434A-B1A8-4BAAE776A290}" type="slidenum">
              <a:rPr lang="en-US" smtClean="0"/>
              <a:t>‹#›</a:t>
            </a:fld>
            <a:endParaRPr lang="en-US"/>
          </a:p>
        </p:txBody>
      </p:sp>
    </p:spTree>
    <p:extLst>
      <p:ext uri="{BB962C8B-B14F-4D97-AF65-F5344CB8AC3E}">
        <p14:creationId xmlns:p14="http://schemas.microsoft.com/office/powerpoint/2010/main" val="292244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75BE29-6F2D-4DDF-AD74-9CC6B641EAFE}"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693EC-3D87-434A-B1A8-4BAAE776A290}" type="slidenum">
              <a:rPr lang="en-US" smtClean="0"/>
              <a:t>‹#›</a:t>
            </a:fld>
            <a:endParaRPr lang="en-US"/>
          </a:p>
        </p:txBody>
      </p:sp>
    </p:spTree>
    <p:extLst>
      <p:ext uri="{BB962C8B-B14F-4D97-AF65-F5344CB8AC3E}">
        <p14:creationId xmlns:p14="http://schemas.microsoft.com/office/powerpoint/2010/main" val="1463751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75BE29-6F2D-4DDF-AD74-9CC6B641EAFE}"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E693EC-3D87-434A-B1A8-4BAAE776A290}" type="slidenum">
              <a:rPr lang="en-US" smtClean="0"/>
              <a:t>‹#›</a:t>
            </a:fld>
            <a:endParaRPr lang="en-US"/>
          </a:p>
        </p:txBody>
      </p:sp>
    </p:spTree>
    <p:extLst>
      <p:ext uri="{BB962C8B-B14F-4D97-AF65-F5344CB8AC3E}">
        <p14:creationId xmlns:p14="http://schemas.microsoft.com/office/powerpoint/2010/main" val="93792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75BE29-6F2D-4DDF-AD74-9CC6B641EAFE}" type="datetimeFigureOut">
              <a:rPr lang="en-US" smtClean="0"/>
              <a:t>5/4/2022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E693EC-3D87-434A-B1A8-4BAAE776A290}" type="slidenum">
              <a:rPr lang="en-US" smtClean="0"/>
              <a:t>‹#›</a:t>
            </a:fld>
            <a:endParaRPr lang="en-US"/>
          </a:p>
        </p:txBody>
      </p:sp>
    </p:spTree>
    <p:extLst>
      <p:ext uri="{BB962C8B-B14F-4D97-AF65-F5344CB8AC3E}">
        <p14:creationId xmlns:p14="http://schemas.microsoft.com/office/powerpoint/2010/main" val="843850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75BE29-6F2D-4DDF-AD74-9CC6B641EAFE}" type="datetimeFigureOut">
              <a:rPr lang="en-US" smtClean="0"/>
              <a:t>5/4/2022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E693EC-3D87-434A-B1A8-4BAAE776A290}" type="slidenum">
              <a:rPr lang="en-US" smtClean="0"/>
              <a:t>‹#›</a:t>
            </a:fld>
            <a:endParaRPr lang="en-US"/>
          </a:p>
        </p:txBody>
      </p:sp>
    </p:spTree>
    <p:extLst>
      <p:ext uri="{BB962C8B-B14F-4D97-AF65-F5344CB8AC3E}">
        <p14:creationId xmlns:p14="http://schemas.microsoft.com/office/powerpoint/2010/main" val="3712599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5BE29-6F2D-4DDF-AD74-9CC6B641EAFE}" type="datetimeFigureOut">
              <a:rPr lang="en-US" smtClean="0"/>
              <a:t>5/4/2022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E693EC-3D87-434A-B1A8-4BAAE776A290}" type="slidenum">
              <a:rPr lang="en-US" smtClean="0"/>
              <a:t>‹#›</a:t>
            </a:fld>
            <a:endParaRPr lang="en-US"/>
          </a:p>
        </p:txBody>
      </p:sp>
    </p:spTree>
    <p:extLst>
      <p:ext uri="{BB962C8B-B14F-4D97-AF65-F5344CB8AC3E}">
        <p14:creationId xmlns:p14="http://schemas.microsoft.com/office/powerpoint/2010/main" val="364938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75BE29-6F2D-4DDF-AD74-9CC6B641EAFE}"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E693EC-3D87-434A-B1A8-4BAAE776A290}" type="slidenum">
              <a:rPr lang="en-US" smtClean="0"/>
              <a:t>‹#›</a:t>
            </a:fld>
            <a:endParaRPr lang="en-US"/>
          </a:p>
        </p:txBody>
      </p:sp>
    </p:spTree>
    <p:extLst>
      <p:ext uri="{BB962C8B-B14F-4D97-AF65-F5344CB8AC3E}">
        <p14:creationId xmlns:p14="http://schemas.microsoft.com/office/powerpoint/2010/main" val="35691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75BE29-6F2D-4DDF-AD74-9CC6B641EAFE}"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E693EC-3D87-434A-B1A8-4BAAE776A290}" type="slidenum">
              <a:rPr lang="en-US" smtClean="0"/>
              <a:t>‹#›</a:t>
            </a:fld>
            <a:endParaRPr lang="en-US"/>
          </a:p>
        </p:txBody>
      </p:sp>
    </p:spTree>
    <p:extLst>
      <p:ext uri="{BB962C8B-B14F-4D97-AF65-F5344CB8AC3E}">
        <p14:creationId xmlns:p14="http://schemas.microsoft.com/office/powerpoint/2010/main" val="2908783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5BE29-6F2D-4DDF-AD74-9CC6B641EAFE}" type="datetimeFigureOut">
              <a:rPr lang="en-US" smtClean="0"/>
              <a:t>5/4/2022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E693EC-3D87-434A-B1A8-4BAAE776A290}" type="slidenum">
              <a:rPr lang="en-US" smtClean="0"/>
              <a:t>‹#›</a:t>
            </a:fld>
            <a:endParaRPr lang="en-US"/>
          </a:p>
        </p:txBody>
      </p:sp>
    </p:spTree>
    <p:extLst>
      <p:ext uri="{BB962C8B-B14F-4D97-AF65-F5344CB8AC3E}">
        <p14:creationId xmlns:p14="http://schemas.microsoft.com/office/powerpoint/2010/main" val="364282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10.png"/><Relationship Id="rId5" Type="http://schemas.openxmlformats.org/officeDocument/2006/relationships/image" Target="../media/image2.png"/><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4671C975-4B84-4C8D-B377-15FFA762BEF6}"/>
              </a:ext>
            </a:extLst>
          </p:cNvPr>
          <p:cNvGrpSpPr/>
          <p:nvPr/>
        </p:nvGrpSpPr>
        <p:grpSpPr>
          <a:xfrm>
            <a:off x="9694526" y="4025445"/>
            <a:ext cx="2366925" cy="892240"/>
            <a:chOff x="8533829" y="805820"/>
            <a:chExt cx="2366925" cy="892240"/>
          </a:xfrm>
        </p:grpSpPr>
        <p:sp>
          <p:nvSpPr>
            <p:cNvPr id="114" name="Rounded Rectangle 34">
              <a:extLst>
                <a:ext uri="{FF2B5EF4-FFF2-40B4-BE49-F238E27FC236}">
                  <a16:creationId xmlns:a16="http://schemas.microsoft.com/office/drawing/2014/main" id="{8F9B7446-A183-45F8-8C20-363EA3632CBA}"/>
                </a:ext>
              </a:extLst>
            </p:cNvPr>
            <p:cNvSpPr>
              <a:spLocks noChangeAspect="1"/>
            </p:cNvSpPr>
            <p:nvPr/>
          </p:nvSpPr>
          <p:spPr>
            <a:xfrm>
              <a:off x="8533829" y="805820"/>
              <a:ext cx="1095652" cy="892240"/>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115">
              <a:extLst>
                <a:ext uri="{FF2B5EF4-FFF2-40B4-BE49-F238E27FC236}">
                  <a16:creationId xmlns:a16="http://schemas.microsoft.com/office/drawing/2014/main" id="{92BA1C03-9325-4281-87F2-0AD064853E85}"/>
                </a:ext>
              </a:extLst>
            </p:cNvPr>
            <p:cNvPicPr>
              <a:picLocks noChangeAspect="1"/>
            </p:cNvPicPr>
            <p:nvPr/>
          </p:nvPicPr>
          <p:blipFill>
            <a:blip r:embed="rId2"/>
            <a:stretch>
              <a:fillRect/>
            </a:stretch>
          </p:blipFill>
          <p:spPr>
            <a:xfrm>
              <a:off x="8609293" y="895930"/>
              <a:ext cx="943754" cy="765992"/>
            </a:xfrm>
            <a:prstGeom prst="rect">
              <a:avLst/>
            </a:prstGeom>
          </p:spPr>
        </p:pic>
        <p:sp>
          <p:nvSpPr>
            <p:cNvPr id="117" name="TextBox 116">
              <a:extLst>
                <a:ext uri="{FF2B5EF4-FFF2-40B4-BE49-F238E27FC236}">
                  <a16:creationId xmlns:a16="http://schemas.microsoft.com/office/drawing/2014/main" id="{145F47E6-5948-49C2-A353-42F63BE179E8}"/>
                </a:ext>
              </a:extLst>
            </p:cNvPr>
            <p:cNvSpPr txBox="1"/>
            <p:nvPr/>
          </p:nvSpPr>
          <p:spPr>
            <a:xfrm>
              <a:off x="9365838" y="977778"/>
              <a:ext cx="1534916" cy="457341"/>
            </a:xfrm>
            <a:prstGeom prst="rect">
              <a:avLst/>
            </a:prstGeom>
            <a:noFill/>
          </p:spPr>
          <p:txBody>
            <a:bodyPr wrap="square" rtlCol="0">
              <a:spAutoFit/>
            </a:bodyPr>
            <a:lstStyle/>
            <a:p>
              <a:pPr algn="ctr"/>
              <a:r>
                <a:rPr lang="en-US" sz="1200" dirty="0"/>
                <a:t>PWB – NX CCA VARIANT 2</a:t>
              </a:r>
            </a:p>
          </p:txBody>
        </p:sp>
      </p:grpSp>
      <p:grpSp>
        <p:nvGrpSpPr>
          <p:cNvPr id="46" name="Group 45">
            <a:extLst>
              <a:ext uri="{FF2B5EF4-FFF2-40B4-BE49-F238E27FC236}">
                <a16:creationId xmlns:a16="http://schemas.microsoft.com/office/drawing/2014/main" id="{83D1C9F0-7981-4462-BB70-F241D042C998}"/>
              </a:ext>
            </a:extLst>
          </p:cNvPr>
          <p:cNvGrpSpPr/>
          <p:nvPr/>
        </p:nvGrpSpPr>
        <p:grpSpPr>
          <a:xfrm>
            <a:off x="9694526" y="2908907"/>
            <a:ext cx="2395379" cy="892240"/>
            <a:chOff x="8533829" y="805820"/>
            <a:chExt cx="2395379" cy="892240"/>
          </a:xfrm>
        </p:grpSpPr>
        <p:sp>
          <p:nvSpPr>
            <p:cNvPr id="35" name="Rounded Rectangle 34"/>
            <p:cNvSpPr>
              <a:spLocks noChangeAspect="1"/>
            </p:cNvSpPr>
            <p:nvPr/>
          </p:nvSpPr>
          <p:spPr>
            <a:xfrm>
              <a:off x="8533829" y="805820"/>
              <a:ext cx="1095652" cy="892240"/>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8609293" y="895930"/>
              <a:ext cx="943754" cy="765992"/>
            </a:xfrm>
            <a:prstGeom prst="rect">
              <a:avLst/>
            </a:prstGeom>
          </p:spPr>
        </p:pic>
        <p:sp>
          <p:nvSpPr>
            <p:cNvPr id="37" name="TextBox 36"/>
            <p:cNvSpPr txBox="1"/>
            <p:nvPr/>
          </p:nvSpPr>
          <p:spPr>
            <a:xfrm>
              <a:off x="9394292" y="1030118"/>
              <a:ext cx="1534916" cy="457341"/>
            </a:xfrm>
            <a:prstGeom prst="rect">
              <a:avLst/>
            </a:prstGeom>
            <a:noFill/>
          </p:spPr>
          <p:txBody>
            <a:bodyPr wrap="square" rtlCol="0">
              <a:spAutoFit/>
            </a:bodyPr>
            <a:lstStyle/>
            <a:p>
              <a:pPr algn="ctr"/>
              <a:r>
                <a:rPr lang="en-US" sz="1200" dirty="0"/>
                <a:t>PWB – NX CCA VARIANT 1</a:t>
              </a:r>
            </a:p>
          </p:txBody>
        </p:sp>
      </p:grpSp>
      <p:sp>
        <p:nvSpPr>
          <p:cNvPr id="25" name="TextBox 24"/>
          <p:cNvSpPr txBox="1"/>
          <p:nvPr/>
        </p:nvSpPr>
        <p:spPr>
          <a:xfrm>
            <a:off x="818080" y="2564192"/>
            <a:ext cx="2153344" cy="276999"/>
          </a:xfrm>
          <a:prstGeom prst="rect">
            <a:avLst/>
          </a:prstGeom>
          <a:noFill/>
        </p:spPr>
        <p:txBody>
          <a:bodyPr wrap="square" rtlCol="0">
            <a:spAutoFit/>
          </a:bodyPr>
          <a:lstStyle/>
          <a:p>
            <a:pPr algn="ctr"/>
            <a:r>
              <a:rPr lang="en-US" sz="1200" dirty="0"/>
              <a:t>VARIANT 1 CCA SCHEMATIC</a:t>
            </a:r>
          </a:p>
        </p:txBody>
      </p:sp>
      <p:sp>
        <p:nvSpPr>
          <p:cNvPr id="26" name="TextBox 25"/>
          <p:cNvSpPr txBox="1"/>
          <p:nvPr/>
        </p:nvSpPr>
        <p:spPr>
          <a:xfrm>
            <a:off x="870486" y="4519920"/>
            <a:ext cx="2153344" cy="276999"/>
          </a:xfrm>
          <a:prstGeom prst="rect">
            <a:avLst/>
          </a:prstGeom>
          <a:noFill/>
        </p:spPr>
        <p:txBody>
          <a:bodyPr wrap="square" rtlCol="0">
            <a:spAutoFit/>
          </a:bodyPr>
          <a:lstStyle/>
          <a:p>
            <a:pPr algn="ctr"/>
            <a:r>
              <a:rPr lang="en-US" sz="1200" dirty="0"/>
              <a:t>VARIANT 2 CCA SCHEMATIC</a:t>
            </a:r>
          </a:p>
        </p:txBody>
      </p:sp>
      <p:pic>
        <p:nvPicPr>
          <p:cNvPr id="100" name="Picture 99"/>
          <p:cNvPicPr>
            <a:picLocks noChangeAspect="1"/>
          </p:cNvPicPr>
          <p:nvPr/>
        </p:nvPicPr>
        <p:blipFill>
          <a:blip r:embed="rId3"/>
          <a:stretch>
            <a:fillRect/>
          </a:stretch>
        </p:blipFill>
        <p:spPr>
          <a:xfrm>
            <a:off x="689946" y="5806669"/>
            <a:ext cx="4200000" cy="638095"/>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101" name="Picture 100"/>
          <p:cNvPicPr>
            <a:picLocks noChangeAspect="1"/>
          </p:cNvPicPr>
          <p:nvPr/>
        </p:nvPicPr>
        <p:blipFill>
          <a:blip r:embed="rId4"/>
          <a:stretch>
            <a:fillRect/>
          </a:stretch>
        </p:blipFill>
        <p:spPr>
          <a:xfrm>
            <a:off x="626380" y="3828400"/>
            <a:ext cx="4200000" cy="638095"/>
          </a:xfrm>
          <a:prstGeom prst="rect">
            <a:avLst/>
          </a:prstGeom>
          <a:ln>
            <a:solidFill>
              <a:schemeClr val="accent1">
                <a:shade val="50000"/>
              </a:schemeClr>
            </a:solidFill>
          </a:ln>
          <a:effectLst>
            <a:outerShdw blurRad="50800" dist="38100" dir="2700000" algn="tl" rotWithShape="0">
              <a:prstClr val="black">
                <a:alpha val="40000"/>
              </a:prstClr>
            </a:outerShdw>
          </a:effectLst>
        </p:spPr>
      </p:pic>
      <p:grpSp>
        <p:nvGrpSpPr>
          <p:cNvPr id="18" name="Group 17"/>
          <p:cNvGrpSpPr>
            <a:grpSpLocks noChangeAspect="1"/>
          </p:cNvGrpSpPr>
          <p:nvPr/>
        </p:nvGrpSpPr>
        <p:grpSpPr>
          <a:xfrm>
            <a:off x="951777" y="2835673"/>
            <a:ext cx="1885950" cy="1031107"/>
            <a:chOff x="2476501" y="1321568"/>
            <a:chExt cx="1885950" cy="1031107"/>
          </a:xfrm>
        </p:grpSpPr>
        <p:sp>
          <p:nvSpPr>
            <p:cNvPr id="19" name="Rounded Rectangle 18"/>
            <p:cNvSpPr>
              <a:spLocks noChangeAspect="1"/>
            </p:cNvSpPr>
            <p:nvPr/>
          </p:nvSpPr>
          <p:spPr>
            <a:xfrm>
              <a:off x="2476501" y="1321568"/>
              <a:ext cx="1885950" cy="1031107"/>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5"/>
            <a:stretch>
              <a:fillRect/>
            </a:stretch>
          </p:blipFill>
          <p:spPr>
            <a:xfrm>
              <a:off x="2593814" y="1395442"/>
              <a:ext cx="1676190" cy="885714"/>
            </a:xfrm>
            <a:prstGeom prst="rect">
              <a:avLst/>
            </a:prstGeom>
          </p:spPr>
        </p:pic>
      </p:grpSp>
      <p:grpSp>
        <p:nvGrpSpPr>
          <p:cNvPr id="14" name="Group 13"/>
          <p:cNvGrpSpPr>
            <a:grpSpLocks noChangeAspect="1"/>
          </p:cNvGrpSpPr>
          <p:nvPr/>
        </p:nvGrpSpPr>
        <p:grpSpPr>
          <a:xfrm>
            <a:off x="991750" y="4796919"/>
            <a:ext cx="1885950" cy="1031107"/>
            <a:chOff x="2476501" y="1321568"/>
            <a:chExt cx="1885950" cy="1031107"/>
          </a:xfrm>
        </p:grpSpPr>
        <p:sp>
          <p:nvSpPr>
            <p:cNvPr id="11" name="Rounded Rectangle 10"/>
            <p:cNvSpPr>
              <a:spLocks noChangeAspect="1"/>
            </p:cNvSpPr>
            <p:nvPr/>
          </p:nvSpPr>
          <p:spPr>
            <a:xfrm>
              <a:off x="2476501" y="1321568"/>
              <a:ext cx="1885950" cy="1031107"/>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5"/>
            <a:stretch>
              <a:fillRect/>
            </a:stretch>
          </p:blipFill>
          <p:spPr>
            <a:xfrm>
              <a:off x="2593814" y="1395442"/>
              <a:ext cx="1676190" cy="885714"/>
            </a:xfrm>
            <a:prstGeom prst="rect">
              <a:avLst/>
            </a:prstGeom>
          </p:spPr>
        </p:pic>
      </p:grpSp>
      <p:sp>
        <p:nvSpPr>
          <p:cNvPr id="158" name="TextBox 157"/>
          <p:cNvSpPr txBox="1"/>
          <p:nvPr/>
        </p:nvSpPr>
        <p:spPr>
          <a:xfrm>
            <a:off x="286472" y="572673"/>
            <a:ext cx="11134723" cy="830997"/>
          </a:xfrm>
          <a:prstGeom prst="rect">
            <a:avLst/>
          </a:prstGeom>
          <a:noFill/>
        </p:spPr>
        <p:txBody>
          <a:bodyPr wrap="square" rtlCol="0">
            <a:spAutoFit/>
          </a:bodyPr>
          <a:lstStyle/>
          <a:p>
            <a:pPr marL="228600" indent="-228600">
              <a:buFont typeface="Arial" panose="020B0604020202020204" pitchFamily="34" charset="0"/>
              <a:buChar char="•"/>
            </a:pPr>
            <a:r>
              <a:rPr lang="en-US" sz="1200" dirty="0"/>
              <a:t>Bom authored in schematic tool, including variants and alternate parts (an alternate part share the same footprint/package and reference designator, R1-1, R1-2 etc.)</a:t>
            </a:r>
          </a:p>
          <a:p>
            <a:pPr marL="228600" indent="-228600">
              <a:buFont typeface="Arial" panose="020B0604020202020204" pitchFamily="34" charset="0"/>
              <a:buChar char="•"/>
            </a:pPr>
            <a:r>
              <a:rPr lang="en-US" sz="1200" dirty="0"/>
              <a:t>Schematic to have capability of transferring mechanical (heatsinks, fixings etc.), chemical parts (adhesive, thermal grease etc.) to TC bom and alternate parts</a:t>
            </a:r>
          </a:p>
          <a:p>
            <a:pPr marL="228600" indent="-228600">
              <a:buFont typeface="Arial" panose="020B0604020202020204" pitchFamily="34" charset="0"/>
              <a:buChar char="•"/>
            </a:pPr>
            <a:r>
              <a:rPr lang="en-US" sz="1200" dirty="0"/>
              <a:t>Bom mastered in Teamcenter, ability to run a comparison report between TC and schematic to keep synchronized should any changes be made directly in TC</a:t>
            </a:r>
          </a:p>
          <a:p>
            <a:pPr marL="228600" indent="-228600">
              <a:buFont typeface="Arial" panose="020B0604020202020204" pitchFamily="34" charset="0"/>
              <a:buChar char="•"/>
            </a:pPr>
            <a:r>
              <a:rPr lang="en-US" sz="1200" dirty="0" err="1"/>
              <a:t>eBom</a:t>
            </a:r>
            <a:r>
              <a:rPr lang="en-US" sz="1200" dirty="0"/>
              <a:t> generated from NX (or SolidWorks) should contain all ECAD and MCAD parts and through TC manage bom variants and alternate parts</a:t>
            </a:r>
          </a:p>
        </p:txBody>
      </p:sp>
      <p:sp>
        <p:nvSpPr>
          <p:cNvPr id="86" name="TextBox 85">
            <a:extLst>
              <a:ext uri="{FF2B5EF4-FFF2-40B4-BE49-F238E27FC236}">
                <a16:creationId xmlns:a16="http://schemas.microsoft.com/office/drawing/2014/main" id="{F9857259-5B3F-4134-A0E4-33BCAE835291}"/>
              </a:ext>
            </a:extLst>
          </p:cNvPr>
          <p:cNvSpPr txBox="1"/>
          <p:nvPr/>
        </p:nvSpPr>
        <p:spPr>
          <a:xfrm>
            <a:off x="305927" y="216629"/>
            <a:ext cx="1760706" cy="369332"/>
          </a:xfrm>
          <a:prstGeom prst="rect">
            <a:avLst/>
          </a:prstGeom>
          <a:noFill/>
        </p:spPr>
        <p:txBody>
          <a:bodyPr wrap="square" rtlCol="0">
            <a:spAutoFit/>
          </a:bodyPr>
          <a:lstStyle/>
          <a:p>
            <a:r>
              <a:rPr lang="en-US" b="1" dirty="0"/>
              <a:t>Requirements</a:t>
            </a:r>
          </a:p>
        </p:txBody>
      </p:sp>
      <p:sp>
        <p:nvSpPr>
          <p:cNvPr id="39" name="TextBox 38"/>
          <p:cNvSpPr txBox="1"/>
          <p:nvPr/>
        </p:nvSpPr>
        <p:spPr>
          <a:xfrm>
            <a:off x="2569310" y="3866780"/>
            <a:ext cx="1887598" cy="276999"/>
          </a:xfrm>
          <a:prstGeom prst="rect">
            <a:avLst/>
          </a:prstGeom>
          <a:noFill/>
        </p:spPr>
        <p:txBody>
          <a:bodyPr wrap="square" rtlCol="0">
            <a:spAutoFit/>
          </a:bodyPr>
          <a:lstStyle/>
          <a:p>
            <a:r>
              <a:rPr lang="en-US" sz="1200" b="1" dirty="0"/>
              <a:t>VARIANT 1 CCA BOM</a:t>
            </a:r>
          </a:p>
        </p:txBody>
      </p:sp>
      <p:sp>
        <p:nvSpPr>
          <p:cNvPr id="40" name="TextBox 39"/>
          <p:cNvSpPr txBox="1"/>
          <p:nvPr/>
        </p:nvSpPr>
        <p:spPr>
          <a:xfrm>
            <a:off x="2569310" y="5860094"/>
            <a:ext cx="1780512" cy="276999"/>
          </a:xfrm>
          <a:prstGeom prst="rect">
            <a:avLst/>
          </a:prstGeom>
          <a:noFill/>
        </p:spPr>
        <p:txBody>
          <a:bodyPr wrap="square" rtlCol="0">
            <a:spAutoFit/>
          </a:bodyPr>
          <a:lstStyle/>
          <a:p>
            <a:r>
              <a:rPr lang="en-US" sz="1200" b="1" dirty="0"/>
              <a:t>VARIANT 2 CCA BOM</a:t>
            </a:r>
          </a:p>
        </p:txBody>
      </p:sp>
      <p:pic>
        <p:nvPicPr>
          <p:cNvPr id="54" name="Picture 53">
            <a:extLst>
              <a:ext uri="{FF2B5EF4-FFF2-40B4-BE49-F238E27FC236}">
                <a16:creationId xmlns:a16="http://schemas.microsoft.com/office/drawing/2014/main" id="{5201301C-A7AD-4256-B990-0B8B5E630FA5}"/>
              </a:ext>
            </a:extLst>
          </p:cNvPr>
          <p:cNvPicPr>
            <a:picLocks noChangeAspect="1"/>
          </p:cNvPicPr>
          <p:nvPr/>
        </p:nvPicPr>
        <p:blipFill>
          <a:blip r:embed="rId6"/>
          <a:stretch>
            <a:fillRect/>
          </a:stretch>
        </p:blipFill>
        <p:spPr>
          <a:xfrm>
            <a:off x="5887460" y="4472847"/>
            <a:ext cx="1299063" cy="1299063"/>
          </a:xfrm>
          <a:prstGeom prst="rect">
            <a:avLst/>
          </a:prstGeom>
        </p:spPr>
      </p:pic>
      <p:sp>
        <p:nvSpPr>
          <p:cNvPr id="147" name="TextBox 146">
            <a:extLst>
              <a:ext uri="{FF2B5EF4-FFF2-40B4-BE49-F238E27FC236}">
                <a16:creationId xmlns:a16="http://schemas.microsoft.com/office/drawing/2014/main" id="{3AA3A578-4E00-4AF6-A142-6354E48078E9}"/>
              </a:ext>
            </a:extLst>
          </p:cNvPr>
          <p:cNvSpPr txBox="1"/>
          <p:nvPr/>
        </p:nvSpPr>
        <p:spPr>
          <a:xfrm>
            <a:off x="5853833" y="5721594"/>
            <a:ext cx="1358355" cy="276999"/>
          </a:xfrm>
          <a:prstGeom prst="rect">
            <a:avLst/>
          </a:prstGeom>
          <a:noFill/>
        </p:spPr>
        <p:txBody>
          <a:bodyPr wrap="square" rtlCol="0">
            <a:spAutoFit/>
          </a:bodyPr>
          <a:lstStyle/>
          <a:p>
            <a:pPr algn="ctr"/>
            <a:r>
              <a:rPr lang="en-US" sz="1200" b="1" dirty="0"/>
              <a:t>TEAMCENTER</a:t>
            </a:r>
          </a:p>
        </p:txBody>
      </p:sp>
      <p:sp>
        <p:nvSpPr>
          <p:cNvPr id="149" name="TextBox 148">
            <a:extLst>
              <a:ext uri="{FF2B5EF4-FFF2-40B4-BE49-F238E27FC236}">
                <a16:creationId xmlns:a16="http://schemas.microsoft.com/office/drawing/2014/main" id="{0D26457A-114B-473B-B5BB-C18BFF7F5009}"/>
              </a:ext>
            </a:extLst>
          </p:cNvPr>
          <p:cNvSpPr txBox="1"/>
          <p:nvPr/>
        </p:nvSpPr>
        <p:spPr>
          <a:xfrm>
            <a:off x="4826380" y="6137093"/>
            <a:ext cx="2054909" cy="461665"/>
          </a:xfrm>
          <a:prstGeom prst="rect">
            <a:avLst/>
          </a:prstGeom>
          <a:noFill/>
        </p:spPr>
        <p:txBody>
          <a:bodyPr wrap="square" rtlCol="0">
            <a:spAutoFit/>
          </a:bodyPr>
          <a:lstStyle/>
          <a:p>
            <a:pPr algn="r"/>
            <a:r>
              <a:rPr lang="en-US" sz="1200" dirty="0" err="1"/>
              <a:t>Boms</a:t>
            </a:r>
            <a:r>
              <a:rPr lang="en-US" sz="1200" dirty="0"/>
              <a:t> exported from OrCAD directly into Teamcenter</a:t>
            </a:r>
          </a:p>
        </p:txBody>
      </p:sp>
      <p:grpSp>
        <p:nvGrpSpPr>
          <p:cNvPr id="80" name="Group 79">
            <a:extLst>
              <a:ext uri="{FF2B5EF4-FFF2-40B4-BE49-F238E27FC236}">
                <a16:creationId xmlns:a16="http://schemas.microsoft.com/office/drawing/2014/main" id="{ACE3B75B-692F-4260-8664-4FF8CDDA96D2}"/>
              </a:ext>
            </a:extLst>
          </p:cNvPr>
          <p:cNvGrpSpPr/>
          <p:nvPr/>
        </p:nvGrpSpPr>
        <p:grpSpPr>
          <a:xfrm>
            <a:off x="6000694" y="2564192"/>
            <a:ext cx="1885950" cy="1308106"/>
            <a:chOff x="4109343" y="2031940"/>
            <a:chExt cx="1885950" cy="1308106"/>
          </a:xfrm>
        </p:grpSpPr>
        <p:sp>
          <p:nvSpPr>
            <p:cNvPr id="83" name="Rounded Rectangle 31">
              <a:extLst>
                <a:ext uri="{FF2B5EF4-FFF2-40B4-BE49-F238E27FC236}">
                  <a16:creationId xmlns:a16="http://schemas.microsoft.com/office/drawing/2014/main" id="{3FCF217D-81CF-4D81-9925-3CC1EED9785A}"/>
                </a:ext>
              </a:extLst>
            </p:cNvPr>
            <p:cNvSpPr>
              <a:spLocks noChangeAspect="1"/>
            </p:cNvSpPr>
            <p:nvPr/>
          </p:nvSpPr>
          <p:spPr>
            <a:xfrm>
              <a:off x="4109343" y="2308939"/>
              <a:ext cx="1885950" cy="1031107"/>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84">
              <a:extLst>
                <a:ext uri="{FF2B5EF4-FFF2-40B4-BE49-F238E27FC236}">
                  <a16:creationId xmlns:a16="http://schemas.microsoft.com/office/drawing/2014/main" id="{D720BFD1-30F3-40AC-B46E-1C26F1B830B5}"/>
                </a:ext>
              </a:extLst>
            </p:cNvPr>
            <p:cNvPicPr>
              <a:picLocks noChangeAspect="1"/>
            </p:cNvPicPr>
            <p:nvPr/>
          </p:nvPicPr>
          <p:blipFill>
            <a:blip r:embed="rId7"/>
            <a:stretch>
              <a:fillRect/>
            </a:stretch>
          </p:blipFill>
          <p:spPr>
            <a:xfrm>
              <a:off x="4393819" y="2387139"/>
              <a:ext cx="1333501" cy="889000"/>
            </a:xfrm>
            <a:prstGeom prst="rect">
              <a:avLst/>
            </a:prstGeom>
          </p:spPr>
        </p:pic>
        <p:sp>
          <p:nvSpPr>
            <p:cNvPr id="87" name="TextBox 86">
              <a:extLst>
                <a:ext uri="{FF2B5EF4-FFF2-40B4-BE49-F238E27FC236}">
                  <a16:creationId xmlns:a16="http://schemas.microsoft.com/office/drawing/2014/main" id="{0C5D4249-329E-421C-B5A8-143EBD57D31B}"/>
                </a:ext>
              </a:extLst>
            </p:cNvPr>
            <p:cNvSpPr txBox="1"/>
            <p:nvPr/>
          </p:nvSpPr>
          <p:spPr>
            <a:xfrm>
              <a:off x="4333180" y="2031940"/>
              <a:ext cx="1438276" cy="276999"/>
            </a:xfrm>
            <a:prstGeom prst="rect">
              <a:avLst/>
            </a:prstGeom>
            <a:noFill/>
          </p:spPr>
          <p:txBody>
            <a:bodyPr wrap="square" rtlCol="0">
              <a:spAutoFit/>
            </a:bodyPr>
            <a:lstStyle/>
            <a:p>
              <a:pPr algn="ctr"/>
              <a:r>
                <a:rPr lang="en-US" sz="1200" dirty="0"/>
                <a:t>PWB - ALLEGRO</a:t>
              </a:r>
            </a:p>
          </p:txBody>
        </p:sp>
      </p:grpSp>
      <p:cxnSp>
        <p:nvCxnSpPr>
          <p:cNvPr id="9" name="Straight Arrow Connector 8">
            <a:extLst>
              <a:ext uri="{FF2B5EF4-FFF2-40B4-BE49-F238E27FC236}">
                <a16:creationId xmlns:a16="http://schemas.microsoft.com/office/drawing/2014/main" id="{DE6297D3-6D5D-4BFE-8AEE-2D35BD7692D1}"/>
              </a:ext>
            </a:extLst>
          </p:cNvPr>
          <p:cNvCxnSpPr>
            <a:stCxn id="19" idx="3"/>
            <a:endCxn id="83" idx="1"/>
          </p:cNvCxnSpPr>
          <p:nvPr/>
        </p:nvCxnSpPr>
        <p:spPr>
          <a:xfrm>
            <a:off x="2837727" y="3351227"/>
            <a:ext cx="3162967" cy="5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E16B0CF7-49EB-4630-A6B2-87DA4CB7927F}"/>
              </a:ext>
            </a:extLst>
          </p:cNvPr>
          <p:cNvCxnSpPr>
            <a:stCxn id="83" idx="3"/>
            <a:endCxn id="35" idx="1"/>
          </p:cNvCxnSpPr>
          <p:nvPr/>
        </p:nvCxnSpPr>
        <p:spPr>
          <a:xfrm flipV="1">
            <a:off x="7886644" y="3355027"/>
            <a:ext cx="1807882" cy="17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34FACDC-9822-4145-A580-82BF549BBC60}"/>
              </a:ext>
            </a:extLst>
          </p:cNvPr>
          <p:cNvCxnSpPr>
            <a:stCxn id="83" idx="3"/>
            <a:endCxn id="114" idx="1"/>
          </p:cNvCxnSpPr>
          <p:nvPr/>
        </p:nvCxnSpPr>
        <p:spPr>
          <a:xfrm>
            <a:off x="7886644" y="3356745"/>
            <a:ext cx="1807882" cy="11148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48B46272-34D7-433F-9E90-3253A4DA442E}"/>
              </a:ext>
            </a:extLst>
          </p:cNvPr>
          <p:cNvCxnSpPr>
            <a:cxnSpLocks/>
            <a:stCxn id="11" idx="3"/>
            <a:endCxn id="83" idx="1"/>
          </p:cNvCxnSpPr>
          <p:nvPr/>
        </p:nvCxnSpPr>
        <p:spPr>
          <a:xfrm flipV="1">
            <a:off x="2877700" y="3356745"/>
            <a:ext cx="3122994" cy="1955728"/>
          </a:xfrm>
          <a:prstGeom prst="bentConnector3">
            <a:avLst>
              <a:gd name="adj1" fmla="val 802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F07FD61A-AF10-40B6-9E10-CFA813469268}"/>
              </a:ext>
            </a:extLst>
          </p:cNvPr>
          <p:cNvCxnSpPr>
            <a:cxnSpLocks/>
            <a:stCxn id="101" idx="3"/>
          </p:cNvCxnSpPr>
          <p:nvPr/>
        </p:nvCxnSpPr>
        <p:spPr>
          <a:xfrm>
            <a:off x="4826380" y="4147448"/>
            <a:ext cx="1169557" cy="1029197"/>
          </a:xfrm>
          <a:prstGeom prst="bentConnector3">
            <a:avLst>
              <a:gd name="adj1" fmla="val 703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B2840D08-B5F8-4301-86D2-BA6622B50131}"/>
              </a:ext>
            </a:extLst>
          </p:cNvPr>
          <p:cNvCxnSpPr>
            <a:cxnSpLocks/>
            <a:stCxn id="100" idx="3"/>
          </p:cNvCxnSpPr>
          <p:nvPr/>
        </p:nvCxnSpPr>
        <p:spPr>
          <a:xfrm flipV="1">
            <a:off x="4889946" y="5176645"/>
            <a:ext cx="1105991" cy="949072"/>
          </a:xfrm>
          <a:prstGeom prst="bentConnector3">
            <a:avLst>
              <a:gd name="adj1" fmla="val 68516"/>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B01E5D2D-A989-4534-9FB3-0321FDB9CD6F}"/>
              </a:ext>
            </a:extLst>
          </p:cNvPr>
          <p:cNvGrpSpPr/>
          <p:nvPr/>
        </p:nvGrpSpPr>
        <p:grpSpPr>
          <a:xfrm>
            <a:off x="9690227" y="5141983"/>
            <a:ext cx="2440624" cy="892240"/>
            <a:chOff x="8533829" y="805820"/>
            <a:chExt cx="2440624" cy="892240"/>
          </a:xfrm>
        </p:grpSpPr>
        <p:sp>
          <p:nvSpPr>
            <p:cNvPr id="120" name="Rounded Rectangle 34">
              <a:extLst>
                <a:ext uri="{FF2B5EF4-FFF2-40B4-BE49-F238E27FC236}">
                  <a16:creationId xmlns:a16="http://schemas.microsoft.com/office/drawing/2014/main" id="{2836A7A9-028E-409D-ADAE-726F017B8397}"/>
                </a:ext>
              </a:extLst>
            </p:cNvPr>
            <p:cNvSpPr>
              <a:spLocks noChangeAspect="1"/>
            </p:cNvSpPr>
            <p:nvPr/>
          </p:nvSpPr>
          <p:spPr>
            <a:xfrm>
              <a:off x="8533829" y="805820"/>
              <a:ext cx="1095652" cy="892240"/>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 name="Picture 120">
              <a:extLst>
                <a:ext uri="{FF2B5EF4-FFF2-40B4-BE49-F238E27FC236}">
                  <a16:creationId xmlns:a16="http://schemas.microsoft.com/office/drawing/2014/main" id="{51D2995F-A7DA-4BD5-9B1E-7AF0E63525FA}"/>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Lst>
            </a:blip>
            <a:stretch>
              <a:fillRect/>
            </a:stretch>
          </p:blipFill>
          <p:spPr>
            <a:xfrm>
              <a:off x="8609293" y="895930"/>
              <a:ext cx="943754" cy="765992"/>
            </a:xfrm>
            <a:prstGeom prst="rect">
              <a:avLst/>
            </a:prstGeom>
          </p:spPr>
        </p:pic>
        <p:sp>
          <p:nvSpPr>
            <p:cNvPr id="122" name="TextBox 121">
              <a:extLst>
                <a:ext uri="{FF2B5EF4-FFF2-40B4-BE49-F238E27FC236}">
                  <a16:creationId xmlns:a16="http://schemas.microsoft.com/office/drawing/2014/main" id="{E1BAFEA9-7934-48D7-ADA6-CB80BF8F6197}"/>
                </a:ext>
              </a:extLst>
            </p:cNvPr>
            <p:cNvSpPr txBox="1"/>
            <p:nvPr/>
          </p:nvSpPr>
          <p:spPr>
            <a:xfrm>
              <a:off x="9439537" y="1012865"/>
              <a:ext cx="1534916" cy="457341"/>
            </a:xfrm>
            <a:prstGeom prst="rect">
              <a:avLst/>
            </a:prstGeom>
            <a:noFill/>
          </p:spPr>
          <p:txBody>
            <a:bodyPr wrap="square" rtlCol="0">
              <a:spAutoFit/>
            </a:bodyPr>
            <a:lstStyle/>
            <a:p>
              <a:pPr algn="ctr"/>
              <a:r>
                <a:rPr lang="en-US" sz="1200" dirty="0"/>
                <a:t>PWB – NX CCA VARIANT n etc.</a:t>
              </a:r>
            </a:p>
          </p:txBody>
        </p:sp>
      </p:grpSp>
      <p:cxnSp>
        <p:nvCxnSpPr>
          <p:cNvPr id="62" name="Connector: Elbow 61">
            <a:extLst>
              <a:ext uri="{FF2B5EF4-FFF2-40B4-BE49-F238E27FC236}">
                <a16:creationId xmlns:a16="http://schemas.microsoft.com/office/drawing/2014/main" id="{C955A05F-103A-4449-9893-68A96DBA593C}"/>
              </a:ext>
            </a:extLst>
          </p:cNvPr>
          <p:cNvCxnSpPr>
            <a:cxnSpLocks/>
            <a:stCxn id="83" idx="3"/>
            <a:endCxn id="120" idx="1"/>
          </p:cNvCxnSpPr>
          <p:nvPr/>
        </p:nvCxnSpPr>
        <p:spPr>
          <a:xfrm>
            <a:off x="7886644" y="3356745"/>
            <a:ext cx="1803583" cy="22313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A840DDBA-A4B2-48C3-9A2B-14A2629EE97B}"/>
              </a:ext>
            </a:extLst>
          </p:cNvPr>
          <p:cNvSpPr txBox="1"/>
          <p:nvPr/>
        </p:nvSpPr>
        <p:spPr>
          <a:xfrm>
            <a:off x="4375762" y="2104376"/>
            <a:ext cx="2442092" cy="369332"/>
          </a:xfrm>
          <a:prstGeom prst="rect">
            <a:avLst/>
          </a:prstGeom>
          <a:noFill/>
        </p:spPr>
        <p:txBody>
          <a:bodyPr wrap="square" rtlCol="0">
            <a:spAutoFit/>
          </a:bodyPr>
          <a:lstStyle/>
          <a:p>
            <a:pPr algn="ctr"/>
            <a:r>
              <a:rPr lang="en-US" b="1" dirty="0"/>
              <a:t>Generic overview</a:t>
            </a:r>
          </a:p>
        </p:txBody>
      </p:sp>
      <p:sp>
        <p:nvSpPr>
          <p:cNvPr id="44" name="TextBox 43">
            <a:extLst>
              <a:ext uri="{FF2B5EF4-FFF2-40B4-BE49-F238E27FC236}">
                <a16:creationId xmlns:a16="http://schemas.microsoft.com/office/drawing/2014/main" id="{11890F90-A183-4791-98C1-A6ECE324E438}"/>
              </a:ext>
            </a:extLst>
          </p:cNvPr>
          <p:cNvSpPr txBox="1"/>
          <p:nvPr/>
        </p:nvSpPr>
        <p:spPr>
          <a:xfrm>
            <a:off x="5439267" y="5513845"/>
            <a:ext cx="946980" cy="276999"/>
          </a:xfrm>
          <a:prstGeom prst="rect">
            <a:avLst/>
          </a:prstGeom>
          <a:noFill/>
        </p:spPr>
        <p:txBody>
          <a:bodyPr wrap="square" rtlCol="0">
            <a:spAutoFit/>
          </a:bodyPr>
          <a:lstStyle/>
          <a:p>
            <a:pPr algn="ctr"/>
            <a:r>
              <a:rPr lang="en-US" sz="1200" b="1" dirty="0"/>
              <a:t>BOMS</a:t>
            </a:r>
          </a:p>
        </p:txBody>
      </p:sp>
      <p:sp>
        <p:nvSpPr>
          <p:cNvPr id="55" name="TextBox 54">
            <a:extLst>
              <a:ext uri="{FF2B5EF4-FFF2-40B4-BE49-F238E27FC236}">
                <a16:creationId xmlns:a16="http://schemas.microsoft.com/office/drawing/2014/main" id="{6ED2B34A-564F-4A3C-8670-849B4F42DADA}"/>
              </a:ext>
            </a:extLst>
          </p:cNvPr>
          <p:cNvSpPr txBox="1"/>
          <p:nvPr/>
        </p:nvSpPr>
        <p:spPr>
          <a:xfrm>
            <a:off x="7057017" y="4959654"/>
            <a:ext cx="1358355" cy="461665"/>
          </a:xfrm>
          <a:prstGeom prst="rect">
            <a:avLst/>
          </a:prstGeom>
          <a:noFill/>
        </p:spPr>
        <p:txBody>
          <a:bodyPr wrap="square" rtlCol="0">
            <a:spAutoFit/>
          </a:bodyPr>
          <a:lstStyle/>
          <a:p>
            <a:r>
              <a:rPr lang="en-US" sz="1200" dirty="0"/>
              <a:t>Structure Manager Controls NX CCA</a:t>
            </a:r>
          </a:p>
        </p:txBody>
      </p:sp>
      <p:sp>
        <p:nvSpPr>
          <p:cNvPr id="2" name="Speech Bubble: Rectangle 1">
            <a:extLst>
              <a:ext uri="{FF2B5EF4-FFF2-40B4-BE49-F238E27FC236}">
                <a16:creationId xmlns:a16="http://schemas.microsoft.com/office/drawing/2014/main" id="{D90A02F2-045A-4A75-9A82-10BFDA337708}"/>
              </a:ext>
            </a:extLst>
          </p:cNvPr>
          <p:cNvSpPr/>
          <p:nvPr/>
        </p:nvSpPr>
        <p:spPr>
          <a:xfrm>
            <a:off x="7513763" y="5684054"/>
            <a:ext cx="1203184" cy="628061"/>
          </a:xfrm>
          <a:prstGeom prst="wedgeRectCallout">
            <a:avLst>
              <a:gd name="adj1" fmla="val -32304"/>
              <a:gd name="adj2" fmla="val -9682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rgbClr val="FF0000"/>
                </a:solidFill>
              </a:rPr>
              <a:t>Is this correct?</a:t>
            </a:r>
            <a:endParaRPr lang="en-US" dirty="0">
              <a:solidFill>
                <a:srgbClr val="FF0000"/>
              </a:solidFill>
            </a:endParaRPr>
          </a:p>
        </p:txBody>
      </p:sp>
    </p:spTree>
    <p:extLst>
      <p:ext uri="{BB962C8B-B14F-4D97-AF65-F5344CB8AC3E}">
        <p14:creationId xmlns:p14="http://schemas.microsoft.com/office/powerpoint/2010/main" val="99160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4671C975-4B84-4C8D-B377-15FFA762BEF6}"/>
              </a:ext>
            </a:extLst>
          </p:cNvPr>
          <p:cNvGrpSpPr/>
          <p:nvPr/>
        </p:nvGrpSpPr>
        <p:grpSpPr>
          <a:xfrm>
            <a:off x="9008173" y="1982793"/>
            <a:ext cx="2421633" cy="892240"/>
            <a:chOff x="8533829" y="805820"/>
            <a:chExt cx="2421633" cy="892240"/>
          </a:xfrm>
        </p:grpSpPr>
        <p:sp>
          <p:nvSpPr>
            <p:cNvPr id="114" name="Rounded Rectangle 34">
              <a:extLst>
                <a:ext uri="{FF2B5EF4-FFF2-40B4-BE49-F238E27FC236}">
                  <a16:creationId xmlns:a16="http://schemas.microsoft.com/office/drawing/2014/main" id="{8F9B7446-A183-45F8-8C20-363EA3632CBA}"/>
                </a:ext>
              </a:extLst>
            </p:cNvPr>
            <p:cNvSpPr>
              <a:spLocks noChangeAspect="1"/>
            </p:cNvSpPr>
            <p:nvPr/>
          </p:nvSpPr>
          <p:spPr>
            <a:xfrm>
              <a:off x="8533829" y="805820"/>
              <a:ext cx="1095652" cy="892240"/>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115">
              <a:extLst>
                <a:ext uri="{FF2B5EF4-FFF2-40B4-BE49-F238E27FC236}">
                  <a16:creationId xmlns:a16="http://schemas.microsoft.com/office/drawing/2014/main" id="{92BA1C03-9325-4281-87F2-0AD064853E85}"/>
                </a:ext>
              </a:extLst>
            </p:cNvPr>
            <p:cNvPicPr>
              <a:picLocks noChangeAspect="1"/>
            </p:cNvPicPr>
            <p:nvPr/>
          </p:nvPicPr>
          <p:blipFill>
            <a:blip r:embed="rId3"/>
            <a:stretch>
              <a:fillRect/>
            </a:stretch>
          </p:blipFill>
          <p:spPr>
            <a:xfrm>
              <a:off x="8609293" y="895930"/>
              <a:ext cx="943754" cy="765992"/>
            </a:xfrm>
            <a:prstGeom prst="rect">
              <a:avLst/>
            </a:prstGeom>
          </p:spPr>
        </p:pic>
        <p:sp>
          <p:nvSpPr>
            <p:cNvPr id="117" name="TextBox 116">
              <a:extLst>
                <a:ext uri="{FF2B5EF4-FFF2-40B4-BE49-F238E27FC236}">
                  <a16:creationId xmlns:a16="http://schemas.microsoft.com/office/drawing/2014/main" id="{145F47E6-5948-49C2-A353-42F63BE179E8}"/>
                </a:ext>
              </a:extLst>
            </p:cNvPr>
            <p:cNvSpPr txBox="1"/>
            <p:nvPr/>
          </p:nvSpPr>
          <p:spPr>
            <a:xfrm>
              <a:off x="9420546" y="1033374"/>
              <a:ext cx="1534916" cy="457341"/>
            </a:xfrm>
            <a:prstGeom prst="rect">
              <a:avLst/>
            </a:prstGeom>
            <a:noFill/>
          </p:spPr>
          <p:txBody>
            <a:bodyPr wrap="square" rtlCol="0">
              <a:spAutoFit/>
            </a:bodyPr>
            <a:lstStyle/>
            <a:p>
              <a:pPr algn="ctr"/>
              <a:r>
                <a:rPr lang="en-US" sz="1200" dirty="0"/>
                <a:t>PWB – NX CCA VARIANT 2</a:t>
              </a:r>
            </a:p>
          </p:txBody>
        </p:sp>
      </p:grpSp>
      <p:grpSp>
        <p:nvGrpSpPr>
          <p:cNvPr id="2" name="Group 1"/>
          <p:cNvGrpSpPr/>
          <p:nvPr/>
        </p:nvGrpSpPr>
        <p:grpSpPr>
          <a:xfrm>
            <a:off x="4509146" y="455412"/>
            <a:ext cx="1885950" cy="1308106"/>
            <a:chOff x="4109343" y="2031940"/>
            <a:chExt cx="1885950" cy="1308106"/>
          </a:xfrm>
        </p:grpSpPr>
        <p:sp>
          <p:nvSpPr>
            <p:cNvPr id="32" name="Rounded Rectangle 31"/>
            <p:cNvSpPr>
              <a:spLocks noChangeAspect="1"/>
            </p:cNvSpPr>
            <p:nvPr/>
          </p:nvSpPr>
          <p:spPr>
            <a:xfrm>
              <a:off x="4109343" y="2308939"/>
              <a:ext cx="1885950" cy="1031107"/>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4"/>
            <a:stretch>
              <a:fillRect/>
            </a:stretch>
          </p:blipFill>
          <p:spPr>
            <a:xfrm>
              <a:off x="4393819" y="2387139"/>
              <a:ext cx="1333501" cy="889000"/>
            </a:xfrm>
            <a:prstGeom prst="rect">
              <a:avLst/>
            </a:prstGeom>
          </p:spPr>
        </p:pic>
        <p:sp>
          <p:nvSpPr>
            <p:cNvPr id="31" name="TextBox 30"/>
            <p:cNvSpPr txBox="1"/>
            <p:nvPr/>
          </p:nvSpPr>
          <p:spPr>
            <a:xfrm>
              <a:off x="4333180" y="2031940"/>
              <a:ext cx="1438276" cy="276999"/>
            </a:xfrm>
            <a:prstGeom prst="rect">
              <a:avLst/>
            </a:prstGeom>
            <a:noFill/>
          </p:spPr>
          <p:txBody>
            <a:bodyPr wrap="square" rtlCol="0">
              <a:spAutoFit/>
            </a:bodyPr>
            <a:lstStyle/>
            <a:p>
              <a:pPr algn="ctr"/>
              <a:r>
                <a:rPr lang="en-US" sz="1200" dirty="0"/>
                <a:t>PWB - ALLEGRO</a:t>
              </a:r>
            </a:p>
          </p:txBody>
        </p:sp>
      </p:grpSp>
      <p:grpSp>
        <p:nvGrpSpPr>
          <p:cNvPr id="46" name="Group 45">
            <a:extLst>
              <a:ext uri="{FF2B5EF4-FFF2-40B4-BE49-F238E27FC236}">
                <a16:creationId xmlns:a16="http://schemas.microsoft.com/office/drawing/2014/main" id="{83D1C9F0-7981-4462-BB70-F241D042C998}"/>
              </a:ext>
            </a:extLst>
          </p:cNvPr>
          <p:cNvGrpSpPr/>
          <p:nvPr/>
        </p:nvGrpSpPr>
        <p:grpSpPr>
          <a:xfrm>
            <a:off x="8991365" y="804708"/>
            <a:ext cx="2438441" cy="892240"/>
            <a:chOff x="8533829" y="805820"/>
            <a:chExt cx="2438441" cy="892240"/>
          </a:xfrm>
        </p:grpSpPr>
        <p:sp>
          <p:nvSpPr>
            <p:cNvPr id="35" name="Rounded Rectangle 34"/>
            <p:cNvSpPr>
              <a:spLocks noChangeAspect="1"/>
            </p:cNvSpPr>
            <p:nvPr/>
          </p:nvSpPr>
          <p:spPr>
            <a:xfrm>
              <a:off x="8533829" y="805820"/>
              <a:ext cx="1095652" cy="892240"/>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8609293" y="895930"/>
              <a:ext cx="943754" cy="765992"/>
            </a:xfrm>
            <a:prstGeom prst="rect">
              <a:avLst/>
            </a:prstGeom>
          </p:spPr>
        </p:pic>
        <p:sp>
          <p:nvSpPr>
            <p:cNvPr id="37" name="TextBox 36"/>
            <p:cNvSpPr txBox="1"/>
            <p:nvPr/>
          </p:nvSpPr>
          <p:spPr>
            <a:xfrm>
              <a:off x="9437354" y="1049991"/>
              <a:ext cx="1534916" cy="457341"/>
            </a:xfrm>
            <a:prstGeom prst="rect">
              <a:avLst/>
            </a:prstGeom>
            <a:noFill/>
          </p:spPr>
          <p:txBody>
            <a:bodyPr wrap="square" rtlCol="0">
              <a:spAutoFit/>
            </a:bodyPr>
            <a:lstStyle/>
            <a:p>
              <a:pPr algn="ctr"/>
              <a:r>
                <a:rPr lang="en-US" sz="1200" dirty="0"/>
                <a:t>PWB – NX CCA VARIANT 1</a:t>
              </a:r>
            </a:p>
          </p:txBody>
        </p:sp>
      </p:grpSp>
      <p:sp>
        <p:nvSpPr>
          <p:cNvPr id="25" name="TextBox 24"/>
          <p:cNvSpPr txBox="1"/>
          <p:nvPr/>
        </p:nvSpPr>
        <p:spPr>
          <a:xfrm>
            <a:off x="895901" y="2196889"/>
            <a:ext cx="2153344" cy="276999"/>
          </a:xfrm>
          <a:prstGeom prst="rect">
            <a:avLst/>
          </a:prstGeom>
          <a:noFill/>
        </p:spPr>
        <p:txBody>
          <a:bodyPr wrap="square" rtlCol="0">
            <a:spAutoFit/>
          </a:bodyPr>
          <a:lstStyle/>
          <a:p>
            <a:pPr algn="ctr"/>
            <a:r>
              <a:rPr lang="en-US" sz="1200" dirty="0"/>
              <a:t>VARIANT 1 CCA SCHEMATIC</a:t>
            </a:r>
          </a:p>
        </p:txBody>
      </p:sp>
      <p:sp>
        <p:nvSpPr>
          <p:cNvPr id="26" name="TextBox 25"/>
          <p:cNvSpPr txBox="1"/>
          <p:nvPr/>
        </p:nvSpPr>
        <p:spPr>
          <a:xfrm>
            <a:off x="948307" y="4152617"/>
            <a:ext cx="2153344" cy="276999"/>
          </a:xfrm>
          <a:prstGeom prst="rect">
            <a:avLst/>
          </a:prstGeom>
          <a:noFill/>
        </p:spPr>
        <p:txBody>
          <a:bodyPr wrap="square" rtlCol="0">
            <a:spAutoFit/>
          </a:bodyPr>
          <a:lstStyle/>
          <a:p>
            <a:pPr algn="ctr"/>
            <a:r>
              <a:rPr lang="en-US" sz="1200" dirty="0"/>
              <a:t>VARIANT 2 CCA SCHEMATIC</a:t>
            </a:r>
          </a:p>
        </p:txBody>
      </p:sp>
      <p:grpSp>
        <p:nvGrpSpPr>
          <p:cNvPr id="60" name="Group 59"/>
          <p:cNvGrpSpPr/>
          <p:nvPr/>
        </p:nvGrpSpPr>
        <p:grpSpPr>
          <a:xfrm>
            <a:off x="6944865" y="884520"/>
            <a:ext cx="1026716" cy="726887"/>
            <a:chOff x="6384400" y="916454"/>
            <a:chExt cx="1014240" cy="726887"/>
          </a:xfrm>
        </p:grpSpPr>
        <p:sp>
          <p:nvSpPr>
            <p:cNvPr id="8" name="Snip Single Corner Rectangle 7"/>
            <p:cNvSpPr/>
            <p:nvPr/>
          </p:nvSpPr>
          <p:spPr>
            <a:xfrm>
              <a:off x="6384401" y="916454"/>
              <a:ext cx="1014239" cy="726887"/>
            </a:xfrm>
            <a:prstGeom prst="snip1Rect">
              <a:avLst/>
            </a:prstGeom>
            <a:noFill/>
            <a:ln w="254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384400" y="1148544"/>
              <a:ext cx="1014239" cy="276999"/>
            </a:xfrm>
            <a:prstGeom prst="rect">
              <a:avLst/>
            </a:prstGeom>
            <a:noFill/>
          </p:spPr>
          <p:txBody>
            <a:bodyPr wrap="square" rtlCol="0">
              <a:spAutoFit/>
            </a:bodyPr>
            <a:lstStyle/>
            <a:p>
              <a:pPr algn="ctr"/>
              <a:r>
                <a:rPr lang="en-US" sz="1200" dirty="0" err="1"/>
                <a:t>PCB.Xchange</a:t>
              </a:r>
              <a:endParaRPr lang="en-US" sz="1200" dirty="0"/>
            </a:p>
          </p:txBody>
        </p:sp>
      </p:grpSp>
      <p:cxnSp>
        <p:nvCxnSpPr>
          <p:cNvPr id="51" name="Straight Arrow Connector 50"/>
          <p:cNvCxnSpPr>
            <a:stCxn id="8" idx="2"/>
            <a:endCxn id="32" idx="3"/>
          </p:cNvCxnSpPr>
          <p:nvPr/>
        </p:nvCxnSpPr>
        <p:spPr>
          <a:xfrm flipH="1">
            <a:off x="6395096" y="1247964"/>
            <a:ext cx="549770" cy="1"/>
          </a:xfrm>
          <a:prstGeom prst="straightConnector1">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a:stCxn id="8" idx="0"/>
            <a:endCxn id="35" idx="1"/>
          </p:cNvCxnSpPr>
          <p:nvPr/>
        </p:nvCxnSpPr>
        <p:spPr>
          <a:xfrm>
            <a:off x="7971581" y="1247964"/>
            <a:ext cx="1019784" cy="2864"/>
          </a:xfrm>
          <a:prstGeom prst="straightConnector1">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4" name="Elbow Connector 63"/>
          <p:cNvCxnSpPr>
            <a:cxnSpLocks/>
            <a:endCxn id="11" idx="1"/>
          </p:cNvCxnSpPr>
          <p:nvPr/>
        </p:nvCxnSpPr>
        <p:spPr>
          <a:xfrm rot="5400000">
            <a:off x="-279158" y="2991565"/>
            <a:ext cx="3302334" cy="604876"/>
          </a:xfrm>
          <a:prstGeom prst="bentConnector4">
            <a:avLst>
              <a:gd name="adj1" fmla="val 6052"/>
              <a:gd name="adj2" fmla="val 180758"/>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69" name="Elbow Connector 68"/>
          <p:cNvCxnSpPr>
            <a:endCxn id="19" idx="1"/>
          </p:cNvCxnSpPr>
          <p:nvPr/>
        </p:nvCxnSpPr>
        <p:spPr>
          <a:xfrm rot="5400000">
            <a:off x="996326" y="1697657"/>
            <a:ext cx="1319540" cy="1252995"/>
          </a:xfrm>
          <a:prstGeom prst="bentConnector4">
            <a:avLst>
              <a:gd name="adj1" fmla="val 30465"/>
              <a:gd name="adj2" fmla="val 118244"/>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516433" y="1611407"/>
            <a:ext cx="1810908" cy="461665"/>
          </a:xfrm>
          <a:prstGeom prst="rect">
            <a:avLst/>
          </a:prstGeom>
          <a:noFill/>
        </p:spPr>
        <p:txBody>
          <a:bodyPr wrap="square" rtlCol="0">
            <a:spAutoFit/>
          </a:bodyPr>
          <a:lstStyle/>
          <a:p>
            <a:pPr algn="ctr"/>
            <a:r>
              <a:rPr lang="en-US" sz="1200" dirty="0"/>
              <a:t>Bi-directional Transfer of PWB Profile and Parts</a:t>
            </a:r>
          </a:p>
        </p:txBody>
      </p:sp>
      <p:sp>
        <p:nvSpPr>
          <p:cNvPr id="81" name="Snip Single Corner Rectangle 80"/>
          <p:cNvSpPr/>
          <p:nvPr/>
        </p:nvSpPr>
        <p:spPr>
          <a:xfrm>
            <a:off x="3328853" y="884519"/>
            <a:ext cx="858918" cy="726887"/>
          </a:xfrm>
          <a:prstGeom prst="snip1Rect">
            <a:avLst/>
          </a:prstGeom>
          <a:noFill/>
          <a:ln w="254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3341638" y="1116610"/>
            <a:ext cx="858918" cy="276999"/>
          </a:xfrm>
          <a:prstGeom prst="rect">
            <a:avLst/>
          </a:prstGeom>
          <a:noFill/>
        </p:spPr>
        <p:txBody>
          <a:bodyPr wrap="square" rtlCol="0">
            <a:spAutoFit/>
          </a:bodyPr>
          <a:lstStyle/>
          <a:p>
            <a:pPr algn="ctr"/>
            <a:r>
              <a:rPr lang="en-US" sz="1200" dirty="0"/>
              <a:t>NETLIST</a:t>
            </a:r>
          </a:p>
        </p:txBody>
      </p:sp>
      <p:cxnSp>
        <p:nvCxnSpPr>
          <p:cNvPr id="84" name="Straight Arrow Connector 83"/>
          <p:cNvCxnSpPr>
            <a:stCxn id="16" idx="3"/>
            <a:endCxn id="81" idx="2"/>
          </p:cNvCxnSpPr>
          <p:nvPr/>
        </p:nvCxnSpPr>
        <p:spPr>
          <a:xfrm flipV="1">
            <a:off x="2952471" y="1247963"/>
            <a:ext cx="376382" cy="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1" idx="0"/>
            <a:endCxn id="32" idx="1"/>
          </p:cNvCxnSpPr>
          <p:nvPr/>
        </p:nvCxnSpPr>
        <p:spPr>
          <a:xfrm>
            <a:off x="4187771" y="1247963"/>
            <a:ext cx="321375" cy="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100" name="Picture 99"/>
          <p:cNvPicPr>
            <a:picLocks noChangeAspect="1"/>
          </p:cNvPicPr>
          <p:nvPr/>
        </p:nvPicPr>
        <p:blipFill>
          <a:blip r:embed="rId5"/>
          <a:stretch>
            <a:fillRect/>
          </a:stretch>
        </p:blipFill>
        <p:spPr>
          <a:xfrm>
            <a:off x="767767" y="5428215"/>
            <a:ext cx="4200000" cy="638095"/>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101" name="Picture 100"/>
          <p:cNvPicPr>
            <a:picLocks noChangeAspect="1"/>
          </p:cNvPicPr>
          <p:nvPr/>
        </p:nvPicPr>
        <p:blipFill>
          <a:blip r:embed="rId6"/>
          <a:stretch>
            <a:fillRect/>
          </a:stretch>
        </p:blipFill>
        <p:spPr>
          <a:xfrm>
            <a:off x="704201" y="3461097"/>
            <a:ext cx="4200000" cy="638095"/>
          </a:xfrm>
          <a:prstGeom prst="rect">
            <a:avLst/>
          </a:prstGeom>
          <a:ln>
            <a:solidFill>
              <a:schemeClr val="accent1">
                <a:shade val="50000"/>
              </a:schemeClr>
            </a:solidFill>
          </a:ln>
          <a:effectLst>
            <a:outerShdw blurRad="50800" dist="38100" dir="2700000" algn="tl" rotWithShape="0">
              <a:prstClr val="black">
                <a:alpha val="40000"/>
              </a:prstClr>
            </a:outerShdw>
          </a:effectLst>
        </p:spPr>
      </p:pic>
      <p:grpSp>
        <p:nvGrpSpPr>
          <p:cNvPr id="18" name="Group 17"/>
          <p:cNvGrpSpPr>
            <a:grpSpLocks noChangeAspect="1"/>
          </p:cNvGrpSpPr>
          <p:nvPr/>
        </p:nvGrpSpPr>
        <p:grpSpPr>
          <a:xfrm>
            <a:off x="1029598" y="2468370"/>
            <a:ext cx="1885950" cy="1031107"/>
            <a:chOff x="2476501" y="1321568"/>
            <a:chExt cx="1885950" cy="1031107"/>
          </a:xfrm>
        </p:grpSpPr>
        <p:sp>
          <p:nvSpPr>
            <p:cNvPr id="19" name="Rounded Rectangle 18"/>
            <p:cNvSpPr>
              <a:spLocks noChangeAspect="1"/>
            </p:cNvSpPr>
            <p:nvPr/>
          </p:nvSpPr>
          <p:spPr>
            <a:xfrm>
              <a:off x="2476501" y="1321568"/>
              <a:ext cx="1885950" cy="1031107"/>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7"/>
            <a:stretch>
              <a:fillRect/>
            </a:stretch>
          </p:blipFill>
          <p:spPr>
            <a:xfrm>
              <a:off x="2593814" y="1395442"/>
              <a:ext cx="1676190" cy="885714"/>
            </a:xfrm>
            <a:prstGeom prst="rect">
              <a:avLst/>
            </a:prstGeom>
          </p:spPr>
        </p:pic>
      </p:grpSp>
      <p:grpSp>
        <p:nvGrpSpPr>
          <p:cNvPr id="14" name="Group 13"/>
          <p:cNvGrpSpPr>
            <a:grpSpLocks noChangeAspect="1"/>
          </p:cNvGrpSpPr>
          <p:nvPr/>
        </p:nvGrpSpPr>
        <p:grpSpPr>
          <a:xfrm>
            <a:off x="1069571" y="4429616"/>
            <a:ext cx="1885950" cy="1031107"/>
            <a:chOff x="2476501" y="1321568"/>
            <a:chExt cx="1885950" cy="1031107"/>
          </a:xfrm>
        </p:grpSpPr>
        <p:sp>
          <p:nvSpPr>
            <p:cNvPr id="11" name="Rounded Rectangle 10"/>
            <p:cNvSpPr>
              <a:spLocks noChangeAspect="1"/>
            </p:cNvSpPr>
            <p:nvPr/>
          </p:nvSpPr>
          <p:spPr>
            <a:xfrm>
              <a:off x="2476501" y="1321568"/>
              <a:ext cx="1885950" cy="1031107"/>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7"/>
            <a:stretch>
              <a:fillRect/>
            </a:stretch>
          </p:blipFill>
          <p:spPr>
            <a:xfrm>
              <a:off x="2593814" y="1395442"/>
              <a:ext cx="1676190" cy="885714"/>
            </a:xfrm>
            <a:prstGeom prst="rect">
              <a:avLst/>
            </a:prstGeom>
          </p:spPr>
        </p:pic>
      </p:grpSp>
      <p:sp>
        <p:nvSpPr>
          <p:cNvPr id="103" name="TextBox 102"/>
          <p:cNvSpPr txBox="1"/>
          <p:nvPr/>
        </p:nvSpPr>
        <p:spPr>
          <a:xfrm>
            <a:off x="3118698" y="1759494"/>
            <a:ext cx="3607383" cy="461665"/>
          </a:xfrm>
          <a:prstGeom prst="rect">
            <a:avLst/>
          </a:prstGeom>
          <a:noFill/>
        </p:spPr>
        <p:txBody>
          <a:bodyPr wrap="square" rtlCol="0">
            <a:spAutoFit/>
          </a:bodyPr>
          <a:lstStyle/>
          <a:p>
            <a:r>
              <a:rPr lang="en-US" sz="1200" dirty="0"/>
              <a:t>Part Data transferred, REFDES &amp; Footprint only:</a:t>
            </a:r>
          </a:p>
          <a:p>
            <a:r>
              <a:rPr lang="en-US" sz="1200" dirty="0"/>
              <a:t>R1, R2, R3, R4  RC0805 – No part numbers</a:t>
            </a:r>
          </a:p>
        </p:txBody>
      </p:sp>
      <p:cxnSp>
        <p:nvCxnSpPr>
          <p:cNvPr id="109" name="Elbow Connector 108"/>
          <p:cNvCxnSpPr>
            <a:cxnSpLocks/>
          </p:cNvCxnSpPr>
          <p:nvPr/>
        </p:nvCxnSpPr>
        <p:spPr>
          <a:xfrm rot="10800000" flipV="1">
            <a:off x="4897160" y="3753523"/>
            <a:ext cx="4102919" cy="313072"/>
          </a:xfrm>
          <a:prstGeom prst="bentConnector3">
            <a:avLst>
              <a:gd name="adj1" fmla="val 83085"/>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1" name="Elbow Connector 110"/>
          <p:cNvCxnSpPr>
            <a:cxnSpLocks/>
          </p:cNvCxnSpPr>
          <p:nvPr/>
        </p:nvCxnSpPr>
        <p:spPr>
          <a:xfrm rot="10800000" flipV="1">
            <a:off x="4898902" y="3557006"/>
            <a:ext cx="4109271" cy="343924"/>
          </a:xfrm>
          <a:prstGeom prst="bentConnector3">
            <a:avLst>
              <a:gd name="adj1" fmla="val 8739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cxnSpLocks/>
          </p:cNvCxnSpPr>
          <p:nvPr/>
        </p:nvCxnSpPr>
        <p:spPr>
          <a:xfrm rot="10800000" flipV="1">
            <a:off x="4992631" y="4521727"/>
            <a:ext cx="4003257" cy="1508220"/>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cxnSpLocks/>
            <a:stCxn id="134" idx="1"/>
          </p:cNvCxnSpPr>
          <p:nvPr/>
        </p:nvCxnSpPr>
        <p:spPr>
          <a:xfrm rot="10800000" flipV="1">
            <a:off x="4988560" y="4313825"/>
            <a:ext cx="4023473" cy="1574186"/>
          </a:xfrm>
          <a:prstGeom prst="bentConnector3">
            <a:avLst>
              <a:gd name="adj1" fmla="val 54686"/>
            </a:avLst>
          </a:prstGeom>
          <a:ln>
            <a:tailEnd type="triangle" w="lg" len="lg"/>
          </a:ln>
        </p:spPr>
        <p:style>
          <a:lnRef idx="1">
            <a:schemeClr val="accent1"/>
          </a:lnRef>
          <a:fillRef idx="0">
            <a:schemeClr val="accent1"/>
          </a:fillRef>
          <a:effectRef idx="0">
            <a:schemeClr val="accent1"/>
          </a:effectRef>
          <a:fontRef idx="minor">
            <a:schemeClr val="tx1"/>
          </a:fontRef>
        </p:style>
      </p:cxnSp>
      <p:grpSp>
        <p:nvGrpSpPr>
          <p:cNvPr id="195" name="Group 194"/>
          <p:cNvGrpSpPr/>
          <p:nvPr/>
        </p:nvGrpSpPr>
        <p:grpSpPr>
          <a:xfrm>
            <a:off x="9012032" y="3997580"/>
            <a:ext cx="1097389" cy="657315"/>
            <a:chOff x="9503284" y="3142519"/>
            <a:chExt cx="1097389" cy="657315"/>
          </a:xfrm>
        </p:grpSpPr>
        <p:sp>
          <p:nvSpPr>
            <p:cNvPr id="132" name="Rectangle 131"/>
            <p:cNvSpPr/>
            <p:nvPr/>
          </p:nvSpPr>
          <p:spPr>
            <a:xfrm>
              <a:off x="9508495" y="3150754"/>
              <a:ext cx="1090439" cy="2207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9709771" y="3338169"/>
              <a:ext cx="785189" cy="461665"/>
            </a:xfrm>
            <a:prstGeom prst="rect">
              <a:avLst/>
            </a:prstGeom>
            <a:noFill/>
          </p:spPr>
          <p:txBody>
            <a:bodyPr wrap="square" rtlCol="0">
              <a:spAutoFit/>
            </a:bodyPr>
            <a:lstStyle/>
            <a:p>
              <a:r>
                <a:rPr lang="en-US" sz="1200" dirty="0"/>
                <a:t>R1 &amp; R2</a:t>
              </a:r>
            </a:p>
            <a:p>
              <a:r>
                <a:rPr lang="en-US" sz="1200" dirty="0"/>
                <a:t>R3 &amp; R4</a:t>
              </a:r>
            </a:p>
          </p:txBody>
        </p:sp>
        <p:sp>
          <p:nvSpPr>
            <p:cNvPr id="134" name="Rectangle 133"/>
            <p:cNvSpPr/>
            <p:nvPr/>
          </p:nvSpPr>
          <p:spPr>
            <a:xfrm>
              <a:off x="9503284" y="3151060"/>
              <a:ext cx="1095652" cy="61540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9603816" y="3142519"/>
              <a:ext cx="894587" cy="276999"/>
            </a:xfrm>
            <a:prstGeom prst="rect">
              <a:avLst/>
            </a:prstGeom>
            <a:noFill/>
          </p:spPr>
          <p:txBody>
            <a:bodyPr wrap="square" rtlCol="0">
              <a:spAutoFit/>
            </a:bodyPr>
            <a:lstStyle/>
            <a:p>
              <a:pPr algn="ctr"/>
              <a:r>
                <a:rPr lang="en-US" sz="1200" dirty="0">
                  <a:solidFill>
                    <a:schemeClr val="bg1"/>
                  </a:solidFill>
                </a:rPr>
                <a:t>VARIANT 2</a:t>
              </a:r>
            </a:p>
          </p:txBody>
        </p:sp>
        <p:cxnSp>
          <p:nvCxnSpPr>
            <p:cNvPr id="136" name="Straight Connector 135"/>
            <p:cNvCxnSpPr/>
            <p:nvPr/>
          </p:nvCxnSpPr>
          <p:spPr>
            <a:xfrm>
              <a:off x="9503284" y="3569001"/>
              <a:ext cx="109565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9505021" y="3373296"/>
              <a:ext cx="1095652"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158" name="TextBox 157"/>
          <p:cNvSpPr txBox="1"/>
          <p:nvPr/>
        </p:nvSpPr>
        <p:spPr>
          <a:xfrm>
            <a:off x="7206269" y="4675911"/>
            <a:ext cx="4737257" cy="1938992"/>
          </a:xfrm>
          <a:prstGeom prst="rect">
            <a:avLst/>
          </a:prstGeom>
          <a:noFill/>
        </p:spPr>
        <p:txBody>
          <a:bodyPr wrap="square" rtlCol="0">
            <a:spAutoFit/>
          </a:bodyPr>
          <a:lstStyle/>
          <a:p>
            <a:pPr marL="171450" indent="-171450">
              <a:buFont typeface="Wingdings" panose="05000000000000000000" pitchFamily="2" charset="2"/>
              <a:buChar char="§"/>
            </a:pPr>
            <a:r>
              <a:rPr lang="en-US" sz="1000" dirty="0"/>
              <a:t>ECAD CCA BOM generated from Schematic </a:t>
            </a:r>
            <a:r>
              <a:rPr lang="en-US" sz="1000" dirty="0" err="1"/>
              <a:t>dsn</a:t>
            </a:r>
            <a:r>
              <a:rPr lang="en-US" sz="1000" dirty="0"/>
              <a:t> file, Schematic/BOM Variants extracted as required</a:t>
            </a:r>
          </a:p>
          <a:p>
            <a:pPr marL="171450" indent="-171450">
              <a:buFont typeface="Wingdings" panose="05000000000000000000" pitchFamily="2" charset="2"/>
              <a:buChar char="§"/>
            </a:pPr>
            <a:r>
              <a:rPr lang="en-US" sz="1000" dirty="0">
                <a:highlight>
                  <a:srgbClr val="FFFF00"/>
                </a:highlight>
              </a:rPr>
              <a:t>Moog Part Numbers not transferred to NX Model, enables a single PWB &amp; CCA to represent several Design variants</a:t>
            </a:r>
          </a:p>
          <a:p>
            <a:pPr marL="171450" indent="-171450">
              <a:buFont typeface="Wingdings" panose="05000000000000000000" pitchFamily="2" charset="2"/>
              <a:buChar char="§"/>
            </a:pPr>
            <a:r>
              <a:rPr lang="en-US" sz="1000" dirty="0"/>
              <a:t>BOM value changes do not require updating of the NX Model</a:t>
            </a:r>
          </a:p>
          <a:p>
            <a:pPr marL="171450" indent="-171450">
              <a:buFont typeface="Wingdings" panose="05000000000000000000" pitchFamily="2" charset="2"/>
              <a:buChar char="§"/>
            </a:pPr>
            <a:r>
              <a:rPr lang="en-US" sz="1000" dirty="0"/>
              <a:t>One to many ECAD PRT Library, a single 3D model used by all items of the same physical package</a:t>
            </a:r>
          </a:p>
          <a:p>
            <a:pPr marL="171450" indent="-171450">
              <a:buFont typeface="Wingdings" panose="05000000000000000000" pitchFamily="2" charset="2"/>
              <a:buChar char="§"/>
            </a:pPr>
            <a:endParaRPr lang="en-US" sz="1000" dirty="0"/>
          </a:p>
          <a:p>
            <a:pPr marL="171450" indent="-171450">
              <a:buFont typeface="Wingdings" panose="05000000000000000000" pitchFamily="2" charset="2"/>
              <a:buChar char="§"/>
            </a:pPr>
            <a:endParaRPr lang="en-US" sz="1000" dirty="0"/>
          </a:p>
          <a:p>
            <a:pPr marL="171450" indent="-171450">
              <a:buFont typeface="Wingdings" panose="05000000000000000000" pitchFamily="2" charset="2"/>
              <a:buChar char="§"/>
            </a:pPr>
            <a:endParaRPr lang="en-US" sz="1000" dirty="0"/>
          </a:p>
          <a:p>
            <a:pPr marL="171450" indent="-171450">
              <a:buFont typeface="Wingdings" panose="05000000000000000000" pitchFamily="2" charset="2"/>
              <a:buChar char="§"/>
            </a:pPr>
            <a:endParaRPr lang="en-US" sz="1000" dirty="0"/>
          </a:p>
          <a:p>
            <a:pPr marL="171450" indent="-171450">
              <a:buFont typeface="Arial" panose="020B0604020202020204" pitchFamily="34" charset="0"/>
              <a:buChar char="•"/>
            </a:pPr>
            <a:r>
              <a:rPr lang="en-US" sz="1000" dirty="0"/>
              <a:t>Turn of any ECAD parts in the NX model so they do not show in </a:t>
            </a:r>
            <a:r>
              <a:rPr lang="en-US" sz="1000" dirty="0" err="1"/>
              <a:t>Temacenter</a:t>
            </a:r>
            <a:endParaRPr lang="en-US" sz="1000" dirty="0"/>
          </a:p>
        </p:txBody>
      </p:sp>
      <p:grpSp>
        <p:nvGrpSpPr>
          <p:cNvPr id="211" name="Group 210"/>
          <p:cNvGrpSpPr/>
          <p:nvPr/>
        </p:nvGrpSpPr>
        <p:grpSpPr>
          <a:xfrm>
            <a:off x="7696177" y="5627264"/>
            <a:ext cx="1960376" cy="707886"/>
            <a:chOff x="8506397" y="5229015"/>
            <a:chExt cx="1960376" cy="707886"/>
          </a:xfrm>
        </p:grpSpPr>
        <p:sp>
          <p:nvSpPr>
            <p:cNvPr id="196" name="TextBox 195"/>
            <p:cNvSpPr txBox="1"/>
            <p:nvPr/>
          </p:nvSpPr>
          <p:spPr>
            <a:xfrm>
              <a:off x="9527087" y="5229015"/>
              <a:ext cx="939686" cy="707886"/>
            </a:xfrm>
            <a:prstGeom prst="rect">
              <a:avLst/>
            </a:prstGeom>
            <a:noFill/>
          </p:spPr>
          <p:txBody>
            <a:bodyPr wrap="square" rtlCol="0">
              <a:spAutoFit/>
            </a:bodyPr>
            <a:lstStyle/>
            <a:p>
              <a:r>
                <a:rPr lang="en-US" sz="1000" dirty="0"/>
                <a:t>CA29801-105</a:t>
              </a:r>
            </a:p>
            <a:p>
              <a:r>
                <a:rPr lang="en-US" sz="1000" dirty="0"/>
                <a:t>CA29801-115</a:t>
              </a:r>
            </a:p>
            <a:p>
              <a:r>
                <a:rPr lang="en-US" sz="1000" dirty="0"/>
                <a:t>CB52571-289</a:t>
              </a:r>
            </a:p>
            <a:p>
              <a:r>
                <a:rPr lang="en-US" sz="1000" dirty="0"/>
                <a:t>CB52571-300</a:t>
              </a:r>
            </a:p>
          </p:txBody>
        </p:sp>
        <p:sp>
          <p:nvSpPr>
            <p:cNvPr id="197" name="TextBox 196"/>
            <p:cNvSpPr txBox="1"/>
            <p:nvPr/>
          </p:nvSpPr>
          <p:spPr>
            <a:xfrm>
              <a:off x="8506397" y="5453560"/>
              <a:ext cx="699580" cy="246221"/>
            </a:xfrm>
            <a:prstGeom prst="rect">
              <a:avLst/>
            </a:prstGeom>
            <a:noFill/>
          </p:spPr>
          <p:txBody>
            <a:bodyPr wrap="square" rtlCol="0">
              <a:spAutoFit/>
            </a:bodyPr>
            <a:lstStyle/>
            <a:p>
              <a:r>
                <a:rPr lang="en-US" sz="1000" dirty="0"/>
                <a:t>RC0805</a:t>
              </a:r>
            </a:p>
          </p:txBody>
        </p:sp>
        <p:pic>
          <p:nvPicPr>
            <p:cNvPr id="198" name="Picture 197"/>
            <p:cNvPicPr>
              <a:picLocks noChangeAspect="1"/>
            </p:cNvPicPr>
            <p:nvPr/>
          </p:nvPicPr>
          <p:blipFill>
            <a:blip r:embed="rId8"/>
            <a:stretch>
              <a:fillRect/>
            </a:stretch>
          </p:blipFill>
          <p:spPr>
            <a:xfrm>
              <a:off x="8632738" y="5648842"/>
              <a:ext cx="382065" cy="220372"/>
            </a:xfrm>
            <a:prstGeom prst="rect">
              <a:avLst/>
            </a:prstGeom>
          </p:spPr>
        </p:pic>
        <p:cxnSp>
          <p:nvCxnSpPr>
            <p:cNvPr id="200" name="Straight Arrow Connector 199"/>
            <p:cNvCxnSpPr/>
            <p:nvPr/>
          </p:nvCxnSpPr>
          <p:spPr>
            <a:xfrm flipV="1">
              <a:off x="9040343" y="5352949"/>
              <a:ext cx="550455" cy="184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p:nvPr/>
          </p:nvCxnSpPr>
          <p:spPr>
            <a:xfrm>
              <a:off x="9040343" y="5610985"/>
              <a:ext cx="550455" cy="207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flipV="1">
              <a:off x="9040343" y="5507577"/>
              <a:ext cx="550455" cy="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p:nvPr/>
          </p:nvCxnSpPr>
          <p:spPr>
            <a:xfrm>
              <a:off x="9040343" y="5585762"/>
              <a:ext cx="537221" cy="83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9" name="TextBox 238"/>
          <p:cNvSpPr txBox="1"/>
          <p:nvPr/>
        </p:nvSpPr>
        <p:spPr>
          <a:xfrm>
            <a:off x="6623089" y="2416868"/>
            <a:ext cx="2138853" cy="646331"/>
          </a:xfrm>
          <a:prstGeom prst="rect">
            <a:avLst/>
          </a:prstGeom>
          <a:noFill/>
        </p:spPr>
        <p:txBody>
          <a:bodyPr wrap="square" rtlCol="0">
            <a:spAutoFit/>
          </a:bodyPr>
          <a:lstStyle/>
          <a:p>
            <a:r>
              <a:rPr lang="en-US" sz="1200" dirty="0"/>
              <a:t>Moog part numbers not visible  directly from NX model, refer to variant bom in Teamcenter.</a:t>
            </a:r>
          </a:p>
        </p:txBody>
      </p:sp>
      <p:sp>
        <p:nvSpPr>
          <p:cNvPr id="86" name="TextBox 85">
            <a:extLst>
              <a:ext uri="{FF2B5EF4-FFF2-40B4-BE49-F238E27FC236}">
                <a16:creationId xmlns:a16="http://schemas.microsoft.com/office/drawing/2014/main" id="{F9857259-5B3F-4134-A0E4-33BCAE835291}"/>
              </a:ext>
            </a:extLst>
          </p:cNvPr>
          <p:cNvSpPr txBox="1"/>
          <p:nvPr/>
        </p:nvSpPr>
        <p:spPr>
          <a:xfrm>
            <a:off x="0" y="86080"/>
            <a:ext cx="11759609" cy="369332"/>
          </a:xfrm>
          <a:prstGeom prst="rect">
            <a:avLst/>
          </a:prstGeom>
          <a:noFill/>
        </p:spPr>
        <p:txBody>
          <a:bodyPr wrap="square" rtlCol="0">
            <a:spAutoFit/>
          </a:bodyPr>
          <a:lstStyle/>
          <a:p>
            <a:pPr algn="ctr"/>
            <a:r>
              <a:rPr lang="en-US" b="1" dirty="0"/>
              <a:t>ECAD/MCAD INTEGRATION, MANAGING ECAD 3D MODELS IN NX &amp; ALLEGRO</a:t>
            </a:r>
            <a:r>
              <a:rPr lang="en-US" b="1"/>
              <a:t>, proposed method</a:t>
            </a:r>
            <a:endParaRPr lang="en-US" b="1" dirty="0"/>
          </a:p>
        </p:txBody>
      </p:sp>
      <p:sp>
        <p:nvSpPr>
          <p:cNvPr id="47" name="TextBox 46">
            <a:extLst>
              <a:ext uri="{FF2B5EF4-FFF2-40B4-BE49-F238E27FC236}">
                <a16:creationId xmlns:a16="http://schemas.microsoft.com/office/drawing/2014/main" id="{D4368A4C-6E83-4A3A-B434-67A33D94955B}"/>
              </a:ext>
            </a:extLst>
          </p:cNvPr>
          <p:cNvSpPr txBox="1"/>
          <p:nvPr/>
        </p:nvSpPr>
        <p:spPr>
          <a:xfrm>
            <a:off x="6623089" y="2010958"/>
            <a:ext cx="1885950" cy="461665"/>
          </a:xfrm>
          <a:prstGeom prst="rect">
            <a:avLst/>
          </a:prstGeom>
          <a:noFill/>
        </p:spPr>
        <p:txBody>
          <a:bodyPr wrap="square" rtlCol="0">
            <a:spAutoFit/>
          </a:bodyPr>
          <a:lstStyle/>
          <a:p>
            <a:r>
              <a:rPr lang="en-IE" sz="1200" dirty="0"/>
              <a:t>CCA variants generated from a single IDX file</a:t>
            </a:r>
            <a:endParaRPr lang="en-US" sz="1200" dirty="0"/>
          </a:p>
        </p:txBody>
      </p:sp>
      <p:sp>
        <p:nvSpPr>
          <p:cNvPr id="39" name="TextBox 38"/>
          <p:cNvSpPr txBox="1"/>
          <p:nvPr/>
        </p:nvSpPr>
        <p:spPr>
          <a:xfrm>
            <a:off x="2647131" y="3499477"/>
            <a:ext cx="1887598" cy="276999"/>
          </a:xfrm>
          <a:prstGeom prst="rect">
            <a:avLst/>
          </a:prstGeom>
          <a:noFill/>
        </p:spPr>
        <p:txBody>
          <a:bodyPr wrap="square" rtlCol="0">
            <a:spAutoFit/>
          </a:bodyPr>
          <a:lstStyle/>
          <a:p>
            <a:r>
              <a:rPr lang="en-US" sz="1200" b="1" dirty="0"/>
              <a:t>VARIANT 1 CCA BOM</a:t>
            </a:r>
          </a:p>
        </p:txBody>
      </p:sp>
      <p:sp>
        <p:nvSpPr>
          <p:cNvPr id="40" name="TextBox 39"/>
          <p:cNvSpPr txBox="1"/>
          <p:nvPr/>
        </p:nvSpPr>
        <p:spPr>
          <a:xfrm>
            <a:off x="2647131" y="5492791"/>
            <a:ext cx="1780512" cy="276999"/>
          </a:xfrm>
          <a:prstGeom prst="rect">
            <a:avLst/>
          </a:prstGeom>
          <a:noFill/>
        </p:spPr>
        <p:txBody>
          <a:bodyPr wrap="square" rtlCol="0">
            <a:spAutoFit/>
          </a:bodyPr>
          <a:lstStyle/>
          <a:p>
            <a:r>
              <a:rPr lang="en-US" sz="1200" b="1" dirty="0"/>
              <a:t>VARIANT 2 CCA BOM</a:t>
            </a:r>
          </a:p>
        </p:txBody>
      </p:sp>
      <p:pic>
        <p:nvPicPr>
          <p:cNvPr id="54" name="Picture 53">
            <a:extLst>
              <a:ext uri="{FF2B5EF4-FFF2-40B4-BE49-F238E27FC236}">
                <a16:creationId xmlns:a16="http://schemas.microsoft.com/office/drawing/2014/main" id="{5201301C-A7AD-4256-B990-0B8B5E630FA5}"/>
              </a:ext>
            </a:extLst>
          </p:cNvPr>
          <p:cNvPicPr>
            <a:picLocks noChangeAspect="1"/>
          </p:cNvPicPr>
          <p:nvPr/>
        </p:nvPicPr>
        <p:blipFill>
          <a:blip r:embed="rId9"/>
          <a:stretch>
            <a:fillRect/>
          </a:stretch>
        </p:blipFill>
        <p:spPr>
          <a:xfrm>
            <a:off x="5381178" y="4218924"/>
            <a:ext cx="1299063" cy="1299063"/>
          </a:xfrm>
          <a:prstGeom prst="rect">
            <a:avLst/>
          </a:prstGeom>
        </p:spPr>
      </p:pic>
      <p:sp>
        <p:nvSpPr>
          <p:cNvPr id="147" name="TextBox 146">
            <a:extLst>
              <a:ext uri="{FF2B5EF4-FFF2-40B4-BE49-F238E27FC236}">
                <a16:creationId xmlns:a16="http://schemas.microsoft.com/office/drawing/2014/main" id="{3AA3A578-4E00-4AF6-A142-6354E48078E9}"/>
              </a:ext>
            </a:extLst>
          </p:cNvPr>
          <p:cNvSpPr txBox="1"/>
          <p:nvPr/>
        </p:nvSpPr>
        <p:spPr>
          <a:xfrm>
            <a:off x="5349068" y="5410974"/>
            <a:ext cx="1358355" cy="276999"/>
          </a:xfrm>
          <a:prstGeom prst="rect">
            <a:avLst/>
          </a:prstGeom>
          <a:noFill/>
        </p:spPr>
        <p:txBody>
          <a:bodyPr wrap="square" rtlCol="0">
            <a:spAutoFit/>
          </a:bodyPr>
          <a:lstStyle/>
          <a:p>
            <a:pPr algn="ctr"/>
            <a:r>
              <a:rPr lang="en-US" sz="1200" b="1" dirty="0"/>
              <a:t>TEAMCENTER</a:t>
            </a:r>
          </a:p>
        </p:txBody>
      </p:sp>
      <p:cxnSp>
        <p:nvCxnSpPr>
          <p:cNvPr id="57" name="Straight Arrow Connector 56">
            <a:extLst>
              <a:ext uri="{FF2B5EF4-FFF2-40B4-BE49-F238E27FC236}">
                <a16:creationId xmlns:a16="http://schemas.microsoft.com/office/drawing/2014/main" id="{1AC40007-A0A0-45C4-8ADD-5DFD92A4C2FF}"/>
              </a:ext>
            </a:extLst>
          </p:cNvPr>
          <p:cNvCxnSpPr/>
          <p:nvPr/>
        </p:nvCxnSpPr>
        <p:spPr>
          <a:xfrm>
            <a:off x="3939116" y="4122046"/>
            <a:ext cx="1513005" cy="6496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D83D63CD-FE32-4204-B59A-F74E5B72D663}"/>
              </a:ext>
            </a:extLst>
          </p:cNvPr>
          <p:cNvCxnSpPr>
            <a:cxnSpLocks/>
          </p:cNvCxnSpPr>
          <p:nvPr/>
        </p:nvCxnSpPr>
        <p:spPr>
          <a:xfrm flipV="1">
            <a:off x="3960025" y="5006733"/>
            <a:ext cx="1492096" cy="42273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0D26457A-114B-473B-B5BB-C18BFF7F5009}"/>
              </a:ext>
            </a:extLst>
          </p:cNvPr>
          <p:cNvSpPr txBox="1"/>
          <p:nvPr/>
        </p:nvSpPr>
        <p:spPr>
          <a:xfrm>
            <a:off x="3011657" y="4554187"/>
            <a:ext cx="2054909" cy="646331"/>
          </a:xfrm>
          <a:prstGeom prst="rect">
            <a:avLst/>
          </a:prstGeom>
          <a:noFill/>
        </p:spPr>
        <p:txBody>
          <a:bodyPr wrap="square" rtlCol="0">
            <a:spAutoFit/>
          </a:bodyPr>
          <a:lstStyle/>
          <a:p>
            <a:pPr algn="r"/>
            <a:r>
              <a:rPr lang="en-US" sz="1200" dirty="0" err="1"/>
              <a:t>Boms</a:t>
            </a:r>
            <a:r>
              <a:rPr lang="en-US" sz="1200" dirty="0"/>
              <a:t> exported from OrCAD directly into Teamcenter, alternate parts managed*</a:t>
            </a:r>
          </a:p>
        </p:txBody>
      </p:sp>
      <p:sp>
        <p:nvSpPr>
          <p:cNvPr id="150" name="TextBox 149">
            <a:extLst>
              <a:ext uri="{FF2B5EF4-FFF2-40B4-BE49-F238E27FC236}">
                <a16:creationId xmlns:a16="http://schemas.microsoft.com/office/drawing/2014/main" id="{F9F86B2D-E325-4E40-9648-3A3DA97DC841}"/>
              </a:ext>
            </a:extLst>
          </p:cNvPr>
          <p:cNvSpPr txBox="1"/>
          <p:nvPr/>
        </p:nvSpPr>
        <p:spPr>
          <a:xfrm>
            <a:off x="248474" y="6224664"/>
            <a:ext cx="7169577" cy="276999"/>
          </a:xfrm>
          <a:prstGeom prst="rect">
            <a:avLst/>
          </a:prstGeom>
          <a:noFill/>
        </p:spPr>
        <p:txBody>
          <a:bodyPr wrap="square" rtlCol="0">
            <a:spAutoFit/>
          </a:bodyPr>
          <a:lstStyle/>
          <a:p>
            <a:r>
              <a:rPr lang="en-US" sz="1200" dirty="0"/>
              <a:t>*alternate parts are managed by ‘Smart’ table on the schematic, see example</a:t>
            </a:r>
          </a:p>
        </p:txBody>
      </p:sp>
      <p:grpSp>
        <p:nvGrpSpPr>
          <p:cNvPr id="96" name="Group 95">
            <a:extLst>
              <a:ext uri="{FF2B5EF4-FFF2-40B4-BE49-F238E27FC236}">
                <a16:creationId xmlns:a16="http://schemas.microsoft.com/office/drawing/2014/main" id="{93047FD1-BF02-472A-804B-728A5541A7B5}"/>
              </a:ext>
            </a:extLst>
          </p:cNvPr>
          <p:cNvGrpSpPr/>
          <p:nvPr/>
        </p:nvGrpSpPr>
        <p:grpSpPr>
          <a:xfrm>
            <a:off x="9011162" y="3255980"/>
            <a:ext cx="1097389" cy="657315"/>
            <a:chOff x="9503284" y="3142519"/>
            <a:chExt cx="1097389" cy="657315"/>
          </a:xfrm>
        </p:grpSpPr>
        <p:sp>
          <p:nvSpPr>
            <p:cNvPr id="97" name="Rectangle 96">
              <a:extLst>
                <a:ext uri="{FF2B5EF4-FFF2-40B4-BE49-F238E27FC236}">
                  <a16:creationId xmlns:a16="http://schemas.microsoft.com/office/drawing/2014/main" id="{9D992D20-88DC-483E-B9E5-A54A182558AA}"/>
                </a:ext>
              </a:extLst>
            </p:cNvPr>
            <p:cNvSpPr/>
            <p:nvPr/>
          </p:nvSpPr>
          <p:spPr>
            <a:xfrm>
              <a:off x="9508495" y="3150754"/>
              <a:ext cx="1090439" cy="2207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51C770CB-179A-40C5-BDFA-D08AA3FECD8F}"/>
                </a:ext>
              </a:extLst>
            </p:cNvPr>
            <p:cNvSpPr txBox="1"/>
            <p:nvPr/>
          </p:nvSpPr>
          <p:spPr>
            <a:xfrm>
              <a:off x="9709771" y="3338169"/>
              <a:ext cx="785189" cy="461665"/>
            </a:xfrm>
            <a:prstGeom prst="rect">
              <a:avLst/>
            </a:prstGeom>
            <a:noFill/>
          </p:spPr>
          <p:txBody>
            <a:bodyPr wrap="square" rtlCol="0">
              <a:spAutoFit/>
            </a:bodyPr>
            <a:lstStyle/>
            <a:p>
              <a:r>
                <a:rPr lang="en-US" sz="1200" dirty="0"/>
                <a:t>R1 &amp; R2</a:t>
              </a:r>
            </a:p>
            <a:p>
              <a:r>
                <a:rPr lang="en-US" sz="1200" dirty="0"/>
                <a:t>R3 &amp; R4</a:t>
              </a:r>
            </a:p>
          </p:txBody>
        </p:sp>
        <p:sp>
          <p:nvSpPr>
            <p:cNvPr id="99" name="Rectangle 98">
              <a:extLst>
                <a:ext uri="{FF2B5EF4-FFF2-40B4-BE49-F238E27FC236}">
                  <a16:creationId xmlns:a16="http://schemas.microsoft.com/office/drawing/2014/main" id="{0CD77DBE-662C-405A-BD2B-C66923C6CF53}"/>
                </a:ext>
              </a:extLst>
            </p:cNvPr>
            <p:cNvSpPr/>
            <p:nvPr/>
          </p:nvSpPr>
          <p:spPr>
            <a:xfrm>
              <a:off x="9503284" y="3151060"/>
              <a:ext cx="1095652" cy="61540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27C63C3D-B7B2-4682-A0CA-E9BF34E45C5E}"/>
                </a:ext>
              </a:extLst>
            </p:cNvPr>
            <p:cNvSpPr txBox="1"/>
            <p:nvPr/>
          </p:nvSpPr>
          <p:spPr>
            <a:xfrm>
              <a:off x="9603816" y="3142519"/>
              <a:ext cx="894587" cy="276999"/>
            </a:xfrm>
            <a:prstGeom prst="rect">
              <a:avLst/>
            </a:prstGeom>
            <a:noFill/>
          </p:spPr>
          <p:txBody>
            <a:bodyPr wrap="square" rtlCol="0">
              <a:spAutoFit/>
            </a:bodyPr>
            <a:lstStyle/>
            <a:p>
              <a:pPr algn="ctr"/>
              <a:r>
                <a:rPr lang="en-US" sz="1200" dirty="0">
                  <a:solidFill>
                    <a:schemeClr val="bg1"/>
                  </a:solidFill>
                </a:rPr>
                <a:t>VARIANT 1</a:t>
              </a:r>
            </a:p>
          </p:txBody>
        </p:sp>
        <p:cxnSp>
          <p:nvCxnSpPr>
            <p:cNvPr id="104" name="Straight Connector 103">
              <a:extLst>
                <a:ext uri="{FF2B5EF4-FFF2-40B4-BE49-F238E27FC236}">
                  <a16:creationId xmlns:a16="http://schemas.microsoft.com/office/drawing/2014/main" id="{9A15D387-4A3C-40D8-BA22-2131FA8139F0}"/>
                </a:ext>
              </a:extLst>
            </p:cNvPr>
            <p:cNvCxnSpPr/>
            <p:nvPr/>
          </p:nvCxnSpPr>
          <p:spPr>
            <a:xfrm>
              <a:off x="9503284" y="3569001"/>
              <a:ext cx="109565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337B681-9EDC-4D28-83EC-E67E8733C2D6}"/>
                </a:ext>
              </a:extLst>
            </p:cNvPr>
            <p:cNvCxnSpPr/>
            <p:nvPr/>
          </p:nvCxnSpPr>
          <p:spPr>
            <a:xfrm>
              <a:off x="9505021" y="3373296"/>
              <a:ext cx="1095652" cy="0"/>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56" name="Connector: Elbow 55">
            <a:extLst>
              <a:ext uri="{FF2B5EF4-FFF2-40B4-BE49-F238E27FC236}">
                <a16:creationId xmlns:a16="http://schemas.microsoft.com/office/drawing/2014/main" id="{D5D805BB-46E5-4BD5-83AE-F77045FB236A}"/>
              </a:ext>
            </a:extLst>
          </p:cNvPr>
          <p:cNvCxnSpPr>
            <a:cxnSpLocks/>
          </p:cNvCxnSpPr>
          <p:nvPr/>
        </p:nvCxnSpPr>
        <p:spPr>
          <a:xfrm rot="10800000">
            <a:off x="7980127" y="1445999"/>
            <a:ext cx="1023359" cy="992186"/>
          </a:xfrm>
          <a:prstGeom prst="bentConnector3">
            <a:avLst>
              <a:gd name="adj1" fmla="val 50000"/>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1066521" y="455412"/>
            <a:ext cx="1885950" cy="1308106"/>
            <a:chOff x="1472668" y="1963721"/>
            <a:chExt cx="1885950" cy="1308106"/>
          </a:xfrm>
        </p:grpSpPr>
        <p:grpSp>
          <p:nvGrpSpPr>
            <p:cNvPr id="15" name="Group 14"/>
            <p:cNvGrpSpPr>
              <a:grpSpLocks noChangeAspect="1"/>
            </p:cNvGrpSpPr>
            <p:nvPr/>
          </p:nvGrpSpPr>
          <p:grpSpPr>
            <a:xfrm>
              <a:off x="1472668" y="2240720"/>
              <a:ext cx="1885950" cy="1031107"/>
              <a:chOff x="2476501" y="1321568"/>
              <a:chExt cx="1885950" cy="1031107"/>
            </a:xfrm>
          </p:grpSpPr>
          <p:sp>
            <p:nvSpPr>
              <p:cNvPr id="16" name="Rounded Rectangle 15"/>
              <p:cNvSpPr>
                <a:spLocks noChangeAspect="1"/>
              </p:cNvSpPr>
              <p:nvPr/>
            </p:nvSpPr>
            <p:spPr>
              <a:xfrm>
                <a:off x="2476501" y="1321568"/>
                <a:ext cx="1885950" cy="1031107"/>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7"/>
              <a:stretch>
                <a:fillRect/>
              </a:stretch>
            </p:blipFill>
            <p:spPr>
              <a:xfrm>
                <a:off x="2593814" y="1395442"/>
                <a:ext cx="1676190" cy="885714"/>
              </a:xfrm>
              <a:prstGeom prst="rect">
                <a:avLst/>
              </a:prstGeom>
            </p:spPr>
          </p:pic>
        </p:grpSp>
        <p:sp>
          <p:nvSpPr>
            <p:cNvPr id="24" name="TextBox 23"/>
            <p:cNvSpPr txBox="1"/>
            <p:nvPr/>
          </p:nvSpPr>
          <p:spPr>
            <a:xfrm>
              <a:off x="1472668" y="1963721"/>
              <a:ext cx="1885950" cy="276999"/>
            </a:xfrm>
            <a:prstGeom prst="rect">
              <a:avLst/>
            </a:prstGeom>
            <a:noFill/>
          </p:spPr>
          <p:txBody>
            <a:bodyPr wrap="square" rtlCol="0">
              <a:spAutoFit/>
            </a:bodyPr>
            <a:lstStyle/>
            <a:p>
              <a:pPr algn="ctr"/>
              <a:r>
                <a:rPr lang="en-US" sz="1200" dirty="0"/>
                <a:t>PWB CORE SCHEMATIC</a:t>
              </a:r>
            </a:p>
          </p:txBody>
        </p:sp>
      </p:grpSp>
      <p:sp>
        <p:nvSpPr>
          <p:cNvPr id="83" name="Speech Bubble: Rectangle 82">
            <a:extLst>
              <a:ext uri="{FF2B5EF4-FFF2-40B4-BE49-F238E27FC236}">
                <a16:creationId xmlns:a16="http://schemas.microsoft.com/office/drawing/2014/main" id="{EF963704-FD27-4B52-994D-7797894F6EB0}"/>
              </a:ext>
            </a:extLst>
          </p:cNvPr>
          <p:cNvSpPr/>
          <p:nvPr/>
        </p:nvSpPr>
        <p:spPr>
          <a:xfrm>
            <a:off x="5642548" y="6118731"/>
            <a:ext cx="1538181" cy="628061"/>
          </a:xfrm>
          <a:prstGeom prst="wedgeRectCallout">
            <a:avLst>
              <a:gd name="adj1" fmla="val -25013"/>
              <a:gd name="adj2" fmla="val -12429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rgbClr val="FF0000"/>
                </a:solidFill>
              </a:rPr>
              <a:t>Through EDA Gateway?</a:t>
            </a:r>
            <a:endParaRPr lang="en-US" dirty="0">
              <a:solidFill>
                <a:srgbClr val="FF0000"/>
              </a:solidFill>
            </a:endParaRPr>
          </a:p>
        </p:txBody>
      </p:sp>
    </p:spTree>
    <p:extLst>
      <p:ext uri="{BB962C8B-B14F-4D97-AF65-F5344CB8AC3E}">
        <p14:creationId xmlns:p14="http://schemas.microsoft.com/office/powerpoint/2010/main" val="197066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4671C975-4B84-4C8D-B377-15FFA762BEF6}"/>
              </a:ext>
            </a:extLst>
          </p:cNvPr>
          <p:cNvGrpSpPr/>
          <p:nvPr/>
        </p:nvGrpSpPr>
        <p:grpSpPr>
          <a:xfrm>
            <a:off x="9008173" y="1982793"/>
            <a:ext cx="2421633" cy="892240"/>
            <a:chOff x="8533829" y="805820"/>
            <a:chExt cx="2421633" cy="892240"/>
          </a:xfrm>
        </p:grpSpPr>
        <p:sp>
          <p:nvSpPr>
            <p:cNvPr id="114" name="Rounded Rectangle 34">
              <a:extLst>
                <a:ext uri="{FF2B5EF4-FFF2-40B4-BE49-F238E27FC236}">
                  <a16:creationId xmlns:a16="http://schemas.microsoft.com/office/drawing/2014/main" id="{8F9B7446-A183-45F8-8C20-363EA3632CBA}"/>
                </a:ext>
              </a:extLst>
            </p:cNvPr>
            <p:cNvSpPr>
              <a:spLocks noChangeAspect="1"/>
            </p:cNvSpPr>
            <p:nvPr/>
          </p:nvSpPr>
          <p:spPr>
            <a:xfrm>
              <a:off x="8533829" y="805820"/>
              <a:ext cx="1095652" cy="892240"/>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115">
              <a:extLst>
                <a:ext uri="{FF2B5EF4-FFF2-40B4-BE49-F238E27FC236}">
                  <a16:creationId xmlns:a16="http://schemas.microsoft.com/office/drawing/2014/main" id="{92BA1C03-9325-4281-87F2-0AD064853E85}"/>
                </a:ext>
              </a:extLst>
            </p:cNvPr>
            <p:cNvPicPr>
              <a:picLocks noChangeAspect="1"/>
            </p:cNvPicPr>
            <p:nvPr/>
          </p:nvPicPr>
          <p:blipFill>
            <a:blip r:embed="rId3"/>
            <a:stretch>
              <a:fillRect/>
            </a:stretch>
          </p:blipFill>
          <p:spPr>
            <a:xfrm>
              <a:off x="8609293" y="895930"/>
              <a:ext cx="943754" cy="765992"/>
            </a:xfrm>
            <a:prstGeom prst="rect">
              <a:avLst/>
            </a:prstGeom>
          </p:spPr>
        </p:pic>
        <p:sp>
          <p:nvSpPr>
            <p:cNvPr id="117" name="TextBox 116">
              <a:extLst>
                <a:ext uri="{FF2B5EF4-FFF2-40B4-BE49-F238E27FC236}">
                  <a16:creationId xmlns:a16="http://schemas.microsoft.com/office/drawing/2014/main" id="{145F47E6-5948-49C2-A353-42F63BE179E8}"/>
                </a:ext>
              </a:extLst>
            </p:cNvPr>
            <p:cNvSpPr txBox="1"/>
            <p:nvPr/>
          </p:nvSpPr>
          <p:spPr>
            <a:xfrm>
              <a:off x="9420546" y="1033374"/>
              <a:ext cx="1534916" cy="457341"/>
            </a:xfrm>
            <a:prstGeom prst="rect">
              <a:avLst/>
            </a:prstGeom>
            <a:noFill/>
          </p:spPr>
          <p:txBody>
            <a:bodyPr wrap="square" rtlCol="0">
              <a:spAutoFit/>
            </a:bodyPr>
            <a:lstStyle/>
            <a:p>
              <a:pPr algn="ctr"/>
              <a:r>
                <a:rPr lang="en-US" sz="1200" dirty="0"/>
                <a:t>PWB – NX CCA VARIANT 2</a:t>
              </a:r>
            </a:p>
          </p:txBody>
        </p:sp>
      </p:grpSp>
      <p:grpSp>
        <p:nvGrpSpPr>
          <p:cNvPr id="2" name="Group 1"/>
          <p:cNvGrpSpPr/>
          <p:nvPr/>
        </p:nvGrpSpPr>
        <p:grpSpPr>
          <a:xfrm>
            <a:off x="4509146" y="455412"/>
            <a:ext cx="1885950" cy="1308106"/>
            <a:chOff x="4109343" y="2031940"/>
            <a:chExt cx="1885950" cy="1308106"/>
          </a:xfrm>
        </p:grpSpPr>
        <p:sp>
          <p:nvSpPr>
            <p:cNvPr id="32" name="Rounded Rectangle 31"/>
            <p:cNvSpPr>
              <a:spLocks noChangeAspect="1"/>
            </p:cNvSpPr>
            <p:nvPr/>
          </p:nvSpPr>
          <p:spPr>
            <a:xfrm>
              <a:off x="4109343" y="2308939"/>
              <a:ext cx="1885950" cy="1031107"/>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4"/>
            <a:stretch>
              <a:fillRect/>
            </a:stretch>
          </p:blipFill>
          <p:spPr>
            <a:xfrm>
              <a:off x="4393819" y="2387139"/>
              <a:ext cx="1333501" cy="889000"/>
            </a:xfrm>
            <a:prstGeom prst="rect">
              <a:avLst/>
            </a:prstGeom>
          </p:spPr>
        </p:pic>
        <p:sp>
          <p:nvSpPr>
            <p:cNvPr id="31" name="TextBox 30"/>
            <p:cNvSpPr txBox="1"/>
            <p:nvPr/>
          </p:nvSpPr>
          <p:spPr>
            <a:xfrm>
              <a:off x="4333180" y="2031940"/>
              <a:ext cx="1438276" cy="276999"/>
            </a:xfrm>
            <a:prstGeom prst="rect">
              <a:avLst/>
            </a:prstGeom>
            <a:noFill/>
          </p:spPr>
          <p:txBody>
            <a:bodyPr wrap="square" rtlCol="0">
              <a:spAutoFit/>
            </a:bodyPr>
            <a:lstStyle/>
            <a:p>
              <a:pPr algn="ctr"/>
              <a:r>
                <a:rPr lang="en-US" sz="1200" dirty="0"/>
                <a:t>PWB - ALLEGRO</a:t>
              </a:r>
            </a:p>
          </p:txBody>
        </p:sp>
      </p:grpSp>
      <p:grpSp>
        <p:nvGrpSpPr>
          <p:cNvPr id="46" name="Group 45">
            <a:extLst>
              <a:ext uri="{FF2B5EF4-FFF2-40B4-BE49-F238E27FC236}">
                <a16:creationId xmlns:a16="http://schemas.microsoft.com/office/drawing/2014/main" id="{83D1C9F0-7981-4462-BB70-F241D042C998}"/>
              </a:ext>
            </a:extLst>
          </p:cNvPr>
          <p:cNvGrpSpPr/>
          <p:nvPr/>
        </p:nvGrpSpPr>
        <p:grpSpPr>
          <a:xfrm>
            <a:off x="8991365" y="804708"/>
            <a:ext cx="2438441" cy="892240"/>
            <a:chOff x="8533829" y="805820"/>
            <a:chExt cx="2438441" cy="892240"/>
          </a:xfrm>
        </p:grpSpPr>
        <p:sp>
          <p:nvSpPr>
            <p:cNvPr id="35" name="Rounded Rectangle 34"/>
            <p:cNvSpPr>
              <a:spLocks noChangeAspect="1"/>
            </p:cNvSpPr>
            <p:nvPr/>
          </p:nvSpPr>
          <p:spPr>
            <a:xfrm>
              <a:off x="8533829" y="805820"/>
              <a:ext cx="1095652" cy="892240"/>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8609293" y="895930"/>
              <a:ext cx="943754" cy="765992"/>
            </a:xfrm>
            <a:prstGeom prst="rect">
              <a:avLst/>
            </a:prstGeom>
          </p:spPr>
        </p:pic>
        <p:sp>
          <p:nvSpPr>
            <p:cNvPr id="37" name="TextBox 36"/>
            <p:cNvSpPr txBox="1"/>
            <p:nvPr/>
          </p:nvSpPr>
          <p:spPr>
            <a:xfrm>
              <a:off x="9437354" y="1049991"/>
              <a:ext cx="1534916" cy="457341"/>
            </a:xfrm>
            <a:prstGeom prst="rect">
              <a:avLst/>
            </a:prstGeom>
            <a:noFill/>
          </p:spPr>
          <p:txBody>
            <a:bodyPr wrap="square" rtlCol="0">
              <a:spAutoFit/>
            </a:bodyPr>
            <a:lstStyle/>
            <a:p>
              <a:pPr algn="ctr"/>
              <a:r>
                <a:rPr lang="en-US" sz="1200" dirty="0"/>
                <a:t>PWB – NX CCA VARIANT 1</a:t>
              </a:r>
            </a:p>
          </p:txBody>
        </p:sp>
      </p:grpSp>
      <p:sp>
        <p:nvSpPr>
          <p:cNvPr id="25" name="TextBox 24"/>
          <p:cNvSpPr txBox="1"/>
          <p:nvPr/>
        </p:nvSpPr>
        <p:spPr>
          <a:xfrm>
            <a:off x="895901" y="2196889"/>
            <a:ext cx="2153344" cy="276999"/>
          </a:xfrm>
          <a:prstGeom prst="rect">
            <a:avLst/>
          </a:prstGeom>
          <a:noFill/>
        </p:spPr>
        <p:txBody>
          <a:bodyPr wrap="square" rtlCol="0">
            <a:spAutoFit/>
          </a:bodyPr>
          <a:lstStyle/>
          <a:p>
            <a:pPr algn="ctr"/>
            <a:r>
              <a:rPr lang="en-US" sz="1200" dirty="0"/>
              <a:t>VARIANT 1 CCA SCHEMATIC</a:t>
            </a:r>
          </a:p>
        </p:txBody>
      </p:sp>
      <p:sp>
        <p:nvSpPr>
          <p:cNvPr id="26" name="TextBox 25"/>
          <p:cNvSpPr txBox="1"/>
          <p:nvPr/>
        </p:nvSpPr>
        <p:spPr>
          <a:xfrm>
            <a:off x="948307" y="4152617"/>
            <a:ext cx="2153344" cy="276999"/>
          </a:xfrm>
          <a:prstGeom prst="rect">
            <a:avLst/>
          </a:prstGeom>
          <a:noFill/>
        </p:spPr>
        <p:txBody>
          <a:bodyPr wrap="square" rtlCol="0">
            <a:spAutoFit/>
          </a:bodyPr>
          <a:lstStyle/>
          <a:p>
            <a:pPr algn="ctr"/>
            <a:r>
              <a:rPr lang="en-US" sz="1200" dirty="0"/>
              <a:t>VARIANT 2 CCA SCHEMATIC</a:t>
            </a:r>
          </a:p>
        </p:txBody>
      </p:sp>
      <p:grpSp>
        <p:nvGrpSpPr>
          <p:cNvPr id="60" name="Group 59"/>
          <p:cNvGrpSpPr/>
          <p:nvPr/>
        </p:nvGrpSpPr>
        <p:grpSpPr>
          <a:xfrm>
            <a:off x="6944865" y="884520"/>
            <a:ext cx="1026716" cy="726887"/>
            <a:chOff x="6384400" y="916454"/>
            <a:chExt cx="1014240" cy="726887"/>
          </a:xfrm>
        </p:grpSpPr>
        <p:sp>
          <p:nvSpPr>
            <p:cNvPr id="8" name="Snip Single Corner Rectangle 7"/>
            <p:cNvSpPr/>
            <p:nvPr/>
          </p:nvSpPr>
          <p:spPr>
            <a:xfrm>
              <a:off x="6384401" y="916454"/>
              <a:ext cx="1014239" cy="726887"/>
            </a:xfrm>
            <a:prstGeom prst="snip1Rect">
              <a:avLst/>
            </a:prstGeom>
            <a:noFill/>
            <a:ln w="254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384400" y="1148544"/>
              <a:ext cx="1014239" cy="276999"/>
            </a:xfrm>
            <a:prstGeom prst="rect">
              <a:avLst/>
            </a:prstGeom>
            <a:noFill/>
          </p:spPr>
          <p:txBody>
            <a:bodyPr wrap="square" rtlCol="0">
              <a:spAutoFit/>
            </a:bodyPr>
            <a:lstStyle/>
            <a:p>
              <a:pPr algn="ctr"/>
              <a:r>
                <a:rPr lang="en-US" sz="1200" dirty="0" err="1"/>
                <a:t>PCB.Xchange</a:t>
              </a:r>
              <a:endParaRPr lang="en-US" sz="1200" dirty="0"/>
            </a:p>
          </p:txBody>
        </p:sp>
      </p:grpSp>
      <p:cxnSp>
        <p:nvCxnSpPr>
          <p:cNvPr id="51" name="Straight Arrow Connector 50"/>
          <p:cNvCxnSpPr>
            <a:stCxn id="8" idx="2"/>
            <a:endCxn id="32" idx="3"/>
          </p:cNvCxnSpPr>
          <p:nvPr/>
        </p:nvCxnSpPr>
        <p:spPr>
          <a:xfrm flipH="1">
            <a:off x="6395096" y="1247964"/>
            <a:ext cx="549770" cy="1"/>
          </a:xfrm>
          <a:prstGeom prst="straightConnector1">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a:stCxn id="8" idx="0"/>
            <a:endCxn id="35" idx="1"/>
          </p:cNvCxnSpPr>
          <p:nvPr/>
        </p:nvCxnSpPr>
        <p:spPr>
          <a:xfrm>
            <a:off x="7971581" y="1247964"/>
            <a:ext cx="1019784" cy="2864"/>
          </a:xfrm>
          <a:prstGeom prst="straightConnector1">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4" name="Elbow Connector 63"/>
          <p:cNvCxnSpPr>
            <a:cxnSpLocks/>
            <a:endCxn id="11" idx="1"/>
          </p:cNvCxnSpPr>
          <p:nvPr/>
        </p:nvCxnSpPr>
        <p:spPr>
          <a:xfrm rot="5400000">
            <a:off x="-279158" y="2991565"/>
            <a:ext cx="3302334" cy="604876"/>
          </a:xfrm>
          <a:prstGeom prst="bentConnector4">
            <a:avLst>
              <a:gd name="adj1" fmla="val 6052"/>
              <a:gd name="adj2" fmla="val 180758"/>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69" name="Elbow Connector 68"/>
          <p:cNvCxnSpPr>
            <a:endCxn id="19" idx="1"/>
          </p:cNvCxnSpPr>
          <p:nvPr/>
        </p:nvCxnSpPr>
        <p:spPr>
          <a:xfrm rot="5400000">
            <a:off x="996326" y="1697657"/>
            <a:ext cx="1319540" cy="1252995"/>
          </a:xfrm>
          <a:prstGeom prst="bentConnector4">
            <a:avLst>
              <a:gd name="adj1" fmla="val 30465"/>
              <a:gd name="adj2" fmla="val 118244"/>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516433" y="1611407"/>
            <a:ext cx="1810908" cy="461665"/>
          </a:xfrm>
          <a:prstGeom prst="rect">
            <a:avLst/>
          </a:prstGeom>
          <a:noFill/>
        </p:spPr>
        <p:txBody>
          <a:bodyPr wrap="square" rtlCol="0">
            <a:spAutoFit/>
          </a:bodyPr>
          <a:lstStyle/>
          <a:p>
            <a:pPr algn="ctr"/>
            <a:r>
              <a:rPr lang="en-US" sz="1200" dirty="0"/>
              <a:t>Bi-directional Transfer of PWB Profile and Parts</a:t>
            </a:r>
          </a:p>
        </p:txBody>
      </p:sp>
      <p:sp>
        <p:nvSpPr>
          <p:cNvPr id="81" name="Snip Single Corner Rectangle 80"/>
          <p:cNvSpPr/>
          <p:nvPr/>
        </p:nvSpPr>
        <p:spPr>
          <a:xfrm>
            <a:off x="3328853" y="884519"/>
            <a:ext cx="858918" cy="726887"/>
          </a:xfrm>
          <a:prstGeom prst="snip1Rect">
            <a:avLst/>
          </a:prstGeom>
          <a:noFill/>
          <a:ln w="254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3341638" y="1116610"/>
            <a:ext cx="858918" cy="276999"/>
          </a:xfrm>
          <a:prstGeom prst="rect">
            <a:avLst/>
          </a:prstGeom>
          <a:noFill/>
        </p:spPr>
        <p:txBody>
          <a:bodyPr wrap="square" rtlCol="0">
            <a:spAutoFit/>
          </a:bodyPr>
          <a:lstStyle/>
          <a:p>
            <a:pPr algn="ctr"/>
            <a:r>
              <a:rPr lang="en-US" sz="1200" dirty="0"/>
              <a:t>NETLIST</a:t>
            </a:r>
          </a:p>
        </p:txBody>
      </p:sp>
      <p:cxnSp>
        <p:nvCxnSpPr>
          <p:cNvPr id="84" name="Straight Arrow Connector 83"/>
          <p:cNvCxnSpPr>
            <a:stCxn id="16" idx="3"/>
            <a:endCxn id="81" idx="2"/>
          </p:cNvCxnSpPr>
          <p:nvPr/>
        </p:nvCxnSpPr>
        <p:spPr>
          <a:xfrm flipV="1">
            <a:off x="2952471" y="1247963"/>
            <a:ext cx="376382" cy="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1" idx="0"/>
            <a:endCxn id="32" idx="1"/>
          </p:cNvCxnSpPr>
          <p:nvPr/>
        </p:nvCxnSpPr>
        <p:spPr>
          <a:xfrm>
            <a:off x="4187771" y="1247963"/>
            <a:ext cx="321375" cy="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100" name="Picture 99"/>
          <p:cNvPicPr>
            <a:picLocks noChangeAspect="1"/>
          </p:cNvPicPr>
          <p:nvPr/>
        </p:nvPicPr>
        <p:blipFill>
          <a:blip r:embed="rId5"/>
          <a:stretch>
            <a:fillRect/>
          </a:stretch>
        </p:blipFill>
        <p:spPr>
          <a:xfrm>
            <a:off x="767767" y="5428215"/>
            <a:ext cx="4200000" cy="638095"/>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101" name="Picture 100"/>
          <p:cNvPicPr>
            <a:picLocks noChangeAspect="1"/>
          </p:cNvPicPr>
          <p:nvPr/>
        </p:nvPicPr>
        <p:blipFill>
          <a:blip r:embed="rId6"/>
          <a:stretch>
            <a:fillRect/>
          </a:stretch>
        </p:blipFill>
        <p:spPr>
          <a:xfrm>
            <a:off x="704201" y="3461097"/>
            <a:ext cx="4200000" cy="638095"/>
          </a:xfrm>
          <a:prstGeom prst="rect">
            <a:avLst/>
          </a:prstGeom>
          <a:ln>
            <a:solidFill>
              <a:schemeClr val="accent1">
                <a:shade val="50000"/>
              </a:schemeClr>
            </a:solidFill>
          </a:ln>
          <a:effectLst>
            <a:outerShdw blurRad="50800" dist="38100" dir="2700000" algn="tl" rotWithShape="0">
              <a:prstClr val="black">
                <a:alpha val="40000"/>
              </a:prstClr>
            </a:outerShdw>
          </a:effectLst>
        </p:spPr>
      </p:pic>
      <p:grpSp>
        <p:nvGrpSpPr>
          <p:cNvPr id="18" name="Group 17"/>
          <p:cNvGrpSpPr>
            <a:grpSpLocks noChangeAspect="1"/>
          </p:cNvGrpSpPr>
          <p:nvPr/>
        </p:nvGrpSpPr>
        <p:grpSpPr>
          <a:xfrm>
            <a:off x="1029598" y="2468370"/>
            <a:ext cx="1885950" cy="1031107"/>
            <a:chOff x="2476501" y="1321568"/>
            <a:chExt cx="1885950" cy="1031107"/>
          </a:xfrm>
        </p:grpSpPr>
        <p:sp>
          <p:nvSpPr>
            <p:cNvPr id="19" name="Rounded Rectangle 18"/>
            <p:cNvSpPr>
              <a:spLocks noChangeAspect="1"/>
            </p:cNvSpPr>
            <p:nvPr/>
          </p:nvSpPr>
          <p:spPr>
            <a:xfrm>
              <a:off x="2476501" y="1321568"/>
              <a:ext cx="1885950" cy="1031107"/>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7"/>
            <a:stretch>
              <a:fillRect/>
            </a:stretch>
          </p:blipFill>
          <p:spPr>
            <a:xfrm>
              <a:off x="2593814" y="1395442"/>
              <a:ext cx="1676190" cy="885714"/>
            </a:xfrm>
            <a:prstGeom prst="rect">
              <a:avLst/>
            </a:prstGeom>
          </p:spPr>
        </p:pic>
      </p:grpSp>
      <p:grpSp>
        <p:nvGrpSpPr>
          <p:cNvPr id="14" name="Group 13"/>
          <p:cNvGrpSpPr>
            <a:grpSpLocks noChangeAspect="1"/>
          </p:cNvGrpSpPr>
          <p:nvPr/>
        </p:nvGrpSpPr>
        <p:grpSpPr>
          <a:xfrm>
            <a:off x="1069571" y="4429616"/>
            <a:ext cx="1885950" cy="1031107"/>
            <a:chOff x="2476501" y="1321568"/>
            <a:chExt cx="1885950" cy="1031107"/>
          </a:xfrm>
        </p:grpSpPr>
        <p:sp>
          <p:nvSpPr>
            <p:cNvPr id="11" name="Rounded Rectangle 10"/>
            <p:cNvSpPr>
              <a:spLocks noChangeAspect="1"/>
            </p:cNvSpPr>
            <p:nvPr/>
          </p:nvSpPr>
          <p:spPr>
            <a:xfrm>
              <a:off x="2476501" y="1321568"/>
              <a:ext cx="1885950" cy="1031107"/>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7"/>
            <a:stretch>
              <a:fillRect/>
            </a:stretch>
          </p:blipFill>
          <p:spPr>
            <a:xfrm>
              <a:off x="2593814" y="1395442"/>
              <a:ext cx="1676190" cy="885714"/>
            </a:xfrm>
            <a:prstGeom prst="rect">
              <a:avLst/>
            </a:prstGeom>
          </p:spPr>
        </p:pic>
      </p:grpSp>
      <p:sp>
        <p:nvSpPr>
          <p:cNvPr id="103" name="TextBox 102"/>
          <p:cNvSpPr txBox="1"/>
          <p:nvPr/>
        </p:nvSpPr>
        <p:spPr>
          <a:xfrm>
            <a:off x="3118698" y="1759494"/>
            <a:ext cx="3607383" cy="461665"/>
          </a:xfrm>
          <a:prstGeom prst="rect">
            <a:avLst/>
          </a:prstGeom>
          <a:noFill/>
        </p:spPr>
        <p:txBody>
          <a:bodyPr wrap="square" rtlCol="0">
            <a:spAutoFit/>
          </a:bodyPr>
          <a:lstStyle/>
          <a:p>
            <a:r>
              <a:rPr lang="en-US" sz="1200" dirty="0"/>
              <a:t>Part Data transferred, REFDES &amp; Footprint only:</a:t>
            </a:r>
          </a:p>
          <a:p>
            <a:r>
              <a:rPr lang="en-US" sz="1200" dirty="0"/>
              <a:t>R1, R2, R3, R4  RC0805 – No part numbers</a:t>
            </a:r>
          </a:p>
        </p:txBody>
      </p:sp>
      <p:cxnSp>
        <p:nvCxnSpPr>
          <p:cNvPr id="109" name="Elbow Connector 108"/>
          <p:cNvCxnSpPr>
            <a:cxnSpLocks/>
          </p:cNvCxnSpPr>
          <p:nvPr/>
        </p:nvCxnSpPr>
        <p:spPr>
          <a:xfrm rot="10800000" flipV="1">
            <a:off x="4897160" y="3753523"/>
            <a:ext cx="4102919" cy="313072"/>
          </a:xfrm>
          <a:prstGeom prst="bentConnector3">
            <a:avLst>
              <a:gd name="adj1" fmla="val 83085"/>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1" name="Elbow Connector 110"/>
          <p:cNvCxnSpPr>
            <a:cxnSpLocks/>
          </p:cNvCxnSpPr>
          <p:nvPr/>
        </p:nvCxnSpPr>
        <p:spPr>
          <a:xfrm rot="10800000" flipV="1">
            <a:off x="4898902" y="3557006"/>
            <a:ext cx="4109271" cy="343924"/>
          </a:xfrm>
          <a:prstGeom prst="bentConnector3">
            <a:avLst>
              <a:gd name="adj1" fmla="val 8739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cxnSpLocks/>
          </p:cNvCxnSpPr>
          <p:nvPr/>
        </p:nvCxnSpPr>
        <p:spPr>
          <a:xfrm rot="10800000" flipV="1">
            <a:off x="4992631" y="4521727"/>
            <a:ext cx="4003257" cy="1508220"/>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cxnSpLocks/>
            <a:stCxn id="134" idx="1"/>
          </p:cNvCxnSpPr>
          <p:nvPr/>
        </p:nvCxnSpPr>
        <p:spPr>
          <a:xfrm rot="10800000" flipV="1">
            <a:off x="4988560" y="4313825"/>
            <a:ext cx="4023473" cy="1574186"/>
          </a:xfrm>
          <a:prstGeom prst="bentConnector3">
            <a:avLst>
              <a:gd name="adj1" fmla="val 54686"/>
            </a:avLst>
          </a:prstGeom>
          <a:ln>
            <a:tailEnd type="triangle" w="lg" len="lg"/>
          </a:ln>
        </p:spPr>
        <p:style>
          <a:lnRef idx="1">
            <a:schemeClr val="accent1"/>
          </a:lnRef>
          <a:fillRef idx="0">
            <a:schemeClr val="accent1"/>
          </a:fillRef>
          <a:effectRef idx="0">
            <a:schemeClr val="accent1"/>
          </a:effectRef>
          <a:fontRef idx="minor">
            <a:schemeClr val="tx1"/>
          </a:fontRef>
        </p:style>
      </p:cxnSp>
      <p:grpSp>
        <p:nvGrpSpPr>
          <p:cNvPr id="195" name="Group 194"/>
          <p:cNvGrpSpPr/>
          <p:nvPr/>
        </p:nvGrpSpPr>
        <p:grpSpPr>
          <a:xfrm>
            <a:off x="9012032" y="3997580"/>
            <a:ext cx="1097389" cy="657315"/>
            <a:chOff x="9503284" y="3142519"/>
            <a:chExt cx="1097389" cy="657315"/>
          </a:xfrm>
        </p:grpSpPr>
        <p:sp>
          <p:nvSpPr>
            <p:cNvPr id="132" name="Rectangle 131"/>
            <p:cNvSpPr/>
            <p:nvPr/>
          </p:nvSpPr>
          <p:spPr>
            <a:xfrm>
              <a:off x="9508495" y="3150754"/>
              <a:ext cx="1090439" cy="2207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9709771" y="3338169"/>
              <a:ext cx="785189" cy="461665"/>
            </a:xfrm>
            <a:prstGeom prst="rect">
              <a:avLst/>
            </a:prstGeom>
            <a:noFill/>
          </p:spPr>
          <p:txBody>
            <a:bodyPr wrap="square" rtlCol="0">
              <a:spAutoFit/>
            </a:bodyPr>
            <a:lstStyle/>
            <a:p>
              <a:r>
                <a:rPr lang="en-US" sz="1200" dirty="0"/>
                <a:t>R1 &amp; R2</a:t>
              </a:r>
            </a:p>
            <a:p>
              <a:r>
                <a:rPr lang="en-US" sz="1200" dirty="0"/>
                <a:t>R3 &amp; R4</a:t>
              </a:r>
            </a:p>
          </p:txBody>
        </p:sp>
        <p:sp>
          <p:nvSpPr>
            <p:cNvPr id="134" name="Rectangle 133"/>
            <p:cNvSpPr/>
            <p:nvPr/>
          </p:nvSpPr>
          <p:spPr>
            <a:xfrm>
              <a:off x="9503284" y="3151060"/>
              <a:ext cx="1095652" cy="61540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9603816" y="3142519"/>
              <a:ext cx="894587" cy="276999"/>
            </a:xfrm>
            <a:prstGeom prst="rect">
              <a:avLst/>
            </a:prstGeom>
            <a:noFill/>
          </p:spPr>
          <p:txBody>
            <a:bodyPr wrap="square" rtlCol="0">
              <a:spAutoFit/>
            </a:bodyPr>
            <a:lstStyle/>
            <a:p>
              <a:pPr algn="ctr"/>
              <a:r>
                <a:rPr lang="en-US" sz="1200" dirty="0">
                  <a:solidFill>
                    <a:schemeClr val="bg1"/>
                  </a:solidFill>
                </a:rPr>
                <a:t>VARIANT 2</a:t>
              </a:r>
            </a:p>
          </p:txBody>
        </p:sp>
        <p:cxnSp>
          <p:nvCxnSpPr>
            <p:cNvPr id="136" name="Straight Connector 135"/>
            <p:cNvCxnSpPr/>
            <p:nvPr/>
          </p:nvCxnSpPr>
          <p:spPr>
            <a:xfrm>
              <a:off x="9503284" y="3569001"/>
              <a:ext cx="109565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9505021" y="3373296"/>
              <a:ext cx="1095652"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158" name="TextBox 157"/>
          <p:cNvSpPr txBox="1"/>
          <p:nvPr/>
        </p:nvSpPr>
        <p:spPr>
          <a:xfrm>
            <a:off x="7206269" y="4675911"/>
            <a:ext cx="4737257" cy="1938992"/>
          </a:xfrm>
          <a:prstGeom prst="rect">
            <a:avLst/>
          </a:prstGeom>
          <a:noFill/>
        </p:spPr>
        <p:txBody>
          <a:bodyPr wrap="square" rtlCol="0">
            <a:spAutoFit/>
          </a:bodyPr>
          <a:lstStyle/>
          <a:p>
            <a:pPr marL="171450" indent="-171450">
              <a:buFont typeface="Wingdings" panose="05000000000000000000" pitchFamily="2" charset="2"/>
              <a:buChar char="§"/>
            </a:pPr>
            <a:r>
              <a:rPr lang="en-US" sz="1000" dirty="0"/>
              <a:t>ECAD CCA BOM generated from Schematic </a:t>
            </a:r>
            <a:r>
              <a:rPr lang="en-US" sz="1000" dirty="0" err="1"/>
              <a:t>dsn</a:t>
            </a:r>
            <a:r>
              <a:rPr lang="en-US" sz="1000" dirty="0"/>
              <a:t> file, Schematic/BOM Variants extracted as required</a:t>
            </a:r>
          </a:p>
          <a:p>
            <a:pPr marL="171450" indent="-171450">
              <a:buFont typeface="Wingdings" panose="05000000000000000000" pitchFamily="2" charset="2"/>
              <a:buChar char="§"/>
            </a:pPr>
            <a:r>
              <a:rPr lang="en-US" sz="1000" dirty="0">
                <a:highlight>
                  <a:srgbClr val="FFFF00"/>
                </a:highlight>
              </a:rPr>
              <a:t>Moog Part Numbers not transferred to NX Model, enables a single PWB &amp; CCA to represent several Design variants</a:t>
            </a:r>
          </a:p>
          <a:p>
            <a:pPr marL="171450" indent="-171450">
              <a:buFont typeface="Wingdings" panose="05000000000000000000" pitchFamily="2" charset="2"/>
              <a:buChar char="§"/>
            </a:pPr>
            <a:r>
              <a:rPr lang="en-US" sz="1000" dirty="0"/>
              <a:t>BOM value changes do not require updating of the NX Model</a:t>
            </a:r>
          </a:p>
          <a:p>
            <a:pPr marL="171450" indent="-171450">
              <a:buFont typeface="Wingdings" panose="05000000000000000000" pitchFamily="2" charset="2"/>
              <a:buChar char="§"/>
            </a:pPr>
            <a:r>
              <a:rPr lang="en-US" sz="1000" dirty="0"/>
              <a:t>One to many ECAD PRT Library, a single 3D model used by all items of the same physical package</a:t>
            </a:r>
          </a:p>
          <a:p>
            <a:pPr marL="171450" indent="-171450">
              <a:buFont typeface="Wingdings" panose="05000000000000000000" pitchFamily="2" charset="2"/>
              <a:buChar char="§"/>
            </a:pPr>
            <a:endParaRPr lang="en-US" sz="1000" dirty="0"/>
          </a:p>
          <a:p>
            <a:pPr marL="171450" indent="-171450">
              <a:buFont typeface="Wingdings" panose="05000000000000000000" pitchFamily="2" charset="2"/>
              <a:buChar char="§"/>
            </a:pPr>
            <a:endParaRPr lang="en-US" sz="1000" dirty="0"/>
          </a:p>
          <a:p>
            <a:pPr marL="171450" indent="-171450">
              <a:buFont typeface="Wingdings" panose="05000000000000000000" pitchFamily="2" charset="2"/>
              <a:buChar char="§"/>
            </a:pPr>
            <a:endParaRPr lang="en-US" sz="1000" dirty="0"/>
          </a:p>
          <a:p>
            <a:pPr marL="171450" indent="-171450">
              <a:buFont typeface="Wingdings" panose="05000000000000000000" pitchFamily="2" charset="2"/>
              <a:buChar char="§"/>
            </a:pPr>
            <a:endParaRPr lang="en-US" sz="1000" dirty="0"/>
          </a:p>
          <a:p>
            <a:pPr marL="171450" indent="-171450">
              <a:buFont typeface="Arial" panose="020B0604020202020204" pitchFamily="34" charset="0"/>
              <a:buChar char="•"/>
            </a:pPr>
            <a:r>
              <a:rPr lang="en-US" sz="1000" dirty="0"/>
              <a:t>Turn of any ECAD parts in the NX model so they do not show in </a:t>
            </a:r>
            <a:r>
              <a:rPr lang="en-US" sz="1000" dirty="0" err="1"/>
              <a:t>Temacenter</a:t>
            </a:r>
            <a:endParaRPr lang="en-US" sz="1000" dirty="0"/>
          </a:p>
        </p:txBody>
      </p:sp>
      <p:grpSp>
        <p:nvGrpSpPr>
          <p:cNvPr id="211" name="Group 210"/>
          <p:cNvGrpSpPr/>
          <p:nvPr/>
        </p:nvGrpSpPr>
        <p:grpSpPr>
          <a:xfrm>
            <a:off x="7696177" y="5627264"/>
            <a:ext cx="1960376" cy="707886"/>
            <a:chOff x="8506397" y="5229015"/>
            <a:chExt cx="1960376" cy="707886"/>
          </a:xfrm>
        </p:grpSpPr>
        <p:sp>
          <p:nvSpPr>
            <p:cNvPr id="196" name="TextBox 195"/>
            <p:cNvSpPr txBox="1"/>
            <p:nvPr/>
          </p:nvSpPr>
          <p:spPr>
            <a:xfrm>
              <a:off x="9527087" y="5229015"/>
              <a:ext cx="939686" cy="707886"/>
            </a:xfrm>
            <a:prstGeom prst="rect">
              <a:avLst/>
            </a:prstGeom>
            <a:noFill/>
          </p:spPr>
          <p:txBody>
            <a:bodyPr wrap="square" rtlCol="0">
              <a:spAutoFit/>
            </a:bodyPr>
            <a:lstStyle/>
            <a:p>
              <a:r>
                <a:rPr lang="en-US" sz="1000" dirty="0"/>
                <a:t>CA29801-105</a:t>
              </a:r>
            </a:p>
            <a:p>
              <a:r>
                <a:rPr lang="en-US" sz="1000" dirty="0"/>
                <a:t>CA29801-115</a:t>
              </a:r>
            </a:p>
            <a:p>
              <a:r>
                <a:rPr lang="en-US" sz="1000" dirty="0"/>
                <a:t>CB52571-289</a:t>
              </a:r>
            </a:p>
            <a:p>
              <a:r>
                <a:rPr lang="en-US" sz="1000" dirty="0"/>
                <a:t>CB52571-300</a:t>
              </a:r>
            </a:p>
          </p:txBody>
        </p:sp>
        <p:sp>
          <p:nvSpPr>
            <p:cNvPr id="197" name="TextBox 196"/>
            <p:cNvSpPr txBox="1"/>
            <p:nvPr/>
          </p:nvSpPr>
          <p:spPr>
            <a:xfrm>
              <a:off x="8506397" y="5453560"/>
              <a:ext cx="699580" cy="246221"/>
            </a:xfrm>
            <a:prstGeom prst="rect">
              <a:avLst/>
            </a:prstGeom>
            <a:noFill/>
          </p:spPr>
          <p:txBody>
            <a:bodyPr wrap="square" rtlCol="0">
              <a:spAutoFit/>
            </a:bodyPr>
            <a:lstStyle/>
            <a:p>
              <a:r>
                <a:rPr lang="en-US" sz="1000" dirty="0"/>
                <a:t>RC0805</a:t>
              </a:r>
            </a:p>
          </p:txBody>
        </p:sp>
        <p:pic>
          <p:nvPicPr>
            <p:cNvPr id="198" name="Picture 197"/>
            <p:cNvPicPr>
              <a:picLocks noChangeAspect="1"/>
            </p:cNvPicPr>
            <p:nvPr/>
          </p:nvPicPr>
          <p:blipFill>
            <a:blip r:embed="rId8"/>
            <a:stretch>
              <a:fillRect/>
            </a:stretch>
          </p:blipFill>
          <p:spPr>
            <a:xfrm>
              <a:off x="8632738" y="5648842"/>
              <a:ext cx="382065" cy="220372"/>
            </a:xfrm>
            <a:prstGeom prst="rect">
              <a:avLst/>
            </a:prstGeom>
          </p:spPr>
        </p:pic>
        <p:cxnSp>
          <p:nvCxnSpPr>
            <p:cNvPr id="200" name="Straight Arrow Connector 199"/>
            <p:cNvCxnSpPr/>
            <p:nvPr/>
          </p:nvCxnSpPr>
          <p:spPr>
            <a:xfrm flipV="1">
              <a:off x="9040343" y="5352949"/>
              <a:ext cx="550455" cy="184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p:nvPr/>
          </p:nvCxnSpPr>
          <p:spPr>
            <a:xfrm>
              <a:off x="9040343" y="5610985"/>
              <a:ext cx="550455" cy="207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flipV="1">
              <a:off x="9040343" y="5507577"/>
              <a:ext cx="550455" cy="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p:nvPr/>
          </p:nvCxnSpPr>
          <p:spPr>
            <a:xfrm>
              <a:off x="9040343" y="5585762"/>
              <a:ext cx="537221" cy="83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9" name="TextBox 238"/>
          <p:cNvSpPr txBox="1"/>
          <p:nvPr/>
        </p:nvSpPr>
        <p:spPr>
          <a:xfrm>
            <a:off x="6623089" y="2416868"/>
            <a:ext cx="2138853" cy="646331"/>
          </a:xfrm>
          <a:prstGeom prst="rect">
            <a:avLst/>
          </a:prstGeom>
          <a:noFill/>
        </p:spPr>
        <p:txBody>
          <a:bodyPr wrap="square" rtlCol="0">
            <a:spAutoFit/>
          </a:bodyPr>
          <a:lstStyle/>
          <a:p>
            <a:r>
              <a:rPr lang="en-US" sz="1200" dirty="0"/>
              <a:t>Moog part numbers not visible  directly from NX model, refer to variant bom in Teamcenter.</a:t>
            </a:r>
          </a:p>
        </p:txBody>
      </p:sp>
      <p:sp>
        <p:nvSpPr>
          <p:cNvPr id="86" name="TextBox 85">
            <a:extLst>
              <a:ext uri="{FF2B5EF4-FFF2-40B4-BE49-F238E27FC236}">
                <a16:creationId xmlns:a16="http://schemas.microsoft.com/office/drawing/2014/main" id="{F9857259-5B3F-4134-A0E4-33BCAE835291}"/>
              </a:ext>
            </a:extLst>
          </p:cNvPr>
          <p:cNvSpPr txBox="1"/>
          <p:nvPr/>
        </p:nvSpPr>
        <p:spPr>
          <a:xfrm>
            <a:off x="0" y="86080"/>
            <a:ext cx="11759609" cy="369332"/>
          </a:xfrm>
          <a:prstGeom prst="rect">
            <a:avLst/>
          </a:prstGeom>
          <a:noFill/>
        </p:spPr>
        <p:txBody>
          <a:bodyPr wrap="square" rtlCol="0">
            <a:spAutoFit/>
          </a:bodyPr>
          <a:lstStyle/>
          <a:p>
            <a:pPr algn="ctr"/>
            <a:r>
              <a:rPr lang="en-US" b="1" dirty="0"/>
              <a:t>ECAD/MCAD INTEGRATION, MANAGING ECAD 3D MODELS IN NX &amp; ALLEGRO</a:t>
            </a:r>
            <a:r>
              <a:rPr lang="en-US" b="1"/>
              <a:t>, proposed method</a:t>
            </a:r>
            <a:endParaRPr lang="en-US" b="1" dirty="0"/>
          </a:p>
        </p:txBody>
      </p:sp>
      <p:sp>
        <p:nvSpPr>
          <p:cNvPr id="47" name="TextBox 46">
            <a:extLst>
              <a:ext uri="{FF2B5EF4-FFF2-40B4-BE49-F238E27FC236}">
                <a16:creationId xmlns:a16="http://schemas.microsoft.com/office/drawing/2014/main" id="{D4368A4C-6E83-4A3A-B434-67A33D94955B}"/>
              </a:ext>
            </a:extLst>
          </p:cNvPr>
          <p:cNvSpPr txBox="1"/>
          <p:nvPr/>
        </p:nvSpPr>
        <p:spPr>
          <a:xfrm>
            <a:off x="6623089" y="2010958"/>
            <a:ext cx="1885950" cy="461665"/>
          </a:xfrm>
          <a:prstGeom prst="rect">
            <a:avLst/>
          </a:prstGeom>
          <a:noFill/>
        </p:spPr>
        <p:txBody>
          <a:bodyPr wrap="square" rtlCol="0">
            <a:spAutoFit/>
          </a:bodyPr>
          <a:lstStyle/>
          <a:p>
            <a:r>
              <a:rPr lang="en-IE" sz="1200" dirty="0"/>
              <a:t>CCA variants generated from a single IDX file</a:t>
            </a:r>
            <a:endParaRPr lang="en-US" sz="1200" dirty="0"/>
          </a:p>
        </p:txBody>
      </p:sp>
      <p:sp>
        <p:nvSpPr>
          <p:cNvPr id="39" name="TextBox 38"/>
          <p:cNvSpPr txBox="1"/>
          <p:nvPr/>
        </p:nvSpPr>
        <p:spPr>
          <a:xfrm>
            <a:off x="2647131" y="3499477"/>
            <a:ext cx="1887598" cy="276999"/>
          </a:xfrm>
          <a:prstGeom prst="rect">
            <a:avLst/>
          </a:prstGeom>
          <a:noFill/>
        </p:spPr>
        <p:txBody>
          <a:bodyPr wrap="square" rtlCol="0">
            <a:spAutoFit/>
          </a:bodyPr>
          <a:lstStyle/>
          <a:p>
            <a:r>
              <a:rPr lang="en-US" sz="1200" b="1" dirty="0"/>
              <a:t>VARIANT 1 CCA BOM</a:t>
            </a:r>
          </a:p>
        </p:txBody>
      </p:sp>
      <p:sp>
        <p:nvSpPr>
          <p:cNvPr id="40" name="TextBox 39"/>
          <p:cNvSpPr txBox="1"/>
          <p:nvPr/>
        </p:nvSpPr>
        <p:spPr>
          <a:xfrm>
            <a:off x="2647131" y="5492791"/>
            <a:ext cx="1780512" cy="276999"/>
          </a:xfrm>
          <a:prstGeom prst="rect">
            <a:avLst/>
          </a:prstGeom>
          <a:noFill/>
        </p:spPr>
        <p:txBody>
          <a:bodyPr wrap="square" rtlCol="0">
            <a:spAutoFit/>
          </a:bodyPr>
          <a:lstStyle/>
          <a:p>
            <a:r>
              <a:rPr lang="en-US" sz="1200" b="1" dirty="0"/>
              <a:t>VARIANT 2 CCA BOM</a:t>
            </a:r>
          </a:p>
        </p:txBody>
      </p:sp>
      <p:pic>
        <p:nvPicPr>
          <p:cNvPr id="54" name="Picture 53">
            <a:extLst>
              <a:ext uri="{FF2B5EF4-FFF2-40B4-BE49-F238E27FC236}">
                <a16:creationId xmlns:a16="http://schemas.microsoft.com/office/drawing/2014/main" id="{5201301C-A7AD-4256-B990-0B8B5E630FA5}"/>
              </a:ext>
            </a:extLst>
          </p:cNvPr>
          <p:cNvPicPr>
            <a:picLocks noChangeAspect="1"/>
          </p:cNvPicPr>
          <p:nvPr/>
        </p:nvPicPr>
        <p:blipFill>
          <a:blip r:embed="rId9"/>
          <a:stretch>
            <a:fillRect/>
          </a:stretch>
        </p:blipFill>
        <p:spPr>
          <a:xfrm>
            <a:off x="5381178" y="4218924"/>
            <a:ext cx="1299063" cy="1299063"/>
          </a:xfrm>
          <a:prstGeom prst="rect">
            <a:avLst/>
          </a:prstGeom>
        </p:spPr>
      </p:pic>
      <p:sp>
        <p:nvSpPr>
          <p:cNvPr id="147" name="TextBox 146">
            <a:extLst>
              <a:ext uri="{FF2B5EF4-FFF2-40B4-BE49-F238E27FC236}">
                <a16:creationId xmlns:a16="http://schemas.microsoft.com/office/drawing/2014/main" id="{3AA3A578-4E00-4AF6-A142-6354E48078E9}"/>
              </a:ext>
            </a:extLst>
          </p:cNvPr>
          <p:cNvSpPr txBox="1"/>
          <p:nvPr/>
        </p:nvSpPr>
        <p:spPr>
          <a:xfrm>
            <a:off x="5349068" y="5410974"/>
            <a:ext cx="1358355" cy="276999"/>
          </a:xfrm>
          <a:prstGeom prst="rect">
            <a:avLst/>
          </a:prstGeom>
          <a:noFill/>
        </p:spPr>
        <p:txBody>
          <a:bodyPr wrap="square" rtlCol="0">
            <a:spAutoFit/>
          </a:bodyPr>
          <a:lstStyle/>
          <a:p>
            <a:pPr algn="ctr"/>
            <a:r>
              <a:rPr lang="en-US" sz="1200" b="1" dirty="0"/>
              <a:t>TEAMCENTER</a:t>
            </a:r>
          </a:p>
        </p:txBody>
      </p:sp>
      <p:cxnSp>
        <p:nvCxnSpPr>
          <p:cNvPr id="57" name="Straight Arrow Connector 56">
            <a:extLst>
              <a:ext uri="{FF2B5EF4-FFF2-40B4-BE49-F238E27FC236}">
                <a16:creationId xmlns:a16="http://schemas.microsoft.com/office/drawing/2014/main" id="{1AC40007-A0A0-45C4-8ADD-5DFD92A4C2FF}"/>
              </a:ext>
            </a:extLst>
          </p:cNvPr>
          <p:cNvCxnSpPr/>
          <p:nvPr/>
        </p:nvCxnSpPr>
        <p:spPr>
          <a:xfrm>
            <a:off x="3939116" y="4122046"/>
            <a:ext cx="1513005" cy="6496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D83D63CD-FE32-4204-B59A-F74E5B72D663}"/>
              </a:ext>
            </a:extLst>
          </p:cNvPr>
          <p:cNvCxnSpPr>
            <a:cxnSpLocks/>
          </p:cNvCxnSpPr>
          <p:nvPr/>
        </p:nvCxnSpPr>
        <p:spPr>
          <a:xfrm flipV="1">
            <a:off x="3960025" y="5006733"/>
            <a:ext cx="1492096" cy="42273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0D26457A-114B-473B-B5BB-C18BFF7F5009}"/>
              </a:ext>
            </a:extLst>
          </p:cNvPr>
          <p:cNvSpPr txBox="1"/>
          <p:nvPr/>
        </p:nvSpPr>
        <p:spPr>
          <a:xfrm>
            <a:off x="3011657" y="4554187"/>
            <a:ext cx="2054909" cy="646331"/>
          </a:xfrm>
          <a:prstGeom prst="rect">
            <a:avLst/>
          </a:prstGeom>
          <a:noFill/>
        </p:spPr>
        <p:txBody>
          <a:bodyPr wrap="square" rtlCol="0">
            <a:spAutoFit/>
          </a:bodyPr>
          <a:lstStyle/>
          <a:p>
            <a:pPr algn="r"/>
            <a:r>
              <a:rPr lang="en-US" sz="1200" dirty="0" err="1"/>
              <a:t>Boms</a:t>
            </a:r>
            <a:r>
              <a:rPr lang="en-US" sz="1200" dirty="0"/>
              <a:t> exported from OrCAD directly into Teamcenter, alternate parts managed*</a:t>
            </a:r>
          </a:p>
        </p:txBody>
      </p:sp>
      <p:sp>
        <p:nvSpPr>
          <p:cNvPr id="150" name="TextBox 149">
            <a:extLst>
              <a:ext uri="{FF2B5EF4-FFF2-40B4-BE49-F238E27FC236}">
                <a16:creationId xmlns:a16="http://schemas.microsoft.com/office/drawing/2014/main" id="{F9F86B2D-E325-4E40-9648-3A3DA97DC841}"/>
              </a:ext>
            </a:extLst>
          </p:cNvPr>
          <p:cNvSpPr txBox="1"/>
          <p:nvPr/>
        </p:nvSpPr>
        <p:spPr>
          <a:xfrm>
            <a:off x="248474" y="6224664"/>
            <a:ext cx="7169577" cy="276999"/>
          </a:xfrm>
          <a:prstGeom prst="rect">
            <a:avLst/>
          </a:prstGeom>
          <a:noFill/>
        </p:spPr>
        <p:txBody>
          <a:bodyPr wrap="square" rtlCol="0">
            <a:spAutoFit/>
          </a:bodyPr>
          <a:lstStyle/>
          <a:p>
            <a:r>
              <a:rPr lang="en-US" sz="1200" dirty="0"/>
              <a:t>*alternate parts are managed by ‘Smart’ table on the schematic, see example</a:t>
            </a:r>
          </a:p>
        </p:txBody>
      </p:sp>
      <p:grpSp>
        <p:nvGrpSpPr>
          <p:cNvPr id="96" name="Group 95">
            <a:extLst>
              <a:ext uri="{FF2B5EF4-FFF2-40B4-BE49-F238E27FC236}">
                <a16:creationId xmlns:a16="http://schemas.microsoft.com/office/drawing/2014/main" id="{93047FD1-BF02-472A-804B-728A5541A7B5}"/>
              </a:ext>
            </a:extLst>
          </p:cNvPr>
          <p:cNvGrpSpPr/>
          <p:nvPr/>
        </p:nvGrpSpPr>
        <p:grpSpPr>
          <a:xfrm>
            <a:off x="9011162" y="3255980"/>
            <a:ext cx="1097389" cy="657315"/>
            <a:chOff x="9503284" y="3142519"/>
            <a:chExt cx="1097389" cy="657315"/>
          </a:xfrm>
        </p:grpSpPr>
        <p:sp>
          <p:nvSpPr>
            <p:cNvPr id="97" name="Rectangle 96">
              <a:extLst>
                <a:ext uri="{FF2B5EF4-FFF2-40B4-BE49-F238E27FC236}">
                  <a16:creationId xmlns:a16="http://schemas.microsoft.com/office/drawing/2014/main" id="{9D992D20-88DC-483E-B9E5-A54A182558AA}"/>
                </a:ext>
              </a:extLst>
            </p:cNvPr>
            <p:cNvSpPr/>
            <p:nvPr/>
          </p:nvSpPr>
          <p:spPr>
            <a:xfrm>
              <a:off x="9508495" y="3150754"/>
              <a:ext cx="1090439" cy="2207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51C770CB-179A-40C5-BDFA-D08AA3FECD8F}"/>
                </a:ext>
              </a:extLst>
            </p:cNvPr>
            <p:cNvSpPr txBox="1"/>
            <p:nvPr/>
          </p:nvSpPr>
          <p:spPr>
            <a:xfrm>
              <a:off x="9709771" y="3338169"/>
              <a:ext cx="785189" cy="461665"/>
            </a:xfrm>
            <a:prstGeom prst="rect">
              <a:avLst/>
            </a:prstGeom>
            <a:noFill/>
          </p:spPr>
          <p:txBody>
            <a:bodyPr wrap="square" rtlCol="0">
              <a:spAutoFit/>
            </a:bodyPr>
            <a:lstStyle/>
            <a:p>
              <a:r>
                <a:rPr lang="en-US" sz="1200" dirty="0"/>
                <a:t>R1 &amp; R2</a:t>
              </a:r>
            </a:p>
            <a:p>
              <a:r>
                <a:rPr lang="en-US" sz="1200" dirty="0"/>
                <a:t>R3 &amp; R4</a:t>
              </a:r>
            </a:p>
          </p:txBody>
        </p:sp>
        <p:sp>
          <p:nvSpPr>
            <p:cNvPr id="99" name="Rectangle 98">
              <a:extLst>
                <a:ext uri="{FF2B5EF4-FFF2-40B4-BE49-F238E27FC236}">
                  <a16:creationId xmlns:a16="http://schemas.microsoft.com/office/drawing/2014/main" id="{0CD77DBE-662C-405A-BD2B-C66923C6CF53}"/>
                </a:ext>
              </a:extLst>
            </p:cNvPr>
            <p:cNvSpPr/>
            <p:nvPr/>
          </p:nvSpPr>
          <p:spPr>
            <a:xfrm>
              <a:off x="9503284" y="3151060"/>
              <a:ext cx="1095652" cy="61540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27C63C3D-B7B2-4682-A0CA-E9BF34E45C5E}"/>
                </a:ext>
              </a:extLst>
            </p:cNvPr>
            <p:cNvSpPr txBox="1"/>
            <p:nvPr/>
          </p:nvSpPr>
          <p:spPr>
            <a:xfrm>
              <a:off x="9603816" y="3142519"/>
              <a:ext cx="894587" cy="276999"/>
            </a:xfrm>
            <a:prstGeom prst="rect">
              <a:avLst/>
            </a:prstGeom>
            <a:noFill/>
          </p:spPr>
          <p:txBody>
            <a:bodyPr wrap="square" rtlCol="0">
              <a:spAutoFit/>
            </a:bodyPr>
            <a:lstStyle/>
            <a:p>
              <a:pPr algn="ctr"/>
              <a:r>
                <a:rPr lang="en-US" sz="1200" dirty="0">
                  <a:solidFill>
                    <a:schemeClr val="bg1"/>
                  </a:solidFill>
                </a:rPr>
                <a:t>VARIANT 1</a:t>
              </a:r>
            </a:p>
          </p:txBody>
        </p:sp>
        <p:cxnSp>
          <p:nvCxnSpPr>
            <p:cNvPr id="104" name="Straight Connector 103">
              <a:extLst>
                <a:ext uri="{FF2B5EF4-FFF2-40B4-BE49-F238E27FC236}">
                  <a16:creationId xmlns:a16="http://schemas.microsoft.com/office/drawing/2014/main" id="{9A15D387-4A3C-40D8-BA22-2131FA8139F0}"/>
                </a:ext>
              </a:extLst>
            </p:cNvPr>
            <p:cNvCxnSpPr/>
            <p:nvPr/>
          </p:nvCxnSpPr>
          <p:spPr>
            <a:xfrm>
              <a:off x="9503284" y="3569001"/>
              <a:ext cx="109565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337B681-9EDC-4D28-83EC-E67E8733C2D6}"/>
                </a:ext>
              </a:extLst>
            </p:cNvPr>
            <p:cNvCxnSpPr/>
            <p:nvPr/>
          </p:nvCxnSpPr>
          <p:spPr>
            <a:xfrm>
              <a:off x="9505021" y="3373296"/>
              <a:ext cx="1095652" cy="0"/>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56" name="Connector: Elbow 55">
            <a:extLst>
              <a:ext uri="{FF2B5EF4-FFF2-40B4-BE49-F238E27FC236}">
                <a16:creationId xmlns:a16="http://schemas.microsoft.com/office/drawing/2014/main" id="{D5D805BB-46E5-4BD5-83AE-F77045FB236A}"/>
              </a:ext>
            </a:extLst>
          </p:cNvPr>
          <p:cNvCxnSpPr>
            <a:cxnSpLocks/>
          </p:cNvCxnSpPr>
          <p:nvPr/>
        </p:nvCxnSpPr>
        <p:spPr>
          <a:xfrm rot="10800000">
            <a:off x="7980127" y="1445999"/>
            <a:ext cx="1023359" cy="992186"/>
          </a:xfrm>
          <a:prstGeom prst="bentConnector3">
            <a:avLst>
              <a:gd name="adj1" fmla="val 50000"/>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1066521" y="455412"/>
            <a:ext cx="1885950" cy="1308106"/>
            <a:chOff x="1472668" y="1963721"/>
            <a:chExt cx="1885950" cy="1308106"/>
          </a:xfrm>
        </p:grpSpPr>
        <p:grpSp>
          <p:nvGrpSpPr>
            <p:cNvPr id="15" name="Group 14"/>
            <p:cNvGrpSpPr>
              <a:grpSpLocks noChangeAspect="1"/>
            </p:cNvGrpSpPr>
            <p:nvPr/>
          </p:nvGrpSpPr>
          <p:grpSpPr>
            <a:xfrm>
              <a:off x="1472668" y="2240720"/>
              <a:ext cx="1885950" cy="1031107"/>
              <a:chOff x="2476501" y="1321568"/>
              <a:chExt cx="1885950" cy="1031107"/>
            </a:xfrm>
          </p:grpSpPr>
          <p:sp>
            <p:nvSpPr>
              <p:cNvPr id="16" name="Rounded Rectangle 15"/>
              <p:cNvSpPr>
                <a:spLocks noChangeAspect="1"/>
              </p:cNvSpPr>
              <p:nvPr/>
            </p:nvSpPr>
            <p:spPr>
              <a:xfrm>
                <a:off x="2476501" y="1321568"/>
                <a:ext cx="1885950" cy="1031107"/>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7"/>
              <a:stretch>
                <a:fillRect/>
              </a:stretch>
            </p:blipFill>
            <p:spPr>
              <a:xfrm>
                <a:off x="2593814" y="1395442"/>
                <a:ext cx="1676190" cy="885714"/>
              </a:xfrm>
              <a:prstGeom prst="rect">
                <a:avLst/>
              </a:prstGeom>
            </p:spPr>
          </p:pic>
        </p:grpSp>
        <p:sp>
          <p:nvSpPr>
            <p:cNvPr id="24" name="TextBox 23"/>
            <p:cNvSpPr txBox="1"/>
            <p:nvPr/>
          </p:nvSpPr>
          <p:spPr>
            <a:xfrm>
              <a:off x="1472668" y="1963721"/>
              <a:ext cx="1885950" cy="276999"/>
            </a:xfrm>
            <a:prstGeom prst="rect">
              <a:avLst/>
            </a:prstGeom>
            <a:noFill/>
          </p:spPr>
          <p:txBody>
            <a:bodyPr wrap="square" rtlCol="0">
              <a:spAutoFit/>
            </a:bodyPr>
            <a:lstStyle/>
            <a:p>
              <a:pPr algn="ctr"/>
              <a:r>
                <a:rPr lang="en-US" sz="1200" dirty="0"/>
                <a:t>PWB CORE SCHEMATIC</a:t>
              </a:r>
            </a:p>
          </p:txBody>
        </p:sp>
      </p:grpSp>
      <p:sp>
        <p:nvSpPr>
          <p:cNvPr id="83" name="Speech Bubble: Rectangle 82">
            <a:extLst>
              <a:ext uri="{FF2B5EF4-FFF2-40B4-BE49-F238E27FC236}">
                <a16:creationId xmlns:a16="http://schemas.microsoft.com/office/drawing/2014/main" id="{EF963704-FD27-4B52-994D-7797894F6EB0}"/>
              </a:ext>
            </a:extLst>
          </p:cNvPr>
          <p:cNvSpPr/>
          <p:nvPr/>
        </p:nvSpPr>
        <p:spPr>
          <a:xfrm>
            <a:off x="5642548" y="6118731"/>
            <a:ext cx="1538181" cy="628061"/>
          </a:xfrm>
          <a:prstGeom prst="wedgeRectCallout">
            <a:avLst>
              <a:gd name="adj1" fmla="val -25013"/>
              <a:gd name="adj2" fmla="val -12429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rgbClr val="FF0000"/>
                </a:solidFill>
              </a:rPr>
              <a:t>Through EDA Gateway?</a:t>
            </a:r>
            <a:endParaRPr lang="en-US" dirty="0">
              <a:solidFill>
                <a:srgbClr val="FF0000"/>
              </a:solidFill>
            </a:endParaRPr>
          </a:p>
        </p:txBody>
      </p:sp>
      <p:grpSp>
        <p:nvGrpSpPr>
          <p:cNvPr id="21" name="Group 20">
            <a:extLst>
              <a:ext uri="{FF2B5EF4-FFF2-40B4-BE49-F238E27FC236}">
                <a16:creationId xmlns:a16="http://schemas.microsoft.com/office/drawing/2014/main" id="{55E2FB1D-BFF9-4838-9582-0E111CC33D4D}"/>
              </a:ext>
            </a:extLst>
          </p:cNvPr>
          <p:cNvGrpSpPr/>
          <p:nvPr/>
        </p:nvGrpSpPr>
        <p:grpSpPr>
          <a:xfrm>
            <a:off x="1101836" y="1820473"/>
            <a:ext cx="2518392" cy="1280351"/>
            <a:chOff x="2839998" y="1819712"/>
            <a:chExt cx="2518392" cy="1280351"/>
          </a:xfrm>
        </p:grpSpPr>
        <p:sp>
          <p:nvSpPr>
            <p:cNvPr id="6" name="TextBox 5">
              <a:extLst>
                <a:ext uri="{FF2B5EF4-FFF2-40B4-BE49-F238E27FC236}">
                  <a16:creationId xmlns:a16="http://schemas.microsoft.com/office/drawing/2014/main" id="{5DD37ABD-C50C-4D02-B52E-664595BF4AF1}"/>
                </a:ext>
              </a:extLst>
            </p:cNvPr>
            <p:cNvSpPr txBox="1"/>
            <p:nvPr/>
          </p:nvSpPr>
          <p:spPr>
            <a:xfrm>
              <a:off x="2839998" y="1819712"/>
              <a:ext cx="2518392" cy="1280351"/>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txBody>
            <a:bodyPr wrap="square" lIns="548640" tIns="9144" rIns="0" bIns="9144" rtlCol="0">
              <a:spAutoFit/>
            </a:bodyPr>
            <a:lstStyle/>
            <a:p>
              <a:r>
                <a:rPr lang="en-US" sz="1200" b="1" u="sng" dirty="0"/>
                <a:t>PWB CORE SCHEMATIC</a:t>
              </a:r>
            </a:p>
            <a:p>
              <a:r>
                <a:rPr lang="en-US" sz="1000" b="1" dirty="0"/>
                <a:t>Non-EBOM</a:t>
              </a:r>
              <a:r>
                <a:rPr lang="en-US" sz="1000" dirty="0"/>
                <a:t>, base ID</a:t>
              </a:r>
            </a:p>
            <a:p>
              <a:r>
                <a:rPr lang="en-US" sz="1000" dirty="0"/>
                <a:t>  ECAD item revision (</a:t>
              </a:r>
              <a:r>
                <a:rPr lang="en-US" sz="1000" b="1" dirty="0"/>
                <a:t>AD4_Elec_PartRevision</a:t>
              </a:r>
              <a:r>
                <a:rPr lang="en-US" sz="1000" dirty="0"/>
                <a:t>)</a:t>
              </a:r>
            </a:p>
            <a:p>
              <a:r>
                <a:rPr lang="en-US" sz="1000" dirty="0"/>
                <a:t>    </a:t>
              </a:r>
              <a:r>
                <a:rPr lang="en-US" sz="1000" b="1" dirty="0" err="1"/>
                <a:t>EDADesOrcadBrd</a:t>
              </a:r>
              <a:r>
                <a:rPr lang="en-US" sz="1000" dirty="0"/>
                <a:t> dataset </a:t>
              </a:r>
            </a:p>
            <a:p>
              <a:r>
                <a:rPr lang="en-US" sz="1000" dirty="0"/>
                <a:t>    </a:t>
              </a:r>
              <a:r>
                <a:rPr lang="en-US" sz="1000" b="1" dirty="0" err="1"/>
                <a:t>EDADesOrcadSch</a:t>
              </a:r>
              <a:r>
                <a:rPr lang="en-US" sz="1000" dirty="0"/>
                <a:t> dataset</a:t>
              </a:r>
            </a:p>
            <a:p>
              <a:r>
                <a:rPr lang="en-US" sz="1000" dirty="0"/>
                <a:t>    </a:t>
              </a:r>
              <a:r>
                <a:rPr lang="en-US" sz="1000" b="1" dirty="0" err="1"/>
                <a:t>EDADesOrcadSim</a:t>
              </a:r>
              <a:r>
                <a:rPr lang="en-US" sz="1000" dirty="0"/>
                <a:t> dataset</a:t>
              </a:r>
            </a:p>
            <a:p>
              <a:r>
                <a:rPr lang="en-US" sz="1000" dirty="0"/>
                <a:t>    </a:t>
              </a:r>
              <a:r>
                <a:rPr lang="en-US" sz="1000" b="1" dirty="0"/>
                <a:t>PDF</a:t>
              </a:r>
              <a:r>
                <a:rPr lang="en-US" sz="1000" dirty="0"/>
                <a:t> dataset (rendering)</a:t>
              </a:r>
            </a:p>
          </p:txBody>
        </p:sp>
        <p:pic>
          <p:nvPicPr>
            <p:cNvPr id="5" name="Picture 4" descr="Icon, bubble chart&#10;&#10;Description automatically generated">
              <a:extLst>
                <a:ext uri="{FF2B5EF4-FFF2-40B4-BE49-F238E27FC236}">
                  <a16:creationId xmlns:a16="http://schemas.microsoft.com/office/drawing/2014/main" id="{CA232461-F6A7-430A-88D9-DFDD0C8BFE6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88638" y="1868352"/>
              <a:ext cx="457200" cy="457200"/>
            </a:xfrm>
            <a:prstGeom prst="rect">
              <a:avLst/>
            </a:prstGeom>
            <a:effectLst/>
            <a:scene3d>
              <a:camera prst="orthographicFront"/>
              <a:lightRig rig="threePt" dir="t"/>
            </a:scene3d>
            <a:sp3d>
              <a:bevelT/>
            </a:sp3d>
          </p:spPr>
        </p:pic>
      </p:grpSp>
      <p:grpSp>
        <p:nvGrpSpPr>
          <p:cNvPr id="23" name="Group 22">
            <a:extLst>
              <a:ext uri="{FF2B5EF4-FFF2-40B4-BE49-F238E27FC236}">
                <a16:creationId xmlns:a16="http://schemas.microsoft.com/office/drawing/2014/main" id="{F4451EA5-22A9-4FE0-AAFA-7AA204FD84E5}"/>
              </a:ext>
            </a:extLst>
          </p:cNvPr>
          <p:cNvGrpSpPr/>
          <p:nvPr/>
        </p:nvGrpSpPr>
        <p:grpSpPr>
          <a:xfrm>
            <a:off x="4552340" y="1839172"/>
            <a:ext cx="3116933" cy="1126462"/>
            <a:chOff x="5599934" y="1813702"/>
            <a:chExt cx="3116933" cy="1126462"/>
          </a:xfrm>
        </p:grpSpPr>
        <p:sp>
          <p:nvSpPr>
            <p:cNvPr id="87" name="TextBox 86">
              <a:extLst>
                <a:ext uri="{FF2B5EF4-FFF2-40B4-BE49-F238E27FC236}">
                  <a16:creationId xmlns:a16="http://schemas.microsoft.com/office/drawing/2014/main" id="{104DCC4F-5239-4859-BA75-420072917942}"/>
                </a:ext>
              </a:extLst>
            </p:cNvPr>
            <p:cNvSpPr txBox="1"/>
            <p:nvPr/>
          </p:nvSpPr>
          <p:spPr>
            <a:xfrm>
              <a:off x="5599934" y="1813702"/>
              <a:ext cx="3116933" cy="1126462"/>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txBody>
            <a:bodyPr wrap="square" lIns="548640" tIns="9144" rIns="0" bIns="9144" rtlCol="0">
              <a:spAutoFit/>
            </a:bodyPr>
            <a:lstStyle/>
            <a:p>
              <a:r>
                <a:rPr lang="en-US" sz="1200" b="1" u="sng" dirty="0"/>
                <a:t>PWB ALLEGRO</a:t>
              </a:r>
              <a:endParaRPr lang="en-US" sz="1000" b="1" u="sng" dirty="0"/>
            </a:p>
            <a:p>
              <a:r>
                <a:rPr lang="en-US" sz="1000" b="1" dirty="0"/>
                <a:t>EBOM</a:t>
              </a:r>
              <a:r>
                <a:rPr lang="en-US" sz="1000" dirty="0"/>
                <a:t>, base &amp; dash ID</a:t>
              </a:r>
            </a:p>
            <a:p>
              <a:r>
                <a:rPr lang="en-US" sz="1000" dirty="0"/>
                <a:t>  Moog item revision (</a:t>
              </a:r>
              <a:r>
                <a:rPr lang="en-US" sz="1000" b="1" dirty="0"/>
                <a:t>AD4_Mech_PartRevision</a:t>
              </a:r>
              <a:r>
                <a:rPr lang="en-US" sz="1000" dirty="0"/>
                <a:t>)</a:t>
              </a:r>
            </a:p>
            <a:p>
              <a:r>
                <a:rPr lang="en-US" sz="1000" dirty="0"/>
                <a:t>    </a:t>
              </a:r>
              <a:r>
                <a:rPr lang="en-US" sz="1000" b="1" dirty="0" err="1"/>
                <a:t>EDADesCadBrd</a:t>
              </a:r>
              <a:r>
                <a:rPr lang="en-US" sz="1000" dirty="0"/>
                <a:t> dataset (specification)</a:t>
              </a:r>
            </a:p>
            <a:p>
              <a:r>
                <a:rPr lang="en-US" sz="1000" dirty="0"/>
                <a:t>    </a:t>
              </a:r>
              <a:r>
                <a:rPr lang="en-US" sz="1000" b="1" dirty="0" err="1"/>
                <a:t>EDADesCadSch</a:t>
              </a:r>
              <a:r>
                <a:rPr lang="en-US" sz="1000" dirty="0"/>
                <a:t> dataset (specification)</a:t>
              </a:r>
            </a:p>
            <a:p>
              <a:r>
                <a:rPr lang="en-US" sz="1000" dirty="0"/>
                <a:t>    </a:t>
              </a:r>
              <a:r>
                <a:rPr lang="en-US" sz="1000" b="1" dirty="0" err="1"/>
                <a:t>EDADesCadSim</a:t>
              </a:r>
              <a:r>
                <a:rPr lang="en-US" sz="1000" dirty="0"/>
                <a:t> dataset (specification)</a:t>
              </a:r>
            </a:p>
            <a:p>
              <a:r>
                <a:rPr lang="en-US" sz="1000" dirty="0"/>
                <a:t>    </a:t>
              </a:r>
              <a:r>
                <a:rPr lang="en-US" sz="1000" b="1" dirty="0"/>
                <a:t>PDF</a:t>
              </a:r>
              <a:r>
                <a:rPr lang="en-US" sz="1000" dirty="0"/>
                <a:t> dataset (rendering)</a:t>
              </a:r>
            </a:p>
          </p:txBody>
        </p:sp>
        <p:pic>
          <p:nvPicPr>
            <p:cNvPr id="9" name="Picture 8" descr="A red and white logo&#10;&#10;Description automatically generated with low confidence">
              <a:extLst>
                <a:ext uri="{FF2B5EF4-FFF2-40B4-BE49-F238E27FC236}">
                  <a16:creationId xmlns:a16="http://schemas.microsoft.com/office/drawing/2014/main" id="{187883C7-491F-4681-AF9D-74B16235F54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648574" y="1859053"/>
              <a:ext cx="457200" cy="455681"/>
            </a:xfrm>
            <a:prstGeom prst="rect">
              <a:avLst/>
            </a:prstGeom>
            <a:effectLst/>
            <a:scene3d>
              <a:camera prst="orthographicFront"/>
              <a:lightRig rig="threePt" dir="t"/>
            </a:scene3d>
            <a:sp3d>
              <a:bevelT/>
            </a:sp3d>
          </p:spPr>
        </p:pic>
      </p:grpSp>
      <p:grpSp>
        <p:nvGrpSpPr>
          <p:cNvPr id="27" name="Group 26">
            <a:extLst>
              <a:ext uri="{FF2B5EF4-FFF2-40B4-BE49-F238E27FC236}">
                <a16:creationId xmlns:a16="http://schemas.microsoft.com/office/drawing/2014/main" id="{52BE7C8C-3375-4063-B8CC-D219EC47DE15}"/>
              </a:ext>
            </a:extLst>
          </p:cNvPr>
          <p:cNvGrpSpPr/>
          <p:nvPr/>
        </p:nvGrpSpPr>
        <p:grpSpPr>
          <a:xfrm>
            <a:off x="8852170" y="2966167"/>
            <a:ext cx="3193390" cy="1126462"/>
            <a:chOff x="8852170" y="2966167"/>
            <a:chExt cx="3193390" cy="1126462"/>
          </a:xfrm>
        </p:grpSpPr>
        <p:sp>
          <p:nvSpPr>
            <p:cNvPr id="90" name="TextBox 89">
              <a:extLst>
                <a:ext uri="{FF2B5EF4-FFF2-40B4-BE49-F238E27FC236}">
                  <a16:creationId xmlns:a16="http://schemas.microsoft.com/office/drawing/2014/main" id="{1A1AA6F5-C98E-42B0-A0D3-E4307152D450}"/>
                </a:ext>
              </a:extLst>
            </p:cNvPr>
            <p:cNvSpPr txBox="1"/>
            <p:nvPr/>
          </p:nvSpPr>
          <p:spPr>
            <a:xfrm>
              <a:off x="8852170" y="2966167"/>
              <a:ext cx="3193390" cy="1126462"/>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txBody>
            <a:bodyPr wrap="square" lIns="548640" tIns="9144" rIns="0" bIns="9144" rtlCol="0">
              <a:spAutoFit/>
            </a:bodyPr>
            <a:lstStyle/>
            <a:p>
              <a:r>
                <a:rPr lang="en-US" sz="1200" b="1" u="sng" dirty="0"/>
                <a:t>CCA NX</a:t>
              </a:r>
            </a:p>
            <a:p>
              <a:r>
                <a:rPr lang="en-US" sz="1000" b="1" dirty="0"/>
                <a:t>EBOM</a:t>
              </a:r>
              <a:r>
                <a:rPr lang="en-US" sz="1000" dirty="0"/>
                <a:t>, base &amp; dash ID</a:t>
              </a:r>
            </a:p>
            <a:p>
              <a:r>
                <a:rPr lang="en-US" sz="1000" dirty="0"/>
                <a:t>  Moog item revision (</a:t>
              </a:r>
              <a:r>
                <a:rPr lang="en-US" sz="1000" b="1" dirty="0"/>
                <a:t>AD4_Mech_PartRevision</a:t>
              </a:r>
              <a:r>
                <a:rPr lang="en-US" sz="1000" dirty="0"/>
                <a:t>)</a:t>
              </a:r>
            </a:p>
            <a:p>
              <a:r>
                <a:rPr lang="en-US" sz="1000" dirty="0"/>
                <a:t>    </a:t>
              </a:r>
              <a:r>
                <a:rPr lang="en-US" sz="1000" b="1" dirty="0" err="1"/>
                <a:t>BOMViewRevision</a:t>
              </a:r>
              <a:r>
                <a:rPr lang="en-US" sz="1000" dirty="0"/>
                <a:t> dataset</a:t>
              </a:r>
            </a:p>
            <a:p>
              <a:r>
                <a:rPr lang="en-US" sz="1000" dirty="0"/>
                <a:t>    </a:t>
              </a:r>
              <a:r>
                <a:rPr lang="en-US" sz="1000" b="1" dirty="0"/>
                <a:t>UGMASTER</a:t>
              </a:r>
              <a:r>
                <a:rPr lang="en-US" sz="1000" dirty="0"/>
                <a:t> dataset (specification)</a:t>
              </a:r>
            </a:p>
            <a:p>
              <a:r>
                <a:rPr lang="en-US" sz="1000" dirty="0"/>
                <a:t>    </a:t>
              </a:r>
              <a:r>
                <a:rPr lang="en-US" sz="1000" b="1" dirty="0"/>
                <a:t>UGPART</a:t>
              </a:r>
              <a:r>
                <a:rPr lang="en-US" sz="1000" dirty="0"/>
                <a:t> dataset (specification)</a:t>
              </a:r>
            </a:p>
            <a:p>
              <a:r>
                <a:rPr lang="en-US" sz="1000" dirty="0"/>
                <a:t>    </a:t>
              </a:r>
              <a:r>
                <a:rPr lang="en-US" sz="1000" b="1" dirty="0"/>
                <a:t>PDF</a:t>
              </a:r>
              <a:r>
                <a:rPr lang="en-US" sz="1000" dirty="0"/>
                <a:t> dataset (rendering)</a:t>
              </a:r>
            </a:p>
          </p:txBody>
        </p:sp>
        <p:pic>
          <p:nvPicPr>
            <p:cNvPr id="89" name="Picture 88" descr="A red and white logo&#10;&#10;Description automatically generated with low confidence">
              <a:extLst>
                <a:ext uri="{FF2B5EF4-FFF2-40B4-BE49-F238E27FC236}">
                  <a16:creationId xmlns:a16="http://schemas.microsoft.com/office/drawing/2014/main" id="{CEA3A6A1-B4C8-4850-A18B-1E44567C11B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900810" y="3018096"/>
              <a:ext cx="457200" cy="455681"/>
            </a:xfrm>
            <a:prstGeom prst="rect">
              <a:avLst/>
            </a:prstGeom>
            <a:effectLst>
              <a:outerShdw blurRad="76200" dir="13500000" sy="23000" kx="1200000" algn="br" rotWithShape="0">
                <a:prstClr val="black">
                  <a:alpha val="20000"/>
                </a:prstClr>
              </a:outerShdw>
            </a:effectLst>
            <a:scene3d>
              <a:camera prst="orthographicFront"/>
              <a:lightRig rig="threePt" dir="t"/>
            </a:scene3d>
            <a:sp3d>
              <a:bevelT/>
            </a:sp3d>
          </p:spPr>
        </p:pic>
      </p:grpSp>
    </p:spTree>
    <p:extLst>
      <p:ext uri="{BB962C8B-B14F-4D97-AF65-F5344CB8AC3E}">
        <p14:creationId xmlns:p14="http://schemas.microsoft.com/office/powerpoint/2010/main" val="475614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1DBD05A-399D-482B-BC56-51B303B80DAA}"/>
              </a:ext>
            </a:extLst>
          </p:cNvPr>
          <p:cNvSpPr txBox="1"/>
          <p:nvPr/>
        </p:nvSpPr>
        <p:spPr>
          <a:xfrm>
            <a:off x="5724889" y="3167087"/>
            <a:ext cx="2172590" cy="369332"/>
          </a:xfrm>
          <a:prstGeom prst="rect">
            <a:avLst/>
          </a:prstGeom>
          <a:solidFill>
            <a:schemeClr val="bg1"/>
          </a:solidFill>
        </p:spPr>
        <p:txBody>
          <a:bodyPr wrap="square" rtlCol="0">
            <a:spAutoFit/>
          </a:bodyPr>
          <a:lstStyle/>
          <a:p>
            <a:r>
              <a:rPr lang="en-IE" dirty="0"/>
              <a:t>OrCAD – Variant 002</a:t>
            </a:r>
            <a:endParaRPr lang="en-US" dirty="0"/>
          </a:p>
        </p:txBody>
      </p:sp>
      <p:pic>
        <p:nvPicPr>
          <p:cNvPr id="15" name="Picture 14">
            <a:extLst>
              <a:ext uri="{FF2B5EF4-FFF2-40B4-BE49-F238E27FC236}">
                <a16:creationId xmlns:a16="http://schemas.microsoft.com/office/drawing/2014/main" id="{1A445EFA-77F0-43A9-A905-67EDD6072165}"/>
              </a:ext>
            </a:extLst>
          </p:cNvPr>
          <p:cNvPicPr>
            <a:picLocks noChangeAspect="1"/>
          </p:cNvPicPr>
          <p:nvPr/>
        </p:nvPicPr>
        <p:blipFill>
          <a:blip r:embed="rId2"/>
          <a:stretch>
            <a:fillRect/>
          </a:stretch>
        </p:blipFill>
        <p:spPr>
          <a:xfrm>
            <a:off x="5444136" y="3536419"/>
            <a:ext cx="2580051" cy="2277258"/>
          </a:xfrm>
          <a:prstGeom prst="rect">
            <a:avLst/>
          </a:prstGeom>
          <a:ln>
            <a:solidFill>
              <a:schemeClr val="accent1"/>
            </a:solidFill>
          </a:ln>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BA521E14-3B4D-41D0-B2A0-32DF8B151E43}"/>
              </a:ext>
            </a:extLst>
          </p:cNvPr>
          <p:cNvSpPr txBox="1"/>
          <p:nvPr/>
        </p:nvSpPr>
        <p:spPr>
          <a:xfrm>
            <a:off x="286472" y="572673"/>
            <a:ext cx="11134723" cy="1569660"/>
          </a:xfrm>
          <a:prstGeom prst="rect">
            <a:avLst/>
          </a:prstGeom>
          <a:noFill/>
        </p:spPr>
        <p:txBody>
          <a:bodyPr wrap="square" rtlCol="0">
            <a:spAutoFit/>
          </a:bodyPr>
          <a:lstStyle/>
          <a:p>
            <a:pPr marL="228600" indent="-228600">
              <a:buFont typeface="+mj-lt"/>
              <a:buAutoNum type="arabicPeriod"/>
            </a:pPr>
            <a:r>
              <a:rPr lang="en-IE" sz="1200" dirty="0"/>
              <a:t>T</a:t>
            </a:r>
            <a:r>
              <a:rPr lang="en-US" sz="1200" dirty="0"/>
              <a:t>he bom is authored in OrCAD (or in future, and System Capture), there will be a separate bom for each bom/schematic variant. Each bom may also include alternates. These </a:t>
            </a:r>
            <a:r>
              <a:rPr lang="en-US" sz="1200" dirty="0" err="1"/>
              <a:t>boms</a:t>
            </a:r>
            <a:r>
              <a:rPr lang="en-US" sz="1200" dirty="0"/>
              <a:t> are loaded directly into Teamcenter (through EDA Gateway?)</a:t>
            </a:r>
          </a:p>
          <a:p>
            <a:pPr marL="228600" indent="-228600">
              <a:buFont typeface="+mj-lt"/>
              <a:buAutoNum type="arabicPeriod"/>
            </a:pPr>
            <a:r>
              <a:rPr lang="en-US" sz="1200" dirty="0"/>
              <a:t>For designs with variants, the schematic will contain the Core Design and variants are managed through OrCAD’s Part Manager</a:t>
            </a:r>
          </a:p>
          <a:p>
            <a:pPr marL="228600" indent="-228600">
              <a:buFont typeface="+mj-lt"/>
              <a:buAutoNum type="arabicPeriod"/>
            </a:pPr>
            <a:r>
              <a:rPr lang="en-US" sz="1200" dirty="0"/>
              <a:t>The Allegro PCB is driven from the Core Design, i.e., no Variant information is present, other than in the </a:t>
            </a:r>
            <a:r>
              <a:rPr lang="en-US" sz="1200" dirty="0" err="1"/>
              <a:t>Variants.LST</a:t>
            </a:r>
            <a:r>
              <a:rPr lang="en-US" sz="1200" dirty="0"/>
              <a:t> file, which lists which parts are stuffed in each variant, the part numbers should not be included as these will be </a:t>
            </a:r>
            <a:r>
              <a:rPr lang="en-US" sz="1200" b="1" dirty="0"/>
              <a:t>only from the Core Design</a:t>
            </a:r>
            <a:r>
              <a:rPr lang="en-US" sz="1200" dirty="0"/>
              <a:t>, with no reference to any variant part numbers</a:t>
            </a:r>
          </a:p>
          <a:p>
            <a:pPr marL="228600" indent="-228600">
              <a:buFont typeface="+mj-lt"/>
              <a:buAutoNum type="arabicPeriod"/>
            </a:pPr>
            <a:r>
              <a:rPr lang="en-US" sz="1200" dirty="0"/>
              <a:t>The Allegro brd file generates the IDX file which in turn is imported to either NX or SolidWorks, but as per #3 only part numbers from the Core Design are present so the resultant NX (or SolidWorks) model contains Core Part Numbers only, the actual part numbers for the Variant comes from OrCAD/Teamcenter. Therefore, it is preferable NOT to transfer part numbers from Allegro, as these may not be correct (depending on Variant configuration) and may cause confusion</a:t>
            </a:r>
          </a:p>
        </p:txBody>
      </p:sp>
      <p:sp>
        <p:nvSpPr>
          <p:cNvPr id="5" name="TextBox 4">
            <a:extLst>
              <a:ext uri="{FF2B5EF4-FFF2-40B4-BE49-F238E27FC236}">
                <a16:creationId xmlns:a16="http://schemas.microsoft.com/office/drawing/2014/main" id="{70F1425C-27DC-4418-90A9-1B2819C8B0EA}"/>
              </a:ext>
            </a:extLst>
          </p:cNvPr>
          <p:cNvSpPr txBox="1"/>
          <p:nvPr/>
        </p:nvSpPr>
        <p:spPr>
          <a:xfrm>
            <a:off x="305927" y="216629"/>
            <a:ext cx="3860720" cy="369332"/>
          </a:xfrm>
          <a:prstGeom prst="rect">
            <a:avLst/>
          </a:prstGeom>
          <a:noFill/>
        </p:spPr>
        <p:txBody>
          <a:bodyPr wrap="square" rtlCol="0">
            <a:spAutoFit/>
          </a:bodyPr>
          <a:lstStyle/>
          <a:p>
            <a:r>
              <a:rPr lang="en-US" b="1" dirty="0"/>
              <a:t>Notes</a:t>
            </a:r>
          </a:p>
        </p:txBody>
      </p:sp>
      <p:sp>
        <p:nvSpPr>
          <p:cNvPr id="8" name="TextBox 7">
            <a:extLst>
              <a:ext uri="{FF2B5EF4-FFF2-40B4-BE49-F238E27FC236}">
                <a16:creationId xmlns:a16="http://schemas.microsoft.com/office/drawing/2014/main" id="{5F664801-A361-44C2-95CB-5FFE46421E61}"/>
              </a:ext>
            </a:extLst>
          </p:cNvPr>
          <p:cNvSpPr txBox="1"/>
          <p:nvPr/>
        </p:nvSpPr>
        <p:spPr>
          <a:xfrm>
            <a:off x="3204478" y="3081736"/>
            <a:ext cx="2393703" cy="369332"/>
          </a:xfrm>
          <a:prstGeom prst="rect">
            <a:avLst/>
          </a:prstGeom>
          <a:noFill/>
        </p:spPr>
        <p:txBody>
          <a:bodyPr wrap="square" rtlCol="0">
            <a:spAutoFit/>
          </a:bodyPr>
          <a:lstStyle/>
          <a:p>
            <a:r>
              <a:rPr lang="en-IE" dirty="0"/>
              <a:t>OrCAD – Variant 001</a:t>
            </a:r>
            <a:endParaRPr lang="en-US" dirty="0"/>
          </a:p>
        </p:txBody>
      </p:sp>
      <p:sp>
        <p:nvSpPr>
          <p:cNvPr id="9" name="TextBox 8">
            <a:extLst>
              <a:ext uri="{FF2B5EF4-FFF2-40B4-BE49-F238E27FC236}">
                <a16:creationId xmlns:a16="http://schemas.microsoft.com/office/drawing/2014/main" id="{394207C4-7106-4153-BCF4-0C1FA65FFC45}"/>
              </a:ext>
            </a:extLst>
          </p:cNvPr>
          <p:cNvSpPr txBox="1"/>
          <p:nvPr/>
        </p:nvSpPr>
        <p:spPr>
          <a:xfrm>
            <a:off x="9904460" y="3127861"/>
            <a:ext cx="1063256" cy="369332"/>
          </a:xfrm>
          <a:prstGeom prst="rect">
            <a:avLst/>
          </a:prstGeom>
          <a:noFill/>
        </p:spPr>
        <p:txBody>
          <a:bodyPr wrap="square" rtlCol="0">
            <a:spAutoFit/>
          </a:bodyPr>
          <a:lstStyle/>
          <a:p>
            <a:r>
              <a:rPr lang="en-IE" dirty="0"/>
              <a:t>NX</a:t>
            </a:r>
            <a:endParaRPr lang="en-US" dirty="0"/>
          </a:p>
        </p:txBody>
      </p:sp>
      <p:sp>
        <p:nvSpPr>
          <p:cNvPr id="11" name="TextBox 10">
            <a:extLst>
              <a:ext uri="{FF2B5EF4-FFF2-40B4-BE49-F238E27FC236}">
                <a16:creationId xmlns:a16="http://schemas.microsoft.com/office/drawing/2014/main" id="{E1BEA574-9FF6-476C-AE4D-826269FA1E15}"/>
              </a:ext>
            </a:extLst>
          </p:cNvPr>
          <p:cNvSpPr txBox="1"/>
          <p:nvPr/>
        </p:nvSpPr>
        <p:spPr>
          <a:xfrm>
            <a:off x="305927" y="2286636"/>
            <a:ext cx="11370449" cy="461665"/>
          </a:xfrm>
          <a:prstGeom prst="rect">
            <a:avLst/>
          </a:prstGeom>
          <a:noFill/>
        </p:spPr>
        <p:txBody>
          <a:bodyPr wrap="square" rtlCol="0">
            <a:spAutoFit/>
          </a:bodyPr>
          <a:lstStyle/>
          <a:p>
            <a:r>
              <a:rPr lang="en-IE" sz="1200" dirty="0"/>
              <a:t>Note the OrCAD bom has different part numbers for the Core, Variant 001 and Variant 002. Because only the Core properties get transferred to NX the part numbers in the Assembly Navigator refer to the Core only, there is no reference to Variant Part Numbers. The Variant Parts are available only from OrCAD and Teamcenter.</a:t>
            </a:r>
          </a:p>
        </p:txBody>
      </p:sp>
      <p:pic>
        <p:nvPicPr>
          <p:cNvPr id="13" name="Picture 12">
            <a:extLst>
              <a:ext uri="{FF2B5EF4-FFF2-40B4-BE49-F238E27FC236}">
                <a16:creationId xmlns:a16="http://schemas.microsoft.com/office/drawing/2014/main" id="{BA2B1970-D71A-40DD-B2BE-5E9F37979535}"/>
              </a:ext>
            </a:extLst>
          </p:cNvPr>
          <p:cNvPicPr>
            <a:picLocks noChangeAspect="1"/>
          </p:cNvPicPr>
          <p:nvPr/>
        </p:nvPicPr>
        <p:blipFill>
          <a:blip r:embed="rId3"/>
          <a:stretch>
            <a:fillRect/>
          </a:stretch>
        </p:blipFill>
        <p:spPr>
          <a:xfrm>
            <a:off x="2746878" y="3401411"/>
            <a:ext cx="2851303" cy="2277257"/>
          </a:xfrm>
          <a:prstGeom prst="rect">
            <a:avLst/>
          </a:prstGeom>
          <a:ln>
            <a:solidFill>
              <a:schemeClr val="accent1"/>
            </a:solidFill>
          </a:ln>
          <a:effectLst>
            <a:outerShdw blurRad="50800" dist="38100" dir="2700000" algn="tl" rotWithShape="0">
              <a:prstClr val="black">
                <a:alpha val="40000"/>
              </a:prstClr>
            </a:outerShdw>
          </a:effectLst>
        </p:spPr>
      </p:pic>
      <p:sp>
        <p:nvSpPr>
          <p:cNvPr id="19" name="TextBox 18">
            <a:extLst>
              <a:ext uri="{FF2B5EF4-FFF2-40B4-BE49-F238E27FC236}">
                <a16:creationId xmlns:a16="http://schemas.microsoft.com/office/drawing/2014/main" id="{4B9EA6C9-1B39-46EF-B8F7-583D89B8B766}"/>
              </a:ext>
            </a:extLst>
          </p:cNvPr>
          <p:cNvSpPr txBox="1"/>
          <p:nvPr/>
        </p:nvSpPr>
        <p:spPr>
          <a:xfrm>
            <a:off x="810775" y="2897070"/>
            <a:ext cx="2393703" cy="369332"/>
          </a:xfrm>
          <a:prstGeom prst="rect">
            <a:avLst/>
          </a:prstGeom>
          <a:noFill/>
        </p:spPr>
        <p:txBody>
          <a:bodyPr wrap="square" rtlCol="0">
            <a:spAutoFit/>
          </a:bodyPr>
          <a:lstStyle/>
          <a:p>
            <a:r>
              <a:rPr lang="en-IE" dirty="0"/>
              <a:t>OrCAD – Core</a:t>
            </a:r>
            <a:endParaRPr lang="en-US" dirty="0"/>
          </a:p>
        </p:txBody>
      </p:sp>
      <p:pic>
        <p:nvPicPr>
          <p:cNvPr id="18" name="Picture 17">
            <a:extLst>
              <a:ext uri="{FF2B5EF4-FFF2-40B4-BE49-F238E27FC236}">
                <a16:creationId xmlns:a16="http://schemas.microsoft.com/office/drawing/2014/main" id="{27B0A9DA-2887-4433-9757-9B81AB52A6E8}"/>
              </a:ext>
            </a:extLst>
          </p:cNvPr>
          <p:cNvPicPr>
            <a:picLocks noChangeAspect="1"/>
          </p:cNvPicPr>
          <p:nvPr/>
        </p:nvPicPr>
        <p:blipFill>
          <a:blip r:embed="rId4"/>
          <a:stretch>
            <a:fillRect/>
          </a:stretch>
        </p:blipFill>
        <p:spPr>
          <a:xfrm>
            <a:off x="313429" y="3266402"/>
            <a:ext cx="2575328" cy="2277257"/>
          </a:xfrm>
          <a:prstGeom prst="rect">
            <a:avLst/>
          </a:prstGeom>
          <a:ln>
            <a:solidFill>
              <a:schemeClr val="accent1"/>
            </a:solidFill>
          </a:ln>
          <a:effectLst>
            <a:outerShdw blurRad="50800" dist="38100" dir="2700000" algn="tl" rotWithShape="0">
              <a:prstClr val="black">
                <a:alpha val="40000"/>
              </a:prstClr>
            </a:outerShdw>
          </a:effectLst>
        </p:spPr>
      </p:pic>
      <p:sp>
        <p:nvSpPr>
          <p:cNvPr id="14" name="TextBox 13">
            <a:extLst>
              <a:ext uri="{FF2B5EF4-FFF2-40B4-BE49-F238E27FC236}">
                <a16:creationId xmlns:a16="http://schemas.microsoft.com/office/drawing/2014/main" id="{E3E85DE0-66CF-4E21-94F6-1B3C805C39A5}"/>
              </a:ext>
            </a:extLst>
          </p:cNvPr>
          <p:cNvSpPr txBox="1"/>
          <p:nvPr/>
        </p:nvSpPr>
        <p:spPr>
          <a:xfrm>
            <a:off x="296362" y="5628487"/>
            <a:ext cx="2721768" cy="646331"/>
          </a:xfrm>
          <a:prstGeom prst="rect">
            <a:avLst/>
          </a:prstGeom>
          <a:noFill/>
        </p:spPr>
        <p:txBody>
          <a:bodyPr wrap="square" rtlCol="0">
            <a:spAutoFit/>
          </a:bodyPr>
          <a:lstStyle/>
          <a:p>
            <a:r>
              <a:rPr lang="en-IE" sz="1200" dirty="0"/>
              <a:t>In a Variant Managed Schematic, the Core is not used to generate the bom, the bom is created from the Variants</a:t>
            </a:r>
            <a:endParaRPr lang="en-US" sz="1200" dirty="0">
              <a:solidFill>
                <a:srgbClr val="FF0000"/>
              </a:solidFill>
            </a:endParaRPr>
          </a:p>
        </p:txBody>
      </p:sp>
      <p:sp>
        <p:nvSpPr>
          <p:cNvPr id="17" name="TextBox 16">
            <a:extLst>
              <a:ext uri="{FF2B5EF4-FFF2-40B4-BE49-F238E27FC236}">
                <a16:creationId xmlns:a16="http://schemas.microsoft.com/office/drawing/2014/main" id="{E6737CD9-439A-41AD-AD59-B9F44CA80A0C}"/>
              </a:ext>
            </a:extLst>
          </p:cNvPr>
          <p:cNvSpPr txBox="1"/>
          <p:nvPr/>
        </p:nvSpPr>
        <p:spPr>
          <a:xfrm>
            <a:off x="3204478" y="5863334"/>
            <a:ext cx="2393703" cy="369332"/>
          </a:xfrm>
          <a:prstGeom prst="rect">
            <a:avLst/>
          </a:prstGeom>
          <a:noFill/>
        </p:spPr>
        <p:txBody>
          <a:bodyPr wrap="square" rtlCol="0">
            <a:spAutoFit/>
          </a:bodyPr>
          <a:lstStyle/>
          <a:p>
            <a:r>
              <a:rPr lang="en-IE" dirty="0"/>
              <a:t>Bom – Variant 001</a:t>
            </a:r>
            <a:endParaRPr lang="en-US" dirty="0"/>
          </a:p>
        </p:txBody>
      </p:sp>
      <p:sp>
        <p:nvSpPr>
          <p:cNvPr id="20" name="TextBox 19">
            <a:extLst>
              <a:ext uri="{FF2B5EF4-FFF2-40B4-BE49-F238E27FC236}">
                <a16:creationId xmlns:a16="http://schemas.microsoft.com/office/drawing/2014/main" id="{3E8BEC95-5006-4AEB-93F9-0730E0F99B25}"/>
              </a:ext>
            </a:extLst>
          </p:cNvPr>
          <p:cNvSpPr txBox="1"/>
          <p:nvPr/>
        </p:nvSpPr>
        <p:spPr>
          <a:xfrm>
            <a:off x="5853833" y="5863334"/>
            <a:ext cx="2393703" cy="369332"/>
          </a:xfrm>
          <a:prstGeom prst="rect">
            <a:avLst/>
          </a:prstGeom>
          <a:noFill/>
        </p:spPr>
        <p:txBody>
          <a:bodyPr wrap="square" rtlCol="0">
            <a:spAutoFit/>
          </a:bodyPr>
          <a:lstStyle/>
          <a:p>
            <a:r>
              <a:rPr lang="en-IE" dirty="0"/>
              <a:t>Bom – Variant 002</a:t>
            </a:r>
            <a:endParaRPr lang="en-US" dirty="0"/>
          </a:p>
        </p:txBody>
      </p:sp>
      <p:sp>
        <p:nvSpPr>
          <p:cNvPr id="23" name="TextBox 22">
            <a:extLst>
              <a:ext uri="{FF2B5EF4-FFF2-40B4-BE49-F238E27FC236}">
                <a16:creationId xmlns:a16="http://schemas.microsoft.com/office/drawing/2014/main" id="{19BD9423-57C2-4F8B-A902-28793D50DD0F}"/>
              </a:ext>
            </a:extLst>
          </p:cNvPr>
          <p:cNvSpPr txBox="1"/>
          <p:nvPr/>
        </p:nvSpPr>
        <p:spPr>
          <a:xfrm>
            <a:off x="8296758" y="5316276"/>
            <a:ext cx="3765540" cy="830997"/>
          </a:xfrm>
          <a:prstGeom prst="rect">
            <a:avLst/>
          </a:prstGeom>
          <a:noFill/>
        </p:spPr>
        <p:txBody>
          <a:bodyPr wrap="square" rtlCol="0">
            <a:spAutoFit/>
          </a:bodyPr>
          <a:lstStyle/>
          <a:p>
            <a:r>
              <a:rPr lang="en-IE" sz="1200" dirty="0"/>
              <a:t>The data transferred through idx is generated from the Core schematic, no Variant information is present (or available). Part Numbers are not transferred so as to not cause confusion (with possibly incorrect Part Numbers)</a:t>
            </a:r>
            <a:endParaRPr lang="en-US" sz="1200" dirty="0">
              <a:solidFill>
                <a:srgbClr val="FF0000"/>
              </a:solidFill>
            </a:endParaRPr>
          </a:p>
        </p:txBody>
      </p:sp>
      <p:pic>
        <p:nvPicPr>
          <p:cNvPr id="3" name="Picture 2">
            <a:extLst>
              <a:ext uri="{FF2B5EF4-FFF2-40B4-BE49-F238E27FC236}">
                <a16:creationId xmlns:a16="http://schemas.microsoft.com/office/drawing/2014/main" id="{E5B73749-2464-403D-8250-C4777FDD8566}"/>
              </a:ext>
            </a:extLst>
          </p:cNvPr>
          <p:cNvPicPr>
            <a:picLocks noChangeAspect="1"/>
          </p:cNvPicPr>
          <p:nvPr/>
        </p:nvPicPr>
        <p:blipFill>
          <a:blip r:embed="rId5"/>
          <a:stretch>
            <a:fillRect/>
          </a:stretch>
        </p:blipFill>
        <p:spPr>
          <a:xfrm>
            <a:off x="8514471" y="3486596"/>
            <a:ext cx="3161905" cy="1733333"/>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41605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700135" y="3772754"/>
            <a:ext cx="5266667" cy="2980952"/>
          </a:xfrm>
          <a:prstGeom prst="rect">
            <a:avLst/>
          </a:prstGeom>
        </p:spPr>
      </p:pic>
      <p:sp>
        <p:nvSpPr>
          <p:cNvPr id="3" name="Title 2"/>
          <p:cNvSpPr>
            <a:spLocks noGrp="1"/>
          </p:cNvSpPr>
          <p:nvPr>
            <p:ph type="title"/>
          </p:nvPr>
        </p:nvSpPr>
        <p:spPr>
          <a:xfrm>
            <a:off x="838200" y="16328"/>
            <a:ext cx="10515600" cy="1325563"/>
          </a:xfrm>
        </p:spPr>
        <p:txBody>
          <a:bodyPr>
            <a:normAutofit/>
          </a:bodyPr>
          <a:lstStyle/>
          <a:p>
            <a:r>
              <a:rPr lang="en-US" sz="3200" dirty="0"/>
              <a:t>Explore ECAD-TC-MCAD geometry reuse for </a:t>
            </a:r>
            <a:br>
              <a:rPr lang="en-US" sz="3200" dirty="0"/>
            </a:br>
            <a:r>
              <a:rPr lang="en-US" sz="3200" dirty="0"/>
              <a:t>ECAD defined CCA Product Structures (Paul Bock)</a:t>
            </a:r>
            <a:endParaRPr lang="en-US" dirty="0"/>
          </a:p>
        </p:txBody>
      </p:sp>
      <p:sp>
        <p:nvSpPr>
          <p:cNvPr id="4" name="Slide Number Placeholder 3"/>
          <p:cNvSpPr>
            <a:spLocks noGrp="1"/>
          </p:cNvSpPr>
          <p:nvPr>
            <p:ph type="sldNum" sz="quarter" idx="12"/>
          </p:nvPr>
        </p:nvSpPr>
        <p:spPr>
          <a:xfrm>
            <a:off x="8610600" y="6007553"/>
            <a:ext cx="2743200" cy="365125"/>
          </a:xfrm>
        </p:spPr>
        <p:txBody>
          <a:bodyPr/>
          <a:lstStyle/>
          <a:p>
            <a:fld id="{21F87437-2B46-421F-99CE-C19BD01EA765}" type="slidenum">
              <a:rPr lang="en-US" smtClean="0"/>
              <a:t>5</a:t>
            </a:fld>
            <a:endParaRPr lang="en-US" dirty="0"/>
          </a:p>
        </p:txBody>
      </p:sp>
      <p:pic>
        <p:nvPicPr>
          <p:cNvPr id="4098" name="Picture 2" descr="C:\Users\pbock\AppData\Local\Temp\SNAGHTML38b805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93" y="1311577"/>
            <a:ext cx="6179322" cy="4552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6700135" y="1105361"/>
            <a:ext cx="5266667" cy="3038095"/>
          </a:xfrm>
          <a:prstGeom prst="rect">
            <a:avLst/>
          </a:prstGeom>
        </p:spPr>
      </p:pic>
      <p:pic>
        <p:nvPicPr>
          <p:cNvPr id="4100" name="Picture 4" descr="C:\Users\pbock\AppData\Local\Temp\SNAGHTML4fad329.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7270" y="2591081"/>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637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ction xmlns="a33a83c5-462d-4432-84d3-85081734b8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9E9DE6BA11904438D21BFD973FD3228" ma:contentTypeVersion="2" ma:contentTypeDescription="Create a new document." ma:contentTypeScope="" ma:versionID="a035eed7b65e2e9280e34a64a08c80f8">
  <xsd:schema xmlns:xsd="http://www.w3.org/2001/XMLSchema" xmlns:xs="http://www.w3.org/2001/XMLSchema" xmlns:p="http://schemas.microsoft.com/office/2006/metadata/properties" xmlns:ns2="a33a83c5-462d-4432-84d3-85081734b8cc" targetNamespace="http://schemas.microsoft.com/office/2006/metadata/properties" ma:root="true" ma:fieldsID="1515ff434327be922dc9d9c00ac8346c" ns2:_="">
    <xsd:import namespace="a33a83c5-462d-4432-84d3-85081734b8cc"/>
    <xsd:element name="properties">
      <xsd:complexType>
        <xsd:sequence>
          <xsd:element name="documentManagement">
            <xsd:complexType>
              <xsd:all>
                <xsd:element ref="ns2:Se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3a83c5-462d-4432-84d3-85081734b8cc" elementFormDefault="qualified">
    <xsd:import namespace="http://schemas.microsoft.com/office/2006/documentManagement/types"/>
    <xsd:import namespace="http://schemas.microsoft.com/office/infopath/2007/PartnerControls"/>
    <xsd:element name="Section" ma:index="8" nillable="true" ma:displayName="Section" ma:format="Dropdown" ma:indexed="true" ma:internalName="Section">
      <xsd:simpleType>
        <xsd:restriction base="dms:Choice">
          <xsd:enumeration value="General"/>
          <xsd:enumeration value="1. Product Development Process Overview"/>
          <xsd:enumeration value="2. Type of Businesses"/>
          <xsd:enumeration value="3. Customer Data"/>
          <xsd:enumeration value="4. Regulatory Compliance"/>
          <xsd:enumeration value="5. Product Portfolio Overview"/>
          <xsd:enumeration value="6. Program Overview"/>
          <xsd:enumeration value="7. Data Flow from Req – Prod"/>
          <xsd:enumeration value="8. Organization"/>
          <xsd:enumeration value="9. Process Documentation"/>
          <xsd:enumeration value="10. System Architecture"/>
          <xsd:enumeration value="11. Overall IT Landscape"/>
          <xsd:enumeration value="12. Methodology Documentation"/>
          <xsd:enumeration value="13. Reference Process Systems Engineering"/>
          <xsd:enumeration value="14. Cadence Documentation of Req"/>
          <xsd:enumeration value="15. Used SAFe Framework"/>
          <xsd:enumeration value="16. Roles and Responsibiliti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9"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D54A4E-BA6F-4D32-A360-C30B9A32DAD8}">
  <ds:schemaRefs>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http://purl.org/dc/terms/"/>
    <ds:schemaRef ds:uri="http://www.w3.org/XML/1998/namespace"/>
    <ds:schemaRef ds:uri="a33a83c5-462d-4432-84d3-85081734b8cc"/>
  </ds:schemaRefs>
</ds:datastoreItem>
</file>

<file path=customXml/itemProps2.xml><?xml version="1.0" encoding="utf-8"?>
<ds:datastoreItem xmlns:ds="http://schemas.openxmlformats.org/officeDocument/2006/customXml" ds:itemID="{5951E610-A4B5-4E2E-B2FC-CD06A4868B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3a83c5-462d-4432-84d3-85081734b8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8D7C866-32B2-4427-9783-B8C7AEB629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3569</TotalTime>
  <Words>1156</Words>
  <Application>Microsoft Office PowerPoint</Application>
  <PresentationFormat>Widescreen</PresentationFormat>
  <Paragraphs>139</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Explore ECAD-TC-MCAD geometry reuse for  ECAD defined CCA Product Structures (Paul Bock)</vt:lpstr>
    </vt:vector>
  </TitlesOfParts>
  <Company>Moog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Simmonds, Chris</dc:creator>
  <cp:lastModifiedBy>Sanjeev Beemidi</cp:lastModifiedBy>
  <cp:revision>123</cp:revision>
  <cp:lastPrinted>2022-02-01T09:19:55Z</cp:lastPrinted>
  <dcterms:created xsi:type="dcterms:W3CDTF">2020-07-13T14:47:35Z</dcterms:created>
  <dcterms:modified xsi:type="dcterms:W3CDTF">2022-05-04T13:28:39Z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0x01010059E9DE6BA11904438D21BFD973FD3228</vt:lpwstr>
  </property>
  <property fmtid="{D5CDD505-2E9C-101B-9397-08002B2CF9AE}" pid="3" name="TitusGUID">
    <vt:lpwstr>ecc258f6-a239-4d79-a47d-a06ee8909dad</vt:lpwstr>
  </property>
  <property fmtid="{D5CDD505-2E9C-101B-9397-08002B2CF9AE}" pid="4" name="techData">
    <vt:lpwstr>Unknown</vt:lpwstr>
  </property>
  <property fmtid="{D5CDD505-2E9C-101B-9397-08002B2CF9AE}" pid="5" name="VisualMarking">
    <vt:lpwstr>Header</vt:lpwstr>
  </property>
</Properties>
</file>