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6"/>
  </p:notesMasterIdLst>
  <p:sldIdLst>
    <p:sldId id="2142534353" r:id="rId5"/>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Simmonds, Chris" initials="SC" lastIdx="2" clrIdx="6">
    <p:extLst>
      <p:ext uri="{19B8F6BF-5375-455C-9EA6-DF929625EA0E}">
        <p15:presenceInfo xmlns:p15="http://schemas.microsoft.com/office/powerpoint/2012/main" userId="S::csimmonds@moog.com::9b6e408a-f7f6-4f88-b8d1-0af4a3694344" providerId="AD"/>
      </p:ext>
    </p:extLst>
  </p:cmAuthor>
  <p:cmAuthor id="1" name="Jim van Oss" initials="JvO" lastIdx="30" clrIdx="0"/>
  <p:cmAuthor id="2" name="Zhou,Ziyun" initials="Z" lastIdx="1" clrIdx="1"/>
  <p:cmAuthor id="3" name="Hammond,Laurie J" initials="HJ" lastIdx="5" clrIdx="2"/>
  <p:cmAuthor id="4" name="van Oss, Jim" initials="vOJ" lastIdx="1" clrIdx="3">
    <p:extLst>
      <p:ext uri="{19B8F6BF-5375-455C-9EA6-DF929625EA0E}">
        <p15:presenceInfo xmlns:p15="http://schemas.microsoft.com/office/powerpoint/2012/main" userId="S-1-5-21-1950338453-1318509795-829154119-4712" providerId="AD"/>
      </p:ext>
    </p:extLst>
  </p:cmAuthor>
  <p:cmAuthor id="5" name="Mike Boldt" initials="MEB" lastIdx="1" clrIdx="4">
    <p:extLst>
      <p:ext uri="{19B8F6BF-5375-455C-9EA6-DF929625EA0E}">
        <p15:presenceInfo xmlns:p15="http://schemas.microsoft.com/office/powerpoint/2012/main" userId="Mike Boldt" providerId="None"/>
      </p:ext>
    </p:extLst>
  </p:cmAuthor>
  <p:cmAuthor id="6" name="van Oss, Jim" initials="vOJ [2]" lastIdx="12" clrIdx="5">
    <p:extLst>
      <p:ext uri="{19B8F6BF-5375-455C-9EA6-DF929625EA0E}">
        <p15:presenceInfo xmlns:p15="http://schemas.microsoft.com/office/powerpoint/2012/main" userId="S::jvanoss@moog.com::1358d25d-dc46-4310-9c37-d40cc8a872e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8202E"/>
    <a:srgbClr val="800000"/>
    <a:srgbClr val="C39096"/>
    <a:srgbClr val="F0F0F0"/>
    <a:srgbClr val="F6F6F6"/>
    <a:srgbClr val="A55962"/>
    <a:srgbClr val="A6A6A6"/>
    <a:srgbClr val="FFFFF3"/>
    <a:srgbClr val="87212E"/>
    <a:srgbClr val="E1C7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38" autoAdjust="0"/>
    <p:restoredTop sz="35605" autoAdjust="0"/>
  </p:normalViewPr>
  <p:slideViewPr>
    <p:cSldViewPr snapToGrid="0">
      <p:cViewPr varScale="1">
        <p:scale>
          <a:sx n="86" d="100"/>
          <a:sy n="86" d="100"/>
        </p:scale>
        <p:origin x="730" y="53"/>
      </p:cViewPr>
      <p:guideLst/>
    </p:cSldViewPr>
  </p:slideViewPr>
  <p:notesTextViewPr>
    <p:cViewPr>
      <p:scale>
        <a:sx n="125" d="100"/>
        <a:sy n="125" d="100"/>
      </p:scale>
      <p:origin x="0" y="0"/>
    </p:cViewPr>
  </p:notesTextViewPr>
  <p:sorterViewPr>
    <p:cViewPr varScale="1">
      <p:scale>
        <a:sx n="1" d="1"/>
        <a:sy n="1" d="1"/>
      </p:scale>
      <p:origin x="0" y="0"/>
    </p:cViewPr>
  </p:sorterViewPr>
  <p:notesViewPr>
    <p:cSldViewPr snapToGrid="0">
      <p:cViewPr varScale="1">
        <p:scale>
          <a:sx n="102" d="100"/>
          <a:sy n="102" d="100"/>
        </p:scale>
        <p:origin x="291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8"/>
          </a:xfrm>
          <a:prstGeom prst="rect">
            <a:avLst/>
          </a:prstGeom>
        </p:spPr>
        <p:txBody>
          <a:bodyPr vert="horz" lIns="96656" tIns="48328" rIns="96656" bIns="48328" rtlCol="0"/>
          <a:lstStyle>
            <a:lvl1pPr algn="l">
              <a:defRPr sz="1200"/>
            </a:lvl1pPr>
          </a:lstStyle>
          <a:p>
            <a:endParaRPr lang="en-US" dirty="0"/>
          </a:p>
        </p:txBody>
      </p:sp>
      <p:sp>
        <p:nvSpPr>
          <p:cNvPr id="3" name="Date Placeholder 2"/>
          <p:cNvSpPr>
            <a:spLocks noGrp="1"/>
          </p:cNvSpPr>
          <p:nvPr>
            <p:ph type="dt" idx="1"/>
          </p:nvPr>
        </p:nvSpPr>
        <p:spPr>
          <a:xfrm>
            <a:off x="4143588" y="0"/>
            <a:ext cx="3169920" cy="481728"/>
          </a:xfrm>
          <a:prstGeom prst="rect">
            <a:avLst/>
          </a:prstGeom>
        </p:spPr>
        <p:txBody>
          <a:bodyPr vert="horz" lIns="96656" tIns="48328" rIns="96656" bIns="48328" rtlCol="0"/>
          <a:lstStyle>
            <a:lvl1pPr algn="r">
              <a:defRPr sz="1200"/>
            </a:lvl1pPr>
          </a:lstStyle>
          <a:p>
            <a:fld id="{826FC3FB-9D40-4D04-A112-73F3F2053A61}" type="datetimeFigureOut">
              <a:rPr lang="en-US" smtClean="0"/>
              <a:t>5/9/2022</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6" tIns="48328" rIns="96656" bIns="48328" rtlCol="0" anchor="ctr"/>
          <a:lstStyle/>
          <a:p>
            <a:endParaRPr lang="en-US" dirty="0"/>
          </a:p>
        </p:txBody>
      </p:sp>
      <p:sp>
        <p:nvSpPr>
          <p:cNvPr id="5" name="Notes Placeholder 4"/>
          <p:cNvSpPr>
            <a:spLocks noGrp="1"/>
          </p:cNvSpPr>
          <p:nvPr>
            <p:ph type="body" sz="quarter" idx="3"/>
          </p:nvPr>
        </p:nvSpPr>
        <p:spPr>
          <a:xfrm>
            <a:off x="731520" y="4620577"/>
            <a:ext cx="5852160" cy="3780472"/>
          </a:xfrm>
          <a:prstGeom prst="rect">
            <a:avLst/>
          </a:prstGeom>
        </p:spPr>
        <p:txBody>
          <a:bodyPr vert="horz" lIns="96656" tIns="48328" rIns="96656" bIns="4832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7"/>
          </a:xfrm>
          <a:prstGeom prst="rect">
            <a:avLst/>
          </a:prstGeom>
        </p:spPr>
        <p:txBody>
          <a:bodyPr vert="horz" lIns="96656" tIns="48328" rIns="96656" bIns="48328"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588" y="9119475"/>
            <a:ext cx="3169920" cy="481727"/>
          </a:xfrm>
          <a:prstGeom prst="rect">
            <a:avLst/>
          </a:prstGeom>
        </p:spPr>
        <p:txBody>
          <a:bodyPr vert="horz" lIns="96656" tIns="48328" rIns="96656" bIns="48328" rtlCol="0" anchor="b"/>
          <a:lstStyle>
            <a:lvl1pPr algn="r">
              <a:defRPr sz="1200"/>
            </a:lvl1pPr>
          </a:lstStyle>
          <a:p>
            <a:fld id="{42FB3741-CA7E-4362-92B6-6804D06B6560}" type="slidenum">
              <a:rPr lang="en-US" smtClean="0"/>
              <a:t>‹#›</a:t>
            </a:fld>
            <a:endParaRPr lang="en-US" dirty="0"/>
          </a:p>
        </p:txBody>
      </p:sp>
    </p:spTree>
    <p:extLst>
      <p:ext uri="{BB962C8B-B14F-4D97-AF65-F5344CB8AC3E}">
        <p14:creationId xmlns:p14="http://schemas.microsoft.com/office/powerpoint/2010/main" val="3026579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0" name="Rectangle 9"/>
          <p:cNvSpPr/>
          <p:nvPr/>
        </p:nvSpPr>
        <p:spPr>
          <a:xfrm>
            <a:off x="5974813" y="3244334"/>
            <a:ext cx="242374" cy="369332"/>
          </a:xfrm>
          <a:prstGeom prst="rect">
            <a:avLst/>
          </a:prstGeom>
        </p:spPr>
        <p:txBody>
          <a:bodyPr wrap="none">
            <a:spAutoFit/>
          </a:bodyPr>
          <a:lstStyle/>
          <a:p>
            <a:r>
              <a:rPr lang="en-US" b="0" i="0" dirty="0">
                <a:solidFill>
                  <a:srgbClr val="000000"/>
                </a:solidFill>
                <a:effectLst/>
                <a:latin typeface="Times New Roman" panose="02020603050405020304" pitchFamily="18" charset="0"/>
              </a:rPr>
              <a:t> </a:t>
            </a:r>
            <a:endParaRPr lang="en-US" dirty="0"/>
          </a:p>
        </p:txBody>
      </p:sp>
      <p:sp>
        <p:nvSpPr>
          <p:cNvPr id="12" name="Rectangle 11"/>
          <p:cNvSpPr/>
          <p:nvPr/>
        </p:nvSpPr>
        <p:spPr>
          <a:xfrm>
            <a:off x="609600" y="6249631"/>
            <a:ext cx="10972800" cy="415498"/>
          </a:xfrm>
          <a:prstGeom prst="rect">
            <a:avLst/>
          </a:prstGeom>
        </p:spPr>
        <p:txBody>
          <a:bodyPr wrap="square">
            <a:spAutoFit/>
          </a:bodyPr>
          <a:lstStyle/>
          <a:p>
            <a:pPr algn="ctr"/>
            <a:r>
              <a:rPr lang="en-US" sz="900" dirty="0">
                <a:solidFill>
                  <a:schemeClr val="bg1">
                    <a:lumMod val="50000"/>
                  </a:schemeClr>
                </a:solidFill>
                <a:latin typeface="Arial" panose="020B0604020202020204" pitchFamily="34" charset="0"/>
                <a:cs typeface="Arial" panose="020B0604020202020204" pitchFamily="34" charset="0"/>
              </a:rPr>
              <a:t>MOOG PROPRIETARY AND CONFIDENTIAL INFORMATION</a:t>
            </a:r>
          </a:p>
          <a:p>
            <a:pPr algn="ctr"/>
            <a:r>
              <a:rPr lang="en-US" sz="600" dirty="0">
                <a:solidFill>
                  <a:schemeClr val="bg1">
                    <a:lumMod val="50000"/>
                  </a:schemeClr>
                </a:solidFill>
                <a:latin typeface="Arial" panose="020B0604020202020204" pitchFamily="34" charset="0"/>
                <a:cs typeface="Arial" panose="020B0604020202020204" pitchFamily="34" charset="0"/>
              </a:rPr>
              <a:t>This technical Data/Drawing/Document contains information that is proprietary to, and is the express property of Moog Inc., or Moog Inc. subsidiaries except as expressly granted by contract or by operation of law and is restricted to use by only Moog employees and other persons authorized in writing by Moog or as expressly granted by contract or by operation of law. No portion of this Data/Drawing/Document shall be reproduced or disclosed or copied or furnished in whole or in part to others or used by others for any purpose whatsoever except as specifically authorized in writing by Moog Inc. or Moog Inc. subsidiary.</a:t>
            </a:r>
            <a:endParaRPr lang="en-US" sz="600" b="0" i="0" dirty="0">
              <a:solidFill>
                <a:schemeClr val="bg1">
                  <a:lumMod val="50000"/>
                </a:schemeClr>
              </a:solidFill>
              <a:effectLst/>
              <a:latin typeface="Arial" panose="020B0604020202020204" pitchFamily="34" charset="0"/>
              <a:cs typeface="Arial" panose="020B0604020202020204" pitchFamily="34" charset="0"/>
            </a:endParaRPr>
          </a:p>
        </p:txBody>
      </p:sp>
      <p:sp>
        <p:nvSpPr>
          <p:cNvPr id="16" name="Text Placeholder 15"/>
          <p:cNvSpPr>
            <a:spLocks noGrp="1"/>
          </p:cNvSpPr>
          <p:nvPr>
            <p:ph type="body" sz="quarter" idx="10"/>
          </p:nvPr>
        </p:nvSpPr>
        <p:spPr>
          <a:xfrm>
            <a:off x="773113" y="2699407"/>
            <a:ext cx="10656887" cy="1895475"/>
          </a:xfrm>
        </p:spPr>
        <p:txBody>
          <a:bodyPr/>
          <a:lstStyle>
            <a:lvl1pPr marL="0" indent="0" algn="r">
              <a:buNone/>
              <a:defRPr sz="5300">
                <a:effectLst>
                  <a:outerShdw blurRad="38100" dist="38100" dir="2700000" algn="tl">
                    <a:srgbClr val="000000">
                      <a:alpha val="43137"/>
                    </a:srgbClr>
                  </a:outerShdw>
                </a:effectLst>
                <a:latin typeface="+mj-lt"/>
              </a:defRPr>
            </a:lvl1pPr>
          </a:lstStyle>
          <a:p>
            <a:pPr lvl="0"/>
            <a:r>
              <a:rPr lang="en-US" dirty="0"/>
              <a:t>Click to edit Master text styles</a:t>
            </a:r>
          </a:p>
        </p:txBody>
      </p:sp>
      <p:sp>
        <p:nvSpPr>
          <p:cNvPr id="18" name="Text Placeholder 17"/>
          <p:cNvSpPr>
            <a:spLocks noGrp="1"/>
          </p:cNvSpPr>
          <p:nvPr>
            <p:ph type="body" sz="quarter" idx="11"/>
          </p:nvPr>
        </p:nvSpPr>
        <p:spPr>
          <a:xfrm>
            <a:off x="767556" y="4699947"/>
            <a:ext cx="10656887" cy="1325563"/>
          </a:xfrm>
        </p:spPr>
        <p:txBody>
          <a:bodyPr>
            <a:normAutofit/>
          </a:bodyPr>
          <a:lstStyle>
            <a:lvl1pPr marL="0" indent="0" algn="r">
              <a:buNone/>
              <a:defRPr sz="2600"/>
            </a:lvl1pPr>
          </a:lstStyle>
          <a:p>
            <a:pPr lvl="0"/>
            <a:r>
              <a:rPr lang="en-US" dirty="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 y="619092"/>
            <a:ext cx="2403599" cy="1803493"/>
          </a:xfrm>
          <a:prstGeom prst="rect">
            <a:avLst/>
          </a:prstGeom>
        </p:spPr>
      </p:pic>
      <p:sp>
        <p:nvSpPr>
          <p:cNvPr id="8" name="hc" descr="This document does not contain Technical Data or Technology as defined in the ITAR Part 120.10 or EAR Part 772">
            <a:extLst>
              <a:ext uri="{FF2B5EF4-FFF2-40B4-BE49-F238E27FC236}">
                <a16:creationId xmlns:a16="http://schemas.microsoft.com/office/drawing/2014/main" id="{C949A218-980F-4994-A665-755850E4082D}"/>
              </a:ext>
            </a:extLst>
          </p:cNvPr>
          <p:cNvSpPr txBox="1"/>
          <p:nvPr userDrawn="1"/>
        </p:nvSpPr>
        <p:spPr>
          <a:xfrm>
            <a:off x="0" y="6623911"/>
            <a:ext cx="12192000" cy="215444"/>
          </a:xfrm>
          <a:prstGeom prst="rect">
            <a:avLst/>
          </a:prstGeom>
          <a:noFill/>
        </p:spPr>
        <p:txBody>
          <a:bodyPr vert="horz" rtlCol="0">
            <a:spAutoFit/>
          </a:bodyPr>
          <a:lstStyle/>
          <a:p>
            <a:pPr algn="ctr"/>
            <a:r>
              <a:rPr lang="en-US" sz="800" b="0" i="0" u="none" baseline="0" dirty="0">
                <a:solidFill>
                  <a:srgbClr val="000000"/>
                </a:solidFill>
                <a:latin typeface="Microsoft Sans Serif" panose="020B0604020202020204" pitchFamily="34" charset="0"/>
              </a:rPr>
              <a:t>This document does not contain Technical Data or Technology as defined in the ITAR Part 120.10 or EAR Part 772</a:t>
            </a:r>
          </a:p>
        </p:txBody>
      </p:sp>
    </p:spTree>
    <p:extLst>
      <p:ext uri="{BB962C8B-B14F-4D97-AF65-F5344CB8AC3E}">
        <p14:creationId xmlns:p14="http://schemas.microsoft.com/office/powerpoint/2010/main" val="339266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131"/>
          </a:xfrm>
        </p:spPr>
        <p:txBody>
          <a:bodyPr/>
          <a:lstStyle>
            <a:lvl1pPr>
              <a:defRPr b="1">
                <a:solidFill>
                  <a:srgbClr val="87212E"/>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838200" y="1062193"/>
            <a:ext cx="10515600" cy="559982"/>
          </a:xfrm>
        </p:spPr>
        <p:txBody>
          <a:bodyPr>
            <a:normAutofit/>
          </a:bodyPr>
          <a:lstStyle>
            <a:lvl1pPr marL="0" indent="0">
              <a:buNone/>
              <a:defRPr sz="3200" b="1">
                <a:solidFill>
                  <a:schemeClr val="bg1">
                    <a:lumMod val="50000"/>
                  </a:schemeClr>
                </a:solidFill>
                <a:latin typeface="+mj-lt"/>
              </a:defRPr>
            </a:lvl1pPr>
          </a:lstStyle>
          <a:p>
            <a:pPr lvl="0"/>
            <a:r>
              <a:rPr lang="en-US"/>
              <a:t>Click to edit Master text styles</a:t>
            </a: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0639" y="415741"/>
            <a:ext cx="1033161" cy="619897"/>
          </a:xfrm>
          <a:prstGeom prst="rect">
            <a:avLst/>
          </a:prstGeom>
        </p:spPr>
      </p:pic>
    </p:spTree>
    <p:extLst>
      <p:ext uri="{BB962C8B-B14F-4D97-AF65-F5344CB8AC3E}">
        <p14:creationId xmlns:p14="http://schemas.microsoft.com/office/powerpoint/2010/main" val="2251380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90854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p:nvPr>
        </p:nvSpPr>
        <p:spPr>
          <a:xfrm>
            <a:off x="838200" y="365125"/>
            <a:ext cx="10515600" cy="721131"/>
          </a:xfrm>
        </p:spPr>
        <p:txBody>
          <a:bodyPr/>
          <a:lstStyle>
            <a:lvl1pPr>
              <a:defRPr b="1">
                <a:solidFill>
                  <a:srgbClr val="87212E"/>
                </a:solidFill>
              </a:defRPr>
            </a:lvl1pPr>
          </a:lstStyle>
          <a:p>
            <a:r>
              <a:rPr lang="en-US"/>
              <a:t>Click to edit Master title style</a:t>
            </a:r>
            <a:endParaRPr lang="en-US" dirty="0"/>
          </a:p>
        </p:txBody>
      </p:sp>
      <p:sp>
        <p:nvSpPr>
          <p:cNvPr id="9" name="Text Placeholder 10"/>
          <p:cNvSpPr>
            <a:spLocks noGrp="1"/>
          </p:cNvSpPr>
          <p:nvPr>
            <p:ph type="body" sz="quarter" idx="13"/>
          </p:nvPr>
        </p:nvSpPr>
        <p:spPr>
          <a:xfrm>
            <a:off x="838200" y="1062193"/>
            <a:ext cx="10515600" cy="559982"/>
          </a:xfrm>
        </p:spPr>
        <p:txBody>
          <a:bodyPr>
            <a:normAutofit/>
          </a:bodyPr>
          <a:lstStyle>
            <a:lvl1pPr marL="0" indent="0">
              <a:buNone/>
              <a:defRPr sz="3200" b="1">
                <a:solidFill>
                  <a:schemeClr val="bg1">
                    <a:lumMod val="50000"/>
                  </a:schemeClr>
                </a:solidFill>
                <a:latin typeface="+mj-lt"/>
              </a:defRPr>
            </a:lvl1pPr>
          </a:lstStyle>
          <a:p>
            <a:pPr lvl="0"/>
            <a:r>
              <a:rPr lang="en-US"/>
              <a:t>Click to edit Master text styles</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0639" y="415741"/>
            <a:ext cx="1033161" cy="619897"/>
          </a:xfrm>
          <a:prstGeom prst="rect">
            <a:avLst/>
          </a:prstGeom>
        </p:spPr>
      </p:pic>
    </p:spTree>
    <p:extLst>
      <p:ext uri="{BB962C8B-B14F-4D97-AF65-F5344CB8AC3E}">
        <p14:creationId xmlns:p14="http://schemas.microsoft.com/office/powerpoint/2010/main" val="2570578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0639" y="415741"/>
            <a:ext cx="1033161" cy="619897"/>
          </a:xfrm>
          <a:prstGeom prst="rect">
            <a:avLst/>
          </a:prstGeom>
        </p:spPr>
      </p:pic>
    </p:spTree>
    <p:extLst>
      <p:ext uri="{BB962C8B-B14F-4D97-AF65-F5344CB8AC3E}">
        <p14:creationId xmlns:p14="http://schemas.microsoft.com/office/powerpoint/2010/main" val="528371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0639" y="415741"/>
            <a:ext cx="1033161" cy="619897"/>
          </a:xfrm>
          <a:prstGeom prst="rect">
            <a:avLst/>
          </a:prstGeom>
        </p:spPr>
      </p:pic>
    </p:spTree>
    <p:extLst>
      <p:ext uri="{BB962C8B-B14F-4D97-AF65-F5344CB8AC3E}">
        <p14:creationId xmlns:p14="http://schemas.microsoft.com/office/powerpoint/2010/main" val="12060889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DA7026-F6FA-4528-823F-78F694CB88C6}" type="datetime1">
              <a:rPr lang="en-US" smtClean="0"/>
              <a:t>5/9/2022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7AA3F-99AB-4A4B-A1FE-E9FF610F9CB8}" type="slidenum">
              <a:rPr lang="en-US" smtClean="0"/>
              <a:t>‹#›</a:t>
            </a:fld>
            <a:endParaRPr lang="en-US" dirty="0"/>
          </a:p>
        </p:txBody>
      </p:sp>
      <p:sp>
        <p:nvSpPr>
          <p:cNvPr id="7" name="hc" descr="This document does not contain Technical Data or Technology as defined in the ITAR Part 120.10 or EAR Part 772">
            <a:extLst>
              <a:ext uri="{FF2B5EF4-FFF2-40B4-BE49-F238E27FC236}">
                <a16:creationId xmlns:a16="http://schemas.microsoft.com/office/drawing/2014/main" id="{B59227AE-C5A6-4939-BACF-0BCE4FC66195}"/>
              </a:ext>
            </a:extLst>
          </p:cNvPr>
          <p:cNvSpPr txBox="1"/>
          <p:nvPr userDrawn="1"/>
        </p:nvSpPr>
        <p:spPr>
          <a:xfrm>
            <a:off x="0" y="0"/>
            <a:ext cx="12192000" cy="215444"/>
          </a:xfrm>
          <a:prstGeom prst="rect">
            <a:avLst/>
          </a:prstGeom>
          <a:noFill/>
        </p:spPr>
        <p:txBody>
          <a:bodyPr vert="horz" rtlCol="0">
            <a:spAutoFit/>
          </a:bodyPr>
          <a:lstStyle/>
          <a:p>
            <a:pPr algn="ctr"/>
            <a:r>
              <a:rPr lang="en-US" sz="800" b="0" i="0" u="none" baseline="0">
                <a:solidFill>
                  <a:srgbClr val="000000"/>
                </a:solidFill>
                <a:latin typeface="Microsoft Sans Serif" panose="020B0604020202020204" pitchFamily="34" charset="0"/>
              </a:rPr>
              <a:t>This document does not contain Technical Data or Technology as defined in the ITAR Part 120.10 or EAR Part 772</a:t>
            </a:r>
          </a:p>
        </p:txBody>
      </p:sp>
    </p:spTree>
    <p:extLst>
      <p:ext uri="{BB962C8B-B14F-4D97-AF65-F5344CB8AC3E}">
        <p14:creationId xmlns:p14="http://schemas.microsoft.com/office/powerpoint/2010/main" val="253707363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3" r:id="rId5"/>
    <p:sldLayoutId id="2147483674"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a:extLst>
              <a:ext uri="{FF2B5EF4-FFF2-40B4-BE49-F238E27FC236}">
                <a16:creationId xmlns:a16="http://schemas.microsoft.com/office/drawing/2014/main" id="{09FD85BE-E376-434F-A10F-7C9E03CFA167}"/>
              </a:ext>
            </a:extLst>
          </p:cNvPr>
          <p:cNvSpPr txBox="1">
            <a:spLocks/>
          </p:cNvSpPr>
          <p:nvPr/>
        </p:nvSpPr>
        <p:spPr>
          <a:xfrm>
            <a:off x="9448800"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57AA3F-99AB-4A4B-A1FE-E9FF610F9CB8}" type="slidenum">
              <a:rPr lang="en-US" smtClean="0"/>
              <a:pPr/>
              <a:t>1</a:t>
            </a:fld>
            <a:endParaRPr lang="en-US" dirty="0"/>
          </a:p>
        </p:txBody>
      </p:sp>
      <p:sp>
        <p:nvSpPr>
          <p:cNvPr id="2" name="Title 1">
            <a:extLst>
              <a:ext uri="{FF2B5EF4-FFF2-40B4-BE49-F238E27FC236}">
                <a16:creationId xmlns:a16="http://schemas.microsoft.com/office/drawing/2014/main" id="{A008F2D9-BF78-431F-8518-E05934E73D68}"/>
              </a:ext>
            </a:extLst>
          </p:cNvPr>
          <p:cNvSpPr>
            <a:spLocks noGrp="1"/>
          </p:cNvSpPr>
          <p:nvPr>
            <p:ph type="title"/>
          </p:nvPr>
        </p:nvSpPr>
        <p:spPr>
          <a:xfrm>
            <a:off x="838200" y="365125"/>
            <a:ext cx="10515600" cy="721131"/>
          </a:xfrm>
        </p:spPr>
        <p:txBody>
          <a:bodyPr/>
          <a:lstStyle/>
          <a:p>
            <a:r>
              <a:rPr lang="en-US" dirty="0"/>
              <a:t>Integrated ECAD Architecture</a:t>
            </a:r>
          </a:p>
        </p:txBody>
      </p:sp>
      <p:sp>
        <p:nvSpPr>
          <p:cNvPr id="4" name="Text Placeholder 3">
            <a:extLst>
              <a:ext uri="{FF2B5EF4-FFF2-40B4-BE49-F238E27FC236}">
                <a16:creationId xmlns:a16="http://schemas.microsoft.com/office/drawing/2014/main" id="{96D07D80-CBAF-4F11-849A-498F65D9708B}"/>
              </a:ext>
            </a:extLst>
          </p:cNvPr>
          <p:cNvSpPr>
            <a:spLocks noGrp="1"/>
          </p:cNvSpPr>
          <p:nvPr>
            <p:ph type="body" sz="quarter" idx="13"/>
          </p:nvPr>
        </p:nvSpPr>
        <p:spPr/>
        <p:txBody>
          <a:bodyPr/>
          <a:lstStyle/>
          <a:p>
            <a:r>
              <a:rPr lang="en-US" dirty="0"/>
              <a:t>EDA Gateway Overview, Process and Dataflow</a:t>
            </a:r>
          </a:p>
        </p:txBody>
      </p:sp>
      <p:pic>
        <p:nvPicPr>
          <p:cNvPr id="8" name="Picture 7">
            <a:extLst>
              <a:ext uri="{FF2B5EF4-FFF2-40B4-BE49-F238E27FC236}">
                <a16:creationId xmlns:a16="http://schemas.microsoft.com/office/drawing/2014/main" id="{D46C5EAE-8EAF-4539-AE55-7B6D244EC335}"/>
              </a:ext>
            </a:extLst>
          </p:cNvPr>
          <p:cNvPicPr>
            <a:picLocks noChangeAspect="1"/>
          </p:cNvPicPr>
          <p:nvPr/>
        </p:nvPicPr>
        <p:blipFill>
          <a:blip r:embed="rId2"/>
          <a:stretch>
            <a:fillRect/>
          </a:stretch>
        </p:blipFill>
        <p:spPr>
          <a:xfrm>
            <a:off x="838200" y="1545975"/>
            <a:ext cx="8697539" cy="1200318"/>
          </a:xfrm>
          <a:prstGeom prst="rect">
            <a:avLst/>
          </a:prstGeom>
        </p:spPr>
      </p:pic>
      <p:pic>
        <p:nvPicPr>
          <p:cNvPr id="10" name="Picture 9">
            <a:extLst>
              <a:ext uri="{FF2B5EF4-FFF2-40B4-BE49-F238E27FC236}">
                <a16:creationId xmlns:a16="http://schemas.microsoft.com/office/drawing/2014/main" id="{0763CCC2-7FBE-4FDC-AE31-249805DEB582}"/>
              </a:ext>
            </a:extLst>
          </p:cNvPr>
          <p:cNvPicPr>
            <a:picLocks noChangeAspect="1"/>
          </p:cNvPicPr>
          <p:nvPr/>
        </p:nvPicPr>
        <p:blipFill rotWithShape="1">
          <a:blip r:embed="rId3"/>
          <a:srcRect r="28882"/>
          <a:stretch/>
        </p:blipFill>
        <p:spPr>
          <a:xfrm>
            <a:off x="723900" y="2822493"/>
            <a:ext cx="5257800" cy="4000276"/>
          </a:xfrm>
          <a:prstGeom prst="rect">
            <a:avLst/>
          </a:prstGeom>
        </p:spPr>
      </p:pic>
      <p:pic>
        <p:nvPicPr>
          <p:cNvPr id="12" name="Picture 11">
            <a:extLst>
              <a:ext uri="{FF2B5EF4-FFF2-40B4-BE49-F238E27FC236}">
                <a16:creationId xmlns:a16="http://schemas.microsoft.com/office/drawing/2014/main" id="{6E444B92-4B90-4ADC-B396-8332EAE7F990}"/>
              </a:ext>
            </a:extLst>
          </p:cNvPr>
          <p:cNvPicPr>
            <a:picLocks noChangeAspect="1"/>
          </p:cNvPicPr>
          <p:nvPr/>
        </p:nvPicPr>
        <p:blipFill rotWithShape="1">
          <a:blip r:embed="rId4"/>
          <a:srcRect l="62333" r="10046"/>
          <a:stretch/>
        </p:blipFill>
        <p:spPr>
          <a:xfrm>
            <a:off x="9344025" y="2416475"/>
            <a:ext cx="2524125" cy="4294406"/>
          </a:xfrm>
          <a:prstGeom prst="rect">
            <a:avLst/>
          </a:prstGeom>
        </p:spPr>
      </p:pic>
      <p:sp>
        <p:nvSpPr>
          <p:cNvPr id="13" name="Arrow: Right 12">
            <a:extLst>
              <a:ext uri="{FF2B5EF4-FFF2-40B4-BE49-F238E27FC236}">
                <a16:creationId xmlns:a16="http://schemas.microsoft.com/office/drawing/2014/main" id="{7BB8DD53-1854-4623-B826-41FF51558548}"/>
              </a:ext>
            </a:extLst>
          </p:cNvPr>
          <p:cNvSpPr/>
          <p:nvPr/>
        </p:nvSpPr>
        <p:spPr>
          <a:xfrm>
            <a:off x="6819900" y="3962400"/>
            <a:ext cx="1771650" cy="962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8370990"/>
      </p:ext>
    </p:extLst>
  </p:cSld>
  <p:clrMapOvr>
    <a:masterClrMapping/>
  </p:clrMapOvr>
</p:sld>
</file>

<file path=ppt/theme/theme1.xml><?xml version="1.0" encoding="utf-8"?>
<a:theme xmlns:a="http://schemas.openxmlformats.org/drawingml/2006/main" name="A&amp;D PL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ilk Glass">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amp;D PLM" id="{9C080683-7158-42B4-94AF-8DDDC6676AA8}" vid="{CD9D68D2-B1FF-4847-9B4F-8E65988D23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ection xmlns="a33a83c5-462d-4432-84d3-85081734b8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9E9DE6BA11904438D21BFD973FD3228" ma:contentTypeVersion="2" ma:contentTypeDescription="Create a new document." ma:contentTypeScope="" ma:versionID="a035eed7b65e2e9280e34a64a08c80f8">
  <xsd:schema xmlns:xsd="http://www.w3.org/2001/XMLSchema" xmlns:xs="http://www.w3.org/2001/XMLSchema" xmlns:p="http://schemas.microsoft.com/office/2006/metadata/properties" xmlns:ns2="a33a83c5-462d-4432-84d3-85081734b8cc" targetNamespace="http://schemas.microsoft.com/office/2006/metadata/properties" ma:root="true" ma:fieldsID="1515ff434327be922dc9d9c00ac8346c" ns2:_="">
    <xsd:import namespace="a33a83c5-462d-4432-84d3-85081734b8cc"/>
    <xsd:element name="properties">
      <xsd:complexType>
        <xsd:sequence>
          <xsd:element name="documentManagement">
            <xsd:complexType>
              <xsd:all>
                <xsd:element ref="ns2:Se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3a83c5-462d-4432-84d3-85081734b8cc" elementFormDefault="qualified">
    <xsd:import namespace="http://schemas.microsoft.com/office/2006/documentManagement/types"/>
    <xsd:import namespace="http://schemas.microsoft.com/office/infopath/2007/PartnerControls"/>
    <xsd:element name="Section" ma:index="8" nillable="true" ma:displayName="Section" ma:format="Dropdown" ma:indexed="true" ma:internalName="Section">
      <xsd:simpleType>
        <xsd:restriction base="dms:Choice">
          <xsd:enumeration value="General"/>
          <xsd:enumeration value="1. Product Development Process Overview"/>
          <xsd:enumeration value="2. Type of Businesses"/>
          <xsd:enumeration value="3. Customer Data"/>
          <xsd:enumeration value="4. Regulatory Compliance"/>
          <xsd:enumeration value="5. Product Portfolio Overview"/>
          <xsd:enumeration value="6. Program Overview"/>
          <xsd:enumeration value="7. Data Flow from Req – Prod"/>
          <xsd:enumeration value="8. Organization"/>
          <xsd:enumeration value="9. Process Documentation"/>
          <xsd:enumeration value="10. System Architecture"/>
          <xsd:enumeration value="11. Overall IT Landscape"/>
          <xsd:enumeration value="12. Methodology Documentation"/>
          <xsd:enumeration value="13. Reference Process Systems Engineering"/>
          <xsd:enumeration value="14. Cadence Documentation of Req"/>
          <xsd:enumeration value="15. Used SAFe Framework"/>
          <xsd:enumeration value="16. Roles and Responsibiliti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9" ma:displayName="Comments"/>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D20E88-11F1-426A-99EF-2EFD9B50F853}">
  <ds:schemaRefs>
    <ds:schemaRef ds:uri="http://schemas.microsoft.com/office/2006/documentManagement/types"/>
    <ds:schemaRef ds:uri="http://purl.org/dc/elements/1.1/"/>
    <ds:schemaRef ds:uri="http://schemas.microsoft.com/office/2006/metadata/properties"/>
    <ds:schemaRef ds:uri="http://www.w3.org/XML/1998/namespace"/>
    <ds:schemaRef ds:uri="a33a83c5-462d-4432-84d3-85081734b8cc"/>
    <ds:schemaRef ds:uri="http://purl.org/dc/terms/"/>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993B73FA-AF6E-4232-B304-592D0971A5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3a83c5-462d-4432-84d3-85081734b8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5BE360-9382-456D-A135-0BA5DFE3238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34658</TotalTime>
  <Words>11</Words>
  <Application>Microsoft Office PowerPoint</Application>
  <PresentationFormat>Widescreen</PresentationFormat>
  <Paragraphs>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Microsoft Sans Serif</vt:lpstr>
      <vt:lpstr>Times New Roman</vt:lpstr>
      <vt:lpstr>A&amp;D PLM</vt:lpstr>
      <vt:lpstr>Integrated ECAD Architecture</vt:lpstr>
    </vt:vector>
  </TitlesOfParts>
  <Company>Moog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Overview</dc:subject>
  <dc:creator>WKopp@moog.com</dc:creator>
  <cp:lastModifiedBy>Beemidi, Sanjeev</cp:lastModifiedBy>
  <cp:revision>693</cp:revision>
  <cp:lastPrinted>2021-07-28T17:20:34Z</cp:lastPrinted>
  <dcterms:created xsi:type="dcterms:W3CDTF">2016-08-16T14:29:27Z</dcterms:created>
  <dcterms:modified xsi:type="dcterms:W3CDTF">2022-05-10T11:53:39Z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0x01010059E9DE6BA11904438D21BFD973FD3228</vt:lpwstr>
  </property>
  <property fmtid="{D5CDD505-2E9C-101B-9397-08002B2CF9AE}" pid="3" name="Primary_x0020_entity">
    <vt:lpwstr>1;#Moog SDG|ae4ad7fd-5db3-4a1e-a8f4-d7a93b6b26e5</vt:lpwstr>
  </property>
  <property fmtid="{D5CDD505-2E9C-101B-9397-08002B2CF9AE}" pid="4" name="Primary entity">
    <vt:lpwstr>11;#Moog Aerospace|e3c60dd4-fa87-47e1-bfe0-6b9675dc35d3</vt:lpwstr>
  </property>
  <property fmtid="{D5CDD505-2E9C-101B-9397-08002B2CF9AE}" pid="5" name="TitusGUID">
    <vt:lpwstr>39433124-fd56-428a-a933-8f0d71b25797</vt:lpwstr>
  </property>
  <property fmtid="{D5CDD505-2E9C-101B-9397-08002B2CF9AE}" pid="6" name="techData">
    <vt:lpwstr>No</vt:lpwstr>
  </property>
  <property fmtid="{D5CDD505-2E9C-101B-9397-08002B2CF9AE}" pid="7" name="VisualMarking">
    <vt:lpwstr>Header</vt:lpwstr>
  </property>
</Properties>
</file>