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8"/>
  </p:notesMasterIdLst>
  <p:sldIdLst>
    <p:sldId id="357" r:id="rId5"/>
    <p:sldId id="2142534348" r:id="rId6"/>
    <p:sldId id="2134805249" r:id="rId7"/>
    <p:sldId id="2142534349" r:id="rId8"/>
    <p:sldId id="2142534350" r:id="rId9"/>
    <p:sldId id="2142534356" r:id="rId10"/>
    <p:sldId id="2142534358" r:id="rId11"/>
    <p:sldId id="2142534359" r:id="rId12"/>
    <p:sldId id="2142534353" r:id="rId13"/>
    <p:sldId id="2142534354" r:id="rId14"/>
    <p:sldId id="2142534355" r:id="rId15"/>
    <p:sldId id="2142534357" r:id="rId16"/>
    <p:sldId id="2142534352" r:id="rId1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immonds, Chris" initials="SC" lastIdx="2" clrIdx="6">
    <p:extLst>
      <p:ext uri="{19B8F6BF-5375-455C-9EA6-DF929625EA0E}">
        <p15:presenceInfo xmlns:p15="http://schemas.microsoft.com/office/powerpoint/2012/main" userId="S::csimmonds@moog.com::9b6e408a-f7f6-4f88-b8d1-0af4a3694344" providerId="AD"/>
      </p:ext>
    </p:extLst>
  </p:cmAuthor>
  <p:cmAuthor id="1" name="Jim van Oss" initials="JvO" lastIdx="30" clrIdx="0"/>
  <p:cmAuthor id="2" name="Zhou,Ziyun" initials="Z" lastIdx="1" clrIdx="1"/>
  <p:cmAuthor id="3" name="Hammond,Laurie J" initials="HJ" lastIdx="5" clrIdx="2"/>
  <p:cmAuthor id="4" name="van Oss, Jim" initials="vOJ" lastIdx="1" clrIdx="3">
    <p:extLst>
      <p:ext uri="{19B8F6BF-5375-455C-9EA6-DF929625EA0E}">
        <p15:presenceInfo xmlns:p15="http://schemas.microsoft.com/office/powerpoint/2012/main" userId="S-1-5-21-1950338453-1318509795-829154119-4712" providerId="AD"/>
      </p:ext>
    </p:extLst>
  </p:cmAuthor>
  <p:cmAuthor id="5" name="Mike Boldt" initials="MEB" lastIdx="1" clrIdx="4">
    <p:extLst>
      <p:ext uri="{19B8F6BF-5375-455C-9EA6-DF929625EA0E}">
        <p15:presenceInfo xmlns:p15="http://schemas.microsoft.com/office/powerpoint/2012/main" userId="Mike Boldt" providerId="None"/>
      </p:ext>
    </p:extLst>
  </p:cmAuthor>
  <p:cmAuthor id="6" name="van Oss, Jim" initials="vOJ [2]" lastIdx="12" clrIdx="5">
    <p:extLst>
      <p:ext uri="{19B8F6BF-5375-455C-9EA6-DF929625EA0E}">
        <p15:presenceInfo xmlns:p15="http://schemas.microsoft.com/office/powerpoint/2012/main" userId="S::jvanoss@moog.com::1358d25d-dc46-4310-9c37-d40cc8a872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a:srgbClr val="800000"/>
    <a:srgbClr val="C39096"/>
    <a:srgbClr val="F0F0F0"/>
    <a:srgbClr val="F6F6F6"/>
    <a:srgbClr val="A55962"/>
    <a:srgbClr val="A6A6A6"/>
    <a:srgbClr val="FFFFF3"/>
    <a:srgbClr val="88202E"/>
    <a:srgbClr val="8721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38" autoAdjust="0"/>
    <p:restoredTop sz="35605" autoAdjust="0"/>
  </p:normalViewPr>
  <p:slideViewPr>
    <p:cSldViewPr snapToGrid="0">
      <p:cViewPr varScale="1">
        <p:scale>
          <a:sx n="86" d="100"/>
          <a:sy n="86" d="100"/>
        </p:scale>
        <p:origin x="730" y="48"/>
      </p:cViewPr>
      <p:guideLst/>
    </p:cSldViewPr>
  </p:slid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102" d="100"/>
          <a:sy n="102" d="100"/>
        </p:scale>
        <p:origin x="291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56" tIns="48328" rIns="96656" bIns="48328" rtlCol="0"/>
          <a:lstStyle>
            <a:lvl1pPr algn="l">
              <a:defRPr sz="1200"/>
            </a:lvl1pPr>
          </a:lstStyle>
          <a:p>
            <a:endParaRPr lang="en-US" dirty="0"/>
          </a:p>
        </p:txBody>
      </p:sp>
      <p:sp>
        <p:nvSpPr>
          <p:cNvPr id="3" name="Date Placeholder 2"/>
          <p:cNvSpPr>
            <a:spLocks noGrp="1"/>
          </p:cNvSpPr>
          <p:nvPr>
            <p:ph type="dt" idx="1"/>
          </p:nvPr>
        </p:nvSpPr>
        <p:spPr>
          <a:xfrm>
            <a:off x="4143588" y="0"/>
            <a:ext cx="3169920" cy="481728"/>
          </a:xfrm>
          <a:prstGeom prst="rect">
            <a:avLst/>
          </a:prstGeom>
        </p:spPr>
        <p:txBody>
          <a:bodyPr vert="horz" lIns="96656" tIns="48328" rIns="96656" bIns="48328" rtlCol="0"/>
          <a:lstStyle>
            <a:lvl1pPr algn="r">
              <a:defRPr sz="1200"/>
            </a:lvl1pPr>
          </a:lstStyle>
          <a:p>
            <a:fld id="{826FC3FB-9D40-4D04-A112-73F3F2053A61}" type="datetimeFigureOut">
              <a:rPr lang="en-US" smtClean="0"/>
              <a:t>5/10/2022</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6" tIns="48328" rIns="96656" bIns="48328" rtlCol="0" anchor="ctr"/>
          <a:lstStyle/>
          <a:p>
            <a:endParaRPr lang="en-US" dirty="0"/>
          </a:p>
        </p:txBody>
      </p:sp>
      <p:sp>
        <p:nvSpPr>
          <p:cNvPr id="5" name="Notes Placeholder 4"/>
          <p:cNvSpPr>
            <a:spLocks noGrp="1"/>
          </p:cNvSpPr>
          <p:nvPr>
            <p:ph type="body" sz="quarter" idx="3"/>
          </p:nvPr>
        </p:nvSpPr>
        <p:spPr>
          <a:xfrm>
            <a:off x="731520" y="4620577"/>
            <a:ext cx="5852160" cy="3780472"/>
          </a:xfrm>
          <a:prstGeom prst="rect">
            <a:avLst/>
          </a:prstGeom>
        </p:spPr>
        <p:txBody>
          <a:bodyPr vert="horz" lIns="96656" tIns="48328" rIns="96656" bIns="483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7"/>
          </a:xfrm>
          <a:prstGeom prst="rect">
            <a:avLst/>
          </a:prstGeom>
        </p:spPr>
        <p:txBody>
          <a:bodyPr vert="horz" lIns="96656" tIns="48328" rIns="96656" bIns="4832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8" y="9119475"/>
            <a:ext cx="3169920" cy="481727"/>
          </a:xfrm>
          <a:prstGeom prst="rect">
            <a:avLst/>
          </a:prstGeom>
        </p:spPr>
        <p:txBody>
          <a:bodyPr vert="horz" lIns="96656" tIns="48328" rIns="96656" bIns="48328" rtlCol="0" anchor="b"/>
          <a:lstStyle>
            <a:lvl1pPr algn="r">
              <a:defRPr sz="1200"/>
            </a:lvl1pPr>
          </a:lstStyle>
          <a:p>
            <a:fld id="{42FB3741-CA7E-4362-92B6-6804D06B6560}" type="slidenum">
              <a:rPr lang="en-US" smtClean="0"/>
              <a:t>‹#›</a:t>
            </a:fld>
            <a:endParaRPr lang="en-US" dirty="0"/>
          </a:p>
        </p:txBody>
      </p:sp>
    </p:spTree>
    <p:extLst>
      <p:ext uri="{BB962C8B-B14F-4D97-AF65-F5344CB8AC3E}">
        <p14:creationId xmlns:p14="http://schemas.microsoft.com/office/powerpoint/2010/main" val="3026579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 pieces of PLM – release-one is </a:t>
            </a:r>
            <a:r>
              <a:rPr lang="en-US" b="1" dirty="0"/>
              <a:t>foundational</a:t>
            </a:r>
            <a:r>
              <a:rPr lang="en-US" dirty="0"/>
              <a:t> stuff.  </a:t>
            </a:r>
          </a:p>
          <a:p>
            <a:pPr marL="177571" indent="-177571">
              <a:buFont typeface="Arial" panose="020B0604020202020204" pitchFamily="34" charset="0"/>
              <a:buChar char="•"/>
            </a:pPr>
            <a:r>
              <a:rPr lang="en-US" dirty="0"/>
              <a:t>Needs a robust security system.  </a:t>
            </a:r>
          </a:p>
          <a:p>
            <a:pPr marL="177571" indent="-177571">
              <a:buFont typeface="Arial" panose="020B0604020202020204" pitchFamily="34" charset="0"/>
              <a:buChar char="•"/>
            </a:pPr>
            <a:r>
              <a:rPr lang="en-US" dirty="0"/>
              <a:t>Lots of gov contracts, foreign countries, UK, Europe, etc.  </a:t>
            </a:r>
          </a:p>
          <a:p>
            <a:pPr marL="177571" indent="-177571">
              <a:buFont typeface="Arial" panose="020B0604020202020204" pitchFamily="34" charset="0"/>
              <a:buChar char="•"/>
            </a:pPr>
            <a:r>
              <a:rPr lang="en-US" dirty="0"/>
              <a:t>Need a robust security model so we know who's looking at what and where they are, etc.  </a:t>
            </a:r>
          </a:p>
          <a:p>
            <a:pPr marL="177571" indent="-177571">
              <a:buFont typeface="Arial" panose="020B0604020202020204" pitchFamily="34" charset="0"/>
              <a:buChar char="•"/>
            </a:pPr>
            <a:r>
              <a:rPr lang="en-US" dirty="0"/>
              <a:t>Took a few years to build that to get us where we are today.  </a:t>
            </a:r>
          </a:p>
          <a:p>
            <a:pPr marL="177571" indent="-177571">
              <a:buFont typeface="Arial" panose="020B0604020202020204" pitchFamily="34" charset="0"/>
              <a:buChar char="•"/>
            </a:pPr>
            <a:r>
              <a:rPr lang="en-US" dirty="0"/>
              <a:t>Workflows are important to engineering to ensure that proper disciplines have reviewed changes.  </a:t>
            </a:r>
          </a:p>
          <a:p>
            <a:pPr marL="177571" indent="-177571">
              <a:buFont typeface="Arial" panose="020B0604020202020204" pitchFamily="34" charset="0"/>
              <a:buChar char="•"/>
            </a:pPr>
            <a:r>
              <a:rPr lang="en-US" dirty="0"/>
              <a:t>People data, need to know all users citizenship, where they sit to login, where they live, and more.  </a:t>
            </a:r>
          </a:p>
          <a:p>
            <a:pPr marL="177571" indent="-177571">
              <a:buFont typeface="Arial" panose="020B0604020202020204" pitchFamily="34" charset="0"/>
              <a:buChar char="•"/>
            </a:pPr>
            <a:endParaRPr lang="en-US" dirty="0"/>
          </a:p>
          <a:p>
            <a:r>
              <a:rPr lang="en-US" dirty="0"/>
              <a:t>First few pillars are "pillars of technology".  </a:t>
            </a:r>
          </a:p>
          <a:p>
            <a:pPr marL="177571" indent="-177571">
              <a:buFont typeface="Arial" panose="020B0604020202020204" pitchFamily="34" charset="0"/>
              <a:buChar char="•"/>
            </a:pPr>
            <a:r>
              <a:rPr lang="en-US" dirty="0"/>
              <a:t>Mech CAD and </a:t>
            </a:r>
            <a:r>
              <a:rPr lang="en-US" dirty="0" err="1"/>
              <a:t>Eng'ing</a:t>
            </a:r>
            <a:r>
              <a:rPr lang="en-US" dirty="0"/>
              <a:t> documents (reports, analysis, any documentation).  </a:t>
            </a:r>
          </a:p>
          <a:p>
            <a:pPr marL="177571" indent="-177571">
              <a:buFont typeface="Arial" panose="020B0604020202020204" pitchFamily="34" charset="0"/>
              <a:buChar char="•"/>
            </a:pPr>
            <a:r>
              <a:rPr lang="en-US" dirty="0"/>
              <a:t>Since 2020 we've done an upgrade to the Tc solution.  </a:t>
            </a:r>
          </a:p>
          <a:p>
            <a:pPr marL="177571" indent="-177571">
              <a:buFont typeface="Arial" panose="020B0604020202020204" pitchFamily="34" charset="0"/>
              <a:buChar char="•"/>
            </a:pPr>
            <a:r>
              <a:rPr lang="en-US" dirty="0"/>
              <a:t>Only released 2 pillars to about 300 people - piloted to small group, </a:t>
            </a:r>
            <a:r>
              <a:rPr lang="en-US" dirty="0" err="1"/>
              <a:t>northbrook</a:t>
            </a:r>
            <a:r>
              <a:rPr lang="en-US" dirty="0"/>
              <a:t> site.  </a:t>
            </a:r>
          </a:p>
          <a:p>
            <a:pPr marL="177571" indent="-177571">
              <a:buFont typeface="Arial" panose="020B0604020202020204" pitchFamily="34" charset="0"/>
              <a:buChar char="•"/>
            </a:pPr>
            <a:r>
              <a:rPr lang="en-US" dirty="0"/>
              <a:t>Enhancements are coming out of the testing too plus bug fixes, etc.  </a:t>
            </a:r>
          </a:p>
          <a:p>
            <a:pPr marL="177571" indent="-177571">
              <a:buFont typeface="Arial" panose="020B0604020202020204" pitchFamily="34" charset="0"/>
              <a:buChar char="•"/>
            </a:pPr>
            <a:r>
              <a:rPr lang="en-US" dirty="0" err="1"/>
              <a:t>Relase</a:t>
            </a:r>
            <a:r>
              <a:rPr lang="en-US" dirty="0"/>
              <a:t> one with the upgrade is coming.  </a:t>
            </a:r>
          </a:p>
          <a:p>
            <a:endParaRPr lang="en-US" dirty="0"/>
          </a:p>
          <a:p>
            <a:r>
              <a:rPr lang="en-US" dirty="0"/>
              <a:t>FY21 starts ECAD, schematics, </a:t>
            </a:r>
            <a:r>
              <a:rPr lang="en-US" dirty="0" err="1"/>
              <a:t>elec</a:t>
            </a:r>
            <a:r>
              <a:rPr lang="en-US" dirty="0"/>
              <a:t> design work for circuit boards.  </a:t>
            </a:r>
          </a:p>
          <a:p>
            <a:pPr marL="177571" indent="-177571">
              <a:buFont typeface="Arial" panose="020B0604020202020204" pitchFamily="34" charset="0"/>
              <a:buChar char="•"/>
            </a:pPr>
            <a:r>
              <a:rPr lang="en-US" dirty="0" err="1"/>
              <a:t>Elecs</a:t>
            </a:r>
            <a:r>
              <a:rPr lang="en-US" dirty="0"/>
              <a:t> are very complex and there are systems to do that as well.  </a:t>
            </a:r>
          </a:p>
          <a:p>
            <a:endParaRPr lang="en-US" dirty="0"/>
          </a:p>
          <a:p>
            <a:r>
              <a:rPr lang="en-US" dirty="0"/>
              <a:t>Requirements mgt (process, standard work) that is tied back to our products.  </a:t>
            </a:r>
          </a:p>
          <a:p>
            <a:endParaRPr lang="en-US" dirty="0"/>
          </a:p>
          <a:p>
            <a:r>
              <a:rPr lang="en-US" dirty="0"/>
              <a:t>Engineering Analysis stress and vibration, </a:t>
            </a:r>
            <a:r>
              <a:rPr lang="en-US" dirty="0" err="1"/>
              <a:t>etc</a:t>
            </a:r>
            <a:r>
              <a:rPr lang="en-US" dirty="0"/>
              <a:t> that ensures products work as designed.  </a:t>
            </a:r>
          </a:p>
          <a:p>
            <a:endParaRPr lang="en-US" dirty="0"/>
          </a:p>
          <a:p>
            <a:r>
              <a:rPr lang="en-US" dirty="0"/>
              <a:t>FY23 systems engineering and software engineering go hand in hand to round out all the data we capture for our products.  </a:t>
            </a:r>
          </a:p>
          <a:p>
            <a:endParaRPr lang="en-US" dirty="0"/>
          </a:p>
          <a:p>
            <a:r>
              <a:rPr lang="en-US" dirty="0"/>
              <a:t>Ultimate goal is the roof - to be a model based systems engineering company.  "House of PLM".</a:t>
            </a:r>
          </a:p>
          <a:p>
            <a:endParaRPr lang="en-US" dirty="0"/>
          </a:p>
          <a:p>
            <a:r>
              <a:rPr lang="en-US" dirty="0"/>
              <a:t>Years shown are the years we dev the tech.  </a:t>
            </a:r>
          </a:p>
          <a:p>
            <a:r>
              <a:rPr lang="en-US" dirty="0"/>
              <a:t>After the initial Rollout bar you see here going to early FY23, the rollouts will be incremental</a:t>
            </a:r>
          </a:p>
          <a:p>
            <a:r>
              <a:rPr lang="en-US" dirty="0"/>
              <a:t>Shifting out to 2025 now so slipping out a bit.  </a:t>
            </a:r>
          </a:p>
          <a:p>
            <a:endParaRPr lang="en-US" dirty="0"/>
          </a:p>
          <a:p>
            <a:r>
              <a:rPr lang="en-US" dirty="0"/>
              <a:t>Always enhancements and bug fixes so that is ongoing as we release and start dev on new things.  </a:t>
            </a:r>
          </a:p>
          <a:p>
            <a:r>
              <a:rPr lang="en-US" dirty="0"/>
              <a:t>To be managed very carefully.  </a:t>
            </a:r>
          </a:p>
          <a:p>
            <a:r>
              <a:rPr lang="en-US" dirty="0"/>
              <a:t>The first release will be the largest number of engineers.  </a:t>
            </a:r>
          </a:p>
          <a:p>
            <a:r>
              <a:rPr lang="en-US" dirty="0"/>
              <a:t>After that it should benefit from lessons learned and users will be used to the new system by the next releases.  </a:t>
            </a:r>
          </a:p>
          <a:p>
            <a:r>
              <a:rPr lang="en-US" dirty="0"/>
              <a:t>Pilot in July, training in dec thru </a:t>
            </a:r>
            <a:r>
              <a:rPr lang="en-US" dirty="0" err="1"/>
              <a:t>jan</a:t>
            </a:r>
            <a:r>
              <a:rPr lang="en-US" dirty="0"/>
              <a:t>, but number of users gets less and less over time.  </a:t>
            </a:r>
          </a:p>
          <a:p>
            <a:endParaRPr lang="en-US" dirty="0"/>
          </a:p>
          <a:p>
            <a:r>
              <a:rPr lang="en-US" dirty="0"/>
              <a:t>---------Mike Boldt Notes from his Roadmap discussion with leadership-----------------------------------------</a:t>
            </a:r>
          </a:p>
          <a:p>
            <a:r>
              <a:rPr lang="en-US" dirty="0"/>
              <a:t>Mechanical CAD or MCAD:  the design</a:t>
            </a:r>
            <a:r>
              <a:rPr lang="en-US" baseline="0" dirty="0"/>
              <a:t> of EH, EHS, and EM actuators, along with </a:t>
            </a:r>
            <a:r>
              <a:rPr lang="en-US" baseline="0" dirty="0" err="1"/>
              <a:t>servovalves</a:t>
            </a:r>
            <a:r>
              <a:rPr lang="en-US" baseline="0" dirty="0"/>
              <a:t> and other major components.  Also includes the mechanical portion of electronic controllers.</a:t>
            </a:r>
          </a:p>
          <a:p>
            <a:r>
              <a:rPr lang="en-US" baseline="0" dirty="0"/>
              <a:t>Engineering Documents:  all of the formal, configuration-managed documents produced by Engineering during product development.  Currently defined by MRx designations (and several others) and stored in SVN, file shares, Connect/SharePoint, and occasionally even Teamcenter!</a:t>
            </a:r>
            <a:endParaRPr lang="en-US" dirty="0"/>
          </a:p>
          <a:p>
            <a:r>
              <a:rPr lang="en-US" dirty="0"/>
              <a:t>Electrical CAD or ECAD:  the design</a:t>
            </a:r>
            <a:r>
              <a:rPr lang="en-US" baseline="0" dirty="0"/>
              <a:t> of circuit card assemblies and the controllers (boxes) in which they are installed; there is still a question whether or not cable harness assemblies are in scope; process workflows.  Does include some circuit simulation and analysis capabilities, but exact scope for this is TBD.</a:t>
            </a:r>
          </a:p>
          <a:p>
            <a:r>
              <a:rPr lang="en-US" baseline="0" dirty="0"/>
              <a:t>Systems Engineering:  functional architecture models (Cameo </a:t>
            </a:r>
            <a:r>
              <a:rPr lang="en-US" baseline="0" dirty="0" err="1"/>
              <a:t>SysML</a:t>
            </a:r>
            <a:r>
              <a:rPr lang="en-US" baseline="0" dirty="0"/>
              <a:t>); dynamic and static physics-based models (MATLAB, Simulink, </a:t>
            </a:r>
            <a:r>
              <a:rPr lang="en-US" baseline="0" dirty="0" err="1"/>
              <a:t>Amesim</a:t>
            </a:r>
            <a:r>
              <a:rPr lang="en-US" baseline="0" dirty="0"/>
              <a:t>); requirements management (DOORS); process workflows to support integration testing; engineering documents; PR management (non-Software related).</a:t>
            </a:r>
          </a:p>
          <a:p>
            <a:r>
              <a:rPr lang="en-US" baseline="0" dirty="0"/>
              <a:t>Engineering Analysis:  integration of structural, thermal, electromagnetic, and fluid dynamics analysis tools and processes; any remaining electronics simulation work.</a:t>
            </a:r>
          </a:p>
          <a:p>
            <a:r>
              <a:rPr lang="en-US" baseline="0" dirty="0"/>
              <a:t>Software Engineering:  code and document CM; process workflows currently defined by AG SEPG and by SDG (?); PR management</a:t>
            </a:r>
          </a:p>
          <a:p>
            <a:endParaRPr lang="en-US" baseline="0" dirty="0"/>
          </a:p>
          <a:p>
            <a:r>
              <a:rPr lang="en-US" baseline="0" dirty="0"/>
              <a:t>Primary goal of Requirements Management pillar is to tightly integrate a requirement to the product, part, design element, and/or report associated with it.  Easier (more automated) compliance management; easier (more automated) change management.</a:t>
            </a:r>
            <a:endParaRPr lang="en-US" dirty="0"/>
          </a:p>
          <a:p>
            <a:endParaRPr lang="en-US" dirty="0"/>
          </a:p>
        </p:txBody>
      </p:sp>
      <p:sp>
        <p:nvSpPr>
          <p:cNvPr id="4" name="Slide Number Placeholder 3"/>
          <p:cNvSpPr>
            <a:spLocks noGrp="1"/>
          </p:cNvSpPr>
          <p:nvPr>
            <p:ph type="sldNum" sz="quarter" idx="10"/>
          </p:nvPr>
        </p:nvSpPr>
        <p:spPr/>
        <p:txBody>
          <a:bodyPr/>
          <a:lstStyle/>
          <a:p>
            <a:pPr defTabSz="947044">
              <a:defRPr/>
            </a:pPr>
            <a:fld id="{80D92C04-5C9F-4742-A0B3-3DFEDC9673EF}" type="slidenum">
              <a:rPr lang="en-US">
                <a:solidFill>
                  <a:prstClr val="black"/>
                </a:solidFill>
                <a:latin typeface="Calibri" panose="020F0502020204030204"/>
              </a:rPr>
              <a:pPr defTabSz="947044">
                <a:defRPr/>
              </a:pPr>
              <a:t>2</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4275677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131"/>
          </a:xfrm>
        </p:spPr>
        <p:txBody>
          <a:bodyPr/>
          <a:lstStyle>
            <a:lvl1pPr>
              <a:defRPr b="1">
                <a:solidFill>
                  <a:srgbClr val="87212E"/>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838200" y="1062193"/>
            <a:ext cx="10515600" cy="559982"/>
          </a:xfrm>
        </p:spPr>
        <p:txBody>
          <a:bodyPr>
            <a:normAutofit/>
          </a:bodyPr>
          <a:lstStyle>
            <a:lvl1pPr marL="0" indent="0">
              <a:buNone/>
              <a:defRPr sz="3200" b="1">
                <a:solidFill>
                  <a:schemeClr val="bg1">
                    <a:lumMod val="50000"/>
                  </a:schemeClr>
                </a:solidFill>
                <a:latin typeface="+mj-lt"/>
              </a:defRPr>
            </a:lvl1pPr>
          </a:lstStyle>
          <a:p>
            <a:pPr lvl="0"/>
            <a:r>
              <a:rPr lang="en-US"/>
              <a:t>Click to edit Master text styles</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0639" y="415741"/>
            <a:ext cx="1033161" cy="619897"/>
          </a:xfrm>
          <a:prstGeom prst="rect">
            <a:avLst/>
          </a:prstGeom>
        </p:spPr>
      </p:pic>
    </p:spTree>
    <p:extLst>
      <p:ext uri="{BB962C8B-B14F-4D97-AF65-F5344CB8AC3E}">
        <p14:creationId xmlns:p14="http://schemas.microsoft.com/office/powerpoint/2010/main" val="20114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Rectangle 9"/>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Rectangle 11"/>
          <p:cNvSpPr/>
          <p:nvPr/>
        </p:nvSpPr>
        <p:spPr>
          <a:xfrm>
            <a:off x="609600" y="6249631"/>
            <a:ext cx="10972800" cy="415498"/>
          </a:xfrm>
          <a:prstGeom prst="rect">
            <a:avLst/>
          </a:prstGeom>
        </p:spPr>
        <p:txBody>
          <a:bodyPr wrap="square">
            <a:spAutoFit/>
          </a:bodyPr>
          <a:lstStyle/>
          <a:p>
            <a:pPr algn="ctr"/>
            <a:r>
              <a:rPr lang="en-US" sz="900" dirty="0">
                <a:solidFill>
                  <a:schemeClr val="bg1">
                    <a:lumMod val="50000"/>
                  </a:schemeClr>
                </a:solidFill>
                <a:latin typeface="Arial" panose="020B0604020202020204" pitchFamily="34" charset="0"/>
                <a:cs typeface="Arial" panose="020B0604020202020204" pitchFamily="34" charset="0"/>
              </a:rPr>
              <a:t>MOOG PROPRIETARY AND CONFIDENTIAL INFORMATION</a:t>
            </a:r>
          </a:p>
          <a:p>
            <a:pPr algn="ctr"/>
            <a:r>
              <a:rPr lang="en-US" sz="600" dirty="0">
                <a:solidFill>
                  <a:schemeClr val="bg1">
                    <a:lumMod val="50000"/>
                  </a:schemeClr>
                </a:solidFill>
                <a:latin typeface="Arial" panose="020B0604020202020204" pitchFamily="34" charset="0"/>
                <a:cs typeface="Arial" panose="020B0604020202020204" pitchFamily="34" charset="0"/>
              </a:rPr>
              <a:t>This technical Data/Drawing/Document contains information that is proprietary to, and is the express property of Moog Inc., or Moog Inc. subsidiaries except as expressly granted by contract or by operation of law and is restricted to use by only Moog employees and other persons authorized in writing by Moog or as expressly granted by contract or by operation of law. No portion of this Data/Drawing/Document shall be reproduced or disclosed or copied or furnished in whole or in part to others or used by others for any purpose whatsoever except as specifically authorized in writing by Moog Inc. or Moog Inc. subsidiary.</a:t>
            </a:r>
            <a:endParaRPr lang="en-US" sz="600" b="0" i="0" dirty="0">
              <a:solidFill>
                <a:schemeClr val="bg1">
                  <a:lumMod val="50000"/>
                </a:schemeClr>
              </a:solidFill>
              <a:effectLst/>
              <a:latin typeface="Arial" panose="020B0604020202020204" pitchFamily="34" charset="0"/>
              <a:cs typeface="Arial" panose="020B0604020202020204" pitchFamily="34" charset="0"/>
            </a:endParaRPr>
          </a:p>
        </p:txBody>
      </p:sp>
      <p:sp>
        <p:nvSpPr>
          <p:cNvPr id="16" name="Text Placeholder 15"/>
          <p:cNvSpPr>
            <a:spLocks noGrp="1"/>
          </p:cNvSpPr>
          <p:nvPr>
            <p:ph type="body" sz="quarter" idx="10"/>
          </p:nvPr>
        </p:nvSpPr>
        <p:spPr>
          <a:xfrm>
            <a:off x="773113" y="2699407"/>
            <a:ext cx="10656887" cy="1895475"/>
          </a:xfrm>
        </p:spPr>
        <p:txBody>
          <a:bodyPr/>
          <a:lstStyle>
            <a:lvl1pPr marL="0" indent="0" algn="r">
              <a:buNone/>
              <a:defRPr sz="5300">
                <a:effectLst>
                  <a:outerShdw blurRad="38100" dist="38100" dir="2700000" algn="tl">
                    <a:srgbClr val="000000">
                      <a:alpha val="43137"/>
                    </a:srgbClr>
                  </a:outerShdw>
                </a:effectLst>
                <a:latin typeface="+mj-lt"/>
              </a:defRPr>
            </a:lvl1pPr>
          </a:lstStyle>
          <a:p>
            <a:pPr lvl="0"/>
            <a:r>
              <a:rPr lang="en-US" dirty="0"/>
              <a:t>Click to edit Master text styles</a:t>
            </a:r>
          </a:p>
        </p:txBody>
      </p:sp>
      <p:sp>
        <p:nvSpPr>
          <p:cNvPr id="18" name="Text Placeholder 17"/>
          <p:cNvSpPr>
            <a:spLocks noGrp="1"/>
          </p:cNvSpPr>
          <p:nvPr>
            <p:ph type="body" sz="quarter" idx="11"/>
          </p:nvPr>
        </p:nvSpPr>
        <p:spPr>
          <a:xfrm>
            <a:off x="767556" y="4699947"/>
            <a:ext cx="10656887" cy="1325563"/>
          </a:xfrm>
        </p:spPr>
        <p:txBody>
          <a:bodyPr>
            <a:normAutofit/>
          </a:bodyPr>
          <a:lstStyle>
            <a:lvl1pPr marL="0" indent="0" algn="r">
              <a:buNone/>
              <a:defRPr sz="2600"/>
            </a:lvl1pPr>
          </a:lstStyle>
          <a:p>
            <a:pPr lvl="0"/>
            <a:r>
              <a:rPr lang="en-US" dirty="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619092"/>
            <a:ext cx="2403599" cy="1803493"/>
          </a:xfrm>
          <a:prstGeom prst="rect">
            <a:avLst/>
          </a:prstGeom>
        </p:spPr>
      </p:pic>
      <p:sp>
        <p:nvSpPr>
          <p:cNvPr id="8" name="hc" descr="This document does not contain Technical Data or Technology as defined in the ITAR Part 120.10 or EAR Part 772">
            <a:extLst>
              <a:ext uri="{FF2B5EF4-FFF2-40B4-BE49-F238E27FC236}">
                <a16:creationId xmlns:a16="http://schemas.microsoft.com/office/drawing/2014/main" id="{C949A218-980F-4994-A665-755850E4082D}"/>
              </a:ext>
            </a:extLst>
          </p:cNvPr>
          <p:cNvSpPr txBox="1"/>
          <p:nvPr userDrawn="1"/>
        </p:nvSpPr>
        <p:spPr>
          <a:xfrm>
            <a:off x="0" y="6623911"/>
            <a:ext cx="12192000" cy="215444"/>
          </a:xfrm>
          <a:prstGeom prst="rect">
            <a:avLst/>
          </a:prstGeom>
          <a:noFill/>
        </p:spPr>
        <p:txBody>
          <a:bodyPr vert="horz" rtlCol="0">
            <a:spAutoFit/>
          </a:bodyPr>
          <a:lstStyle/>
          <a:p>
            <a:pPr algn="ctr"/>
            <a:r>
              <a:rPr lang="en-US" sz="800" b="0" i="0" u="none" baseline="0" dirty="0">
                <a:solidFill>
                  <a:srgbClr val="000000"/>
                </a:solidFill>
                <a:latin typeface="Microsoft Sans Serif" panose="020B0604020202020204" pitchFamily="34" charset="0"/>
              </a:rPr>
              <a:t>This document does not contain Technical Data or Technology as defined in the ITAR Part 120.10 or EAR Part 772</a:t>
            </a:r>
          </a:p>
        </p:txBody>
      </p:sp>
    </p:spTree>
    <p:extLst>
      <p:ext uri="{BB962C8B-B14F-4D97-AF65-F5344CB8AC3E}">
        <p14:creationId xmlns:p14="http://schemas.microsoft.com/office/powerpoint/2010/main" val="33926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131"/>
          </a:xfrm>
        </p:spPr>
        <p:txBody>
          <a:bodyPr/>
          <a:lstStyle>
            <a:lvl1pPr>
              <a:defRPr b="1">
                <a:solidFill>
                  <a:srgbClr val="87212E"/>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838200" y="1062193"/>
            <a:ext cx="10515600" cy="559982"/>
          </a:xfrm>
        </p:spPr>
        <p:txBody>
          <a:bodyPr>
            <a:normAutofit/>
          </a:bodyPr>
          <a:lstStyle>
            <a:lvl1pPr marL="0" indent="0">
              <a:buNone/>
              <a:defRPr sz="3200" b="1">
                <a:solidFill>
                  <a:schemeClr val="bg1">
                    <a:lumMod val="50000"/>
                  </a:schemeClr>
                </a:solidFill>
                <a:latin typeface="+mj-lt"/>
              </a:defRPr>
            </a:lvl1pPr>
          </a:lstStyle>
          <a:p>
            <a:pPr lvl="0"/>
            <a:r>
              <a:rPr lang="en-US"/>
              <a:t>Click to edit Master text styles</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0639" y="415741"/>
            <a:ext cx="1033161" cy="619897"/>
          </a:xfrm>
          <a:prstGeom prst="rect">
            <a:avLst/>
          </a:prstGeom>
        </p:spPr>
      </p:pic>
    </p:spTree>
    <p:extLst>
      <p:ext uri="{BB962C8B-B14F-4D97-AF65-F5344CB8AC3E}">
        <p14:creationId xmlns:p14="http://schemas.microsoft.com/office/powerpoint/2010/main" val="2251380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908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838200" y="365125"/>
            <a:ext cx="10515600" cy="721131"/>
          </a:xfrm>
        </p:spPr>
        <p:txBody>
          <a:bodyPr/>
          <a:lstStyle>
            <a:lvl1pPr>
              <a:defRPr b="1">
                <a:solidFill>
                  <a:srgbClr val="87212E"/>
                </a:solidFill>
              </a:defRPr>
            </a:lvl1pPr>
          </a:lstStyle>
          <a:p>
            <a:r>
              <a:rPr lang="en-US"/>
              <a:t>Click to edit Master title style</a:t>
            </a:r>
            <a:endParaRPr lang="en-US" dirty="0"/>
          </a:p>
        </p:txBody>
      </p:sp>
      <p:sp>
        <p:nvSpPr>
          <p:cNvPr id="9" name="Text Placeholder 10"/>
          <p:cNvSpPr>
            <a:spLocks noGrp="1"/>
          </p:cNvSpPr>
          <p:nvPr>
            <p:ph type="body" sz="quarter" idx="13"/>
          </p:nvPr>
        </p:nvSpPr>
        <p:spPr>
          <a:xfrm>
            <a:off x="838200" y="1062193"/>
            <a:ext cx="10515600" cy="559982"/>
          </a:xfrm>
        </p:spPr>
        <p:txBody>
          <a:bodyPr>
            <a:normAutofit/>
          </a:bodyPr>
          <a:lstStyle>
            <a:lvl1pPr marL="0" indent="0">
              <a:buNone/>
              <a:defRPr sz="3200" b="1">
                <a:solidFill>
                  <a:schemeClr val="bg1">
                    <a:lumMod val="50000"/>
                  </a:schemeClr>
                </a:solidFill>
                <a:latin typeface="+mj-lt"/>
              </a:defRPr>
            </a:lvl1pPr>
          </a:lstStyle>
          <a:p>
            <a:pPr lvl="0"/>
            <a:r>
              <a:rPr lang="en-US"/>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0639" y="415741"/>
            <a:ext cx="1033161" cy="619897"/>
          </a:xfrm>
          <a:prstGeom prst="rect">
            <a:avLst/>
          </a:prstGeom>
        </p:spPr>
      </p:pic>
    </p:spTree>
    <p:extLst>
      <p:ext uri="{BB962C8B-B14F-4D97-AF65-F5344CB8AC3E}">
        <p14:creationId xmlns:p14="http://schemas.microsoft.com/office/powerpoint/2010/main" val="2570578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0639" y="415741"/>
            <a:ext cx="1033161" cy="619897"/>
          </a:xfrm>
          <a:prstGeom prst="rect">
            <a:avLst/>
          </a:prstGeom>
        </p:spPr>
      </p:pic>
    </p:spTree>
    <p:extLst>
      <p:ext uri="{BB962C8B-B14F-4D97-AF65-F5344CB8AC3E}">
        <p14:creationId xmlns:p14="http://schemas.microsoft.com/office/powerpoint/2010/main" val="52837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0639" y="415741"/>
            <a:ext cx="1033161" cy="619897"/>
          </a:xfrm>
          <a:prstGeom prst="rect">
            <a:avLst/>
          </a:prstGeom>
        </p:spPr>
      </p:pic>
    </p:spTree>
    <p:extLst>
      <p:ext uri="{BB962C8B-B14F-4D97-AF65-F5344CB8AC3E}">
        <p14:creationId xmlns:p14="http://schemas.microsoft.com/office/powerpoint/2010/main" val="12060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A7026-F6FA-4528-823F-78F694CB88C6}" type="datetime1">
              <a:rPr lang="en-US" smtClean="0"/>
              <a:t>5/10/2022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7AA3F-99AB-4A4B-A1FE-E9FF610F9CB8}" type="slidenum">
              <a:rPr lang="en-US" smtClean="0"/>
              <a:t>‹#›</a:t>
            </a:fld>
            <a:endParaRPr lang="en-US" dirty="0"/>
          </a:p>
        </p:txBody>
      </p:sp>
      <p:sp>
        <p:nvSpPr>
          <p:cNvPr id="7" name="hc" descr="This document does not contain Technical Data or Technology as defined in the ITAR Part 120.10 or EAR Part 772">
            <a:extLst>
              <a:ext uri="{FF2B5EF4-FFF2-40B4-BE49-F238E27FC236}">
                <a16:creationId xmlns:a16="http://schemas.microsoft.com/office/drawing/2014/main" id="{5448A181-0E04-494C-BACC-AF67B73AAEF8}"/>
              </a:ext>
            </a:extLst>
          </p:cNvPr>
          <p:cNvSpPr txBox="1"/>
          <p:nvPr userDrawn="1"/>
        </p:nvSpPr>
        <p:spPr>
          <a:xfrm>
            <a:off x="0" y="0"/>
            <a:ext cx="12192000" cy="215444"/>
          </a:xfrm>
          <a:prstGeom prst="rect">
            <a:avLst/>
          </a:prstGeom>
          <a:noFill/>
        </p:spPr>
        <p:txBody>
          <a:bodyPr vert="horz" rtlCol="0">
            <a:spAutoFit/>
          </a:bodyPr>
          <a:lstStyle/>
          <a:p>
            <a:pPr algn="ctr"/>
            <a:r>
              <a:rPr lang="en-US" sz="800" b="0" i="0" u="none" baseline="0">
                <a:solidFill>
                  <a:srgbClr val="000000"/>
                </a:solidFill>
                <a:latin typeface="Microsoft Sans Serif" panose="020B0604020202020204" pitchFamily="34" charset="0"/>
              </a:rPr>
              <a:t>This document does not contain Technical Data or Technology as defined in the ITAR Part 120.10 or EAR Part 772</a:t>
            </a:r>
          </a:p>
        </p:txBody>
      </p:sp>
    </p:spTree>
    <p:extLst>
      <p:ext uri="{BB962C8B-B14F-4D97-AF65-F5344CB8AC3E}">
        <p14:creationId xmlns:p14="http://schemas.microsoft.com/office/powerpoint/2010/main" val="2537073632"/>
      </p:ext>
    </p:extLst>
  </p:cSld>
  <p:clrMap bg1="lt1" tx1="dk1" bg2="lt2" tx2="dk2" accent1="accent1" accent2="accent2" accent3="accent3" accent4="accent4" accent5="accent5" accent6="accent6" hlink="hlink" folHlink="folHlink"/>
  <p:sldLayoutIdLst>
    <p:sldLayoutId id="2147483735" r:id="rId1"/>
    <p:sldLayoutId id="2147483668" r:id="rId2"/>
    <p:sldLayoutId id="2147483669" r:id="rId3"/>
    <p:sldLayoutId id="2147483670" r:id="rId4"/>
    <p:sldLayoutId id="2147483671" r:id="rId5"/>
    <p:sldLayoutId id="2147483673" r:id="rId6"/>
    <p:sldLayoutId id="214748367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gclb.sharepoint.com/sites/adpl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mailto:wkopp@moog.com" TargetMode="External"/><Relationship Id="rId7" Type="http://schemas.openxmlformats.org/officeDocument/2006/relationships/image" Target="../media/image17.jpeg"/><Relationship Id="rId2" Type="http://schemas.openxmlformats.org/officeDocument/2006/relationships/hyperlink" Target="mailto:csimmonds@moog.com" TargetMode="Externa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hyperlink" Target="https://mgclb.sharepoint.com/sites/adplm/" TargetMode="External"/><Relationship Id="rId4" Type="http://schemas.openxmlformats.org/officeDocument/2006/relationships/hyperlink" Target="mailto:paul.prehl@mhp.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6.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oleObject" Target="../embeddings/oleObject1.bin"/><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chor="ctr">
            <a:normAutofit/>
          </a:bodyPr>
          <a:lstStyle/>
          <a:p>
            <a:r>
              <a:rPr lang="en-US" sz="5400" b="1">
                <a:effectLst/>
              </a:rPr>
              <a:t>PLM ECAD Integration Overview</a:t>
            </a:r>
            <a:endParaRPr lang="en-US" sz="5400" b="1" dirty="0">
              <a:effectLst/>
            </a:endParaRPr>
          </a:p>
        </p:txBody>
      </p:sp>
      <p:sp>
        <p:nvSpPr>
          <p:cNvPr id="4" name="Text Placeholder 2"/>
          <p:cNvSpPr txBox="1">
            <a:spLocks/>
          </p:cNvSpPr>
          <p:nvPr/>
        </p:nvSpPr>
        <p:spPr>
          <a:xfrm>
            <a:off x="919956" y="4852347"/>
            <a:ext cx="10656887" cy="132556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May 2022 </a:t>
            </a:r>
          </a:p>
        </p:txBody>
      </p:sp>
      <p:sp>
        <p:nvSpPr>
          <p:cNvPr id="7" name="TextBox 6">
            <a:extLst>
              <a:ext uri="{FF2B5EF4-FFF2-40B4-BE49-F238E27FC236}">
                <a16:creationId xmlns:a16="http://schemas.microsoft.com/office/drawing/2014/main" id="{894BE7DC-1DBE-4443-8C4B-70FA5D5F81CF}"/>
              </a:ext>
            </a:extLst>
          </p:cNvPr>
          <p:cNvSpPr txBox="1"/>
          <p:nvPr/>
        </p:nvSpPr>
        <p:spPr>
          <a:xfrm>
            <a:off x="773113" y="4852347"/>
            <a:ext cx="2613344" cy="461665"/>
          </a:xfrm>
          <a:prstGeom prst="rect">
            <a:avLst/>
          </a:prstGeom>
          <a:noFill/>
        </p:spPr>
        <p:txBody>
          <a:bodyPr wrap="none" rtlCol="0">
            <a:spAutoFit/>
          </a:bodyPr>
          <a:lstStyle/>
          <a:p>
            <a:r>
              <a:rPr lang="en-US" sz="2400" dirty="0">
                <a:effectLst/>
                <a:hlinkClick r:id="rId2"/>
              </a:rPr>
              <a:t>MyPLM.Moog.com</a:t>
            </a:r>
            <a:endParaRPr lang="en-US" sz="2400" dirty="0">
              <a:effectLst/>
            </a:endParaRPr>
          </a:p>
        </p:txBody>
      </p:sp>
    </p:spTree>
    <p:extLst>
      <p:ext uri="{BB962C8B-B14F-4D97-AF65-F5344CB8AC3E}">
        <p14:creationId xmlns:p14="http://schemas.microsoft.com/office/powerpoint/2010/main" val="1919174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0180-C486-4348-B55F-F7D21CE36521}"/>
              </a:ext>
            </a:extLst>
          </p:cNvPr>
          <p:cNvSpPr>
            <a:spLocks noGrp="1"/>
          </p:cNvSpPr>
          <p:nvPr>
            <p:ph type="title"/>
          </p:nvPr>
        </p:nvSpPr>
        <p:spPr/>
        <p:txBody>
          <a:bodyPr/>
          <a:lstStyle/>
          <a:p>
            <a:r>
              <a:rPr lang="en-US" dirty="0"/>
              <a:t>ECAD Integration - Highlights</a:t>
            </a:r>
          </a:p>
        </p:txBody>
      </p:sp>
      <p:sp>
        <p:nvSpPr>
          <p:cNvPr id="7" name="Content Placeholder 6">
            <a:extLst>
              <a:ext uri="{FF2B5EF4-FFF2-40B4-BE49-F238E27FC236}">
                <a16:creationId xmlns:a16="http://schemas.microsoft.com/office/drawing/2014/main" id="{3020F7E6-BC68-42B2-AAB9-5E760F9E4A4D}"/>
              </a:ext>
            </a:extLst>
          </p:cNvPr>
          <p:cNvSpPr>
            <a:spLocks noGrp="1"/>
          </p:cNvSpPr>
          <p:nvPr>
            <p:ph idx="1"/>
          </p:nvPr>
        </p:nvSpPr>
        <p:spPr>
          <a:xfrm>
            <a:off x="838199" y="1622174"/>
            <a:ext cx="10840453" cy="2733257"/>
          </a:xfrm>
        </p:spPr>
        <p:txBody>
          <a:bodyPr>
            <a:normAutofit lnSpcReduction="10000"/>
          </a:bodyPr>
          <a:lstStyle/>
          <a:p>
            <a:r>
              <a:rPr lang="en-US" sz="2000" b="1" dirty="0">
                <a:solidFill>
                  <a:srgbClr val="800000"/>
                </a:solidFill>
              </a:rPr>
              <a:t>Stored in Teamcenter, open, close, check in and check-out from within OrCAD menu</a:t>
            </a:r>
          </a:p>
          <a:p>
            <a:r>
              <a:rPr lang="en-US" sz="2000" b="1" dirty="0">
                <a:solidFill>
                  <a:srgbClr val="800000"/>
                </a:solidFill>
              </a:rPr>
              <a:t>Enter data once philosophy, title block information imported/exported from originating source  </a:t>
            </a:r>
          </a:p>
          <a:p>
            <a:r>
              <a:rPr lang="en-US" sz="2000" b="1" dirty="0">
                <a:solidFill>
                  <a:srgbClr val="800000"/>
                </a:solidFill>
              </a:rPr>
              <a:t>Mechanical and alternate parts managed through schematic table</a:t>
            </a:r>
          </a:p>
          <a:p>
            <a:r>
              <a:rPr lang="en-US" sz="2000" b="1" dirty="0">
                <a:solidFill>
                  <a:srgbClr val="800000"/>
                </a:solidFill>
              </a:rPr>
              <a:t>BOM and design variants authored and managed through a single core schematic</a:t>
            </a:r>
          </a:p>
          <a:p>
            <a:r>
              <a:rPr lang="en-US" sz="2000" b="1" dirty="0">
                <a:solidFill>
                  <a:srgbClr val="800000"/>
                </a:solidFill>
              </a:rPr>
              <a:t>BOM and pdf (both smart and dumb, depending on the consumer) generated at each check-in</a:t>
            </a:r>
          </a:p>
          <a:p>
            <a:r>
              <a:rPr lang="en-US" sz="2000" b="1" dirty="0">
                <a:solidFill>
                  <a:srgbClr val="800000"/>
                </a:solidFill>
              </a:rPr>
              <a:t>Automatic and/or manual versioning at each check-in/commit</a:t>
            </a:r>
          </a:p>
          <a:p>
            <a:r>
              <a:rPr lang="en-US" sz="2000" b="1" dirty="0">
                <a:solidFill>
                  <a:srgbClr val="800000"/>
                </a:solidFill>
              </a:rPr>
              <a:t>Single-click publish to Teamcenter (EO/ECN release)</a:t>
            </a:r>
          </a:p>
          <a:p>
            <a:pPr marL="0" indent="0">
              <a:buNone/>
            </a:pPr>
            <a:endParaRPr lang="en-US" sz="1800" dirty="0"/>
          </a:p>
        </p:txBody>
      </p:sp>
      <p:sp>
        <p:nvSpPr>
          <p:cNvPr id="8" name="Slide Number Placeholder 4">
            <a:extLst>
              <a:ext uri="{FF2B5EF4-FFF2-40B4-BE49-F238E27FC236}">
                <a16:creationId xmlns:a16="http://schemas.microsoft.com/office/drawing/2014/main" id="{39E85D61-163C-45C2-8C5A-5D78BF1448C4}"/>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57AA3F-99AB-4A4B-A1FE-E9FF610F9CB8}" type="slidenum">
              <a:rPr lang="en-US" smtClean="0"/>
              <a:pPr/>
              <a:t>10</a:t>
            </a:fld>
            <a:endParaRPr lang="en-US" dirty="0"/>
          </a:p>
        </p:txBody>
      </p:sp>
      <p:sp>
        <p:nvSpPr>
          <p:cNvPr id="5" name="Text Placeholder 4">
            <a:extLst>
              <a:ext uri="{FF2B5EF4-FFF2-40B4-BE49-F238E27FC236}">
                <a16:creationId xmlns:a16="http://schemas.microsoft.com/office/drawing/2014/main" id="{B9C178B6-073A-433A-B1EE-F949FD1BB582}"/>
              </a:ext>
            </a:extLst>
          </p:cNvPr>
          <p:cNvSpPr>
            <a:spLocks noGrp="1"/>
          </p:cNvSpPr>
          <p:nvPr>
            <p:ph type="body" sz="quarter" idx="13"/>
          </p:nvPr>
        </p:nvSpPr>
        <p:spPr/>
        <p:txBody>
          <a:bodyPr/>
          <a:lstStyle/>
          <a:p>
            <a:r>
              <a:rPr lang="en-IE" dirty="0"/>
              <a:t>Schematic</a:t>
            </a:r>
            <a:endParaRPr lang="en-US" dirty="0"/>
          </a:p>
        </p:txBody>
      </p:sp>
      <p:sp>
        <p:nvSpPr>
          <p:cNvPr id="9" name="Text Placeholder 4">
            <a:extLst>
              <a:ext uri="{FF2B5EF4-FFF2-40B4-BE49-F238E27FC236}">
                <a16:creationId xmlns:a16="http://schemas.microsoft.com/office/drawing/2014/main" id="{60CA6240-BF31-4D6D-9265-03E156327BC9}"/>
              </a:ext>
            </a:extLst>
          </p:cNvPr>
          <p:cNvSpPr txBox="1">
            <a:spLocks/>
          </p:cNvSpPr>
          <p:nvPr/>
        </p:nvSpPr>
        <p:spPr>
          <a:xfrm>
            <a:off x="838197" y="4305962"/>
            <a:ext cx="10515600" cy="55998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bg1">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dirty="0"/>
              <a:t>EDP (Engineering Data Package)</a:t>
            </a:r>
            <a:endParaRPr lang="en-US" dirty="0"/>
          </a:p>
        </p:txBody>
      </p:sp>
      <p:sp>
        <p:nvSpPr>
          <p:cNvPr id="10" name="Content Placeholder 6">
            <a:extLst>
              <a:ext uri="{FF2B5EF4-FFF2-40B4-BE49-F238E27FC236}">
                <a16:creationId xmlns:a16="http://schemas.microsoft.com/office/drawing/2014/main" id="{1B4D085C-30BC-4934-9173-D27AF22B1E47}"/>
              </a:ext>
            </a:extLst>
          </p:cNvPr>
          <p:cNvSpPr txBox="1">
            <a:spLocks/>
          </p:cNvSpPr>
          <p:nvPr/>
        </p:nvSpPr>
        <p:spPr>
          <a:xfrm>
            <a:off x="838198" y="4823251"/>
            <a:ext cx="10840453" cy="1758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rgbClr val="800000"/>
                </a:solidFill>
              </a:rPr>
              <a:t>Stored in Teamcenter, open, close, check in and check-out from within OrCAD menu</a:t>
            </a:r>
          </a:p>
          <a:p>
            <a:r>
              <a:rPr lang="en-US" sz="2000" b="1" dirty="0">
                <a:solidFill>
                  <a:srgbClr val="800000"/>
                </a:solidFill>
              </a:rPr>
              <a:t>Specification integrated with check lists and drawing notes</a:t>
            </a:r>
          </a:p>
          <a:p>
            <a:r>
              <a:rPr lang="en-US" sz="2000" b="1" dirty="0">
                <a:solidFill>
                  <a:srgbClr val="800000"/>
                </a:solidFill>
              </a:rPr>
              <a:t>Enter data once philosophy</a:t>
            </a:r>
          </a:p>
          <a:p>
            <a:r>
              <a:rPr lang="en-US" sz="2000" b="1" dirty="0">
                <a:solidFill>
                  <a:srgbClr val="800000"/>
                </a:solidFill>
              </a:rPr>
              <a:t>Information imported/exported from originating source </a:t>
            </a:r>
          </a:p>
          <a:p>
            <a:pPr marL="0" indent="0">
              <a:buFont typeface="Arial" panose="020B0604020202020204" pitchFamily="34" charset="0"/>
              <a:buNone/>
            </a:pPr>
            <a:endParaRPr lang="en-US" sz="1800" dirty="0"/>
          </a:p>
        </p:txBody>
      </p:sp>
    </p:spTree>
    <p:extLst>
      <p:ext uri="{BB962C8B-B14F-4D97-AF65-F5344CB8AC3E}">
        <p14:creationId xmlns:p14="http://schemas.microsoft.com/office/powerpoint/2010/main" val="4211444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0180-C486-4348-B55F-F7D21CE36521}"/>
              </a:ext>
            </a:extLst>
          </p:cNvPr>
          <p:cNvSpPr>
            <a:spLocks noGrp="1"/>
          </p:cNvSpPr>
          <p:nvPr>
            <p:ph type="title"/>
          </p:nvPr>
        </p:nvSpPr>
        <p:spPr/>
        <p:txBody>
          <a:bodyPr/>
          <a:lstStyle/>
          <a:p>
            <a:r>
              <a:rPr lang="en-US" dirty="0"/>
              <a:t>ECAD Integration - Highlights</a:t>
            </a:r>
          </a:p>
        </p:txBody>
      </p:sp>
      <p:sp>
        <p:nvSpPr>
          <p:cNvPr id="7" name="Content Placeholder 6">
            <a:extLst>
              <a:ext uri="{FF2B5EF4-FFF2-40B4-BE49-F238E27FC236}">
                <a16:creationId xmlns:a16="http://schemas.microsoft.com/office/drawing/2014/main" id="{3020F7E6-BC68-42B2-AAB9-5E760F9E4A4D}"/>
              </a:ext>
            </a:extLst>
          </p:cNvPr>
          <p:cNvSpPr>
            <a:spLocks noGrp="1"/>
          </p:cNvSpPr>
          <p:nvPr>
            <p:ph idx="1"/>
          </p:nvPr>
        </p:nvSpPr>
        <p:spPr>
          <a:xfrm>
            <a:off x="838199" y="1605396"/>
            <a:ext cx="11281612" cy="4947068"/>
          </a:xfrm>
        </p:spPr>
        <p:txBody>
          <a:bodyPr>
            <a:normAutofit/>
          </a:bodyPr>
          <a:lstStyle/>
          <a:p>
            <a:r>
              <a:rPr lang="en-US" sz="2000" b="1" dirty="0">
                <a:solidFill>
                  <a:srgbClr val="800000"/>
                </a:solidFill>
              </a:rPr>
              <a:t>Stored in Teamcenter, open, close, check in and check-out from within Allegro menu</a:t>
            </a:r>
          </a:p>
          <a:p>
            <a:r>
              <a:rPr lang="en-US" sz="2000" b="1" dirty="0">
                <a:solidFill>
                  <a:srgbClr val="800000"/>
                </a:solidFill>
              </a:rPr>
              <a:t>Bi-directional, incremental transfer of idx data between ECAD and MCAD (Allegro – NX/SW)</a:t>
            </a:r>
          </a:p>
          <a:p>
            <a:r>
              <a:rPr lang="en-US" sz="2000" b="1" dirty="0">
                <a:solidFill>
                  <a:srgbClr val="800000"/>
                </a:solidFill>
              </a:rPr>
              <a:t>Single Allegro “model based” brd file contains all data required to manufacture, build and test bare board PWB as well as completed CCA (Circuit Card Assembly)</a:t>
            </a:r>
          </a:p>
          <a:p>
            <a:r>
              <a:rPr lang="en-US" sz="2000" b="1" dirty="0">
                <a:solidFill>
                  <a:srgbClr val="800000"/>
                </a:solidFill>
              </a:rPr>
              <a:t>Revised work-flow compatible with entire Moog enterprise</a:t>
            </a:r>
          </a:p>
          <a:p>
            <a:r>
              <a:rPr lang="en-US" sz="2000" b="1" dirty="0">
                <a:solidFill>
                  <a:srgbClr val="800000"/>
                </a:solidFill>
              </a:rPr>
              <a:t>3D models added to existing ECAD Global Library (accessible to Allegro and NX/SW users)</a:t>
            </a:r>
          </a:p>
          <a:p>
            <a:r>
              <a:rPr lang="en-US" sz="2000" b="1" dirty="0">
                <a:solidFill>
                  <a:srgbClr val="800000"/>
                </a:solidFill>
              </a:rPr>
              <a:t>Enter data once philosophy, title block information, fabrication notes etc. imported/exported from originating source </a:t>
            </a:r>
          </a:p>
          <a:p>
            <a:r>
              <a:rPr lang="en-US" sz="2000" b="1" dirty="0">
                <a:solidFill>
                  <a:srgbClr val="800000"/>
                </a:solidFill>
              </a:rPr>
              <a:t>Single click reporting and check lists, including automatic component density calculation (Fit Check)</a:t>
            </a:r>
          </a:p>
          <a:p>
            <a:r>
              <a:rPr lang="en-US" sz="2000" b="1" dirty="0">
                <a:solidFill>
                  <a:srgbClr val="800000"/>
                </a:solidFill>
              </a:rPr>
              <a:t>Allegro menu driven e-mail triggers for collaboration with pre-assigned team members</a:t>
            </a:r>
          </a:p>
          <a:p>
            <a:r>
              <a:rPr lang="en-US" sz="2000" b="1" dirty="0">
                <a:solidFill>
                  <a:srgbClr val="800000"/>
                </a:solidFill>
              </a:rPr>
              <a:t>Auto-generation of data-table, cross-section and fabrication notes</a:t>
            </a:r>
          </a:p>
          <a:p>
            <a:r>
              <a:rPr lang="en-US" sz="2000" b="1" dirty="0">
                <a:solidFill>
                  <a:srgbClr val="800000"/>
                </a:solidFill>
              </a:rPr>
              <a:t>Single click netlist synchronization and ECO report</a:t>
            </a:r>
          </a:p>
          <a:p>
            <a:r>
              <a:rPr lang="en-US" sz="2000" b="1" dirty="0">
                <a:solidFill>
                  <a:srgbClr val="800000"/>
                </a:solidFill>
              </a:rPr>
              <a:t>Single click derived outputs and publish/release</a:t>
            </a:r>
          </a:p>
          <a:p>
            <a:endParaRPr lang="en-US" sz="2000" b="1" dirty="0">
              <a:solidFill>
                <a:srgbClr val="800000"/>
              </a:solidFill>
            </a:endParaRPr>
          </a:p>
          <a:p>
            <a:endParaRPr lang="en-US" sz="2000" b="1" dirty="0">
              <a:solidFill>
                <a:srgbClr val="800000"/>
              </a:solidFill>
            </a:endParaRPr>
          </a:p>
          <a:p>
            <a:endParaRPr lang="en-US" sz="2000" b="1" dirty="0">
              <a:solidFill>
                <a:srgbClr val="800000"/>
              </a:solidFill>
            </a:endParaRPr>
          </a:p>
          <a:p>
            <a:pPr marL="0" indent="0">
              <a:buNone/>
            </a:pPr>
            <a:endParaRPr lang="en-US" sz="1800" dirty="0"/>
          </a:p>
        </p:txBody>
      </p:sp>
      <p:sp>
        <p:nvSpPr>
          <p:cNvPr id="8" name="Slide Number Placeholder 4">
            <a:extLst>
              <a:ext uri="{FF2B5EF4-FFF2-40B4-BE49-F238E27FC236}">
                <a16:creationId xmlns:a16="http://schemas.microsoft.com/office/drawing/2014/main" id="{39E85D61-163C-45C2-8C5A-5D78BF1448C4}"/>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57AA3F-99AB-4A4B-A1FE-E9FF610F9CB8}" type="slidenum">
              <a:rPr lang="en-US" smtClean="0"/>
              <a:pPr/>
              <a:t>11</a:t>
            </a:fld>
            <a:endParaRPr lang="en-US" dirty="0"/>
          </a:p>
        </p:txBody>
      </p:sp>
      <p:sp>
        <p:nvSpPr>
          <p:cNvPr id="5" name="Text Placeholder 4">
            <a:extLst>
              <a:ext uri="{FF2B5EF4-FFF2-40B4-BE49-F238E27FC236}">
                <a16:creationId xmlns:a16="http://schemas.microsoft.com/office/drawing/2014/main" id="{B9C178B6-073A-433A-B1EE-F949FD1BB582}"/>
              </a:ext>
            </a:extLst>
          </p:cNvPr>
          <p:cNvSpPr>
            <a:spLocks noGrp="1"/>
          </p:cNvSpPr>
          <p:nvPr>
            <p:ph type="body" sz="quarter" idx="13"/>
          </p:nvPr>
        </p:nvSpPr>
        <p:spPr/>
        <p:txBody>
          <a:bodyPr/>
          <a:lstStyle/>
          <a:p>
            <a:r>
              <a:rPr lang="en-IE" dirty="0"/>
              <a:t>Printed Wiring Board</a:t>
            </a:r>
            <a:endParaRPr lang="en-US" dirty="0"/>
          </a:p>
        </p:txBody>
      </p:sp>
    </p:spTree>
    <p:extLst>
      <p:ext uri="{BB962C8B-B14F-4D97-AF65-F5344CB8AC3E}">
        <p14:creationId xmlns:p14="http://schemas.microsoft.com/office/powerpoint/2010/main" val="213041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0180-C486-4348-B55F-F7D21CE36521}"/>
              </a:ext>
            </a:extLst>
          </p:cNvPr>
          <p:cNvSpPr>
            <a:spLocks noGrp="1"/>
          </p:cNvSpPr>
          <p:nvPr>
            <p:ph type="title"/>
          </p:nvPr>
        </p:nvSpPr>
        <p:spPr/>
        <p:txBody>
          <a:bodyPr/>
          <a:lstStyle/>
          <a:p>
            <a:r>
              <a:rPr lang="en-US" dirty="0"/>
              <a:t>ECAD Integration</a:t>
            </a:r>
          </a:p>
        </p:txBody>
      </p:sp>
      <p:sp>
        <p:nvSpPr>
          <p:cNvPr id="7" name="Content Placeholder 6">
            <a:extLst>
              <a:ext uri="{FF2B5EF4-FFF2-40B4-BE49-F238E27FC236}">
                <a16:creationId xmlns:a16="http://schemas.microsoft.com/office/drawing/2014/main" id="{3020F7E6-BC68-42B2-AAB9-5E760F9E4A4D}"/>
              </a:ext>
            </a:extLst>
          </p:cNvPr>
          <p:cNvSpPr>
            <a:spLocks noGrp="1"/>
          </p:cNvSpPr>
          <p:nvPr>
            <p:ph idx="1"/>
          </p:nvPr>
        </p:nvSpPr>
        <p:spPr>
          <a:xfrm>
            <a:off x="1333850" y="4915439"/>
            <a:ext cx="10019950" cy="1577436"/>
          </a:xfrm>
        </p:spPr>
        <p:txBody>
          <a:bodyPr>
            <a:normAutofit/>
          </a:bodyPr>
          <a:lstStyle/>
          <a:p>
            <a:r>
              <a:rPr lang="en-US" sz="2000" b="1" dirty="0">
                <a:solidFill>
                  <a:srgbClr val="800000"/>
                </a:solidFill>
              </a:rPr>
              <a:t>MVP</a:t>
            </a:r>
            <a:r>
              <a:rPr lang="en-US" sz="1800" dirty="0"/>
              <a:t> </a:t>
            </a:r>
            <a:r>
              <a:rPr lang="en-US" sz="1400" dirty="0"/>
              <a:t>(~May 2022)</a:t>
            </a:r>
            <a:r>
              <a:rPr lang="en-US" sz="1800" dirty="0"/>
              <a:t> – Development Env, testing with SMEs for Proof of Concept and testing use cases</a:t>
            </a:r>
          </a:p>
          <a:p>
            <a:r>
              <a:rPr lang="en-US" sz="2000" b="1" dirty="0">
                <a:solidFill>
                  <a:srgbClr val="800000"/>
                </a:solidFill>
              </a:rPr>
              <a:t>MMF</a:t>
            </a:r>
            <a:r>
              <a:rPr lang="en-US" sz="1800" dirty="0"/>
              <a:t> </a:t>
            </a:r>
            <a:r>
              <a:rPr lang="en-US" sz="1400" dirty="0"/>
              <a:t>(~July 2022)</a:t>
            </a:r>
            <a:r>
              <a:rPr lang="en-US" sz="1800" dirty="0"/>
              <a:t> – Production, limited set of users to verify technology and core processes</a:t>
            </a:r>
          </a:p>
          <a:p>
            <a:r>
              <a:rPr lang="en-US" sz="2000" b="1" dirty="0">
                <a:solidFill>
                  <a:srgbClr val="800000"/>
                </a:solidFill>
              </a:rPr>
              <a:t>Initial Release</a:t>
            </a:r>
            <a:r>
              <a:rPr lang="en-US" sz="2000" dirty="0"/>
              <a:t> </a:t>
            </a:r>
            <a:r>
              <a:rPr lang="en-US" sz="1400" dirty="0"/>
              <a:t>(~Nov 2022)</a:t>
            </a:r>
            <a:r>
              <a:rPr lang="en-US" sz="1800" dirty="0"/>
              <a:t> – Production, wide rollout to all users as sites are onboarded or trained</a:t>
            </a:r>
          </a:p>
        </p:txBody>
      </p:sp>
      <p:sp>
        <p:nvSpPr>
          <p:cNvPr id="4" name="Text Placeholder 3">
            <a:extLst>
              <a:ext uri="{FF2B5EF4-FFF2-40B4-BE49-F238E27FC236}">
                <a16:creationId xmlns:a16="http://schemas.microsoft.com/office/drawing/2014/main" id="{E553D0CB-0380-4FFE-A553-D062D4F5C864}"/>
              </a:ext>
            </a:extLst>
          </p:cNvPr>
          <p:cNvSpPr>
            <a:spLocks noGrp="1"/>
          </p:cNvSpPr>
          <p:nvPr>
            <p:ph type="body" sz="quarter" idx="13"/>
          </p:nvPr>
        </p:nvSpPr>
        <p:spPr/>
        <p:txBody>
          <a:bodyPr/>
          <a:lstStyle/>
          <a:p>
            <a:r>
              <a:rPr lang="en-US" dirty="0"/>
              <a:t>Timeline</a:t>
            </a:r>
          </a:p>
        </p:txBody>
      </p:sp>
      <p:pic>
        <p:nvPicPr>
          <p:cNvPr id="6" name="Picture 5">
            <a:extLst>
              <a:ext uri="{FF2B5EF4-FFF2-40B4-BE49-F238E27FC236}">
                <a16:creationId xmlns:a16="http://schemas.microsoft.com/office/drawing/2014/main" id="{8DB79B95-2848-476F-A8AD-3DB7E47C3EA4}"/>
              </a:ext>
            </a:extLst>
          </p:cNvPr>
          <p:cNvPicPr>
            <a:picLocks noChangeAspect="1"/>
          </p:cNvPicPr>
          <p:nvPr/>
        </p:nvPicPr>
        <p:blipFill>
          <a:blip r:embed="rId2"/>
          <a:stretch>
            <a:fillRect/>
          </a:stretch>
        </p:blipFill>
        <p:spPr>
          <a:xfrm>
            <a:off x="3151464" y="1622175"/>
            <a:ext cx="5889071" cy="2757345"/>
          </a:xfrm>
          <a:prstGeom prst="rect">
            <a:avLst/>
          </a:prstGeom>
        </p:spPr>
      </p:pic>
      <p:sp>
        <p:nvSpPr>
          <p:cNvPr id="8" name="Slide Number Placeholder 4">
            <a:extLst>
              <a:ext uri="{FF2B5EF4-FFF2-40B4-BE49-F238E27FC236}">
                <a16:creationId xmlns:a16="http://schemas.microsoft.com/office/drawing/2014/main" id="{39E85D61-163C-45C2-8C5A-5D78BF1448C4}"/>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57AA3F-99AB-4A4B-A1FE-E9FF610F9CB8}" type="slidenum">
              <a:rPr lang="en-US" smtClean="0"/>
              <a:pPr/>
              <a:t>12</a:t>
            </a:fld>
            <a:endParaRPr lang="en-US" dirty="0"/>
          </a:p>
        </p:txBody>
      </p:sp>
    </p:spTree>
    <p:extLst>
      <p:ext uri="{BB962C8B-B14F-4D97-AF65-F5344CB8AC3E}">
        <p14:creationId xmlns:p14="http://schemas.microsoft.com/office/powerpoint/2010/main" val="70751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BC4080-5AB9-435C-B0AA-C6AC97C3147A}"/>
              </a:ext>
            </a:extLst>
          </p:cNvPr>
          <p:cNvSpPr>
            <a:spLocks noGrp="1"/>
          </p:cNvSpPr>
          <p:nvPr>
            <p:ph type="title"/>
          </p:nvPr>
        </p:nvSpPr>
        <p:spPr>
          <a:xfrm>
            <a:off x="831850" y="1709738"/>
            <a:ext cx="10515600" cy="2124031"/>
          </a:xfrm>
        </p:spPr>
        <p:txBody>
          <a:bodyPr>
            <a:normAutofit/>
          </a:bodyPr>
          <a:lstStyle/>
          <a:p>
            <a:pPr algn="ctr"/>
            <a:r>
              <a:rPr lang="en-US" sz="5400" dirty="0"/>
              <a:t>Thank You</a:t>
            </a:r>
          </a:p>
        </p:txBody>
      </p:sp>
      <p:sp>
        <p:nvSpPr>
          <p:cNvPr id="6" name="Text Placeholder 5">
            <a:extLst>
              <a:ext uri="{FF2B5EF4-FFF2-40B4-BE49-F238E27FC236}">
                <a16:creationId xmlns:a16="http://schemas.microsoft.com/office/drawing/2014/main" id="{B278A1B6-6A4D-461E-8231-43CAF6FE21FC}"/>
              </a:ext>
            </a:extLst>
          </p:cNvPr>
          <p:cNvSpPr>
            <a:spLocks noGrp="1"/>
          </p:cNvSpPr>
          <p:nvPr>
            <p:ph type="body" idx="1"/>
          </p:nvPr>
        </p:nvSpPr>
        <p:spPr>
          <a:xfrm>
            <a:off x="831850" y="4589463"/>
            <a:ext cx="10515600" cy="1903412"/>
          </a:xfrm>
        </p:spPr>
        <p:txBody>
          <a:bodyPr>
            <a:normAutofit fontScale="92500" lnSpcReduction="10000"/>
          </a:bodyPr>
          <a:lstStyle/>
          <a:p>
            <a:r>
              <a:rPr lang="en-US" dirty="0"/>
              <a:t>For additional information, please contact:</a:t>
            </a:r>
          </a:p>
          <a:p>
            <a:pPr lvl="1"/>
            <a:r>
              <a:rPr lang="en-US" dirty="0"/>
              <a:t>Chris Simmonds: </a:t>
            </a:r>
            <a:r>
              <a:rPr lang="en-US" dirty="0">
                <a:hlinkClick r:id="rId2"/>
              </a:rPr>
              <a:t>csimmonds@moog.com</a:t>
            </a:r>
            <a:r>
              <a:rPr lang="en-US" dirty="0"/>
              <a:t> </a:t>
            </a:r>
          </a:p>
          <a:p>
            <a:pPr lvl="1"/>
            <a:r>
              <a:rPr lang="en-US" dirty="0"/>
              <a:t>Bill Kopp: </a:t>
            </a:r>
            <a:r>
              <a:rPr lang="en-US" dirty="0">
                <a:hlinkClick r:id="rId3"/>
              </a:rPr>
              <a:t>wkopp@moog.com</a:t>
            </a:r>
            <a:r>
              <a:rPr lang="en-US" dirty="0"/>
              <a:t> </a:t>
            </a:r>
          </a:p>
          <a:p>
            <a:pPr lvl="1"/>
            <a:r>
              <a:rPr lang="en-US" dirty="0"/>
              <a:t>Paul Prehl (MHP): </a:t>
            </a:r>
            <a:r>
              <a:rPr lang="it-IT" dirty="0">
                <a:hlinkClick r:id="rId4"/>
              </a:rPr>
              <a:t>paul.prehl@mhp.com</a:t>
            </a:r>
            <a:endParaRPr lang="it-IT" dirty="0"/>
          </a:p>
          <a:p>
            <a:pPr lvl="1"/>
            <a:endParaRPr lang="it-IT" dirty="0"/>
          </a:p>
          <a:p>
            <a:pPr lvl="1"/>
            <a:r>
              <a:rPr lang="en-US" sz="2000" dirty="0">
                <a:effectLst/>
                <a:hlinkClick r:id="rId5"/>
              </a:rPr>
              <a:t>MyPLM.Moog.com</a:t>
            </a:r>
            <a:r>
              <a:rPr lang="it-IT" dirty="0"/>
              <a:t> </a:t>
            </a:r>
            <a:endParaRPr lang="en-US" dirty="0"/>
          </a:p>
        </p:txBody>
      </p:sp>
      <p:pic>
        <p:nvPicPr>
          <p:cNvPr id="7" name="Picture 6">
            <a:extLst>
              <a:ext uri="{FF2B5EF4-FFF2-40B4-BE49-F238E27FC236}">
                <a16:creationId xmlns:a16="http://schemas.microsoft.com/office/drawing/2014/main" id="{42748033-6E44-41C2-AEFA-FF5357AC393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9600" y="619092"/>
            <a:ext cx="2403599" cy="1803493"/>
          </a:xfrm>
          <a:prstGeom prst="rect">
            <a:avLst/>
          </a:prstGeom>
        </p:spPr>
      </p:pic>
      <p:pic>
        <p:nvPicPr>
          <p:cNvPr id="6146" name="Picture 1" descr="Top Cat | 20 great TV shows for young children - TV">
            <a:extLst>
              <a:ext uri="{FF2B5EF4-FFF2-40B4-BE49-F238E27FC236}">
                <a16:creationId xmlns:a16="http://schemas.microsoft.com/office/drawing/2014/main" id="{13C1A901-3088-4D35-B1EF-C20A4B99F2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0925" y="4589463"/>
            <a:ext cx="27051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4">
            <a:extLst>
              <a:ext uri="{FF2B5EF4-FFF2-40B4-BE49-F238E27FC236}">
                <a16:creationId xmlns:a16="http://schemas.microsoft.com/office/drawing/2014/main" id="{67958089-14D1-4E52-A85A-DC2B35CBCA75}"/>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57AA3F-99AB-4A4B-A1FE-E9FF610F9CB8}" type="slidenum">
              <a:rPr lang="en-US" smtClean="0"/>
              <a:pPr/>
              <a:t>13</a:t>
            </a:fld>
            <a:endParaRPr lang="en-US" dirty="0"/>
          </a:p>
        </p:txBody>
      </p:sp>
    </p:spTree>
    <p:extLst>
      <p:ext uri="{BB962C8B-B14F-4D97-AF65-F5344CB8AC3E}">
        <p14:creationId xmlns:p14="http://schemas.microsoft.com/office/powerpoint/2010/main" val="1525205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131"/>
          </a:xfrm>
        </p:spPr>
        <p:txBody>
          <a:bodyPr>
            <a:normAutofit/>
          </a:bodyPr>
          <a:lstStyle/>
          <a:p>
            <a:r>
              <a:rPr lang="en-US" dirty="0"/>
              <a:t>Building PLM Capability Over Time</a:t>
            </a:r>
          </a:p>
        </p:txBody>
      </p:sp>
      <p:sp>
        <p:nvSpPr>
          <p:cNvPr id="17" name="Text Placeholder 16">
            <a:extLst>
              <a:ext uri="{FF2B5EF4-FFF2-40B4-BE49-F238E27FC236}">
                <a16:creationId xmlns:a16="http://schemas.microsoft.com/office/drawing/2014/main" id="{2E6227C2-C3A5-4C4F-92CA-CE843152A91F}"/>
              </a:ext>
            </a:extLst>
          </p:cNvPr>
          <p:cNvSpPr>
            <a:spLocks noGrp="1"/>
          </p:cNvSpPr>
          <p:nvPr>
            <p:ph type="body" sz="quarter" idx="13"/>
          </p:nvPr>
        </p:nvSpPr>
        <p:spPr>
          <a:xfrm>
            <a:off x="838200" y="1062193"/>
            <a:ext cx="10515600" cy="559982"/>
          </a:xfrm>
        </p:spPr>
        <p:txBody>
          <a:bodyPr>
            <a:normAutofit/>
          </a:bodyPr>
          <a:lstStyle/>
          <a:p>
            <a:r>
              <a:rPr lang="en-US" dirty="0"/>
              <a:t>ECAD Integration</a:t>
            </a:r>
          </a:p>
        </p:txBody>
      </p:sp>
      <p:sp>
        <p:nvSpPr>
          <p:cNvPr id="4" name="Rectangle 3"/>
          <p:cNvSpPr/>
          <p:nvPr/>
        </p:nvSpPr>
        <p:spPr>
          <a:xfrm>
            <a:off x="2365259" y="2127596"/>
            <a:ext cx="688848" cy="282193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TextBox 4"/>
          <p:cNvSpPr txBox="1"/>
          <p:nvPr/>
        </p:nvSpPr>
        <p:spPr>
          <a:xfrm rot="16200000">
            <a:off x="1374658" y="3223371"/>
            <a:ext cx="267004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Mechanical CAD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(Process, Standard Work)</a:t>
            </a:r>
          </a:p>
        </p:txBody>
      </p:sp>
      <p:sp>
        <p:nvSpPr>
          <p:cNvPr id="22" name="Rectangle 21"/>
          <p:cNvSpPr/>
          <p:nvPr/>
        </p:nvSpPr>
        <p:spPr>
          <a:xfrm>
            <a:off x="9316421" y="2127596"/>
            <a:ext cx="688848" cy="2821933"/>
          </a:xfrm>
          <a:prstGeom prst="rect">
            <a:avLst/>
          </a:prstGeom>
          <a:solidFill>
            <a:srgbClr val="ECD8DA"/>
          </a:solidFill>
          <a:ln>
            <a:solidFill>
              <a:srgbClr val="87212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3" name="TextBox 22"/>
          <p:cNvSpPr txBox="1"/>
          <p:nvPr/>
        </p:nvSpPr>
        <p:spPr>
          <a:xfrm rot="16200000">
            <a:off x="8325820" y="3331092"/>
            <a:ext cx="2670049"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Software Engineering</a:t>
            </a:r>
          </a:p>
        </p:txBody>
      </p:sp>
      <p:sp>
        <p:nvSpPr>
          <p:cNvPr id="24" name="Rectangle 23"/>
          <p:cNvSpPr/>
          <p:nvPr/>
        </p:nvSpPr>
        <p:spPr>
          <a:xfrm>
            <a:off x="5840840" y="2127596"/>
            <a:ext cx="688848" cy="2821933"/>
          </a:xfrm>
          <a:prstGeom prst="rect">
            <a:avLst/>
          </a:prstGeom>
          <a:solidFill>
            <a:srgbClr val="ECD8DA"/>
          </a:solidFill>
          <a:ln>
            <a:solidFill>
              <a:srgbClr val="87212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6" name="Rectangle 25"/>
          <p:cNvSpPr/>
          <p:nvPr/>
        </p:nvSpPr>
        <p:spPr>
          <a:xfrm>
            <a:off x="3506470" y="2127596"/>
            <a:ext cx="688848" cy="2821933"/>
          </a:xfrm>
          <a:prstGeom prst="rect">
            <a:avLst/>
          </a:prstGeom>
          <a:solidFill>
            <a:srgbClr val="882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7" name="TextBox 26"/>
          <p:cNvSpPr txBox="1"/>
          <p:nvPr/>
        </p:nvSpPr>
        <p:spPr>
          <a:xfrm rot="16200000">
            <a:off x="2515869" y="3223371"/>
            <a:ext cx="267004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Engineering Documents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(Process, Standard Work)</a:t>
            </a:r>
          </a:p>
        </p:txBody>
      </p:sp>
      <p:sp>
        <p:nvSpPr>
          <p:cNvPr id="28" name="Rectangle 27"/>
          <p:cNvSpPr/>
          <p:nvPr/>
        </p:nvSpPr>
        <p:spPr>
          <a:xfrm>
            <a:off x="4673655" y="2127596"/>
            <a:ext cx="688848" cy="2821933"/>
          </a:xfrm>
          <a:prstGeom prst="rect">
            <a:avLst/>
          </a:prstGeom>
          <a:solidFill>
            <a:schemeClr val="accent6">
              <a:lumMod val="60000"/>
              <a:lumOff val="40000"/>
            </a:schemeClr>
          </a:solidFill>
          <a:ln>
            <a:solidFill>
              <a:srgbClr val="87212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9" name="TextBox 28"/>
          <p:cNvSpPr txBox="1"/>
          <p:nvPr/>
        </p:nvSpPr>
        <p:spPr>
          <a:xfrm rot="16200000">
            <a:off x="4621972" y="3240627"/>
            <a:ext cx="313341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Requirements Management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(Process, Standard Work)</a:t>
            </a:r>
          </a:p>
        </p:txBody>
      </p:sp>
      <p:sp>
        <p:nvSpPr>
          <p:cNvPr id="30" name="Rectangle 29"/>
          <p:cNvSpPr/>
          <p:nvPr/>
        </p:nvSpPr>
        <p:spPr>
          <a:xfrm>
            <a:off x="7008025" y="2127596"/>
            <a:ext cx="688848" cy="2821933"/>
          </a:xfrm>
          <a:prstGeom prst="rect">
            <a:avLst/>
          </a:prstGeom>
          <a:solidFill>
            <a:srgbClr val="ECD8DA"/>
          </a:solidFill>
          <a:ln>
            <a:solidFill>
              <a:srgbClr val="87212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1" name="TextBox 30"/>
          <p:cNvSpPr txBox="1"/>
          <p:nvPr/>
        </p:nvSpPr>
        <p:spPr>
          <a:xfrm rot="16200000">
            <a:off x="6017424" y="3223371"/>
            <a:ext cx="267004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Systems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(Process, Standard Work)</a:t>
            </a:r>
          </a:p>
        </p:txBody>
      </p:sp>
      <p:sp>
        <p:nvSpPr>
          <p:cNvPr id="32" name="Rectangle 31"/>
          <p:cNvSpPr/>
          <p:nvPr/>
        </p:nvSpPr>
        <p:spPr>
          <a:xfrm>
            <a:off x="8175210" y="2127596"/>
            <a:ext cx="688848" cy="2821933"/>
          </a:xfrm>
          <a:prstGeom prst="rect">
            <a:avLst/>
          </a:prstGeom>
          <a:solidFill>
            <a:srgbClr val="ECD8DA"/>
          </a:solidFill>
          <a:ln>
            <a:solidFill>
              <a:srgbClr val="87212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3" name="TextBox 32"/>
          <p:cNvSpPr txBox="1"/>
          <p:nvPr/>
        </p:nvSpPr>
        <p:spPr>
          <a:xfrm rot="16200000">
            <a:off x="7184609" y="3223371"/>
            <a:ext cx="267004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Simulation and Analysis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(Process, Standard Work)</a:t>
            </a:r>
          </a:p>
        </p:txBody>
      </p:sp>
      <p:sp>
        <p:nvSpPr>
          <p:cNvPr id="6" name="Isosceles Triangle 5"/>
          <p:cNvSpPr/>
          <p:nvPr/>
        </p:nvSpPr>
        <p:spPr>
          <a:xfrm>
            <a:off x="1792819" y="1191162"/>
            <a:ext cx="8791460" cy="936434"/>
          </a:xfrm>
          <a:prstGeom prst="triangle">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Model-Based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Systems Engineering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6" name="TextBox 35"/>
          <p:cNvSpPr txBox="1"/>
          <p:nvPr/>
        </p:nvSpPr>
        <p:spPr>
          <a:xfrm>
            <a:off x="2394210" y="4631705"/>
            <a:ext cx="64999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FY20</a:t>
            </a:r>
          </a:p>
        </p:txBody>
      </p:sp>
      <p:sp>
        <p:nvSpPr>
          <p:cNvPr id="49" name="TextBox 48"/>
          <p:cNvSpPr txBox="1"/>
          <p:nvPr/>
        </p:nvSpPr>
        <p:spPr>
          <a:xfrm>
            <a:off x="3514984" y="4647551"/>
            <a:ext cx="64999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FY20</a:t>
            </a:r>
          </a:p>
        </p:txBody>
      </p:sp>
      <p:sp>
        <p:nvSpPr>
          <p:cNvPr id="50" name="TextBox 49"/>
          <p:cNvSpPr txBox="1"/>
          <p:nvPr/>
        </p:nvSpPr>
        <p:spPr>
          <a:xfrm>
            <a:off x="4682112" y="4637895"/>
            <a:ext cx="64999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FY22</a:t>
            </a:r>
          </a:p>
        </p:txBody>
      </p:sp>
      <p:grpSp>
        <p:nvGrpSpPr>
          <p:cNvPr id="3" name="Group 2"/>
          <p:cNvGrpSpPr/>
          <p:nvPr/>
        </p:nvGrpSpPr>
        <p:grpSpPr>
          <a:xfrm>
            <a:off x="4760363" y="2149956"/>
            <a:ext cx="1775537" cy="2812413"/>
            <a:chOff x="4760363" y="2149956"/>
            <a:chExt cx="1775537" cy="2812413"/>
          </a:xfrm>
        </p:grpSpPr>
        <p:sp>
          <p:nvSpPr>
            <p:cNvPr id="25" name="TextBox 24"/>
            <p:cNvSpPr txBox="1"/>
            <p:nvPr/>
          </p:nvSpPr>
          <p:spPr>
            <a:xfrm rot="16200000">
              <a:off x="3686948" y="3223371"/>
              <a:ext cx="267004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Electrical</a:t>
              </a: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 </a:t>
              </a: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CAD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(Process, Standard Work)</a:t>
              </a:r>
            </a:p>
          </p:txBody>
        </p:sp>
        <p:sp>
          <p:nvSpPr>
            <p:cNvPr id="51" name="TextBox 50"/>
            <p:cNvSpPr txBox="1"/>
            <p:nvPr/>
          </p:nvSpPr>
          <p:spPr>
            <a:xfrm>
              <a:off x="5885904" y="4654592"/>
              <a:ext cx="64999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FY23</a:t>
              </a:r>
            </a:p>
          </p:txBody>
        </p:sp>
      </p:grpSp>
      <p:sp>
        <p:nvSpPr>
          <p:cNvPr id="52" name="TextBox 51"/>
          <p:cNvSpPr txBox="1"/>
          <p:nvPr/>
        </p:nvSpPr>
        <p:spPr>
          <a:xfrm>
            <a:off x="7034453" y="4640039"/>
            <a:ext cx="64999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FY23</a:t>
            </a:r>
          </a:p>
        </p:txBody>
      </p:sp>
      <p:sp>
        <p:nvSpPr>
          <p:cNvPr id="53" name="TextBox 52"/>
          <p:cNvSpPr txBox="1"/>
          <p:nvPr/>
        </p:nvSpPr>
        <p:spPr>
          <a:xfrm>
            <a:off x="8214062" y="4640039"/>
            <a:ext cx="64999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FY24</a:t>
            </a:r>
          </a:p>
        </p:txBody>
      </p:sp>
      <p:sp>
        <p:nvSpPr>
          <p:cNvPr id="54" name="TextBox 53"/>
          <p:cNvSpPr txBox="1"/>
          <p:nvPr/>
        </p:nvSpPr>
        <p:spPr>
          <a:xfrm>
            <a:off x="9349881" y="4640039"/>
            <a:ext cx="64999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C4260"/>
                </a:solidFill>
                <a:effectLst/>
                <a:uLnTx/>
                <a:uFillTx/>
                <a:latin typeface="Arial" panose="020B0604020202020204"/>
                <a:ea typeface="+mn-ea"/>
                <a:cs typeface="+mn-cs"/>
              </a:rPr>
              <a:t>FY25</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18759" b="19892"/>
          <a:stretch/>
        </p:blipFill>
        <p:spPr>
          <a:xfrm>
            <a:off x="6054689" y="5821964"/>
            <a:ext cx="1371603" cy="841473"/>
          </a:xfrm>
          <a:prstGeom prst="rect">
            <a:avLst/>
          </a:prstGeom>
        </p:spPr>
      </p:pic>
      <p:sp>
        <p:nvSpPr>
          <p:cNvPr id="9" name="Rectangle 8"/>
          <p:cNvSpPr/>
          <p:nvPr/>
        </p:nvSpPr>
        <p:spPr>
          <a:xfrm>
            <a:off x="2365259" y="5858896"/>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5" name="Rectangle 54"/>
          <p:cNvSpPr/>
          <p:nvPr/>
        </p:nvSpPr>
        <p:spPr>
          <a:xfrm>
            <a:off x="2365259" y="6420166"/>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6" name="Rectangle 55"/>
          <p:cNvSpPr/>
          <p:nvPr/>
        </p:nvSpPr>
        <p:spPr>
          <a:xfrm>
            <a:off x="2365259" y="6140831"/>
            <a:ext cx="260989"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7" name="Rectangle 56"/>
          <p:cNvSpPr/>
          <p:nvPr/>
        </p:nvSpPr>
        <p:spPr>
          <a:xfrm>
            <a:off x="2921169" y="5860954"/>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8" name="Rectangle 57"/>
          <p:cNvSpPr/>
          <p:nvPr/>
        </p:nvSpPr>
        <p:spPr>
          <a:xfrm>
            <a:off x="3477079" y="5858896"/>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9" name="Rectangle 58"/>
          <p:cNvSpPr/>
          <p:nvPr/>
        </p:nvSpPr>
        <p:spPr>
          <a:xfrm>
            <a:off x="4031261" y="5858896"/>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0" name="Rectangle 59"/>
          <p:cNvSpPr/>
          <p:nvPr/>
        </p:nvSpPr>
        <p:spPr>
          <a:xfrm>
            <a:off x="2656698" y="6140254"/>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1" name="Rectangle 60"/>
          <p:cNvSpPr/>
          <p:nvPr/>
        </p:nvSpPr>
        <p:spPr>
          <a:xfrm>
            <a:off x="3212608" y="6140254"/>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2" name="Rectangle 61"/>
          <p:cNvSpPr/>
          <p:nvPr/>
        </p:nvSpPr>
        <p:spPr>
          <a:xfrm>
            <a:off x="3768518" y="6140254"/>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3" name="Rectangle 62"/>
          <p:cNvSpPr/>
          <p:nvPr/>
        </p:nvSpPr>
        <p:spPr>
          <a:xfrm>
            <a:off x="2921169" y="6416452"/>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4" name="Rectangle 63"/>
          <p:cNvSpPr/>
          <p:nvPr/>
        </p:nvSpPr>
        <p:spPr>
          <a:xfrm>
            <a:off x="3477079" y="6414394"/>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5" name="Rectangle 64"/>
          <p:cNvSpPr/>
          <p:nvPr/>
        </p:nvSpPr>
        <p:spPr>
          <a:xfrm>
            <a:off x="4031261" y="6414394"/>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6" name="Rectangle 65"/>
          <p:cNvSpPr/>
          <p:nvPr/>
        </p:nvSpPr>
        <p:spPr>
          <a:xfrm>
            <a:off x="4324428" y="6140254"/>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0" name="Rectangle 9"/>
          <p:cNvSpPr/>
          <p:nvPr/>
        </p:nvSpPr>
        <p:spPr>
          <a:xfrm>
            <a:off x="2365259" y="5858896"/>
            <a:ext cx="7640009" cy="804541"/>
          </a:xfrm>
          <a:prstGeom prst="rect">
            <a:avLst/>
          </a:prstGeom>
          <a:noFill/>
          <a:ln>
            <a:solidFill>
              <a:srgbClr val="87212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1" name="Rounded Rectangle 10"/>
          <p:cNvSpPr/>
          <p:nvPr/>
        </p:nvSpPr>
        <p:spPr>
          <a:xfrm>
            <a:off x="4445045" y="2106444"/>
            <a:ext cx="1140533" cy="2907936"/>
          </a:xfrm>
          <a:prstGeom prst="roundRect">
            <a:avLst/>
          </a:prstGeom>
          <a:noFill/>
          <a:ln w="635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2" name="TextBox 11"/>
          <p:cNvSpPr txBox="1"/>
          <p:nvPr/>
        </p:nvSpPr>
        <p:spPr>
          <a:xfrm>
            <a:off x="0" y="5585945"/>
            <a:ext cx="2311608" cy="1238801"/>
          </a:xfrm>
          <a:prstGeom prst="rect">
            <a:avLst/>
          </a:prstGeom>
          <a:solidFill>
            <a:schemeClr val="bg1"/>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C4260"/>
                </a:solidFill>
                <a:effectLst/>
                <a:uLnTx/>
                <a:uFillTx/>
                <a:latin typeface="Arial" panose="020B0604020202020204"/>
                <a:ea typeface="+mn-ea"/>
                <a:cs typeface="+mn-cs"/>
              </a:rPr>
              <a:t>PLM Foundation</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C4260"/>
                </a:solidFill>
                <a:effectLst/>
                <a:uLnTx/>
                <a:uFillTx/>
                <a:latin typeface="Arial" panose="020B0604020202020204"/>
                <a:ea typeface="+mn-ea"/>
                <a:cs typeface="+mn-cs"/>
              </a:rPr>
              <a:t>(Data Model, Workflows, </a:t>
            </a:r>
            <a:br>
              <a:rPr kumimoji="0" lang="en-US" sz="1000" b="0" i="0" u="none" strike="noStrike" kern="1200" cap="none" spc="0" normalizeH="0" baseline="0" noProof="0" dirty="0">
                <a:ln>
                  <a:noFill/>
                </a:ln>
                <a:solidFill>
                  <a:srgbClr val="2C4260"/>
                </a:solidFill>
                <a:effectLst/>
                <a:uLnTx/>
                <a:uFillTx/>
                <a:latin typeface="Arial" panose="020B0604020202020204"/>
                <a:ea typeface="+mn-ea"/>
                <a:cs typeface="+mn-cs"/>
              </a:rPr>
            </a:br>
            <a:r>
              <a:rPr kumimoji="0" lang="en-US" sz="1000" b="0" i="0" u="none" strike="noStrike" kern="1200" cap="none" spc="0" normalizeH="0" baseline="0" noProof="0" dirty="0">
                <a:ln>
                  <a:noFill/>
                </a:ln>
                <a:solidFill>
                  <a:srgbClr val="2C4260"/>
                </a:solidFill>
                <a:effectLst/>
                <a:uLnTx/>
                <a:uFillTx/>
                <a:latin typeface="Arial" panose="020B0604020202020204"/>
                <a:ea typeface="+mn-ea"/>
                <a:cs typeface="+mn-cs"/>
              </a:rPr>
              <a:t>Trade Compliance, Security, data transformation/migration, site DB consolidation, Integration,</a:t>
            </a:r>
            <a:br>
              <a:rPr kumimoji="0" lang="en-US" sz="1000" b="0" i="0" u="none" strike="noStrike" kern="1200" cap="none" spc="0" normalizeH="0" baseline="0" noProof="0" dirty="0">
                <a:ln>
                  <a:noFill/>
                </a:ln>
                <a:solidFill>
                  <a:srgbClr val="2C4260"/>
                </a:solidFill>
                <a:effectLst/>
                <a:uLnTx/>
                <a:uFillTx/>
                <a:latin typeface="Arial" panose="020B0604020202020204"/>
                <a:ea typeface="+mn-ea"/>
                <a:cs typeface="+mn-cs"/>
              </a:rPr>
            </a:br>
            <a:r>
              <a:rPr kumimoji="0" lang="en-US" sz="1000" b="0" i="0" u="none" strike="noStrike" kern="1200" cap="none" spc="0" normalizeH="0" baseline="0" noProof="0" dirty="0">
                <a:ln>
                  <a:noFill/>
                </a:ln>
                <a:solidFill>
                  <a:srgbClr val="2C4260"/>
                </a:solidFill>
                <a:effectLst/>
                <a:uLnTx/>
                <a:uFillTx/>
                <a:latin typeface="Arial" panose="020B0604020202020204"/>
                <a:ea typeface="+mn-ea"/>
                <a:cs typeface="+mn-cs"/>
              </a:rPr>
              <a:t>people data, upgrade)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2C4260"/>
                </a:solidFill>
                <a:effectLst/>
                <a:uLnTx/>
                <a:uFillTx/>
                <a:latin typeface="Arial" panose="020B0604020202020204"/>
                <a:ea typeface="+mn-ea"/>
                <a:cs typeface="+mn-cs"/>
              </a:rPr>
              <a:t>Ongoing throughout program</a:t>
            </a:r>
          </a:p>
        </p:txBody>
      </p:sp>
      <p:sp>
        <p:nvSpPr>
          <p:cNvPr id="46" name="Rectangle 45"/>
          <p:cNvSpPr/>
          <p:nvPr/>
        </p:nvSpPr>
        <p:spPr>
          <a:xfrm>
            <a:off x="4586269" y="5861169"/>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Rectangle 46"/>
          <p:cNvSpPr/>
          <p:nvPr/>
        </p:nvSpPr>
        <p:spPr>
          <a:xfrm>
            <a:off x="5674329" y="6414394"/>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Rectangle 47"/>
          <p:cNvSpPr/>
          <p:nvPr/>
        </p:nvSpPr>
        <p:spPr>
          <a:xfrm>
            <a:off x="4879436" y="6142527"/>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7" name="Rectangle 66"/>
          <p:cNvSpPr/>
          <p:nvPr/>
        </p:nvSpPr>
        <p:spPr>
          <a:xfrm>
            <a:off x="5132175" y="5862706"/>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8" name="Rectangle 67"/>
          <p:cNvSpPr/>
          <p:nvPr/>
        </p:nvSpPr>
        <p:spPr>
          <a:xfrm>
            <a:off x="4592763" y="6414394"/>
            <a:ext cx="1057970"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Upgrade</a:t>
            </a:r>
            <a:endParaRPr kumimoji="0" lang="en-US" sz="7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69" name="Rectangle 68"/>
          <p:cNvSpPr/>
          <p:nvPr/>
        </p:nvSpPr>
        <p:spPr>
          <a:xfrm>
            <a:off x="5425342" y="6144064"/>
            <a:ext cx="528942" cy="24904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0" name="Rectangle 69">
            <a:extLst>
              <a:ext uri="{FF2B5EF4-FFF2-40B4-BE49-F238E27FC236}">
                <a16:creationId xmlns:a16="http://schemas.microsoft.com/office/drawing/2014/main" id="{3E08F9EF-6FB8-4A04-9785-BB1ECE553684}"/>
              </a:ext>
            </a:extLst>
          </p:cNvPr>
          <p:cNvSpPr/>
          <p:nvPr/>
        </p:nvSpPr>
        <p:spPr>
          <a:xfrm>
            <a:off x="2394210" y="4993228"/>
            <a:ext cx="4778115" cy="120192"/>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panose="020B0604020202020204"/>
                <a:ea typeface="+mn-ea"/>
                <a:cs typeface="+mn-cs"/>
              </a:rPr>
              <a:t>MCAD/DOC/Foundation Rollout</a:t>
            </a:r>
          </a:p>
        </p:txBody>
      </p:sp>
      <p:sp>
        <p:nvSpPr>
          <p:cNvPr id="71" name="Rectangle 70">
            <a:extLst>
              <a:ext uri="{FF2B5EF4-FFF2-40B4-BE49-F238E27FC236}">
                <a16:creationId xmlns:a16="http://schemas.microsoft.com/office/drawing/2014/main" id="{C6B90ACB-DD1D-4077-90C4-3CAF4D5D01DB}"/>
              </a:ext>
            </a:extLst>
          </p:cNvPr>
          <p:cNvSpPr/>
          <p:nvPr/>
        </p:nvSpPr>
        <p:spPr>
          <a:xfrm>
            <a:off x="6203270" y="5140566"/>
            <a:ext cx="804755" cy="105513"/>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72" name="Rectangle 71">
            <a:extLst>
              <a:ext uri="{FF2B5EF4-FFF2-40B4-BE49-F238E27FC236}">
                <a16:creationId xmlns:a16="http://schemas.microsoft.com/office/drawing/2014/main" id="{D52ECEB9-5F89-4BFF-B1C7-CA69992E7530}"/>
              </a:ext>
            </a:extLst>
          </p:cNvPr>
          <p:cNvSpPr/>
          <p:nvPr/>
        </p:nvSpPr>
        <p:spPr>
          <a:xfrm>
            <a:off x="6639726" y="5271020"/>
            <a:ext cx="2224332" cy="119660"/>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panose="020B0604020202020204"/>
                <a:ea typeface="+mn-ea"/>
                <a:cs typeface="+mn-cs"/>
              </a:rPr>
              <a:t>Requirements Management Rollout</a:t>
            </a:r>
          </a:p>
        </p:txBody>
      </p:sp>
      <p:sp>
        <p:nvSpPr>
          <p:cNvPr id="73" name="Rectangle 72">
            <a:extLst>
              <a:ext uri="{FF2B5EF4-FFF2-40B4-BE49-F238E27FC236}">
                <a16:creationId xmlns:a16="http://schemas.microsoft.com/office/drawing/2014/main" id="{DFCB4FEA-FA8C-4786-B7B8-57721A762640}"/>
              </a:ext>
            </a:extLst>
          </p:cNvPr>
          <p:cNvSpPr/>
          <p:nvPr/>
        </p:nvSpPr>
        <p:spPr>
          <a:xfrm>
            <a:off x="8460510" y="5572376"/>
            <a:ext cx="2202593" cy="119660"/>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panose="020B0604020202020204"/>
                <a:ea typeface="+mn-ea"/>
                <a:cs typeface="+mn-cs"/>
              </a:rPr>
              <a:t>Simulation and Analysis Rollout</a:t>
            </a:r>
          </a:p>
        </p:txBody>
      </p:sp>
      <p:sp>
        <p:nvSpPr>
          <p:cNvPr id="74" name="Rectangle 73">
            <a:extLst>
              <a:ext uri="{FF2B5EF4-FFF2-40B4-BE49-F238E27FC236}">
                <a16:creationId xmlns:a16="http://schemas.microsoft.com/office/drawing/2014/main" id="{7C73902D-E1EC-4A97-89A0-EF44CEA5097A}"/>
              </a:ext>
            </a:extLst>
          </p:cNvPr>
          <p:cNvSpPr/>
          <p:nvPr/>
        </p:nvSpPr>
        <p:spPr>
          <a:xfrm>
            <a:off x="9674879" y="5709083"/>
            <a:ext cx="1504449" cy="110105"/>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panose="020B0604020202020204"/>
                <a:ea typeface="+mn-ea"/>
                <a:cs typeface="+mn-cs"/>
              </a:rPr>
              <a:t>Software Rollout</a:t>
            </a:r>
          </a:p>
        </p:txBody>
      </p:sp>
      <p:sp>
        <p:nvSpPr>
          <p:cNvPr id="75" name="Rectangle 74">
            <a:extLst>
              <a:ext uri="{FF2B5EF4-FFF2-40B4-BE49-F238E27FC236}">
                <a16:creationId xmlns:a16="http://schemas.microsoft.com/office/drawing/2014/main" id="{A9886E51-559D-4CAE-8EBC-F332CBF02ACF}"/>
              </a:ext>
            </a:extLst>
          </p:cNvPr>
          <p:cNvSpPr/>
          <p:nvPr/>
        </p:nvSpPr>
        <p:spPr>
          <a:xfrm>
            <a:off x="7797284" y="5423267"/>
            <a:ext cx="2202593" cy="119660"/>
          </a:xfrm>
          <a:prstGeom prst="rect">
            <a:avLst/>
          </a:prstGeom>
          <a:solidFill>
            <a:srgbClr val="872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panose="020B0604020202020204"/>
                <a:ea typeface="+mn-ea"/>
                <a:cs typeface="+mn-cs"/>
              </a:rPr>
              <a:t>Systems Rollout</a:t>
            </a:r>
          </a:p>
        </p:txBody>
      </p:sp>
      <p:sp>
        <p:nvSpPr>
          <p:cNvPr id="76" name="TextBox 75">
            <a:extLst>
              <a:ext uri="{FF2B5EF4-FFF2-40B4-BE49-F238E27FC236}">
                <a16:creationId xmlns:a16="http://schemas.microsoft.com/office/drawing/2014/main" id="{60722C59-4AAF-4A71-B8DC-06894EC4AC22}"/>
              </a:ext>
            </a:extLst>
          </p:cNvPr>
          <p:cNvSpPr txBox="1"/>
          <p:nvPr/>
        </p:nvSpPr>
        <p:spPr>
          <a:xfrm>
            <a:off x="6953046" y="5089132"/>
            <a:ext cx="895554" cy="20005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bg2">
                    <a:lumMod val="10000"/>
                  </a:schemeClr>
                </a:solidFill>
                <a:effectLst/>
                <a:uLnTx/>
                <a:uFillTx/>
                <a:latin typeface="Arial" panose="020B0604020202020204"/>
                <a:ea typeface="+mn-ea"/>
                <a:cs typeface="+mn-cs"/>
              </a:rPr>
              <a:t>ECAD Rollout</a:t>
            </a:r>
          </a:p>
        </p:txBody>
      </p:sp>
      <p:sp>
        <p:nvSpPr>
          <p:cNvPr id="77" name="Slide Number Placeholder 4">
            <a:extLst>
              <a:ext uri="{FF2B5EF4-FFF2-40B4-BE49-F238E27FC236}">
                <a16:creationId xmlns:a16="http://schemas.microsoft.com/office/drawing/2014/main" id="{F634C62F-7A71-40EE-9D84-ABC933306DF8}"/>
              </a:ext>
            </a:extLst>
          </p:cNvPr>
          <p:cNvSpPr>
            <a:spLocks noGrp="1"/>
          </p:cNvSpPr>
          <p:nvPr>
            <p:ph type="sldNum" sz="quarter" idx="4294967295"/>
          </p:nvPr>
        </p:nvSpPr>
        <p:spPr>
          <a:xfrm>
            <a:off x="9448800" y="6492875"/>
            <a:ext cx="2743200" cy="365125"/>
          </a:xfrm>
        </p:spPr>
        <p:txBody>
          <a:bodyPr/>
          <a:lstStyle/>
          <a:p>
            <a:fld id="{9457AA3F-99AB-4A4B-A1FE-E9FF610F9CB8}" type="slidenum">
              <a:rPr lang="en-US" smtClean="0"/>
              <a:t>2</a:t>
            </a:fld>
            <a:endParaRPr lang="en-US" dirty="0"/>
          </a:p>
        </p:txBody>
      </p:sp>
      <p:cxnSp>
        <p:nvCxnSpPr>
          <p:cNvPr id="16" name="Straight Arrow Connector 15">
            <a:extLst>
              <a:ext uri="{FF2B5EF4-FFF2-40B4-BE49-F238E27FC236}">
                <a16:creationId xmlns:a16="http://schemas.microsoft.com/office/drawing/2014/main" id="{ADE4D809-0A9C-43BF-B95A-BBC3EBA518A4}"/>
              </a:ext>
            </a:extLst>
          </p:cNvPr>
          <p:cNvCxnSpPr/>
          <p:nvPr/>
        </p:nvCxnSpPr>
        <p:spPr>
          <a:xfrm>
            <a:off x="3768518" y="1333850"/>
            <a:ext cx="905137" cy="816106"/>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47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4">
            <a:extLst>
              <a:ext uri="{FF2B5EF4-FFF2-40B4-BE49-F238E27FC236}">
                <a16:creationId xmlns:a16="http://schemas.microsoft.com/office/drawing/2014/main" id="{3470FDA0-A2C1-4775-96E5-E2A0BDBC1AE2}"/>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57AA3F-99AB-4A4B-A1FE-E9FF610F9CB8}" type="slidenum">
              <a:rPr lang="en-US" smtClean="0"/>
              <a:pPr/>
              <a:t>3</a:t>
            </a:fld>
            <a:endParaRPr lang="en-US" dirty="0"/>
          </a:p>
        </p:txBody>
      </p:sp>
      <p:graphicFrame>
        <p:nvGraphicFramePr>
          <p:cNvPr id="11" name="Objekt 10" hidden="1">
            <a:extLst>
              <a:ext uri="{FF2B5EF4-FFF2-40B4-BE49-F238E27FC236}">
                <a16:creationId xmlns:a16="http://schemas.microsoft.com/office/drawing/2014/main" id="{34E4B175-EDF3-4C5D-87C1-3CBA24D5146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3" name="think-cell Folie" r:id="rId4" imgW="494" imgH="494" progId="TCLayout.ActiveDocument.1">
                  <p:embed/>
                </p:oleObj>
              </mc:Choice>
              <mc:Fallback>
                <p:oleObj name="think-cell Folie" r:id="rId4" imgW="494" imgH="494" progId="TCLayout.ActiveDocument.1">
                  <p:embed/>
                  <p:pic>
                    <p:nvPicPr>
                      <p:cNvPr id="11" name="Objekt 10" hidden="1">
                        <a:extLst>
                          <a:ext uri="{FF2B5EF4-FFF2-40B4-BE49-F238E27FC236}">
                            <a16:creationId xmlns:a16="http://schemas.microsoft.com/office/drawing/2014/main" id="{34E4B175-EDF3-4C5D-87C1-3CBA24D5146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F9F6DE4-4E5A-4510-9D8C-87BCABCD6F6A}"/>
              </a:ext>
            </a:extLst>
          </p:cNvPr>
          <p:cNvSpPr>
            <a:spLocks noGrp="1"/>
          </p:cNvSpPr>
          <p:nvPr>
            <p:ph type="title"/>
          </p:nvPr>
        </p:nvSpPr>
        <p:spPr/>
        <p:txBody>
          <a:bodyPr vert="horz">
            <a:normAutofit/>
          </a:bodyPr>
          <a:lstStyle/>
          <a:p>
            <a:r>
              <a:rPr lang="en-US" dirty="0"/>
              <a:t>ECAD Integration</a:t>
            </a:r>
          </a:p>
        </p:txBody>
      </p:sp>
      <p:sp>
        <p:nvSpPr>
          <p:cNvPr id="14" name="Text Placeholder 13">
            <a:extLst>
              <a:ext uri="{FF2B5EF4-FFF2-40B4-BE49-F238E27FC236}">
                <a16:creationId xmlns:a16="http://schemas.microsoft.com/office/drawing/2014/main" id="{F368D565-B567-443C-88A5-CFCB98EF3994}"/>
              </a:ext>
            </a:extLst>
          </p:cNvPr>
          <p:cNvSpPr>
            <a:spLocks noGrp="1"/>
          </p:cNvSpPr>
          <p:nvPr>
            <p:ph type="body" sz="quarter" idx="13"/>
          </p:nvPr>
        </p:nvSpPr>
        <p:spPr/>
        <p:txBody>
          <a:bodyPr/>
          <a:lstStyle/>
          <a:p>
            <a:r>
              <a:rPr lang="en-US" dirty="0"/>
              <a:t>Strategic Goals</a:t>
            </a:r>
          </a:p>
        </p:txBody>
      </p:sp>
      <p:graphicFrame>
        <p:nvGraphicFramePr>
          <p:cNvPr id="45" name="Table 44">
            <a:extLst>
              <a:ext uri="{FF2B5EF4-FFF2-40B4-BE49-F238E27FC236}">
                <a16:creationId xmlns:a16="http://schemas.microsoft.com/office/drawing/2014/main" id="{3988BC02-1436-466B-B726-253D62E36E1E}"/>
              </a:ext>
            </a:extLst>
          </p:cNvPr>
          <p:cNvGraphicFramePr>
            <a:graphicFrameLocks noGrp="1"/>
          </p:cNvGraphicFramePr>
          <p:nvPr>
            <p:extLst>
              <p:ext uri="{D42A27DB-BD31-4B8C-83A1-F6EECF244321}">
                <p14:modId xmlns:p14="http://schemas.microsoft.com/office/powerpoint/2010/main" val="2682319738"/>
              </p:ext>
            </p:extLst>
          </p:nvPr>
        </p:nvGraphicFramePr>
        <p:xfrm>
          <a:off x="829198" y="1677774"/>
          <a:ext cx="8887279" cy="5020160"/>
        </p:xfrm>
        <a:graphic>
          <a:graphicData uri="http://schemas.openxmlformats.org/drawingml/2006/table">
            <a:tbl>
              <a:tblPr/>
              <a:tblGrid>
                <a:gridCol w="8887279">
                  <a:extLst>
                    <a:ext uri="{9D8B030D-6E8A-4147-A177-3AD203B41FA5}">
                      <a16:colId xmlns:a16="http://schemas.microsoft.com/office/drawing/2014/main" val="240973447"/>
                    </a:ext>
                  </a:extLst>
                </a:gridCol>
              </a:tblGrid>
              <a:tr h="326653">
                <a:tc>
                  <a:txBody>
                    <a:bodyPr/>
                    <a:lstStyle/>
                    <a:p>
                      <a:pPr marL="111125" lvl="2" indent="-111125" algn="l" defTabSz="914400" rtl="0" eaLnBrk="1" fontAlgn="ctr" latinLnBrk="0" hangingPunct="1"/>
                      <a:r>
                        <a:rPr lang="en-US" sz="1600" b="1" kern="1200" dirty="0">
                          <a:solidFill>
                            <a:schemeClr val="bg1"/>
                          </a:solidFill>
                          <a:latin typeface="+mn-lt"/>
                          <a:ea typeface="+mn-ea"/>
                          <a:cs typeface="+mn-cs"/>
                        </a:rPr>
                        <a:t>Model Based </a:t>
                      </a:r>
                      <a:r>
                        <a:rPr lang="en-US" sz="1400" b="1" kern="1200" dirty="0">
                          <a:solidFill>
                            <a:schemeClr val="bg1"/>
                          </a:solidFill>
                          <a:latin typeface="+mn-lt"/>
                          <a:ea typeface="+mn-ea"/>
                          <a:cs typeface="+mn-cs"/>
                        </a:rPr>
                        <a:t>| </a:t>
                      </a:r>
                      <a:r>
                        <a:rPr lang="en-US" sz="1400" b="0" dirty="0">
                          <a:solidFill>
                            <a:schemeClr val="bg1"/>
                          </a:solidFill>
                        </a:rPr>
                        <a:t>Move towards model-based definition for digitalization of data and processes</a:t>
                      </a:r>
                      <a:endParaRPr lang="en-US" sz="1400" b="0" kern="1200" dirty="0">
                        <a:solidFill>
                          <a:schemeClr val="bg1"/>
                        </a:solidFill>
                        <a:latin typeface="+mn-lt"/>
                        <a:ea typeface="+mn-ea"/>
                        <a:cs typeface="+mn-cs"/>
                      </a:endParaRPr>
                    </a:p>
                  </a:txBody>
                  <a:tcPr marL="72000" marR="72000" marT="36000" marB="36000">
                    <a:lnL>
                      <a:noFill/>
                    </a:lnL>
                    <a:lnR>
                      <a:noFill/>
                    </a:lnR>
                    <a:lnT>
                      <a:noFill/>
                    </a:lnT>
                    <a:lnB w="1270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2196024350"/>
                  </a:ext>
                </a:extLst>
              </a:tr>
              <a:tr h="478084">
                <a:tc>
                  <a:txBody>
                    <a:bodyPr/>
                    <a:lstStyle/>
                    <a:p>
                      <a:pPr marL="111125" lvl="2" indent="-111125" algn="l" defTabSz="914400" rtl="0" eaLnBrk="1" fontAlgn="ctr" latinLnBrk="0" hangingPunct="1"/>
                      <a:r>
                        <a:rPr lang="en-US" sz="1600" b="1" kern="1200" dirty="0">
                          <a:solidFill>
                            <a:schemeClr val="bg1"/>
                          </a:solidFill>
                          <a:latin typeface="+mn-lt"/>
                          <a:ea typeface="+mn-ea"/>
                          <a:cs typeface="+mn-cs"/>
                        </a:rPr>
                        <a:t>Collaboration Model </a:t>
                      </a:r>
                      <a:r>
                        <a:rPr lang="en-US" sz="1400" b="1" kern="1200" dirty="0">
                          <a:solidFill>
                            <a:schemeClr val="bg1"/>
                          </a:solidFill>
                          <a:latin typeface="+mn-lt"/>
                          <a:ea typeface="+mn-ea"/>
                          <a:cs typeface="+mn-cs"/>
                        </a:rPr>
                        <a:t>| </a:t>
                      </a:r>
                      <a:r>
                        <a:rPr lang="en-US" sz="1400" b="0" kern="1200" dirty="0">
                          <a:solidFill>
                            <a:schemeClr val="bg1"/>
                          </a:solidFill>
                          <a:latin typeface="+mn-lt"/>
                          <a:ea typeface="+mn-ea"/>
                          <a:cs typeface="+mn-cs"/>
                        </a:rPr>
                        <a:t>Implement a collaboration model that continuously improves cross-operating group and cross-functional synergies</a:t>
                      </a:r>
                    </a:p>
                  </a:txBody>
                  <a:tcPr marL="72000" marR="72000" marT="36000" marB="36000">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224566384"/>
                  </a:ext>
                </a:extLst>
              </a:tr>
              <a:tr h="478084">
                <a:tc>
                  <a:txBody>
                    <a:bodyPr/>
                    <a:lstStyle/>
                    <a:p>
                      <a:pPr marL="111125" marR="0" lvl="2" indent="-111125" algn="l" defTabSz="914400" rtl="0" eaLnBrk="1" fontAlgn="b" latinLnBrk="0" hangingPunct="1">
                        <a:lnSpc>
                          <a:spcPct val="100000"/>
                        </a:lnSpc>
                        <a:spcBef>
                          <a:spcPts val="0"/>
                        </a:spcBef>
                        <a:spcAft>
                          <a:spcPts val="0"/>
                        </a:spcAft>
                        <a:buClrTx/>
                        <a:buSzTx/>
                        <a:buFontTx/>
                        <a:buNone/>
                        <a:tabLst/>
                        <a:defRPr/>
                      </a:pPr>
                      <a:r>
                        <a:rPr lang="en-US" sz="1600" b="1" kern="1200" dirty="0">
                          <a:solidFill>
                            <a:schemeClr val="bg1"/>
                          </a:solidFill>
                          <a:latin typeface="+mn-lt"/>
                          <a:ea typeface="+mn-ea"/>
                          <a:cs typeface="+mn-cs"/>
                        </a:rPr>
                        <a:t>Way of Working </a:t>
                      </a:r>
                      <a:r>
                        <a:rPr lang="en-US" sz="1400" b="1" kern="1200" dirty="0">
                          <a:solidFill>
                            <a:schemeClr val="bg1"/>
                          </a:solidFill>
                          <a:latin typeface="+mn-lt"/>
                          <a:ea typeface="+mn-ea"/>
                          <a:cs typeface="+mn-cs"/>
                        </a:rPr>
                        <a:t>| </a:t>
                      </a:r>
                      <a:r>
                        <a:rPr lang="en-US" sz="1400" b="0" kern="1200" dirty="0">
                          <a:solidFill>
                            <a:schemeClr val="bg1"/>
                          </a:solidFill>
                          <a:latin typeface="+mn-lt"/>
                          <a:ea typeface="+mn-ea"/>
                          <a:cs typeface="+mn-cs"/>
                        </a:rPr>
                        <a:t>Increase collaboration and interaction between ECAD and MCAD as well as within the specific development activities</a:t>
                      </a:r>
                    </a:p>
                  </a:txBody>
                  <a:tcPr marL="72000" marR="72000" marT="36000" marB="36000">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035733334"/>
                  </a:ext>
                </a:extLst>
              </a:tr>
              <a:tr h="308957">
                <a:tc>
                  <a:txBody>
                    <a:bodyPr/>
                    <a:lstStyle/>
                    <a:p>
                      <a:pPr marL="111125" lvl="2" indent="-111125" algn="l" defTabSz="914400" rtl="0" eaLnBrk="1" fontAlgn="b" latinLnBrk="0" hangingPunct="1"/>
                      <a:r>
                        <a:rPr lang="en-US" sz="1600" b="1" kern="1200" dirty="0">
                          <a:solidFill>
                            <a:schemeClr val="bg1"/>
                          </a:solidFill>
                          <a:latin typeface="+mn-lt"/>
                          <a:ea typeface="+mn-ea"/>
                          <a:cs typeface="+mn-cs"/>
                        </a:rPr>
                        <a:t>Operational Groups </a:t>
                      </a:r>
                      <a:r>
                        <a:rPr lang="en-US" sz="1400" b="1" kern="1200" dirty="0">
                          <a:solidFill>
                            <a:schemeClr val="bg1"/>
                          </a:solidFill>
                          <a:latin typeface="+mn-lt"/>
                          <a:ea typeface="+mn-ea"/>
                          <a:cs typeface="+mn-cs"/>
                        </a:rPr>
                        <a:t>| </a:t>
                      </a:r>
                      <a:r>
                        <a:rPr lang="en-US" sz="1400" b="0" kern="1200" dirty="0">
                          <a:solidFill>
                            <a:schemeClr val="bg1"/>
                          </a:solidFill>
                          <a:latin typeface="+mn-lt"/>
                          <a:ea typeface="+mn-ea"/>
                          <a:cs typeface="+mn-cs"/>
                        </a:rPr>
                        <a:t>Increase collaboration and interaction between Aircraft and Space and Defense Group</a:t>
                      </a:r>
                    </a:p>
                  </a:txBody>
                  <a:tcPr marL="72000" marR="72000" marT="36000" marB="36000">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550062776"/>
                  </a:ext>
                </a:extLst>
              </a:tr>
              <a:tr h="478084">
                <a:tc>
                  <a:txBody>
                    <a:bodyPr/>
                    <a:lstStyle/>
                    <a:p>
                      <a:pPr marL="111125" lvl="2" indent="-111125" algn="l" defTabSz="914400" rtl="0" eaLnBrk="1" fontAlgn="b" latinLnBrk="0" hangingPunct="1"/>
                      <a:r>
                        <a:rPr lang="en-US" sz="1600" b="1" kern="1200" dirty="0">
                          <a:solidFill>
                            <a:schemeClr val="bg1"/>
                          </a:solidFill>
                          <a:latin typeface="+mn-lt"/>
                          <a:ea typeface="+mn-ea"/>
                          <a:cs typeface="+mn-cs"/>
                        </a:rPr>
                        <a:t>Process Governance  </a:t>
                      </a:r>
                      <a:r>
                        <a:rPr lang="en-US" sz="1400" b="1" kern="1200" dirty="0">
                          <a:solidFill>
                            <a:schemeClr val="bg1"/>
                          </a:solidFill>
                          <a:latin typeface="+mn-lt"/>
                          <a:ea typeface="+mn-ea"/>
                          <a:cs typeface="+mn-cs"/>
                        </a:rPr>
                        <a:t>| </a:t>
                      </a:r>
                      <a:r>
                        <a:rPr lang="en-US" sz="1400" b="0" kern="1200" dirty="0">
                          <a:solidFill>
                            <a:schemeClr val="bg1"/>
                          </a:solidFill>
                          <a:latin typeface="+mn-lt"/>
                          <a:ea typeface="+mn-ea"/>
                          <a:cs typeface="+mn-cs"/>
                        </a:rPr>
                        <a:t>Implement and follow a common integrated, information driven global product lifecycle process, which considers local process variances and uses a common language, input/outputs, rules and definitions </a:t>
                      </a:r>
                    </a:p>
                  </a:txBody>
                  <a:tcPr marL="72000" marR="72000" marT="36000" marB="36000">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548915852"/>
                  </a:ext>
                </a:extLst>
              </a:tr>
              <a:tr h="478084">
                <a:tc>
                  <a:txBody>
                    <a:bodyPr/>
                    <a:lstStyle/>
                    <a:p>
                      <a:pPr marL="111125" lvl="2" indent="-111125" algn="l" defTabSz="914400" rtl="0" eaLnBrk="1" fontAlgn="b" latinLnBrk="0" hangingPunct="1"/>
                      <a:r>
                        <a:rPr lang="en-US" sz="1600" b="1" kern="1200" dirty="0">
                          <a:solidFill>
                            <a:schemeClr val="bg1"/>
                          </a:solidFill>
                          <a:latin typeface="+mn-lt"/>
                          <a:ea typeface="+mn-ea"/>
                          <a:cs typeface="+mn-cs"/>
                        </a:rPr>
                        <a:t>Process Traceability </a:t>
                      </a:r>
                      <a:r>
                        <a:rPr lang="en-US" sz="1400" b="1" kern="1200" dirty="0">
                          <a:solidFill>
                            <a:schemeClr val="bg1"/>
                          </a:solidFill>
                          <a:latin typeface="+mn-lt"/>
                          <a:ea typeface="+mn-ea"/>
                          <a:cs typeface="+mn-cs"/>
                        </a:rPr>
                        <a:t>|</a:t>
                      </a:r>
                      <a:r>
                        <a:rPr lang="en-US" sz="1400" b="0" kern="1200" dirty="0">
                          <a:solidFill>
                            <a:schemeClr val="bg1"/>
                          </a:solidFill>
                          <a:latin typeface="+mn-lt"/>
                          <a:ea typeface="+mn-ea"/>
                          <a:cs typeface="+mn-cs"/>
                        </a:rPr>
                        <a:t> Create transparency and traceability while designing, validating and changing data during the entire value chain</a:t>
                      </a:r>
                    </a:p>
                  </a:txBody>
                  <a:tcPr marL="72000" marR="72000" marT="36000" marB="36000">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311609297"/>
                  </a:ext>
                </a:extLst>
              </a:tr>
              <a:tr h="478084">
                <a:tc>
                  <a:txBody>
                    <a:bodyPr/>
                    <a:lstStyle/>
                    <a:p>
                      <a:pPr marL="111125" lvl="2" indent="-111125" algn="l" defTabSz="914400" rtl="0" eaLnBrk="1" fontAlgn="b" latinLnBrk="0" hangingPunct="1"/>
                      <a:r>
                        <a:rPr lang="en-US" sz="1600" b="1" kern="1200" dirty="0">
                          <a:solidFill>
                            <a:schemeClr val="bg1"/>
                          </a:solidFill>
                          <a:latin typeface="+mn-lt"/>
                          <a:ea typeface="+mn-ea"/>
                          <a:cs typeface="+mn-cs"/>
                        </a:rPr>
                        <a:t>Process Efficiency </a:t>
                      </a:r>
                      <a:r>
                        <a:rPr lang="en-US" sz="1400" b="1" kern="1200" dirty="0">
                          <a:solidFill>
                            <a:schemeClr val="bg1"/>
                          </a:solidFill>
                          <a:latin typeface="+mn-lt"/>
                          <a:ea typeface="+mn-ea"/>
                          <a:cs typeface="+mn-cs"/>
                        </a:rPr>
                        <a:t>|</a:t>
                      </a:r>
                      <a:r>
                        <a:rPr lang="en-US" sz="1400" b="0" kern="1200" dirty="0">
                          <a:solidFill>
                            <a:schemeClr val="bg1"/>
                          </a:solidFill>
                          <a:latin typeface="+mn-lt"/>
                          <a:ea typeface="+mn-ea"/>
                          <a:cs typeface="+mn-cs"/>
                        </a:rPr>
                        <a:t> Increase the re-use and efficiency within product development incl. common review and variant management approach</a:t>
                      </a:r>
                    </a:p>
                  </a:txBody>
                  <a:tcPr marL="72000" marR="72000" marT="36000" marB="36000">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373686571"/>
                  </a:ext>
                </a:extLst>
              </a:tr>
              <a:tr h="478084">
                <a:tc>
                  <a:txBody>
                    <a:bodyPr/>
                    <a:lstStyle/>
                    <a:p>
                      <a:pPr marL="111125" lvl="2" indent="-111125" algn="l" defTabSz="914400" rtl="0" eaLnBrk="1" fontAlgn="b" latinLnBrk="0" hangingPunct="1"/>
                      <a:r>
                        <a:rPr lang="en-US" sz="1600" b="1" kern="1200" dirty="0">
                          <a:solidFill>
                            <a:schemeClr val="bg1"/>
                          </a:solidFill>
                          <a:latin typeface="+mn-lt"/>
                          <a:ea typeface="+mn-ea"/>
                          <a:cs typeface="+mn-cs"/>
                        </a:rPr>
                        <a:t>Quality Increase </a:t>
                      </a:r>
                      <a:r>
                        <a:rPr lang="en-US" sz="1400" b="1" kern="1200" dirty="0">
                          <a:solidFill>
                            <a:schemeClr val="bg1"/>
                          </a:solidFill>
                          <a:latin typeface="+mn-lt"/>
                          <a:ea typeface="+mn-ea"/>
                          <a:cs typeface="+mn-cs"/>
                        </a:rPr>
                        <a:t>| </a:t>
                      </a:r>
                      <a:r>
                        <a:rPr lang="en-US" sz="1400" b="0" kern="1200" dirty="0">
                          <a:solidFill>
                            <a:schemeClr val="bg1"/>
                          </a:solidFill>
                          <a:latin typeface="+mn-lt"/>
                          <a:ea typeface="+mn-ea"/>
                          <a:cs typeface="+mn-cs"/>
                        </a:rPr>
                        <a:t>Drive towards first time right while involving manufacturing and other down stream processes earlier into the process</a:t>
                      </a:r>
                    </a:p>
                  </a:txBody>
                  <a:tcPr marL="72000" marR="72000" marT="36000" marB="36000">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44060568"/>
                  </a:ext>
                </a:extLst>
              </a:tr>
              <a:tr h="478084">
                <a:tc>
                  <a:txBody>
                    <a:bodyPr/>
                    <a:lstStyle/>
                    <a:p>
                      <a:pPr marL="111125" lvl="2" indent="-111125" algn="l" defTabSz="914400" rtl="0" eaLnBrk="1" fontAlgn="b" latinLnBrk="0" hangingPunct="1"/>
                      <a:r>
                        <a:rPr lang="en-US" sz="1600" b="1" kern="1200" dirty="0">
                          <a:solidFill>
                            <a:schemeClr val="bg1"/>
                          </a:solidFill>
                          <a:latin typeface="+mn-lt"/>
                          <a:ea typeface="+mn-ea"/>
                          <a:cs typeface="+mn-cs"/>
                        </a:rPr>
                        <a:t>Common Data Model </a:t>
                      </a:r>
                      <a:r>
                        <a:rPr lang="en-US" sz="1400" b="1" kern="1200" dirty="0">
                          <a:solidFill>
                            <a:schemeClr val="bg1"/>
                          </a:solidFill>
                          <a:latin typeface="+mn-lt"/>
                          <a:ea typeface="+mn-ea"/>
                          <a:cs typeface="+mn-cs"/>
                        </a:rPr>
                        <a:t>| </a:t>
                      </a:r>
                      <a:r>
                        <a:rPr lang="en-US" sz="1400" b="0" kern="1200" dirty="0">
                          <a:solidFill>
                            <a:schemeClr val="bg1"/>
                          </a:solidFill>
                          <a:latin typeface="+mn-lt"/>
                          <a:ea typeface="+mn-ea"/>
                          <a:cs typeface="+mn-cs"/>
                        </a:rPr>
                        <a:t>Create one common data model including BOI with standardized tools to realize a single source of truth</a:t>
                      </a:r>
                    </a:p>
                  </a:txBody>
                  <a:tcPr marL="72000" marR="72000" marT="36000" marB="36000">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2761483137"/>
                  </a:ext>
                </a:extLst>
              </a:tr>
              <a:tr h="357427">
                <a:tc>
                  <a:txBody>
                    <a:bodyPr/>
                    <a:lstStyle/>
                    <a:p>
                      <a:pPr marL="111125" lvl="2" indent="-111125" algn="l" defTabSz="914400" rtl="0" eaLnBrk="1" fontAlgn="b" latinLnBrk="0" hangingPunct="1"/>
                      <a:r>
                        <a:rPr lang="en-US" sz="1600" b="1" kern="1200" dirty="0">
                          <a:solidFill>
                            <a:schemeClr val="bg1"/>
                          </a:solidFill>
                          <a:latin typeface="+mn-lt"/>
                          <a:ea typeface="+mn-ea"/>
                          <a:cs typeface="+mn-cs"/>
                        </a:rPr>
                        <a:t>Data Governance </a:t>
                      </a:r>
                      <a:r>
                        <a:rPr lang="en-US" sz="1400" b="1" kern="1200" dirty="0">
                          <a:solidFill>
                            <a:schemeClr val="bg1"/>
                          </a:solidFill>
                          <a:latin typeface="+mn-lt"/>
                          <a:ea typeface="+mn-ea"/>
                          <a:cs typeface="+mn-cs"/>
                        </a:rPr>
                        <a:t>| </a:t>
                      </a:r>
                      <a:r>
                        <a:rPr lang="en-US" sz="1400" b="0" kern="1200" dirty="0">
                          <a:solidFill>
                            <a:schemeClr val="bg1"/>
                          </a:solidFill>
                          <a:latin typeface="+mn-lt"/>
                          <a:ea typeface="+mn-ea"/>
                          <a:cs typeface="+mn-cs"/>
                        </a:rPr>
                        <a:t>Support a “go forward only” data governance incl. current and future developments with Cadence</a:t>
                      </a:r>
                    </a:p>
                  </a:txBody>
                  <a:tcPr marL="72000" marR="72000" marT="36000" marB="36000">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2801746142"/>
                  </a:ext>
                </a:extLst>
              </a:tr>
              <a:tr h="272223">
                <a:tc>
                  <a:txBody>
                    <a:bodyPr/>
                    <a:lstStyle/>
                    <a:p>
                      <a:pPr marL="111125" marR="0" lvl="2" indent="-111125" algn="l" defTabSz="914400" rtl="0" eaLnBrk="1" fontAlgn="b" latinLnBrk="0" hangingPunct="1">
                        <a:lnSpc>
                          <a:spcPct val="100000"/>
                        </a:lnSpc>
                        <a:spcBef>
                          <a:spcPts val="0"/>
                        </a:spcBef>
                        <a:spcAft>
                          <a:spcPts val="0"/>
                        </a:spcAft>
                        <a:buClrTx/>
                        <a:buSzTx/>
                        <a:buFontTx/>
                        <a:buNone/>
                        <a:tabLst/>
                        <a:defRPr/>
                      </a:pPr>
                      <a:r>
                        <a:rPr lang="en-US" sz="1600" b="1" kern="1200" dirty="0">
                          <a:solidFill>
                            <a:schemeClr val="bg1"/>
                          </a:solidFill>
                          <a:latin typeface="+mn-lt"/>
                          <a:ea typeface="+mn-ea"/>
                          <a:cs typeface="+mn-cs"/>
                        </a:rPr>
                        <a:t>Data Chase </a:t>
                      </a:r>
                      <a:r>
                        <a:rPr lang="en-US" sz="1400" b="1" kern="1200" dirty="0">
                          <a:solidFill>
                            <a:schemeClr val="bg1"/>
                          </a:solidFill>
                          <a:latin typeface="+mn-lt"/>
                          <a:ea typeface="+mn-ea"/>
                          <a:cs typeface="+mn-cs"/>
                        </a:rPr>
                        <a:t>| </a:t>
                      </a:r>
                      <a:r>
                        <a:rPr lang="en-US" sz="1400" b="0" kern="1200" dirty="0">
                          <a:solidFill>
                            <a:schemeClr val="bg1"/>
                          </a:solidFill>
                          <a:latin typeface="+mn-lt"/>
                          <a:ea typeface="+mn-ea"/>
                          <a:cs typeface="+mn-cs"/>
                        </a:rPr>
                        <a:t>Eliminate data chase while establishing classification and one single source of truth</a:t>
                      </a:r>
                    </a:p>
                  </a:txBody>
                  <a:tcPr marL="72000" marR="72000" marT="36000" marB="36000">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3752536177"/>
                  </a:ext>
                </a:extLst>
              </a:tr>
            </a:tbl>
          </a:graphicData>
        </a:graphic>
      </p:graphicFrame>
      <p:grpSp>
        <p:nvGrpSpPr>
          <p:cNvPr id="18" name="Group 17">
            <a:extLst>
              <a:ext uri="{FF2B5EF4-FFF2-40B4-BE49-F238E27FC236}">
                <a16:creationId xmlns:a16="http://schemas.microsoft.com/office/drawing/2014/main" id="{1DC502C4-E008-4EF7-AE81-46756E96FA21}"/>
              </a:ext>
            </a:extLst>
          </p:cNvPr>
          <p:cNvGrpSpPr/>
          <p:nvPr/>
        </p:nvGrpSpPr>
        <p:grpSpPr>
          <a:xfrm>
            <a:off x="9571629" y="1315513"/>
            <a:ext cx="1753127" cy="5009154"/>
            <a:chOff x="9970438" y="1407246"/>
            <a:chExt cx="1753127" cy="5009154"/>
          </a:xfrm>
        </p:grpSpPr>
        <p:grpSp>
          <p:nvGrpSpPr>
            <p:cNvPr id="55" name="Group 54">
              <a:extLst>
                <a:ext uri="{FF2B5EF4-FFF2-40B4-BE49-F238E27FC236}">
                  <a16:creationId xmlns:a16="http://schemas.microsoft.com/office/drawing/2014/main" id="{606ACBB4-C458-47F2-88A9-B612CB039273}"/>
                </a:ext>
              </a:extLst>
            </p:cNvPr>
            <p:cNvGrpSpPr/>
            <p:nvPr/>
          </p:nvGrpSpPr>
          <p:grpSpPr>
            <a:xfrm>
              <a:off x="9970438" y="2280062"/>
              <a:ext cx="1744791" cy="752155"/>
              <a:chOff x="10260465" y="1546198"/>
              <a:chExt cx="1744791" cy="752155"/>
            </a:xfrm>
          </p:grpSpPr>
          <p:grpSp>
            <p:nvGrpSpPr>
              <p:cNvPr id="26" name="Group 48">
                <a:extLst>
                  <a:ext uri="{FF2B5EF4-FFF2-40B4-BE49-F238E27FC236}">
                    <a16:creationId xmlns:a16="http://schemas.microsoft.com/office/drawing/2014/main" id="{819C0118-9E82-4891-9FF3-6A3B4E9B778F}"/>
                  </a:ext>
                </a:extLst>
              </p:cNvPr>
              <p:cNvGrpSpPr/>
              <p:nvPr/>
            </p:nvGrpSpPr>
            <p:grpSpPr>
              <a:xfrm>
                <a:off x="10922712" y="1875194"/>
                <a:ext cx="411440" cy="423159"/>
                <a:chOff x="3947618" y="1586648"/>
                <a:chExt cx="619150" cy="619126"/>
              </a:xfrm>
            </p:grpSpPr>
            <p:sp>
              <p:nvSpPr>
                <p:cNvPr id="27" name="Oval 277">
                  <a:extLst>
                    <a:ext uri="{FF2B5EF4-FFF2-40B4-BE49-F238E27FC236}">
                      <a16:creationId xmlns:a16="http://schemas.microsoft.com/office/drawing/2014/main" id="{E692F0CB-4DB9-4D79-AA51-309824EB4E6A}"/>
                    </a:ext>
                  </a:extLst>
                </p:cNvPr>
                <p:cNvSpPr>
                  <a:spLocks noChangeArrowheads="1"/>
                </p:cNvSpPr>
                <p:nvPr/>
              </p:nvSpPr>
              <p:spPr bwMode="auto">
                <a:xfrm>
                  <a:off x="3947618" y="1586648"/>
                  <a:ext cx="619150" cy="619126"/>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609393" rtl="0" eaLnBrk="1" latinLnBrk="0" hangingPunct="1">
                    <a:defRPr sz="2400" kern="1200">
                      <a:solidFill>
                        <a:schemeClr val="tx1"/>
                      </a:solidFill>
                      <a:latin typeface="+mn-lt"/>
                      <a:ea typeface="+mn-ea"/>
                      <a:cs typeface="+mn-cs"/>
                    </a:defRPr>
                  </a:lvl1pPr>
                  <a:lvl2pPr marL="609393" algn="l" defTabSz="609393" rtl="0" eaLnBrk="1" latinLnBrk="0" hangingPunct="1">
                    <a:defRPr sz="2400" kern="1200">
                      <a:solidFill>
                        <a:schemeClr val="tx1"/>
                      </a:solidFill>
                      <a:latin typeface="+mn-lt"/>
                      <a:ea typeface="+mn-ea"/>
                      <a:cs typeface="+mn-cs"/>
                    </a:defRPr>
                  </a:lvl2pPr>
                  <a:lvl3pPr marL="1218786" algn="l" defTabSz="609393" rtl="0" eaLnBrk="1" latinLnBrk="0" hangingPunct="1">
                    <a:defRPr sz="2400" kern="1200">
                      <a:solidFill>
                        <a:schemeClr val="tx1"/>
                      </a:solidFill>
                      <a:latin typeface="+mn-lt"/>
                      <a:ea typeface="+mn-ea"/>
                      <a:cs typeface="+mn-cs"/>
                    </a:defRPr>
                  </a:lvl3pPr>
                  <a:lvl4pPr marL="1828180" algn="l" defTabSz="609393" rtl="0" eaLnBrk="1" latinLnBrk="0" hangingPunct="1">
                    <a:defRPr sz="2400" kern="1200">
                      <a:solidFill>
                        <a:schemeClr val="tx1"/>
                      </a:solidFill>
                      <a:latin typeface="+mn-lt"/>
                      <a:ea typeface="+mn-ea"/>
                      <a:cs typeface="+mn-cs"/>
                    </a:defRPr>
                  </a:lvl4pPr>
                  <a:lvl5pPr marL="2437572" algn="l" defTabSz="609393" rtl="0" eaLnBrk="1" latinLnBrk="0" hangingPunct="1">
                    <a:defRPr sz="2400" kern="1200">
                      <a:solidFill>
                        <a:schemeClr val="tx1"/>
                      </a:solidFill>
                      <a:latin typeface="+mn-lt"/>
                      <a:ea typeface="+mn-ea"/>
                      <a:cs typeface="+mn-cs"/>
                    </a:defRPr>
                  </a:lvl5pPr>
                  <a:lvl6pPr marL="3046964" algn="l" defTabSz="609393" rtl="0" eaLnBrk="1" latinLnBrk="0" hangingPunct="1">
                    <a:defRPr sz="2400" kern="1200">
                      <a:solidFill>
                        <a:schemeClr val="tx1"/>
                      </a:solidFill>
                      <a:latin typeface="+mn-lt"/>
                      <a:ea typeface="+mn-ea"/>
                      <a:cs typeface="+mn-cs"/>
                    </a:defRPr>
                  </a:lvl6pPr>
                  <a:lvl7pPr marL="3656357" algn="l" defTabSz="609393" rtl="0" eaLnBrk="1" latinLnBrk="0" hangingPunct="1">
                    <a:defRPr sz="2400" kern="1200">
                      <a:solidFill>
                        <a:schemeClr val="tx1"/>
                      </a:solidFill>
                      <a:latin typeface="+mn-lt"/>
                      <a:ea typeface="+mn-ea"/>
                      <a:cs typeface="+mn-cs"/>
                    </a:defRPr>
                  </a:lvl7pPr>
                  <a:lvl8pPr marL="4265752" algn="l" defTabSz="609393" rtl="0" eaLnBrk="1" latinLnBrk="0" hangingPunct="1">
                    <a:defRPr sz="2400" kern="1200">
                      <a:solidFill>
                        <a:schemeClr val="tx1"/>
                      </a:solidFill>
                      <a:latin typeface="+mn-lt"/>
                      <a:ea typeface="+mn-ea"/>
                      <a:cs typeface="+mn-cs"/>
                    </a:defRPr>
                  </a:lvl8pPr>
                  <a:lvl9pPr marL="4875144" algn="l" defTabSz="609393" rtl="0" eaLnBrk="1" latinLnBrk="0" hangingPunct="1">
                    <a:defRPr sz="2400" kern="1200">
                      <a:solidFill>
                        <a:schemeClr val="tx1"/>
                      </a:solidFill>
                      <a:latin typeface="+mn-lt"/>
                      <a:ea typeface="+mn-ea"/>
                      <a:cs typeface="+mn-cs"/>
                    </a:defRPr>
                  </a:lvl9pPr>
                </a:lstStyle>
                <a:p>
                  <a:endParaRPr lang="en-US"/>
                </a:p>
              </p:txBody>
            </p:sp>
            <p:pic>
              <p:nvPicPr>
                <p:cNvPr id="28" name="Picture 10">
                  <a:extLst>
                    <a:ext uri="{FF2B5EF4-FFF2-40B4-BE49-F238E27FC236}">
                      <a16:creationId xmlns:a16="http://schemas.microsoft.com/office/drawing/2014/main" id="{E1BABB74-3E32-4438-86DC-AF84D876AA1F}"/>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4027961" y="1777686"/>
                  <a:ext cx="458468" cy="237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8" name="TextBox 37">
                <a:extLst>
                  <a:ext uri="{FF2B5EF4-FFF2-40B4-BE49-F238E27FC236}">
                    <a16:creationId xmlns:a16="http://schemas.microsoft.com/office/drawing/2014/main" id="{2C90A242-F73F-45FB-A379-6A6412A1B99F}"/>
                  </a:ext>
                </a:extLst>
              </p:cNvPr>
              <p:cNvSpPr txBox="1"/>
              <p:nvPr/>
            </p:nvSpPr>
            <p:spPr bwMode="gray">
              <a:xfrm>
                <a:off x="10260465" y="1546198"/>
                <a:ext cx="1744791" cy="446780"/>
              </a:xfrm>
              <a:prstGeom prst="rect">
                <a:avLst/>
              </a:prstGeom>
              <a:noFill/>
            </p:spPr>
            <p:txBody>
              <a:bodyPr wrap="square" lIns="72000" tIns="72000" rIns="72000" bIns="72000" rtlCol="0">
                <a:noAutofit/>
              </a:bodyPr>
              <a:lstStyle/>
              <a:p>
                <a:pPr algn="ctr"/>
                <a:r>
                  <a:rPr lang="en-US" sz="1400" b="1" dirty="0">
                    <a:solidFill>
                      <a:schemeClr val="tx1">
                        <a:lumMod val="95000"/>
                        <a:lumOff val="5000"/>
                      </a:schemeClr>
                    </a:solidFill>
                  </a:rPr>
                  <a:t>Collaboration</a:t>
                </a:r>
              </a:p>
            </p:txBody>
          </p:sp>
        </p:grpSp>
        <p:grpSp>
          <p:nvGrpSpPr>
            <p:cNvPr id="56" name="Group 55">
              <a:extLst>
                <a:ext uri="{FF2B5EF4-FFF2-40B4-BE49-F238E27FC236}">
                  <a16:creationId xmlns:a16="http://schemas.microsoft.com/office/drawing/2014/main" id="{154C2F5D-33FD-43A5-8CCC-7C057DC86433}"/>
                </a:ext>
              </a:extLst>
            </p:cNvPr>
            <p:cNvGrpSpPr/>
            <p:nvPr/>
          </p:nvGrpSpPr>
          <p:grpSpPr>
            <a:xfrm>
              <a:off x="10193931" y="3949150"/>
              <a:ext cx="1314486" cy="770520"/>
              <a:chOff x="10404733" y="3497128"/>
              <a:chExt cx="1314486" cy="770520"/>
            </a:xfrm>
          </p:grpSpPr>
          <p:grpSp>
            <p:nvGrpSpPr>
              <p:cNvPr id="29" name="Group 978">
                <a:extLst>
                  <a:ext uri="{FF2B5EF4-FFF2-40B4-BE49-F238E27FC236}">
                    <a16:creationId xmlns:a16="http://schemas.microsoft.com/office/drawing/2014/main" id="{A0FF31F6-57CB-4A23-BC28-2ED7169CF252}"/>
                  </a:ext>
                </a:extLst>
              </p:cNvPr>
              <p:cNvGrpSpPr/>
              <p:nvPr/>
            </p:nvGrpSpPr>
            <p:grpSpPr>
              <a:xfrm>
                <a:off x="10856252" y="3844489"/>
                <a:ext cx="411440" cy="423159"/>
                <a:chOff x="3942851" y="5455748"/>
                <a:chExt cx="614362" cy="617537"/>
              </a:xfrm>
            </p:grpSpPr>
            <p:sp>
              <p:nvSpPr>
                <p:cNvPr id="30" name="Oval 59">
                  <a:extLst>
                    <a:ext uri="{FF2B5EF4-FFF2-40B4-BE49-F238E27FC236}">
                      <a16:creationId xmlns:a16="http://schemas.microsoft.com/office/drawing/2014/main" id="{D31FACDC-A9E2-4E16-A6D5-3D1629CED196}"/>
                    </a:ext>
                  </a:extLst>
                </p:cNvPr>
                <p:cNvSpPr>
                  <a:spLocks noChangeArrowheads="1"/>
                </p:cNvSpPr>
                <p:nvPr/>
              </p:nvSpPr>
              <p:spPr bwMode="auto">
                <a:xfrm>
                  <a:off x="3942851" y="5455748"/>
                  <a:ext cx="614362" cy="617537"/>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609393" rtl="0" eaLnBrk="1" latinLnBrk="0" hangingPunct="1">
                    <a:defRPr sz="2400" kern="1200">
                      <a:solidFill>
                        <a:schemeClr val="tx1"/>
                      </a:solidFill>
                      <a:latin typeface="+mn-lt"/>
                      <a:ea typeface="+mn-ea"/>
                      <a:cs typeface="+mn-cs"/>
                    </a:defRPr>
                  </a:lvl1pPr>
                  <a:lvl2pPr marL="609393" algn="l" defTabSz="609393" rtl="0" eaLnBrk="1" latinLnBrk="0" hangingPunct="1">
                    <a:defRPr sz="2400" kern="1200">
                      <a:solidFill>
                        <a:schemeClr val="tx1"/>
                      </a:solidFill>
                      <a:latin typeface="+mn-lt"/>
                      <a:ea typeface="+mn-ea"/>
                      <a:cs typeface="+mn-cs"/>
                    </a:defRPr>
                  </a:lvl2pPr>
                  <a:lvl3pPr marL="1218786" algn="l" defTabSz="609393" rtl="0" eaLnBrk="1" latinLnBrk="0" hangingPunct="1">
                    <a:defRPr sz="2400" kern="1200">
                      <a:solidFill>
                        <a:schemeClr val="tx1"/>
                      </a:solidFill>
                      <a:latin typeface="+mn-lt"/>
                      <a:ea typeface="+mn-ea"/>
                      <a:cs typeface="+mn-cs"/>
                    </a:defRPr>
                  </a:lvl3pPr>
                  <a:lvl4pPr marL="1828180" algn="l" defTabSz="609393" rtl="0" eaLnBrk="1" latinLnBrk="0" hangingPunct="1">
                    <a:defRPr sz="2400" kern="1200">
                      <a:solidFill>
                        <a:schemeClr val="tx1"/>
                      </a:solidFill>
                      <a:latin typeface="+mn-lt"/>
                      <a:ea typeface="+mn-ea"/>
                      <a:cs typeface="+mn-cs"/>
                    </a:defRPr>
                  </a:lvl4pPr>
                  <a:lvl5pPr marL="2437572" algn="l" defTabSz="609393" rtl="0" eaLnBrk="1" latinLnBrk="0" hangingPunct="1">
                    <a:defRPr sz="2400" kern="1200">
                      <a:solidFill>
                        <a:schemeClr val="tx1"/>
                      </a:solidFill>
                      <a:latin typeface="+mn-lt"/>
                      <a:ea typeface="+mn-ea"/>
                      <a:cs typeface="+mn-cs"/>
                    </a:defRPr>
                  </a:lvl5pPr>
                  <a:lvl6pPr marL="3046964" algn="l" defTabSz="609393" rtl="0" eaLnBrk="1" latinLnBrk="0" hangingPunct="1">
                    <a:defRPr sz="2400" kern="1200">
                      <a:solidFill>
                        <a:schemeClr val="tx1"/>
                      </a:solidFill>
                      <a:latin typeface="+mn-lt"/>
                      <a:ea typeface="+mn-ea"/>
                      <a:cs typeface="+mn-cs"/>
                    </a:defRPr>
                  </a:lvl6pPr>
                  <a:lvl7pPr marL="3656357" algn="l" defTabSz="609393" rtl="0" eaLnBrk="1" latinLnBrk="0" hangingPunct="1">
                    <a:defRPr sz="2400" kern="1200">
                      <a:solidFill>
                        <a:schemeClr val="tx1"/>
                      </a:solidFill>
                      <a:latin typeface="+mn-lt"/>
                      <a:ea typeface="+mn-ea"/>
                      <a:cs typeface="+mn-cs"/>
                    </a:defRPr>
                  </a:lvl7pPr>
                  <a:lvl8pPr marL="4265752" algn="l" defTabSz="609393" rtl="0" eaLnBrk="1" latinLnBrk="0" hangingPunct="1">
                    <a:defRPr sz="2400" kern="1200">
                      <a:solidFill>
                        <a:schemeClr val="tx1"/>
                      </a:solidFill>
                      <a:latin typeface="+mn-lt"/>
                      <a:ea typeface="+mn-ea"/>
                      <a:cs typeface="+mn-cs"/>
                    </a:defRPr>
                  </a:lvl8pPr>
                  <a:lvl9pPr marL="4875144" algn="l" defTabSz="609393" rtl="0" eaLnBrk="1" latinLnBrk="0" hangingPunct="1">
                    <a:defRPr sz="2400" kern="1200">
                      <a:solidFill>
                        <a:schemeClr val="tx1"/>
                      </a:solidFill>
                      <a:latin typeface="+mn-lt"/>
                      <a:ea typeface="+mn-ea"/>
                      <a:cs typeface="+mn-cs"/>
                    </a:defRPr>
                  </a:lvl9pPr>
                </a:lstStyle>
                <a:p>
                  <a:endParaRPr lang="en-US"/>
                </a:p>
              </p:txBody>
            </p:sp>
            <p:grpSp>
              <p:nvGrpSpPr>
                <p:cNvPr id="31" name="Group 450">
                  <a:extLst>
                    <a:ext uri="{FF2B5EF4-FFF2-40B4-BE49-F238E27FC236}">
                      <a16:creationId xmlns:a16="http://schemas.microsoft.com/office/drawing/2014/main" id="{2BAFF5E8-0F29-4182-96A5-AFC0B58D0AF4}"/>
                    </a:ext>
                  </a:extLst>
                </p:cNvPr>
                <p:cNvGrpSpPr/>
                <p:nvPr/>
              </p:nvGrpSpPr>
              <p:grpSpPr>
                <a:xfrm>
                  <a:off x="4073033" y="5586773"/>
                  <a:ext cx="354009" cy="355492"/>
                  <a:chOff x="1801813" y="3048000"/>
                  <a:chExt cx="3790951" cy="3806826"/>
                </a:xfrm>
              </p:grpSpPr>
              <p:sp>
                <p:nvSpPr>
                  <p:cNvPr id="32" name="Freeform 40">
                    <a:extLst>
                      <a:ext uri="{FF2B5EF4-FFF2-40B4-BE49-F238E27FC236}">
                        <a16:creationId xmlns:a16="http://schemas.microsoft.com/office/drawing/2014/main" id="{045CE583-2981-4285-A0B8-C2F24F634E16}"/>
                      </a:ext>
                    </a:extLst>
                  </p:cNvPr>
                  <p:cNvSpPr>
                    <a:spLocks noEditPoints="1"/>
                  </p:cNvSpPr>
                  <p:nvPr/>
                </p:nvSpPr>
                <p:spPr bwMode="auto">
                  <a:xfrm>
                    <a:off x="2592396" y="5091108"/>
                    <a:ext cx="971543" cy="971554"/>
                  </a:xfrm>
                  <a:custGeom>
                    <a:avLst/>
                    <a:gdLst>
                      <a:gd name="T0" fmla="*/ 129 w 259"/>
                      <a:gd name="T1" fmla="*/ 0 h 259"/>
                      <a:gd name="T2" fmla="*/ 0 w 259"/>
                      <a:gd name="T3" fmla="*/ 129 h 259"/>
                      <a:gd name="T4" fmla="*/ 129 w 259"/>
                      <a:gd name="T5" fmla="*/ 259 h 259"/>
                      <a:gd name="T6" fmla="*/ 259 w 259"/>
                      <a:gd name="T7" fmla="*/ 129 h 259"/>
                      <a:gd name="T8" fmla="*/ 129 w 259"/>
                      <a:gd name="T9" fmla="*/ 0 h 259"/>
                      <a:gd name="T10" fmla="*/ 129 w 259"/>
                      <a:gd name="T11" fmla="*/ 215 h 259"/>
                      <a:gd name="T12" fmla="*/ 43 w 259"/>
                      <a:gd name="T13" fmla="*/ 129 h 259"/>
                      <a:gd name="T14" fmla="*/ 129 w 259"/>
                      <a:gd name="T15" fmla="*/ 43 h 259"/>
                      <a:gd name="T16" fmla="*/ 215 w 259"/>
                      <a:gd name="T17" fmla="*/ 129 h 259"/>
                      <a:gd name="T18" fmla="*/ 129 w 259"/>
                      <a:gd name="T19" fmla="*/ 215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59">
                        <a:moveTo>
                          <a:pt x="129" y="0"/>
                        </a:moveTo>
                        <a:cubicBezTo>
                          <a:pt x="58" y="0"/>
                          <a:pt x="0" y="58"/>
                          <a:pt x="0" y="129"/>
                        </a:cubicBezTo>
                        <a:cubicBezTo>
                          <a:pt x="0" y="201"/>
                          <a:pt x="58" y="259"/>
                          <a:pt x="129" y="259"/>
                        </a:cubicBezTo>
                        <a:cubicBezTo>
                          <a:pt x="201" y="259"/>
                          <a:pt x="259" y="201"/>
                          <a:pt x="259" y="129"/>
                        </a:cubicBezTo>
                        <a:cubicBezTo>
                          <a:pt x="259" y="58"/>
                          <a:pt x="201" y="0"/>
                          <a:pt x="129" y="0"/>
                        </a:cubicBezTo>
                        <a:close/>
                        <a:moveTo>
                          <a:pt x="129" y="215"/>
                        </a:moveTo>
                        <a:cubicBezTo>
                          <a:pt x="82" y="215"/>
                          <a:pt x="43" y="177"/>
                          <a:pt x="43" y="129"/>
                        </a:cubicBezTo>
                        <a:cubicBezTo>
                          <a:pt x="43" y="82"/>
                          <a:pt x="82" y="43"/>
                          <a:pt x="129" y="43"/>
                        </a:cubicBezTo>
                        <a:cubicBezTo>
                          <a:pt x="177" y="43"/>
                          <a:pt x="215" y="82"/>
                          <a:pt x="215" y="129"/>
                        </a:cubicBezTo>
                        <a:cubicBezTo>
                          <a:pt x="215" y="177"/>
                          <a:pt x="177" y="215"/>
                          <a:pt x="129" y="2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09393" rtl="0" eaLnBrk="1" latinLnBrk="0" hangingPunct="1">
                      <a:defRPr sz="2400" kern="1200">
                        <a:solidFill>
                          <a:schemeClr val="tx1"/>
                        </a:solidFill>
                        <a:latin typeface="+mn-lt"/>
                        <a:ea typeface="+mn-ea"/>
                        <a:cs typeface="+mn-cs"/>
                      </a:defRPr>
                    </a:lvl1pPr>
                    <a:lvl2pPr marL="609393" algn="l" defTabSz="609393" rtl="0" eaLnBrk="1" latinLnBrk="0" hangingPunct="1">
                      <a:defRPr sz="2400" kern="1200">
                        <a:solidFill>
                          <a:schemeClr val="tx1"/>
                        </a:solidFill>
                        <a:latin typeface="+mn-lt"/>
                        <a:ea typeface="+mn-ea"/>
                        <a:cs typeface="+mn-cs"/>
                      </a:defRPr>
                    </a:lvl2pPr>
                    <a:lvl3pPr marL="1218786" algn="l" defTabSz="609393" rtl="0" eaLnBrk="1" latinLnBrk="0" hangingPunct="1">
                      <a:defRPr sz="2400" kern="1200">
                        <a:solidFill>
                          <a:schemeClr val="tx1"/>
                        </a:solidFill>
                        <a:latin typeface="+mn-lt"/>
                        <a:ea typeface="+mn-ea"/>
                        <a:cs typeface="+mn-cs"/>
                      </a:defRPr>
                    </a:lvl3pPr>
                    <a:lvl4pPr marL="1828180" algn="l" defTabSz="609393" rtl="0" eaLnBrk="1" latinLnBrk="0" hangingPunct="1">
                      <a:defRPr sz="2400" kern="1200">
                        <a:solidFill>
                          <a:schemeClr val="tx1"/>
                        </a:solidFill>
                        <a:latin typeface="+mn-lt"/>
                        <a:ea typeface="+mn-ea"/>
                        <a:cs typeface="+mn-cs"/>
                      </a:defRPr>
                    </a:lvl4pPr>
                    <a:lvl5pPr marL="2437572" algn="l" defTabSz="609393" rtl="0" eaLnBrk="1" latinLnBrk="0" hangingPunct="1">
                      <a:defRPr sz="2400" kern="1200">
                        <a:solidFill>
                          <a:schemeClr val="tx1"/>
                        </a:solidFill>
                        <a:latin typeface="+mn-lt"/>
                        <a:ea typeface="+mn-ea"/>
                        <a:cs typeface="+mn-cs"/>
                      </a:defRPr>
                    </a:lvl5pPr>
                    <a:lvl6pPr marL="3046964" algn="l" defTabSz="609393" rtl="0" eaLnBrk="1" latinLnBrk="0" hangingPunct="1">
                      <a:defRPr sz="2400" kern="1200">
                        <a:solidFill>
                          <a:schemeClr val="tx1"/>
                        </a:solidFill>
                        <a:latin typeface="+mn-lt"/>
                        <a:ea typeface="+mn-ea"/>
                        <a:cs typeface="+mn-cs"/>
                      </a:defRPr>
                    </a:lvl6pPr>
                    <a:lvl7pPr marL="3656357" algn="l" defTabSz="609393" rtl="0" eaLnBrk="1" latinLnBrk="0" hangingPunct="1">
                      <a:defRPr sz="2400" kern="1200">
                        <a:solidFill>
                          <a:schemeClr val="tx1"/>
                        </a:solidFill>
                        <a:latin typeface="+mn-lt"/>
                        <a:ea typeface="+mn-ea"/>
                        <a:cs typeface="+mn-cs"/>
                      </a:defRPr>
                    </a:lvl7pPr>
                    <a:lvl8pPr marL="4265752" algn="l" defTabSz="609393" rtl="0" eaLnBrk="1" latinLnBrk="0" hangingPunct="1">
                      <a:defRPr sz="2400" kern="1200">
                        <a:solidFill>
                          <a:schemeClr val="tx1"/>
                        </a:solidFill>
                        <a:latin typeface="+mn-lt"/>
                        <a:ea typeface="+mn-ea"/>
                        <a:cs typeface="+mn-cs"/>
                      </a:defRPr>
                    </a:lvl8pPr>
                    <a:lvl9pPr marL="4875144" algn="l" defTabSz="609393" rtl="0" eaLnBrk="1" latinLnBrk="0" hangingPunct="1">
                      <a:defRPr sz="2400" kern="1200">
                        <a:solidFill>
                          <a:schemeClr val="tx1"/>
                        </a:solidFill>
                        <a:latin typeface="+mn-lt"/>
                        <a:ea typeface="+mn-ea"/>
                        <a:cs typeface="+mn-cs"/>
                      </a:defRPr>
                    </a:lvl9pPr>
                  </a:lstStyle>
                  <a:p>
                    <a:endParaRPr lang="en-US"/>
                  </a:p>
                </p:txBody>
              </p:sp>
              <p:sp>
                <p:nvSpPr>
                  <p:cNvPr id="33" name="Freeform 41">
                    <a:extLst>
                      <a:ext uri="{FF2B5EF4-FFF2-40B4-BE49-F238E27FC236}">
                        <a16:creationId xmlns:a16="http://schemas.microsoft.com/office/drawing/2014/main" id="{065C17FD-EC20-4089-A78B-A35C9A635F7C}"/>
                      </a:ext>
                    </a:extLst>
                  </p:cNvPr>
                  <p:cNvSpPr>
                    <a:spLocks noEditPoints="1"/>
                  </p:cNvSpPr>
                  <p:nvPr/>
                </p:nvSpPr>
                <p:spPr bwMode="auto">
                  <a:xfrm>
                    <a:off x="1801813" y="3048000"/>
                    <a:ext cx="3790951" cy="3806826"/>
                  </a:xfrm>
                  <a:custGeom>
                    <a:avLst/>
                    <a:gdLst>
                      <a:gd name="T0" fmla="*/ 993 w 1011"/>
                      <a:gd name="T1" fmla="*/ 223 h 1015"/>
                      <a:gd name="T2" fmla="*/ 957 w 1011"/>
                      <a:gd name="T3" fmla="*/ 131 h 1015"/>
                      <a:gd name="T4" fmla="*/ 794 w 1011"/>
                      <a:gd name="T5" fmla="*/ 95 h 1015"/>
                      <a:gd name="T6" fmla="*/ 662 w 1011"/>
                      <a:gd name="T7" fmla="*/ 12 h 1015"/>
                      <a:gd name="T8" fmla="*/ 573 w 1011"/>
                      <a:gd name="T9" fmla="*/ 48 h 1015"/>
                      <a:gd name="T10" fmla="*/ 529 w 1011"/>
                      <a:gd name="T11" fmla="*/ 205 h 1015"/>
                      <a:gd name="T12" fmla="*/ 436 w 1011"/>
                      <a:gd name="T13" fmla="*/ 337 h 1015"/>
                      <a:gd name="T14" fmla="*/ 340 w 1011"/>
                      <a:gd name="T15" fmla="*/ 398 h 1015"/>
                      <a:gd name="T16" fmla="*/ 151 w 1011"/>
                      <a:gd name="T17" fmla="*/ 382 h 1015"/>
                      <a:gd name="T18" fmla="*/ 55 w 1011"/>
                      <a:gd name="T19" fmla="*/ 478 h 1015"/>
                      <a:gd name="T20" fmla="*/ 69 w 1011"/>
                      <a:gd name="T21" fmla="*/ 649 h 1015"/>
                      <a:gd name="T22" fmla="*/ 1 w 1011"/>
                      <a:gd name="T23" fmla="*/ 751 h 1015"/>
                      <a:gd name="T24" fmla="*/ 168 w 1011"/>
                      <a:gd name="T25" fmla="*/ 888 h 1015"/>
                      <a:gd name="T26" fmla="*/ 282 w 1011"/>
                      <a:gd name="T27" fmla="*/ 1015 h 1015"/>
                      <a:gd name="T28" fmla="*/ 403 w 1011"/>
                      <a:gd name="T29" fmla="*/ 1014 h 1015"/>
                      <a:gd name="T30" fmla="*/ 515 w 1011"/>
                      <a:gd name="T31" fmla="*/ 886 h 1015"/>
                      <a:gd name="T32" fmla="*/ 680 w 1011"/>
                      <a:gd name="T33" fmla="*/ 747 h 1015"/>
                      <a:gd name="T34" fmla="*/ 614 w 1011"/>
                      <a:gd name="T35" fmla="*/ 645 h 1015"/>
                      <a:gd name="T36" fmla="*/ 720 w 1011"/>
                      <a:gd name="T37" fmla="*/ 582 h 1015"/>
                      <a:gd name="T38" fmla="*/ 806 w 1011"/>
                      <a:gd name="T39" fmla="*/ 483 h 1015"/>
                      <a:gd name="T40" fmla="*/ 963 w 1011"/>
                      <a:gd name="T41" fmla="*/ 438 h 1015"/>
                      <a:gd name="T42" fmla="*/ 526 w 1011"/>
                      <a:gd name="T43" fmla="*/ 380 h 1015"/>
                      <a:gd name="T44" fmla="*/ 529 w 1011"/>
                      <a:gd name="T45" fmla="*/ 377 h 1015"/>
                      <a:gd name="T46" fmla="*/ 574 w 1011"/>
                      <a:gd name="T47" fmla="*/ 670 h 1015"/>
                      <a:gd name="T48" fmla="*/ 533 w 1011"/>
                      <a:gd name="T49" fmla="*/ 794 h 1015"/>
                      <a:gd name="T50" fmla="*/ 490 w 1011"/>
                      <a:gd name="T51" fmla="*/ 943 h 1015"/>
                      <a:gd name="T52" fmla="*/ 345 w 1011"/>
                      <a:gd name="T53" fmla="*/ 908 h 1015"/>
                      <a:gd name="T54" fmla="*/ 221 w 1011"/>
                      <a:gd name="T55" fmla="*/ 867 h 1015"/>
                      <a:gd name="T56" fmla="*/ 71 w 1011"/>
                      <a:gd name="T57" fmla="*/ 824 h 1015"/>
                      <a:gd name="T58" fmla="*/ 107 w 1011"/>
                      <a:gd name="T59" fmla="*/ 679 h 1015"/>
                      <a:gd name="T60" fmla="*/ 148 w 1011"/>
                      <a:gd name="T61" fmla="*/ 555 h 1015"/>
                      <a:gd name="T62" fmla="*/ 191 w 1011"/>
                      <a:gd name="T63" fmla="*/ 405 h 1015"/>
                      <a:gd name="T64" fmla="*/ 336 w 1011"/>
                      <a:gd name="T65" fmla="*/ 441 h 1015"/>
                      <a:gd name="T66" fmla="*/ 460 w 1011"/>
                      <a:gd name="T67" fmla="*/ 482 h 1015"/>
                      <a:gd name="T68" fmla="*/ 609 w 1011"/>
                      <a:gd name="T69" fmla="*/ 525 h 1015"/>
                      <a:gd name="T70" fmla="*/ 632 w 1011"/>
                      <a:gd name="T71" fmla="*/ 484 h 1015"/>
                      <a:gd name="T72" fmla="*/ 633 w 1011"/>
                      <a:gd name="T73" fmla="*/ 485 h 1015"/>
                      <a:gd name="T74" fmla="*/ 794 w 1011"/>
                      <a:gd name="T75" fmla="*/ 439 h 1015"/>
                      <a:gd name="T76" fmla="*/ 724 w 1011"/>
                      <a:gd name="T77" fmla="*/ 539 h 1015"/>
                      <a:gd name="T78" fmla="*/ 646 w 1011"/>
                      <a:gd name="T79" fmla="*/ 439 h 1015"/>
                      <a:gd name="T80" fmla="*/ 584 w 1011"/>
                      <a:gd name="T81" fmla="*/ 379 h 1015"/>
                      <a:gd name="T82" fmla="*/ 475 w 1011"/>
                      <a:gd name="T83" fmla="*/ 318 h 1015"/>
                      <a:gd name="T84" fmla="*/ 563 w 1011"/>
                      <a:gd name="T85" fmla="*/ 238 h 1015"/>
                      <a:gd name="T86" fmla="*/ 567 w 1011"/>
                      <a:gd name="T87" fmla="*/ 100 h 1015"/>
                      <a:gd name="T88" fmla="*/ 686 w 1011"/>
                      <a:gd name="T89" fmla="*/ 133 h 1015"/>
                      <a:gd name="T90" fmla="*/ 754 w 1011"/>
                      <a:gd name="T91" fmla="*/ 133 h 1015"/>
                      <a:gd name="T92" fmla="*/ 873 w 1011"/>
                      <a:gd name="T93" fmla="*/ 100 h 1015"/>
                      <a:gd name="T94" fmla="*/ 877 w 1011"/>
                      <a:gd name="T95" fmla="*/ 238 h 1015"/>
                      <a:gd name="T96" fmla="*/ 962 w 1011"/>
                      <a:gd name="T97" fmla="*/ 318 h 1015"/>
                      <a:gd name="T98" fmla="*/ 856 w 1011"/>
                      <a:gd name="T99" fmla="*/ 379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1" h="1015">
                        <a:moveTo>
                          <a:pt x="998" y="359"/>
                        </a:moveTo>
                        <a:cubicBezTo>
                          <a:pt x="1011" y="291"/>
                          <a:pt x="1011" y="291"/>
                          <a:pt x="1011" y="291"/>
                        </a:cubicBezTo>
                        <a:cubicBezTo>
                          <a:pt x="1011" y="273"/>
                          <a:pt x="1010" y="253"/>
                          <a:pt x="999" y="233"/>
                        </a:cubicBezTo>
                        <a:cubicBezTo>
                          <a:pt x="993" y="223"/>
                          <a:pt x="993" y="223"/>
                          <a:pt x="993" y="223"/>
                        </a:cubicBezTo>
                        <a:cubicBezTo>
                          <a:pt x="916" y="217"/>
                          <a:pt x="916" y="217"/>
                          <a:pt x="916" y="217"/>
                        </a:cubicBezTo>
                        <a:cubicBezTo>
                          <a:pt x="915" y="213"/>
                          <a:pt x="913" y="209"/>
                          <a:pt x="911" y="205"/>
                        </a:cubicBezTo>
                        <a:cubicBezTo>
                          <a:pt x="963" y="144"/>
                          <a:pt x="963" y="144"/>
                          <a:pt x="963" y="144"/>
                        </a:cubicBezTo>
                        <a:cubicBezTo>
                          <a:pt x="957" y="131"/>
                          <a:pt x="957" y="131"/>
                          <a:pt x="957" y="131"/>
                        </a:cubicBezTo>
                        <a:cubicBezTo>
                          <a:pt x="940" y="97"/>
                          <a:pt x="914" y="71"/>
                          <a:pt x="880" y="54"/>
                        </a:cubicBezTo>
                        <a:cubicBezTo>
                          <a:pt x="867" y="48"/>
                          <a:pt x="867" y="48"/>
                          <a:pt x="867" y="48"/>
                        </a:cubicBezTo>
                        <a:cubicBezTo>
                          <a:pt x="806" y="100"/>
                          <a:pt x="806" y="100"/>
                          <a:pt x="806" y="100"/>
                        </a:cubicBezTo>
                        <a:cubicBezTo>
                          <a:pt x="802" y="98"/>
                          <a:pt x="798" y="96"/>
                          <a:pt x="794" y="95"/>
                        </a:cubicBezTo>
                        <a:cubicBezTo>
                          <a:pt x="788" y="13"/>
                          <a:pt x="788" y="13"/>
                          <a:pt x="788" y="13"/>
                        </a:cubicBezTo>
                        <a:cubicBezTo>
                          <a:pt x="724" y="0"/>
                          <a:pt x="724" y="0"/>
                          <a:pt x="724" y="0"/>
                        </a:cubicBezTo>
                        <a:cubicBezTo>
                          <a:pt x="720" y="0"/>
                          <a:pt x="720" y="0"/>
                          <a:pt x="720" y="0"/>
                        </a:cubicBezTo>
                        <a:cubicBezTo>
                          <a:pt x="702" y="0"/>
                          <a:pt x="682" y="2"/>
                          <a:pt x="662" y="12"/>
                        </a:cubicBezTo>
                        <a:cubicBezTo>
                          <a:pt x="652" y="18"/>
                          <a:pt x="652" y="18"/>
                          <a:pt x="652" y="18"/>
                        </a:cubicBezTo>
                        <a:cubicBezTo>
                          <a:pt x="646" y="95"/>
                          <a:pt x="646" y="95"/>
                          <a:pt x="646" y="95"/>
                        </a:cubicBezTo>
                        <a:cubicBezTo>
                          <a:pt x="642" y="96"/>
                          <a:pt x="638" y="98"/>
                          <a:pt x="634" y="100"/>
                        </a:cubicBezTo>
                        <a:cubicBezTo>
                          <a:pt x="573" y="48"/>
                          <a:pt x="573" y="48"/>
                          <a:pt x="573" y="48"/>
                        </a:cubicBezTo>
                        <a:cubicBezTo>
                          <a:pt x="560" y="54"/>
                          <a:pt x="560" y="54"/>
                          <a:pt x="560" y="54"/>
                        </a:cubicBezTo>
                        <a:cubicBezTo>
                          <a:pt x="526" y="71"/>
                          <a:pt x="500" y="97"/>
                          <a:pt x="483" y="131"/>
                        </a:cubicBezTo>
                        <a:cubicBezTo>
                          <a:pt x="477" y="144"/>
                          <a:pt x="477" y="144"/>
                          <a:pt x="477" y="144"/>
                        </a:cubicBezTo>
                        <a:cubicBezTo>
                          <a:pt x="529" y="205"/>
                          <a:pt x="529" y="205"/>
                          <a:pt x="529" y="205"/>
                        </a:cubicBezTo>
                        <a:cubicBezTo>
                          <a:pt x="527" y="209"/>
                          <a:pt x="525" y="213"/>
                          <a:pt x="524" y="217"/>
                        </a:cubicBezTo>
                        <a:cubicBezTo>
                          <a:pt x="442" y="223"/>
                          <a:pt x="442" y="223"/>
                          <a:pt x="442" y="223"/>
                        </a:cubicBezTo>
                        <a:cubicBezTo>
                          <a:pt x="429" y="291"/>
                          <a:pt x="429" y="291"/>
                          <a:pt x="429" y="291"/>
                        </a:cubicBezTo>
                        <a:cubicBezTo>
                          <a:pt x="429" y="305"/>
                          <a:pt x="430" y="321"/>
                          <a:pt x="436" y="337"/>
                        </a:cubicBezTo>
                        <a:cubicBezTo>
                          <a:pt x="429" y="336"/>
                          <a:pt x="421" y="335"/>
                          <a:pt x="413" y="334"/>
                        </a:cubicBezTo>
                        <a:cubicBezTo>
                          <a:pt x="399" y="334"/>
                          <a:pt x="399" y="334"/>
                          <a:pt x="399" y="334"/>
                        </a:cubicBezTo>
                        <a:cubicBezTo>
                          <a:pt x="365" y="403"/>
                          <a:pt x="365" y="403"/>
                          <a:pt x="365" y="403"/>
                        </a:cubicBezTo>
                        <a:cubicBezTo>
                          <a:pt x="340" y="398"/>
                          <a:pt x="340" y="398"/>
                          <a:pt x="340" y="398"/>
                        </a:cubicBezTo>
                        <a:cubicBezTo>
                          <a:pt x="331" y="398"/>
                          <a:pt x="321" y="398"/>
                          <a:pt x="311" y="401"/>
                        </a:cubicBezTo>
                        <a:cubicBezTo>
                          <a:pt x="278" y="334"/>
                          <a:pt x="278" y="334"/>
                          <a:pt x="278" y="334"/>
                        </a:cubicBezTo>
                        <a:cubicBezTo>
                          <a:pt x="263" y="335"/>
                          <a:pt x="263" y="335"/>
                          <a:pt x="263" y="335"/>
                        </a:cubicBezTo>
                        <a:cubicBezTo>
                          <a:pt x="221" y="338"/>
                          <a:pt x="183" y="354"/>
                          <a:pt x="151" y="382"/>
                        </a:cubicBezTo>
                        <a:cubicBezTo>
                          <a:pt x="141" y="392"/>
                          <a:pt x="141" y="392"/>
                          <a:pt x="141" y="392"/>
                        </a:cubicBezTo>
                        <a:cubicBezTo>
                          <a:pt x="165" y="463"/>
                          <a:pt x="165" y="463"/>
                          <a:pt x="165" y="463"/>
                        </a:cubicBezTo>
                        <a:cubicBezTo>
                          <a:pt x="150" y="474"/>
                          <a:pt x="137" y="487"/>
                          <a:pt x="127" y="502"/>
                        </a:cubicBezTo>
                        <a:cubicBezTo>
                          <a:pt x="55" y="478"/>
                          <a:pt x="55" y="478"/>
                          <a:pt x="55" y="478"/>
                        </a:cubicBezTo>
                        <a:cubicBezTo>
                          <a:pt x="45" y="489"/>
                          <a:pt x="45" y="489"/>
                          <a:pt x="45" y="489"/>
                        </a:cubicBezTo>
                        <a:cubicBezTo>
                          <a:pt x="18" y="521"/>
                          <a:pt x="2" y="560"/>
                          <a:pt x="0" y="602"/>
                        </a:cubicBezTo>
                        <a:cubicBezTo>
                          <a:pt x="0" y="616"/>
                          <a:pt x="0" y="616"/>
                          <a:pt x="0" y="616"/>
                        </a:cubicBezTo>
                        <a:cubicBezTo>
                          <a:pt x="69" y="649"/>
                          <a:pt x="69" y="649"/>
                          <a:pt x="69" y="649"/>
                        </a:cubicBezTo>
                        <a:cubicBezTo>
                          <a:pt x="64" y="674"/>
                          <a:pt x="64" y="674"/>
                          <a:pt x="64" y="674"/>
                        </a:cubicBezTo>
                        <a:cubicBezTo>
                          <a:pt x="64" y="684"/>
                          <a:pt x="64" y="694"/>
                          <a:pt x="67" y="704"/>
                        </a:cubicBezTo>
                        <a:cubicBezTo>
                          <a:pt x="0" y="737"/>
                          <a:pt x="0" y="737"/>
                          <a:pt x="0" y="737"/>
                        </a:cubicBezTo>
                        <a:cubicBezTo>
                          <a:pt x="1" y="751"/>
                          <a:pt x="1" y="751"/>
                          <a:pt x="1" y="751"/>
                        </a:cubicBezTo>
                        <a:cubicBezTo>
                          <a:pt x="4" y="793"/>
                          <a:pt x="20" y="832"/>
                          <a:pt x="48" y="864"/>
                        </a:cubicBezTo>
                        <a:cubicBezTo>
                          <a:pt x="58" y="874"/>
                          <a:pt x="58" y="874"/>
                          <a:pt x="58" y="874"/>
                        </a:cubicBezTo>
                        <a:cubicBezTo>
                          <a:pt x="129" y="849"/>
                          <a:pt x="129" y="849"/>
                          <a:pt x="129" y="849"/>
                        </a:cubicBezTo>
                        <a:cubicBezTo>
                          <a:pt x="140" y="865"/>
                          <a:pt x="153" y="878"/>
                          <a:pt x="168" y="888"/>
                        </a:cubicBezTo>
                        <a:cubicBezTo>
                          <a:pt x="144" y="960"/>
                          <a:pt x="144" y="960"/>
                          <a:pt x="144" y="960"/>
                        </a:cubicBezTo>
                        <a:cubicBezTo>
                          <a:pt x="155" y="969"/>
                          <a:pt x="155" y="969"/>
                          <a:pt x="155" y="969"/>
                        </a:cubicBezTo>
                        <a:cubicBezTo>
                          <a:pt x="187" y="997"/>
                          <a:pt x="226" y="1012"/>
                          <a:pt x="268" y="1014"/>
                        </a:cubicBezTo>
                        <a:cubicBezTo>
                          <a:pt x="282" y="1015"/>
                          <a:pt x="282" y="1015"/>
                          <a:pt x="282" y="1015"/>
                        </a:cubicBezTo>
                        <a:cubicBezTo>
                          <a:pt x="315" y="946"/>
                          <a:pt x="315" y="946"/>
                          <a:pt x="315" y="946"/>
                        </a:cubicBezTo>
                        <a:cubicBezTo>
                          <a:pt x="340" y="951"/>
                          <a:pt x="340" y="951"/>
                          <a:pt x="340" y="951"/>
                        </a:cubicBezTo>
                        <a:cubicBezTo>
                          <a:pt x="350" y="951"/>
                          <a:pt x="360" y="951"/>
                          <a:pt x="370" y="948"/>
                        </a:cubicBezTo>
                        <a:cubicBezTo>
                          <a:pt x="403" y="1014"/>
                          <a:pt x="403" y="1014"/>
                          <a:pt x="403" y="1014"/>
                        </a:cubicBezTo>
                        <a:cubicBezTo>
                          <a:pt x="417" y="1014"/>
                          <a:pt x="417" y="1014"/>
                          <a:pt x="417" y="1014"/>
                        </a:cubicBezTo>
                        <a:cubicBezTo>
                          <a:pt x="459" y="1011"/>
                          <a:pt x="498" y="995"/>
                          <a:pt x="530" y="967"/>
                        </a:cubicBezTo>
                        <a:cubicBezTo>
                          <a:pt x="540" y="957"/>
                          <a:pt x="540" y="957"/>
                          <a:pt x="540" y="957"/>
                        </a:cubicBezTo>
                        <a:cubicBezTo>
                          <a:pt x="515" y="886"/>
                          <a:pt x="515" y="886"/>
                          <a:pt x="515" y="886"/>
                        </a:cubicBezTo>
                        <a:cubicBezTo>
                          <a:pt x="531" y="875"/>
                          <a:pt x="544" y="862"/>
                          <a:pt x="554" y="847"/>
                        </a:cubicBezTo>
                        <a:cubicBezTo>
                          <a:pt x="626" y="871"/>
                          <a:pt x="626" y="871"/>
                          <a:pt x="626" y="871"/>
                        </a:cubicBezTo>
                        <a:cubicBezTo>
                          <a:pt x="635" y="860"/>
                          <a:pt x="635" y="860"/>
                          <a:pt x="635" y="860"/>
                        </a:cubicBezTo>
                        <a:cubicBezTo>
                          <a:pt x="663" y="828"/>
                          <a:pt x="679" y="789"/>
                          <a:pt x="680" y="747"/>
                        </a:cubicBezTo>
                        <a:cubicBezTo>
                          <a:pt x="681" y="733"/>
                          <a:pt x="681" y="733"/>
                          <a:pt x="681" y="733"/>
                        </a:cubicBezTo>
                        <a:cubicBezTo>
                          <a:pt x="612" y="699"/>
                          <a:pt x="612" y="699"/>
                          <a:pt x="612" y="699"/>
                        </a:cubicBezTo>
                        <a:cubicBezTo>
                          <a:pt x="617" y="674"/>
                          <a:pt x="617" y="674"/>
                          <a:pt x="617" y="674"/>
                        </a:cubicBezTo>
                        <a:cubicBezTo>
                          <a:pt x="617" y="665"/>
                          <a:pt x="617" y="655"/>
                          <a:pt x="614" y="645"/>
                        </a:cubicBezTo>
                        <a:cubicBezTo>
                          <a:pt x="680" y="612"/>
                          <a:pt x="680" y="612"/>
                          <a:pt x="680" y="612"/>
                        </a:cubicBezTo>
                        <a:cubicBezTo>
                          <a:pt x="680" y="597"/>
                          <a:pt x="680" y="597"/>
                          <a:pt x="680" y="597"/>
                        </a:cubicBezTo>
                        <a:cubicBezTo>
                          <a:pt x="679" y="589"/>
                          <a:pt x="678" y="581"/>
                          <a:pt x="676" y="573"/>
                        </a:cubicBezTo>
                        <a:cubicBezTo>
                          <a:pt x="720" y="582"/>
                          <a:pt x="720" y="582"/>
                          <a:pt x="720" y="582"/>
                        </a:cubicBezTo>
                        <a:cubicBezTo>
                          <a:pt x="738" y="582"/>
                          <a:pt x="758" y="581"/>
                          <a:pt x="778" y="570"/>
                        </a:cubicBezTo>
                        <a:cubicBezTo>
                          <a:pt x="788" y="564"/>
                          <a:pt x="788" y="564"/>
                          <a:pt x="788" y="564"/>
                        </a:cubicBezTo>
                        <a:cubicBezTo>
                          <a:pt x="794" y="487"/>
                          <a:pt x="794" y="487"/>
                          <a:pt x="794" y="487"/>
                        </a:cubicBezTo>
                        <a:cubicBezTo>
                          <a:pt x="798" y="486"/>
                          <a:pt x="802" y="484"/>
                          <a:pt x="806" y="483"/>
                        </a:cubicBezTo>
                        <a:cubicBezTo>
                          <a:pt x="867" y="534"/>
                          <a:pt x="867" y="534"/>
                          <a:pt x="867" y="534"/>
                        </a:cubicBezTo>
                        <a:cubicBezTo>
                          <a:pt x="880" y="528"/>
                          <a:pt x="880" y="528"/>
                          <a:pt x="880" y="528"/>
                        </a:cubicBezTo>
                        <a:cubicBezTo>
                          <a:pt x="914" y="511"/>
                          <a:pt x="940" y="485"/>
                          <a:pt x="957" y="451"/>
                        </a:cubicBezTo>
                        <a:cubicBezTo>
                          <a:pt x="963" y="438"/>
                          <a:pt x="963" y="438"/>
                          <a:pt x="963" y="438"/>
                        </a:cubicBezTo>
                        <a:cubicBezTo>
                          <a:pt x="911" y="377"/>
                          <a:pt x="911" y="377"/>
                          <a:pt x="911" y="377"/>
                        </a:cubicBezTo>
                        <a:cubicBezTo>
                          <a:pt x="913" y="374"/>
                          <a:pt x="915" y="370"/>
                          <a:pt x="916" y="365"/>
                        </a:cubicBezTo>
                        <a:lnTo>
                          <a:pt x="998" y="359"/>
                        </a:lnTo>
                        <a:close/>
                        <a:moveTo>
                          <a:pt x="526" y="380"/>
                        </a:moveTo>
                        <a:cubicBezTo>
                          <a:pt x="526" y="379"/>
                          <a:pt x="526" y="379"/>
                          <a:pt x="526" y="379"/>
                        </a:cubicBezTo>
                        <a:cubicBezTo>
                          <a:pt x="519" y="374"/>
                          <a:pt x="512" y="369"/>
                          <a:pt x="504" y="364"/>
                        </a:cubicBezTo>
                        <a:cubicBezTo>
                          <a:pt x="524" y="365"/>
                          <a:pt x="524" y="365"/>
                          <a:pt x="524" y="365"/>
                        </a:cubicBezTo>
                        <a:cubicBezTo>
                          <a:pt x="525" y="370"/>
                          <a:pt x="527" y="374"/>
                          <a:pt x="529" y="377"/>
                        </a:cubicBezTo>
                        <a:lnTo>
                          <a:pt x="526" y="380"/>
                        </a:lnTo>
                        <a:close/>
                        <a:moveTo>
                          <a:pt x="558" y="625"/>
                        </a:moveTo>
                        <a:cubicBezTo>
                          <a:pt x="568" y="645"/>
                          <a:pt x="568" y="645"/>
                          <a:pt x="568" y="645"/>
                        </a:cubicBezTo>
                        <a:cubicBezTo>
                          <a:pt x="573" y="653"/>
                          <a:pt x="574" y="662"/>
                          <a:pt x="574" y="670"/>
                        </a:cubicBezTo>
                        <a:cubicBezTo>
                          <a:pt x="563" y="724"/>
                          <a:pt x="563" y="724"/>
                          <a:pt x="563" y="724"/>
                        </a:cubicBezTo>
                        <a:cubicBezTo>
                          <a:pt x="636" y="759"/>
                          <a:pt x="636" y="759"/>
                          <a:pt x="636" y="759"/>
                        </a:cubicBezTo>
                        <a:cubicBezTo>
                          <a:pt x="633" y="781"/>
                          <a:pt x="624" y="802"/>
                          <a:pt x="611" y="820"/>
                        </a:cubicBezTo>
                        <a:cubicBezTo>
                          <a:pt x="533" y="794"/>
                          <a:pt x="533" y="794"/>
                          <a:pt x="533" y="794"/>
                        </a:cubicBezTo>
                        <a:cubicBezTo>
                          <a:pt x="524" y="811"/>
                          <a:pt x="524" y="811"/>
                          <a:pt x="524" y="811"/>
                        </a:cubicBezTo>
                        <a:cubicBezTo>
                          <a:pt x="515" y="831"/>
                          <a:pt x="499" y="847"/>
                          <a:pt x="480" y="857"/>
                        </a:cubicBezTo>
                        <a:cubicBezTo>
                          <a:pt x="463" y="865"/>
                          <a:pt x="463" y="865"/>
                          <a:pt x="463" y="865"/>
                        </a:cubicBezTo>
                        <a:cubicBezTo>
                          <a:pt x="490" y="943"/>
                          <a:pt x="490" y="943"/>
                          <a:pt x="490" y="943"/>
                        </a:cubicBezTo>
                        <a:cubicBezTo>
                          <a:pt x="472" y="957"/>
                          <a:pt x="451" y="965"/>
                          <a:pt x="429" y="969"/>
                        </a:cubicBezTo>
                        <a:cubicBezTo>
                          <a:pt x="390" y="892"/>
                          <a:pt x="390" y="892"/>
                          <a:pt x="390" y="892"/>
                        </a:cubicBezTo>
                        <a:cubicBezTo>
                          <a:pt x="370" y="902"/>
                          <a:pt x="370" y="902"/>
                          <a:pt x="370" y="902"/>
                        </a:cubicBezTo>
                        <a:cubicBezTo>
                          <a:pt x="362" y="907"/>
                          <a:pt x="352" y="908"/>
                          <a:pt x="345" y="908"/>
                        </a:cubicBezTo>
                        <a:cubicBezTo>
                          <a:pt x="291" y="897"/>
                          <a:pt x="291" y="897"/>
                          <a:pt x="291" y="897"/>
                        </a:cubicBezTo>
                        <a:cubicBezTo>
                          <a:pt x="256" y="970"/>
                          <a:pt x="256" y="970"/>
                          <a:pt x="256" y="970"/>
                        </a:cubicBezTo>
                        <a:cubicBezTo>
                          <a:pt x="234" y="967"/>
                          <a:pt x="213" y="958"/>
                          <a:pt x="194" y="945"/>
                        </a:cubicBezTo>
                        <a:cubicBezTo>
                          <a:pt x="221" y="867"/>
                          <a:pt x="221" y="867"/>
                          <a:pt x="221" y="867"/>
                        </a:cubicBezTo>
                        <a:cubicBezTo>
                          <a:pt x="204" y="858"/>
                          <a:pt x="204" y="858"/>
                          <a:pt x="204" y="858"/>
                        </a:cubicBezTo>
                        <a:cubicBezTo>
                          <a:pt x="184" y="849"/>
                          <a:pt x="168" y="833"/>
                          <a:pt x="158" y="814"/>
                        </a:cubicBezTo>
                        <a:cubicBezTo>
                          <a:pt x="150" y="797"/>
                          <a:pt x="150" y="797"/>
                          <a:pt x="150" y="797"/>
                        </a:cubicBezTo>
                        <a:cubicBezTo>
                          <a:pt x="71" y="824"/>
                          <a:pt x="71" y="824"/>
                          <a:pt x="71" y="824"/>
                        </a:cubicBezTo>
                        <a:cubicBezTo>
                          <a:pt x="58" y="806"/>
                          <a:pt x="49" y="785"/>
                          <a:pt x="46" y="763"/>
                        </a:cubicBezTo>
                        <a:cubicBezTo>
                          <a:pt x="123" y="724"/>
                          <a:pt x="123" y="724"/>
                          <a:pt x="123" y="724"/>
                        </a:cubicBezTo>
                        <a:cubicBezTo>
                          <a:pt x="112" y="704"/>
                          <a:pt x="112" y="704"/>
                          <a:pt x="112" y="704"/>
                        </a:cubicBezTo>
                        <a:cubicBezTo>
                          <a:pt x="108" y="696"/>
                          <a:pt x="107" y="686"/>
                          <a:pt x="107" y="679"/>
                        </a:cubicBezTo>
                        <a:cubicBezTo>
                          <a:pt x="117" y="625"/>
                          <a:pt x="117" y="625"/>
                          <a:pt x="117" y="625"/>
                        </a:cubicBezTo>
                        <a:cubicBezTo>
                          <a:pt x="45" y="590"/>
                          <a:pt x="45" y="590"/>
                          <a:pt x="45" y="590"/>
                        </a:cubicBezTo>
                        <a:cubicBezTo>
                          <a:pt x="48" y="568"/>
                          <a:pt x="56" y="547"/>
                          <a:pt x="69" y="528"/>
                        </a:cubicBezTo>
                        <a:cubicBezTo>
                          <a:pt x="148" y="555"/>
                          <a:pt x="148" y="555"/>
                          <a:pt x="148" y="555"/>
                        </a:cubicBezTo>
                        <a:cubicBezTo>
                          <a:pt x="156" y="538"/>
                          <a:pt x="156" y="538"/>
                          <a:pt x="156" y="538"/>
                        </a:cubicBezTo>
                        <a:cubicBezTo>
                          <a:pt x="166" y="518"/>
                          <a:pt x="182" y="502"/>
                          <a:pt x="201" y="492"/>
                        </a:cubicBezTo>
                        <a:cubicBezTo>
                          <a:pt x="218" y="484"/>
                          <a:pt x="218" y="484"/>
                          <a:pt x="218" y="484"/>
                        </a:cubicBezTo>
                        <a:cubicBezTo>
                          <a:pt x="191" y="405"/>
                          <a:pt x="191" y="405"/>
                          <a:pt x="191" y="405"/>
                        </a:cubicBezTo>
                        <a:cubicBezTo>
                          <a:pt x="209" y="392"/>
                          <a:pt x="230" y="383"/>
                          <a:pt x="252" y="380"/>
                        </a:cubicBezTo>
                        <a:cubicBezTo>
                          <a:pt x="291" y="457"/>
                          <a:pt x="291" y="457"/>
                          <a:pt x="291" y="457"/>
                        </a:cubicBezTo>
                        <a:cubicBezTo>
                          <a:pt x="311" y="446"/>
                          <a:pt x="311" y="446"/>
                          <a:pt x="311" y="446"/>
                        </a:cubicBezTo>
                        <a:cubicBezTo>
                          <a:pt x="319" y="442"/>
                          <a:pt x="328" y="441"/>
                          <a:pt x="336" y="441"/>
                        </a:cubicBezTo>
                        <a:cubicBezTo>
                          <a:pt x="390" y="451"/>
                          <a:pt x="390" y="451"/>
                          <a:pt x="390" y="451"/>
                        </a:cubicBezTo>
                        <a:cubicBezTo>
                          <a:pt x="425" y="379"/>
                          <a:pt x="425" y="379"/>
                          <a:pt x="425" y="379"/>
                        </a:cubicBezTo>
                        <a:cubicBezTo>
                          <a:pt x="447" y="382"/>
                          <a:pt x="468" y="390"/>
                          <a:pt x="486" y="403"/>
                        </a:cubicBezTo>
                        <a:cubicBezTo>
                          <a:pt x="460" y="482"/>
                          <a:pt x="460" y="482"/>
                          <a:pt x="460" y="482"/>
                        </a:cubicBezTo>
                        <a:cubicBezTo>
                          <a:pt x="477" y="491"/>
                          <a:pt x="477" y="491"/>
                          <a:pt x="477" y="491"/>
                        </a:cubicBezTo>
                        <a:cubicBezTo>
                          <a:pt x="497" y="500"/>
                          <a:pt x="513" y="516"/>
                          <a:pt x="523" y="535"/>
                        </a:cubicBezTo>
                        <a:cubicBezTo>
                          <a:pt x="531" y="552"/>
                          <a:pt x="531" y="552"/>
                          <a:pt x="531" y="552"/>
                        </a:cubicBezTo>
                        <a:cubicBezTo>
                          <a:pt x="609" y="525"/>
                          <a:pt x="609" y="525"/>
                          <a:pt x="609" y="525"/>
                        </a:cubicBezTo>
                        <a:cubicBezTo>
                          <a:pt x="623" y="543"/>
                          <a:pt x="631" y="564"/>
                          <a:pt x="635" y="586"/>
                        </a:cubicBezTo>
                        <a:lnTo>
                          <a:pt x="558" y="625"/>
                        </a:lnTo>
                        <a:close/>
                        <a:moveTo>
                          <a:pt x="633" y="485"/>
                        </a:moveTo>
                        <a:cubicBezTo>
                          <a:pt x="632" y="484"/>
                          <a:pt x="632" y="484"/>
                          <a:pt x="632" y="484"/>
                        </a:cubicBezTo>
                        <a:cubicBezTo>
                          <a:pt x="634" y="483"/>
                          <a:pt x="634" y="483"/>
                          <a:pt x="634" y="483"/>
                        </a:cubicBezTo>
                        <a:cubicBezTo>
                          <a:pt x="638" y="484"/>
                          <a:pt x="642" y="486"/>
                          <a:pt x="646" y="487"/>
                        </a:cubicBezTo>
                        <a:cubicBezTo>
                          <a:pt x="647" y="504"/>
                          <a:pt x="647" y="504"/>
                          <a:pt x="647" y="504"/>
                        </a:cubicBezTo>
                        <a:cubicBezTo>
                          <a:pt x="643" y="498"/>
                          <a:pt x="638" y="491"/>
                          <a:pt x="633" y="485"/>
                        </a:cubicBezTo>
                        <a:close/>
                        <a:moveTo>
                          <a:pt x="911" y="444"/>
                        </a:moveTo>
                        <a:cubicBezTo>
                          <a:pt x="902" y="460"/>
                          <a:pt x="889" y="473"/>
                          <a:pt x="873" y="482"/>
                        </a:cubicBezTo>
                        <a:cubicBezTo>
                          <a:pt x="808" y="427"/>
                          <a:pt x="808" y="427"/>
                          <a:pt x="808" y="427"/>
                        </a:cubicBezTo>
                        <a:cubicBezTo>
                          <a:pt x="794" y="439"/>
                          <a:pt x="794" y="439"/>
                          <a:pt x="794" y="439"/>
                        </a:cubicBezTo>
                        <a:cubicBezTo>
                          <a:pt x="788" y="444"/>
                          <a:pt x="781" y="447"/>
                          <a:pt x="773" y="448"/>
                        </a:cubicBezTo>
                        <a:cubicBezTo>
                          <a:pt x="754" y="449"/>
                          <a:pt x="754" y="449"/>
                          <a:pt x="754" y="449"/>
                        </a:cubicBezTo>
                        <a:cubicBezTo>
                          <a:pt x="747" y="536"/>
                          <a:pt x="747" y="536"/>
                          <a:pt x="747" y="536"/>
                        </a:cubicBezTo>
                        <a:cubicBezTo>
                          <a:pt x="739" y="538"/>
                          <a:pt x="730" y="539"/>
                          <a:pt x="724" y="539"/>
                        </a:cubicBezTo>
                        <a:cubicBezTo>
                          <a:pt x="693" y="533"/>
                          <a:pt x="693" y="533"/>
                          <a:pt x="693" y="533"/>
                        </a:cubicBezTo>
                        <a:cubicBezTo>
                          <a:pt x="686" y="449"/>
                          <a:pt x="686" y="449"/>
                          <a:pt x="686" y="449"/>
                        </a:cubicBezTo>
                        <a:cubicBezTo>
                          <a:pt x="667" y="448"/>
                          <a:pt x="667" y="448"/>
                          <a:pt x="667" y="448"/>
                        </a:cubicBezTo>
                        <a:cubicBezTo>
                          <a:pt x="659" y="447"/>
                          <a:pt x="652" y="444"/>
                          <a:pt x="646" y="439"/>
                        </a:cubicBezTo>
                        <a:cubicBezTo>
                          <a:pt x="632" y="427"/>
                          <a:pt x="632" y="427"/>
                          <a:pt x="632" y="427"/>
                        </a:cubicBezTo>
                        <a:cubicBezTo>
                          <a:pt x="567" y="482"/>
                          <a:pt x="567" y="482"/>
                          <a:pt x="567" y="482"/>
                        </a:cubicBezTo>
                        <a:cubicBezTo>
                          <a:pt x="551" y="473"/>
                          <a:pt x="538" y="460"/>
                          <a:pt x="529" y="444"/>
                        </a:cubicBezTo>
                        <a:cubicBezTo>
                          <a:pt x="584" y="379"/>
                          <a:pt x="584" y="379"/>
                          <a:pt x="584" y="379"/>
                        </a:cubicBezTo>
                        <a:cubicBezTo>
                          <a:pt x="572" y="365"/>
                          <a:pt x="572" y="365"/>
                          <a:pt x="572" y="365"/>
                        </a:cubicBezTo>
                        <a:cubicBezTo>
                          <a:pt x="567" y="359"/>
                          <a:pt x="564" y="352"/>
                          <a:pt x="563" y="344"/>
                        </a:cubicBezTo>
                        <a:cubicBezTo>
                          <a:pt x="562" y="325"/>
                          <a:pt x="562" y="325"/>
                          <a:pt x="562" y="325"/>
                        </a:cubicBezTo>
                        <a:cubicBezTo>
                          <a:pt x="475" y="318"/>
                          <a:pt x="475" y="318"/>
                          <a:pt x="475" y="318"/>
                        </a:cubicBezTo>
                        <a:cubicBezTo>
                          <a:pt x="473" y="310"/>
                          <a:pt x="472" y="301"/>
                          <a:pt x="472" y="295"/>
                        </a:cubicBezTo>
                        <a:cubicBezTo>
                          <a:pt x="478" y="264"/>
                          <a:pt x="478" y="264"/>
                          <a:pt x="478" y="264"/>
                        </a:cubicBezTo>
                        <a:cubicBezTo>
                          <a:pt x="562" y="257"/>
                          <a:pt x="562" y="257"/>
                          <a:pt x="562" y="257"/>
                        </a:cubicBezTo>
                        <a:cubicBezTo>
                          <a:pt x="563" y="238"/>
                          <a:pt x="563" y="238"/>
                          <a:pt x="563" y="238"/>
                        </a:cubicBezTo>
                        <a:cubicBezTo>
                          <a:pt x="564" y="230"/>
                          <a:pt x="567" y="223"/>
                          <a:pt x="572" y="217"/>
                        </a:cubicBezTo>
                        <a:cubicBezTo>
                          <a:pt x="584" y="203"/>
                          <a:pt x="584" y="203"/>
                          <a:pt x="584" y="203"/>
                        </a:cubicBezTo>
                        <a:cubicBezTo>
                          <a:pt x="529" y="138"/>
                          <a:pt x="529" y="138"/>
                          <a:pt x="529" y="138"/>
                        </a:cubicBezTo>
                        <a:cubicBezTo>
                          <a:pt x="538" y="123"/>
                          <a:pt x="551" y="109"/>
                          <a:pt x="567" y="100"/>
                        </a:cubicBezTo>
                        <a:cubicBezTo>
                          <a:pt x="632" y="155"/>
                          <a:pt x="632" y="155"/>
                          <a:pt x="632" y="155"/>
                        </a:cubicBezTo>
                        <a:cubicBezTo>
                          <a:pt x="646" y="143"/>
                          <a:pt x="646" y="143"/>
                          <a:pt x="646" y="143"/>
                        </a:cubicBezTo>
                        <a:cubicBezTo>
                          <a:pt x="652" y="138"/>
                          <a:pt x="659" y="135"/>
                          <a:pt x="667" y="134"/>
                        </a:cubicBezTo>
                        <a:cubicBezTo>
                          <a:pt x="686" y="133"/>
                          <a:pt x="686" y="133"/>
                          <a:pt x="686" y="133"/>
                        </a:cubicBezTo>
                        <a:cubicBezTo>
                          <a:pt x="693" y="46"/>
                          <a:pt x="693" y="46"/>
                          <a:pt x="693" y="46"/>
                        </a:cubicBezTo>
                        <a:cubicBezTo>
                          <a:pt x="701" y="44"/>
                          <a:pt x="710" y="43"/>
                          <a:pt x="718" y="43"/>
                        </a:cubicBezTo>
                        <a:cubicBezTo>
                          <a:pt x="747" y="49"/>
                          <a:pt x="747" y="49"/>
                          <a:pt x="747" y="49"/>
                        </a:cubicBezTo>
                        <a:cubicBezTo>
                          <a:pt x="754" y="133"/>
                          <a:pt x="754" y="133"/>
                          <a:pt x="754" y="133"/>
                        </a:cubicBezTo>
                        <a:cubicBezTo>
                          <a:pt x="773" y="134"/>
                          <a:pt x="773" y="134"/>
                          <a:pt x="773" y="134"/>
                        </a:cubicBezTo>
                        <a:cubicBezTo>
                          <a:pt x="781" y="135"/>
                          <a:pt x="788" y="138"/>
                          <a:pt x="794" y="143"/>
                        </a:cubicBezTo>
                        <a:cubicBezTo>
                          <a:pt x="808" y="155"/>
                          <a:pt x="808" y="155"/>
                          <a:pt x="808" y="155"/>
                        </a:cubicBezTo>
                        <a:cubicBezTo>
                          <a:pt x="873" y="100"/>
                          <a:pt x="873" y="100"/>
                          <a:pt x="873" y="100"/>
                        </a:cubicBezTo>
                        <a:cubicBezTo>
                          <a:pt x="889" y="109"/>
                          <a:pt x="902" y="123"/>
                          <a:pt x="911" y="138"/>
                        </a:cubicBezTo>
                        <a:cubicBezTo>
                          <a:pt x="856" y="203"/>
                          <a:pt x="856" y="203"/>
                          <a:pt x="856" y="203"/>
                        </a:cubicBezTo>
                        <a:cubicBezTo>
                          <a:pt x="868" y="217"/>
                          <a:pt x="868" y="217"/>
                          <a:pt x="868" y="217"/>
                        </a:cubicBezTo>
                        <a:cubicBezTo>
                          <a:pt x="873" y="223"/>
                          <a:pt x="876" y="230"/>
                          <a:pt x="877" y="238"/>
                        </a:cubicBezTo>
                        <a:cubicBezTo>
                          <a:pt x="878" y="257"/>
                          <a:pt x="878" y="257"/>
                          <a:pt x="878" y="257"/>
                        </a:cubicBezTo>
                        <a:cubicBezTo>
                          <a:pt x="965" y="264"/>
                          <a:pt x="965" y="264"/>
                          <a:pt x="965" y="264"/>
                        </a:cubicBezTo>
                        <a:cubicBezTo>
                          <a:pt x="967" y="272"/>
                          <a:pt x="968" y="281"/>
                          <a:pt x="968" y="287"/>
                        </a:cubicBezTo>
                        <a:cubicBezTo>
                          <a:pt x="962" y="318"/>
                          <a:pt x="962" y="318"/>
                          <a:pt x="962" y="318"/>
                        </a:cubicBezTo>
                        <a:cubicBezTo>
                          <a:pt x="878" y="325"/>
                          <a:pt x="878" y="325"/>
                          <a:pt x="878" y="325"/>
                        </a:cubicBezTo>
                        <a:cubicBezTo>
                          <a:pt x="877" y="344"/>
                          <a:pt x="877" y="344"/>
                          <a:pt x="877" y="344"/>
                        </a:cubicBezTo>
                        <a:cubicBezTo>
                          <a:pt x="876" y="352"/>
                          <a:pt x="873" y="359"/>
                          <a:pt x="868" y="365"/>
                        </a:cubicBezTo>
                        <a:cubicBezTo>
                          <a:pt x="856" y="379"/>
                          <a:pt x="856" y="379"/>
                          <a:pt x="856" y="379"/>
                        </a:cubicBezTo>
                        <a:lnTo>
                          <a:pt x="911"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09393" rtl="0" eaLnBrk="1" latinLnBrk="0" hangingPunct="1">
                      <a:defRPr sz="2400" kern="1200">
                        <a:solidFill>
                          <a:schemeClr val="tx1"/>
                        </a:solidFill>
                        <a:latin typeface="+mn-lt"/>
                        <a:ea typeface="+mn-ea"/>
                        <a:cs typeface="+mn-cs"/>
                      </a:defRPr>
                    </a:lvl1pPr>
                    <a:lvl2pPr marL="609393" algn="l" defTabSz="609393" rtl="0" eaLnBrk="1" latinLnBrk="0" hangingPunct="1">
                      <a:defRPr sz="2400" kern="1200">
                        <a:solidFill>
                          <a:schemeClr val="tx1"/>
                        </a:solidFill>
                        <a:latin typeface="+mn-lt"/>
                        <a:ea typeface="+mn-ea"/>
                        <a:cs typeface="+mn-cs"/>
                      </a:defRPr>
                    </a:lvl2pPr>
                    <a:lvl3pPr marL="1218786" algn="l" defTabSz="609393" rtl="0" eaLnBrk="1" latinLnBrk="0" hangingPunct="1">
                      <a:defRPr sz="2400" kern="1200">
                        <a:solidFill>
                          <a:schemeClr val="tx1"/>
                        </a:solidFill>
                        <a:latin typeface="+mn-lt"/>
                        <a:ea typeface="+mn-ea"/>
                        <a:cs typeface="+mn-cs"/>
                      </a:defRPr>
                    </a:lvl3pPr>
                    <a:lvl4pPr marL="1828180" algn="l" defTabSz="609393" rtl="0" eaLnBrk="1" latinLnBrk="0" hangingPunct="1">
                      <a:defRPr sz="2400" kern="1200">
                        <a:solidFill>
                          <a:schemeClr val="tx1"/>
                        </a:solidFill>
                        <a:latin typeface="+mn-lt"/>
                        <a:ea typeface="+mn-ea"/>
                        <a:cs typeface="+mn-cs"/>
                      </a:defRPr>
                    </a:lvl4pPr>
                    <a:lvl5pPr marL="2437572" algn="l" defTabSz="609393" rtl="0" eaLnBrk="1" latinLnBrk="0" hangingPunct="1">
                      <a:defRPr sz="2400" kern="1200">
                        <a:solidFill>
                          <a:schemeClr val="tx1"/>
                        </a:solidFill>
                        <a:latin typeface="+mn-lt"/>
                        <a:ea typeface="+mn-ea"/>
                        <a:cs typeface="+mn-cs"/>
                      </a:defRPr>
                    </a:lvl5pPr>
                    <a:lvl6pPr marL="3046964" algn="l" defTabSz="609393" rtl="0" eaLnBrk="1" latinLnBrk="0" hangingPunct="1">
                      <a:defRPr sz="2400" kern="1200">
                        <a:solidFill>
                          <a:schemeClr val="tx1"/>
                        </a:solidFill>
                        <a:latin typeface="+mn-lt"/>
                        <a:ea typeface="+mn-ea"/>
                        <a:cs typeface="+mn-cs"/>
                      </a:defRPr>
                    </a:lvl6pPr>
                    <a:lvl7pPr marL="3656357" algn="l" defTabSz="609393" rtl="0" eaLnBrk="1" latinLnBrk="0" hangingPunct="1">
                      <a:defRPr sz="2400" kern="1200">
                        <a:solidFill>
                          <a:schemeClr val="tx1"/>
                        </a:solidFill>
                        <a:latin typeface="+mn-lt"/>
                        <a:ea typeface="+mn-ea"/>
                        <a:cs typeface="+mn-cs"/>
                      </a:defRPr>
                    </a:lvl7pPr>
                    <a:lvl8pPr marL="4265752" algn="l" defTabSz="609393" rtl="0" eaLnBrk="1" latinLnBrk="0" hangingPunct="1">
                      <a:defRPr sz="2400" kern="1200">
                        <a:solidFill>
                          <a:schemeClr val="tx1"/>
                        </a:solidFill>
                        <a:latin typeface="+mn-lt"/>
                        <a:ea typeface="+mn-ea"/>
                        <a:cs typeface="+mn-cs"/>
                      </a:defRPr>
                    </a:lvl8pPr>
                    <a:lvl9pPr marL="4875144" algn="l" defTabSz="609393" rtl="0" eaLnBrk="1" latinLnBrk="0" hangingPunct="1">
                      <a:defRPr sz="2400" kern="1200">
                        <a:solidFill>
                          <a:schemeClr val="tx1"/>
                        </a:solidFill>
                        <a:latin typeface="+mn-lt"/>
                        <a:ea typeface="+mn-ea"/>
                        <a:cs typeface="+mn-cs"/>
                      </a:defRPr>
                    </a:lvl9pPr>
                  </a:lstStyle>
                  <a:p>
                    <a:endParaRPr lang="en-US"/>
                  </a:p>
                </p:txBody>
              </p:sp>
              <p:sp>
                <p:nvSpPr>
                  <p:cNvPr id="34" name="Freeform 42">
                    <a:extLst>
                      <a:ext uri="{FF2B5EF4-FFF2-40B4-BE49-F238E27FC236}">
                        <a16:creationId xmlns:a16="http://schemas.microsoft.com/office/drawing/2014/main" id="{2C2143FA-6C64-4358-BA08-2C4214A4219A}"/>
                      </a:ext>
                    </a:extLst>
                  </p:cNvPr>
                  <p:cNvSpPr>
                    <a:spLocks noEditPoints="1"/>
                  </p:cNvSpPr>
                  <p:nvPr/>
                </p:nvSpPr>
                <p:spPr bwMode="auto">
                  <a:xfrm>
                    <a:off x="4125911" y="3790953"/>
                    <a:ext cx="704844" cy="708025"/>
                  </a:xfrm>
                  <a:custGeom>
                    <a:avLst/>
                    <a:gdLst>
                      <a:gd name="T0" fmla="*/ 94 w 188"/>
                      <a:gd name="T1" fmla="*/ 0 h 189"/>
                      <a:gd name="T2" fmla="*/ 0 w 188"/>
                      <a:gd name="T3" fmla="*/ 95 h 189"/>
                      <a:gd name="T4" fmla="*/ 94 w 188"/>
                      <a:gd name="T5" fmla="*/ 189 h 189"/>
                      <a:gd name="T6" fmla="*/ 188 w 188"/>
                      <a:gd name="T7" fmla="*/ 95 h 189"/>
                      <a:gd name="T8" fmla="*/ 94 w 188"/>
                      <a:gd name="T9" fmla="*/ 0 h 189"/>
                      <a:gd name="T10" fmla="*/ 94 w 188"/>
                      <a:gd name="T11" fmla="*/ 146 h 189"/>
                      <a:gd name="T12" fmla="*/ 43 w 188"/>
                      <a:gd name="T13" fmla="*/ 95 h 189"/>
                      <a:gd name="T14" fmla="*/ 94 w 188"/>
                      <a:gd name="T15" fmla="*/ 44 h 189"/>
                      <a:gd name="T16" fmla="*/ 145 w 188"/>
                      <a:gd name="T17" fmla="*/ 95 h 189"/>
                      <a:gd name="T18" fmla="*/ 94 w 188"/>
                      <a:gd name="T19" fmla="*/ 146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9">
                        <a:moveTo>
                          <a:pt x="94" y="0"/>
                        </a:moveTo>
                        <a:cubicBezTo>
                          <a:pt x="42" y="0"/>
                          <a:pt x="0" y="43"/>
                          <a:pt x="0" y="95"/>
                        </a:cubicBezTo>
                        <a:cubicBezTo>
                          <a:pt x="0" y="147"/>
                          <a:pt x="42" y="189"/>
                          <a:pt x="94" y="189"/>
                        </a:cubicBezTo>
                        <a:cubicBezTo>
                          <a:pt x="146" y="189"/>
                          <a:pt x="188" y="147"/>
                          <a:pt x="188" y="95"/>
                        </a:cubicBezTo>
                        <a:cubicBezTo>
                          <a:pt x="188" y="43"/>
                          <a:pt x="146" y="0"/>
                          <a:pt x="94" y="0"/>
                        </a:cubicBezTo>
                        <a:close/>
                        <a:moveTo>
                          <a:pt x="94" y="146"/>
                        </a:moveTo>
                        <a:cubicBezTo>
                          <a:pt x="66" y="146"/>
                          <a:pt x="43" y="123"/>
                          <a:pt x="43" y="95"/>
                        </a:cubicBezTo>
                        <a:cubicBezTo>
                          <a:pt x="43" y="66"/>
                          <a:pt x="66" y="44"/>
                          <a:pt x="94" y="44"/>
                        </a:cubicBezTo>
                        <a:cubicBezTo>
                          <a:pt x="122" y="44"/>
                          <a:pt x="145" y="66"/>
                          <a:pt x="145" y="95"/>
                        </a:cubicBezTo>
                        <a:cubicBezTo>
                          <a:pt x="145" y="123"/>
                          <a:pt x="122" y="146"/>
                          <a:pt x="94" y="1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09393" rtl="0" eaLnBrk="1" latinLnBrk="0" hangingPunct="1">
                      <a:defRPr sz="2400" kern="1200">
                        <a:solidFill>
                          <a:schemeClr val="tx1"/>
                        </a:solidFill>
                        <a:latin typeface="+mn-lt"/>
                        <a:ea typeface="+mn-ea"/>
                        <a:cs typeface="+mn-cs"/>
                      </a:defRPr>
                    </a:lvl1pPr>
                    <a:lvl2pPr marL="609393" algn="l" defTabSz="609393" rtl="0" eaLnBrk="1" latinLnBrk="0" hangingPunct="1">
                      <a:defRPr sz="2400" kern="1200">
                        <a:solidFill>
                          <a:schemeClr val="tx1"/>
                        </a:solidFill>
                        <a:latin typeface="+mn-lt"/>
                        <a:ea typeface="+mn-ea"/>
                        <a:cs typeface="+mn-cs"/>
                      </a:defRPr>
                    </a:lvl2pPr>
                    <a:lvl3pPr marL="1218786" algn="l" defTabSz="609393" rtl="0" eaLnBrk="1" latinLnBrk="0" hangingPunct="1">
                      <a:defRPr sz="2400" kern="1200">
                        <a:solidFill>
                          <a:schemeClr val="tx1"/>
                        </a:solidFill>
                        <a:latin typeface="+mn-lt"/>
                        <a:ea typeface="+mn-ea"/>
                        <a:cs typeface="+mn-cs"/>
                      </a:defRPr>
                    </a:lvl3pPr>
                    <a:lvl4pPr marL="1828180" algn="l" defTabSz="609393" rtl="0" eaLnBrk="1" latinLnBrk="0" hangingPunct="1">
                      <a:defRPr sz="2400" kern="1200">
                        <a:solidFill>
                          <a:schemeClr val="tx1"/>
                        </a:solidFill>
                        <a:latin typeface="+mn-lt"/>
                        <a:ea typeface="+mn-ea"/>
                        <a:cs typeface="+mn-cs"/>
                      </a:defRPr>
                    </a:lvl4pPr>
                    <a:lvl5pPr marL="2437572" algn="l" defTabSz="609393" rtl="0" eaLnBrk="1" latinLnBrk="0" hangingPunct="1">
                      <a:defRPr sz="2400" kern="1200">
                        <a:solidFill>
                          <a:schemeClr val="tx1"/>
                        </a:solidFill>
                        <a:latin typeface="+mn-lt"/>
                        <a:ea typeface="+mn-ea"/>
                        <a:cs typeface="+mn-cs"/>
                      </a:defRPr>
                    </a:lvl5pPr>
                    <a:lvl6pPr marL="3046964" algn="l" defTabSz="609393" rtl="0" eaLnBrk="1" latinLnBrk="0" hangingPunct="1">
                      <a:defRPr sz="2400" kern="1200">
                        <a:solidFill>
                          <a:schemeClr val="tx1"/>
                        </a:solidFill>
                        <a:latin typeface="+mn-lt"/>
                        <a:ea typeface="+mn-ea"/>
                        <a:cs typeface="+mn-cs"/>
                      </a:defRPr>
                    </a:lvl6pPr>
                    <a:lvl7pPr marL="3656357" algn="l" defTabSz="609393" rtl="0" eaLnBrk="1" latinLnBrk="0" hangingPunct="1">
                      <a:defRPr sz="2400" kern="1200">
                        <a:solidFill>
                          <a:schemeClr val="tx1"/>
                        </a:solidFill>
                        <a:latin typeface="+mn-lt"/>
                        <a:ea typeface="+mn-ea"/>
                        <a:cs typeface="+mn-cs"/>
                      </a:defRPr>
                    </a:lvl7pPr>
                    <a:lvl8pPr marL="4265752" algn="l" defTabSz="609393" rtl="0" eaLnBrk="1" latinLnBrk="0" hangingPunct="1">
                      <a:defRPr sz="2400" kern="1200">
                        <a:solidFill>
                          <a:schemeClr val="tx1"/>
                        </a:solidFill>
                        <a:latin typeface="+mn-lt"/>
                        <a:ea typeface="+mn-ea"/>
                        <a:cs typeface="+mn-cs"/>
                      </a:defRPr>
                    </a:lvl8pPr>
                    <a:lvl9pPr marL="4875144" algn="l" defTabSz="609393" rtl="0" eaLnBrk="1" latinLnBrk="0" hangingPunct="1">
                      <a:defRPr sz="2400" kern="1200">
                        <a:solidFill>
                          <a:schemeClr val="tx1"/>
                        </a:solidFill>
                        <a:latin typeface="+mn-lt"/>
                        <a:ea typeface="+mn-ea"/>
                        <a:cs typeface="+mn-cs"/>
                      </a:defRPr>
                    </a:lvl9pPr>
                  </a:lstStyle>
                  <a:p>
                    <a:endParaRPr lang="en-US"/>
                  </a:p>
                </p:txBody>
              </p:sp>
            </p:grpSp>
          </p:grpSp>
          <p:sp>
            <p:nvSpPr>
              <p:cNvPr id="39" name="TextBox 38">
                <a:extLst>
                  <a:ext uri="{FF2B5EF4-FFF2-40B4-BE49-F238E27FC236}">
                    <a16:creationId xmlns:a16="http://schemas.microsoft.com/office/drawing/2014/main" id="{3DBA5338-E35B-4C2C-9C60-F6C6FC90E90B}"/>
                  </a:ext>
                </a:extLst>
              </p:cNvPr>
              <p:cNvSpPr txBox="1"/>
              <p:nvPr/>
            </p:nvSpPr>
            <p:spPr bwMode="gray">
              <a:xfrm>
                <a:off x="10404733" y="3497128"/>
                <a:ext cx="1314486" cy="437816"/>
              </a:xfrm>
              <a:prstGeom prst="rect">
                <a:avLst/>
              </a:prstGeom>
              <a:noFill/>
            </p:spPr>
            <p:txBody>
              <a:bodyPr wrap="square" lIns="72000" tIns="72000" rIns="72000" bIns="72000" rtlCol="0">
                <a:noAutofit/>
              </a:bodyPr>
              <a:lstStyle/>
              <a:p>
                <a:pPr algn="ctr"/>
                <a:r>
                  <a:rPr lang="en-US" sz="1400" b="1">
                    <a:solidFill>
                      <a:schemeClr val="tx1">
                        <a:lumMod val="95000"/>
                        <a:lumOff val="5000"/>
                      </a:schemeClr>
                    </a:solidFill>
                  </a:rPr>
                  <a:t>Process</a:t>
                </a:r>
              </a:p>
            </p:txBody>
          </p:sp>
        </p:grpSp>
        <p:grpSp>
          <p:nvGrpSpPr>
            <p:cNvPr id="57" name="Group 56">
              <a:extLst>
                <a:ext uri="{FF2B5EF4-FFF2-40B4-BE49-F238E27FC236}">
                  <a16:creationId xmlns:a16="http://schemas.microsoft.com/office/drawing/2014/main" id="{4EE61F26-3B77-4886-AC62-430CECFE5F51}"/>
                </a:ext>
              </a:extLst>
            </p:cNvPr>
            <p:cNvGrpSpPr/>
            <p:nvPr/>
          </p:nvGrpSpPr>
          <p:grpSpPr>
            <a:xfrm>
              <a:off x="10220633" y="5636603"/>
              <a:ext cx="1314486" cy="779797"/>
              <a:chOff x="10421851" y="5059538"/>
              <a:chExt cx="1314486" cy="779797"/>
            </a:xfrm>
          </p:grpSpPr>
          <p:grpSp>
            <p:nvGrpSpPr>
              <p:cNvPr id="35" name="Group 16">
                <a:extLst>
                  <a:ext uri="{FF2B5EF4-FFF2-40B4-BE49-F238E27FC236}">
                    <a16:creationId xmlns:a16="http://schemas.microsoft.com/office/drawing/2014/main" id="{1A1BCDC0-0203-434D-A476-DB02530F4307}"/>
                  </a:ext>
                </a:extLst>
              </p:cNvPr>
              <p:cNvGrpSpPr/>
              <p:nvPr/>
            </p:nvGrpSpPr>
            <p:grpSpPr>
              <a:xfrm>
                <a:off x="10873368" y="5416176"/>
                <a:ext cx="411440" cy="423159"/>
                <a:chOff x="6868385" y="2881775"/>
                <a:chExt cx="617538" cy="614364"/>
              </a:xfrm>
            </p:grpSpPr>
            <p:sp>
              <p:nvSpPr>
                <p:cNvPr id="36" name="Oval 389">
                  <a:extLst>
                    <a:ext uri="{FF2B5EF4-FFF2-40B4-BE49-F238E27FC236}">
                      <a16:creationId xmlns:a16="http://schemas.microsoft.com/office/drawing/2014/main" id="{08125FC8-DC8D-49F9-AB14-3DCA74192779}"/>
                    </a:ext>
                  </a:extLst>
                </p:cNvPr>
                <p:cNvSpPr>
                  <a:spLocks noChangeArrowheads="1"/>
                </p:cNvSpPr>
                <p:nvPr/>
              </p:nvSpPr>
              <p:spPr bwMode="auto">
                <a:xfrm>
                  <a:off x="6868385" y="2881775"/>
                  <a:ext cx="617538" cy="614364"/>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609393" rtl="0" eaLnBrk="1" latinLnBrk="0" hangingPunct="1">
                    <a:defRPr sz="2400" kern="1200">
                      <a:solidFill>
                        <a:schemeClr val="tx1"/>
                      </a:solidFill>
                      <a:latin typeface="+mn-lt"/>
                      <a:ea typeface="+mn-ea"/>
                      <a:cs typeface="+mn-cs"/>
                    </a:defRPr>
                  </a:lvl1pPr>
                  <a:lvl2pPr marL="609393" algn="l" defTabSz="609393" rtl="0" eaLnBrk="1" latinLnBrk="0" hangingPunct="1">
                    <a:defRPr sz="2400" kern="1200">
                      <a:solidFill>
                        <a:schemeClr val="tx1"/>
                      </a:solidFill>
                      <a:latin typeface="+mn-lt"/>
                      <a:ea typeface="+mn-ea"/>
                      <a:cs typeface="+mn-cs"/>
                    </a:defRPr>
                  </a:lvl2pPr>
                  <a:lvl3pPr marL="1218786" algn="l" defTabSz="609393" rtl="0" eaLnBrk="1" latinLnBrk="0" hangingPunct="1">
                    <a:defRPr sz="2400" kern="1200">
                      <a:solidFill>
                        <a:schemeClr val="tx1"/>
                      </a:solidFill>
                      <a:latin typeface="+mn-lt"/>
                      <a:ea typeface="+mn-ea"/>
                      <a:cs typeface="+mn-cs"/>
                    </a:defRPr>
                  </a:lvl3pPr>
                  <a:lvl4pPr marL="1828180" algn="l" defTabSz="609393" rtl="0" eaLnBrk="1" latinLnBrk="0" hangingPunct="1">
                    <a:defRPr sz="2400" kern="1200">
                      <a:solidFill>
                        <a:schemeClr val="tx1"/>
                      </a:solidFill>
                      <a:latin typeface="+mn-lt"/>
                      <a:ea typeface="+mn-ea"/>
                      <a:cs typeface="+mn-cs"/>
                    </a:defRPr>
                  </a:lvl4pPr>
                  <a:lvl5pPr marL="2437572" algn="l" defTabSz="609393" rtl="0" eaLnBrk="1" latinLnBrk="0" hangingPunct="1">
                    <a:defRPr sz="2400" kern="1200">
                      <a:solidFill>
                        <a:schemeClr val="tx1"/>
                      </a:solidFill>
                      <a:latin typeface="+mn-lt"/>
                      <a:ea typeface="+mn-ea"/>
                      <a:cs typeface="+mn-cs"/>
                    </a:defRPr>
                  </a:lvl5pPr>
                  <a:lvl6pPr marL="3046964" algn="l" defTabSz="609393" rtl="0" eaLnBrk="1" latinLnBrk="0" hangingPunct="1">
                    <a:defRPr sz="2400" kern="1200">
                      <a:solidFill>
                        <a:schemeClr val="tx1"/>
                      </a:solidFill>
                      <a:latin typeface="+mn-lt"/>
                      <a:ea typeface="+mn-ea"/>
                      <a:cs typeface="+mn-cs"/>
                    </a:defRPr>
                  </a:lvl6pPr>
                  <a:lvl7pPr marL="3656357" algn="l" defTabSz="609393" rtl="0" eaLnBrk="1" latinLnBrk="0" hangingPunct="1">
                    <a:defRPr sz="2400" kern="1200">
                      <a:solidFill>
                        <a:schemeClr val="tx1"/>
                      </a:solidFill>
                      <a:latin typeface="+mn-lt"/>
                      <a:ea typeface="+mn-ea"/>
                      <a:cs typeface="+mn-cs"/>
                    </a:defRPr>
                  </a:lvl7pPr>
                  <a:lvl8pPr marL="4265752" algn="l" defTabSz="609393" rtl="0" eaLnBrk="1" latinLnBrk="0" hangingPunct="1">
                    <a:defRPr sz="2400" kern="1200">
                      <a:solidFill>
                        <a:schemeClr val="tx1"/>
                      </a:solidFill>
                      <a:latin typeface="+mn-lt"/>
                      <a:ea typeface="+mn-ea"/>
                      <a:cs typeface="+mn-cs"/>
                    </a:defRPr>
                  </a:lvl8pPr>
                  <a:lvl9pPr marL="4875144" algn="l" defTabSz="609393" rtl="0" eaLnBrk="1" latinLnBrk="0" hangingPunct="1">
                    <a:defRPr sz="2400" kern="1200">
                      <a:solidFill>
                        <a:schemeClr val="tx1"/>
                      </a:solidFill>
                      <a:latin typeface="+mn-lt"/>
                      <a:ea typeface="+mn-ea"/>
                      <a:cs typeface="+mn-cs"/>
                    </a:defRPr>
                  </a:lvl9pPr>
                </a:lstStyle>
                <a:p>
                  <a:endParaRPr lang="en-US"/>
                </a:p>
              </p:txBody>
            </p:sp>
            <p:pic>
              <p:nvPicPr>
                <p:cNvPr id="37" name="Picture 3">
                  <a:extLst>
                    <a:ext uri="{FF2B5EF4-FFF2-40B4-BE49-F238E27FC236}">
                      <a16:creationId xmlns:a16="http://schemas.microsoft.com/office/drawing/2014/main" id="{E02CE1BD-25CD-42B4-B6B5-0A6244774396}"/>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960058" y="3052700"/>
                  <a:ext cx="434211" cy="262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 name="TextBox 39">
                <a:extLst>
                  <a:ext uri="{FF2B5EF4-FFF2-40B4-BE49-F238E27FC236}">
                    <a16:creationId xmlns:a16="http://schemas.microsoft.com/office/drawing/2014/main" id="{B6C58BDC-38E3-4D62-8899-3BCF0C444DC9}"/>
                  </a:ext>
                </a:extLst>
              </p:cNvPr>
              <p:cNvSpPr txBox="1"/>
              <p:nvPr/>
            </p:nvSpPr>
            <p:spPr bwMode="gray">
              <a:xfrm>
                <a:off x="10421851" y="5059538"/>
                <a:ext cx="1314486" cy="437816"/>
              </a:xfrm>
              <a:prstGeom prst="rect">
                <a:avLst/>
              </a:prstGeom>
              <a:noFill/>
            </p:spPr>
            <p:txBody>
              <a:bodyPr wrap="square" lIns="72000" tIns="72000" rIns="72000" bIns="72000" rtlCol="0">
                <a:noAutofit/>
              </a:bodyPr>
              <a:lstStyle/>
              <a:p>
                <a:pPr algn="ctr"/>
                <a:r>
                  <a:rPr lang="en-US" sz="1400" b="1">
                    <a:solidFill>
                      <a:schemeClr val="tx1">
                        <a:lumMod val="95000"/>
                        <a:lumOff val="5000"/>
                      </a:schemeClr>
                    </a:solidFill>
                  </a:rPr>
                  <a:t>Tools</a:t>
                </a:r>
              </a:p>
            </p:txBody>
          </p:sp>
        </p:grpSp>
        <p:grpSp>
          <p:nvGrpSpPr>
            <p:cNvPr id="17" name="Group 16">
              <a:extLst>
                <a:ext uri="{FF2B5EF4-FFF2-40B4-BE49-F238E27FC236}">
                  <a16:creationId xmlns:a16="http://schemas.microsoft.com/office/drawing/2014/main" id="{CD04F0F5-26F7-4A67-92D1-E0FB7B132F46}"/>
                </a:ext>
              </a:extLst>
            </p:cNvPr>
            <p:cNvGrpSpPr/>
            <p:nvPr/>
          </p:nvGrpSpPr>
          <p:grpSpPr>
            <a:xfrm>
              <a:off x="9978774" y="1407246"/>
              <a:ext cx="1744791" cy="742242"/>
              <a:chOff x="9978774" y="1407246"/>
              <a:chExt cx="1744791" cy="742242"/>
            </a:xfrm>
          </p:grpSpPr>
          <p:sp>
            <p:nvSpPr>
              <p:cNvPr id="16" name="Oval 15">
                <a:extLst>
                  <a:ext uri="{FF2B5EF4-FFF2-40B4-BE49-F238E27FC236}">
                    <a16:creationId xmlns:a16="http://schemas.microsoft.com/office/drawing/2014/main" id="{53C2D83B-83EF-4382-9043-E16A458A8B89}"/>
                  </a:ext>
                </a:extLst>
              </p:cNvPr>
              <p:cNvSpPr/>
              <p:nvPr/>
            </p:nvSpPr>
            <p:spPr>
              <a:xfrm>
                <a:off x="10641020" y="1742836"/>
                <a:ext cx="411441" cy="40665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AB9E7596-1659-447F-822D-89F8F69B7BDA}"/>
                  </a:ext>
                </a:extLst>
              </p:cNvPr>
              <p:cNvSpPr txBox="1"/>
              <p:nvPr/>
            </p:nvSpPr>
            <p:spPr bwMode="gray">
              <a:xfrm>
                <a:off x="9978774" y="1407246"/>
                <a:ext cx="1744791" cy="446780"/>
              </a:xfrm>
              <a:prstGeom prst="rect">
                <a:avLst/>
              </a:prstGeom>
              <a:noFill/>
            </p:spPr>
            <p:txBody>
              <a:bodyPr wrap="square" lIns="72000" tIns="72000" rIns="72000" bIns="72000" rtlCol="0">
                <a:noAutofit/>
              </a:bodyPr>
              <a:lstStyle/>
              <a:p>
                <a:pPr algn="ctr"/>
                <a:r>
                  <a:rPr lang="en-US" sz="1400" b="1" dirty="0">
                    <a:solidFill>
                      <a:schemeClr val="tx1">
                        <a:lumMod val="95000"/>
                        <a:lumOff val="5000"/>
                      </a:schemeClr>
                    </a:solidFill>
                  </a:rPr>
                  <a:t>Model Based</a:t>
                </a:r>
              </a:p>
            </p:txBody>
          </p:sp>
          <p:pic>
            <p:nvPicPr>
              <p:cNvPr id="4100" name="Picture 4" descr="See the source image">
                <a:extLst>
                  <a:ext uri="{FF2B5EF4-FFF2-40B4-BE49-F238E27FC236}">
                    <a16:creationId xmlns:a16="http://schemas.microsoft.com/office/drawing/2014/main" id="{F4F8A5AD-0ECD-4645-9E7D-4ABD9EB0B2E1}"/>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ackgroundRemoval t="6107" b="89313" l="2594" r="100000">
                            <a14:foregroundMark x1="8646" y1="49618" x2="8646" y2="49618"/>
                            <a14:foregroundMark x1="2594" y1="50382" x2="2594" y2="50382"/>
                            <a14:foregroundMark x1="20461" y1="6107" x2="20461" y2="6107"/>
                            <a14:foregroundMark x1="17579" y1="31298" x2="17579" y2="31298"/>
                            <a14:foregroundMark x1="21326" y1="18321" x2="21326" y2="18321"/>
                            <a14:foregroundMark x1="22478" y1="21374" x2="22478" y2="21374"/>
                            <a14:foregroundMark x1="21902" y1="27481" x2="21902" y2="27481"/>
                            <a14:foregroundMark x1="23631" y1="39695" x2="23631" y2="39695"/>
                            <a14:foregroundMark x1="26225" y1="67939" x2="26225" y2="67939"/>
                            <a14:foregroundMark x1="26225" y1="74809" x2="26225" y2="74809"/>
                            <a14:foregroundMark x1="91931" y1="50382" x2="99712" y2="50382"/>
                          </a14:backgroundRemoval>
                        </a14:imgEffect>
                      </a14:imgLayer>
                    </a14:imgProps>
                  </a:ext>
                  <a:ext uri="{28A0092B-C50C-407E-A947-70E740481C1C}">
                    <a14:useLocalDpi xmlns:a14="http://schemas.microsoft.com/office/drawing/2010/main" val="0"/>
                  </a:ext>
                </a:extLst>
              </a:blip>
              <a:srcRect/>
              <a:stretch/>
            </p:blipFill>
            <p:spPr bwMode="auto">
              <a:xfrm>
                <a:off x="10641020" y="1869123"/>
                <a:ext cx="412912" cy="155080"/>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pic>
            <p:nvPicPr>
              <p:cNvPr id="86" name="Picture 4" descr="See the source image">
                <a:extLst>
                  <a:ext uri="{FF2B5EF4-FFF2-40B4-BE49-F238E27FC236}">
                    <a16:creationId xmlns:a16="http://schemas.microsoft.com/office/drawing/2014/main" id="{E04D7097-25A3-4A2C-8243-1CEDAD8B3279}"/>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ackgroundRemoval t="6107" b="89313" l="2594" r="100000">
                            <a14:foregroundMark x1="8646" y1="49618" x2="8646" y2="49618"/>
                            <a14:foregroundMark x1="2594" y1="50382" x2="2594" y2="50382"/>
                            <a14:foregroundMark x1="20461" y1="6107" x2="20461" y2="6107"/>
                            <a14:foregroundMark x1="17579" y1="31298" x2="17579" y2="31298"/>
                            <a14:foregroundMark x1="21326" y1="18321" x2="21326" y2="18321"/>
                            <a14:foregroundMark x1="22478" y1="21374" x2="22478" y2="21374"/>
                            <a14:foregroundMark x1="21902" y1="27481" x2="21902" y2="27481"/>
                            <a14:foregroundMark x1="23631" y1="39695" x2="23631" y2="39695"/>
                            <a14:foregroundMark x1="26225" y1="67939" x2="26225" y2="67939"/>
                            <a14:foregroundMark x1="26225" y1="74809" x2="26225" y2="74809"/>
                            <a14:foregroundMark x1="91931" y1="50382" x2="99712" y2="50382"/>
                          </a14:backgroundRemoval>
                        </a14:imgEffect>
                      </a14:imgLayer>
                    </a14:imgProps>
                  </a:ext>
                  <a:ext uri="{28A0092B-C50C-407E-A947-70E740481C1C}">
                    <a14:useLocalDpi xmlns:a14="http://schemas.microsoft.com/office/drawing/2010/main" val="0"/>
                  </a:ext>
                </a:extLst>
              </a:blip>
              <a:srcRect/>
              <a:stretch/>
            </p:blipFill>
            <p:spPr bwMode="auto">
              <a:xfrm>
                <a:off x="10639549" y="1869123"/>
                <a:ext cx="412912" cy="155080"/>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pic>
            <p:nvPicPr>
              <p:cNvPr id="87" name="Picture 4" descr="See the source image">
                <a:extLst>
                  <a:ext uri="{FF2B5EF4-FFF2-40B4-BE49-F238E27FC236}">
                    <a16:creationId xmlns:a16="http://schemas.microsoft.com/office/drawing/2014/main" id="{3622D3B5-F7FE-47A0-B8AA-27B416C63800}"/>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ackgroundRemoval t="6107" b="89313" l="2594" r="100000">
                            <a14:foregroundMark x1="8646" y1="49618" x2="8646" y2="49618"/>
                            <a14:foregroundMark x1="2594" y1="50382" x2="2594" y2="50382"/>
                            <a14:foregroundMark x1="20461" y1="6107" x2="20461" y2="6107"/>
                            <a14:foregroundMark x1="17579" y1="31298" x2="17579" y2="31298"/>
                            <a14:foregroundMark x1="21326" y1="18321" x2="21326" y2="18321"/>
                            <a14:foregroundMark x1="22478" y1="21374" x2="22478" y2="21374"/>
                            <a14:foregroundMark x1="21902" y1="27481" x2="21902" y2="27481"/>
                            <a14:foregroundMark x1="23631" y1="39695" x2="23631" y2="39695"/>
                            <a14:foregroundMark x1="26225" y1="67939" x2="26225" y2="67939"/>
                            <a14:foregroundMark x1="26225" y1="74809" x2="26225" y2="74809"/>
                            <a14:foregroundMark x1="91931" y1="50382" x2="99712" y2="50382"/>
                          </a14:backgroundRemoval>
                        </a14:imgEffect>
                      </a14:imgLayer>
                    </a14:imgProps>
                  </a:ext>
                  <a:ext uri="{28A0092B-C50C-407E-A947-70E740481C1C}">
                    <a14:useLocalDpi xmlns:a14="http://schemas.microsoft.com/office/drawing/2010/main" val="0"/>
                  </a:ext>
                </a:extLst>
              </a:blip>
              <a:srcRect/>
              <a:stretch/>
            </p:blipFill>
            <p:spPr bwMode="auto">
              <a:xfrm>
                <a:off x="10641930" y="1866742"/>
                <a:ext cx="412912" cy="155080"/>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pic>
            <p:nvPicPr>
              <p:cNvPr id="88" name="Picture 4" descr="See the source image">
                <a:extLst>
                  <a:ext uri="{FF2B5EF4-FFF2-40B4-BE49-F238E27FC236}">
                    <a16:creationId xmlns:a16="http://schemas.microsoft.com/office/drawing/2014/main" id="{BFD3ADD0-0E81-4DCD-A2B3-FD4882548A7C}"/>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ackgroundRemoval t="6107" b="89313" l="2594" r="100000">
                            <a14:foregroundMark x1="8646" y1="49618" x2="8646" y2="49618"/>
                            <a14:foregroundMark x1="2594" y1="50382" x2="2594" y2="50382"/>
                            <a14:foregroundMark x1="20461" y1="6107" x2="20461" y2="6107"/>
                            <a14:foregroundMark x1="17579" y1="31298" x2="17579" y2="31298"/>
                            <a14:foregroundMark x1="21326" y1="18321" x2="21326" y2="18321"/>
                            <a14:foregroundMark x1="22478" y1="21374" x2="22478" y2="21374"/>
                            <a14:foregroundMark x1="21902" y1="27481" x2="21902" y2="27481"/>
                            <a14:foregroundMark x1="23631" y1="39695" x2="23631" y2="39695"/>
                            <a14:foregroundMark x1="26225" y1="67939" x2="26225" y2="67939"/>
                            <a14:foregroundMark x1="26225" y1="74809" x2="26225" y2="74809"/>
                            <a14:foregroundMark x1="91931" y1="50382" x2="99712" y2="50382"/>
                          </a14:backgroundRemoval>
                        </a14:imgEffect>
                      </a14:imgLayer>
                    </a14:imgProps>
                  </a:ext>
                  <a:ext uri="{28A0092B-C50C-407E-A947-70E740481C1C}">
                    <a14:useLocalDpi xmlns:a14="http://schemas.microsoft.com/office/drawing/2010/main" val="0"/>
                  </a:ext>
                </a:extLst>
              </a:blip>
              <a:srcRect/>
              <a:stretch/>
            </p:blipFill>
            <p:spPr bwMode="auto">
              <a:xfrm>
                <a:off x="10637168" y="1871504"/>
                <a:ext cx="412912" cy="155080"/>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725536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B7D5-B138-4C42-BFCD-C97E567DB187}"/>
              </a:ext>
            </a:extLst>
          </p:cNvPr>
          <p:cNvSpPr>
            <a:spLocks noGrp="1"/>
          </p:cNvSpPr>
          <p:nvPr>
            <p:ph type="title"/>
          </p:nvPr>
        </p:nvSpPr>
        <p:spPr/>
        <p:txBody>
          <a:bodyPr/>
          <a:lstStyle/>
          <a:p>
            <a:r>
              <a:rPr lang="en-US" dirty="0"/>
              <a:t>Current IT Architecture</a:t>
            </a:r>
          </a:p>
        </p:txBody>
      </p:sp>
      <p:sp>
        <p:nvSpPr>
          <p:cNvPr id="5" name="Slide Number Placeholder 4">
            <a:extLst>
              <a:ext uri="{FF2B5EF4-FFF2-40B4-BE49-F238E27FC236}">
                <a16:creationId xmlns:a16="http://schemas.microsoft.com/office/drawing/2014/main" id="{A6770EA6-F1EA-4DFF-903C-0C131267318A}"/>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57AA3F-99AB-4A4B-A1FE-E9FF610F9CB8}" type="slidenum">
              <a:rPr lang="en-US" smtClean="0"/>
              <a:pPr/>
              <a:t>4</a:t>
            </a:fld>
            <a:endParaRPr lang="en-US" dirty="0"/>
          </a:p>
        </p:txBody>
      </p:sp>
      <p:pic>
        <p:nvPicPr>
          <p:cNvPr id="6" name="Picture 4">
            <a:extLst>
              <a:ext uri="{FF2B5EF4-FFF2-40B4-BE49-F238E27FC236}">
                <a16:creationId xmlns:a16="http://schemas.microsoft.com/office/drawing/2014/main" id="{45F4EB85-FCAA-4AD5-A041-22235E24868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50" t="4306" r="4425" b="3797"/>
          <a:stretch/>
        </p:blipFill>
        <p:spPr bwMode="auto">
          <a:xfrm>
            <a:off x="4085439" y="1681912"/>
            <a:ext cx="7695069" cy="4733396"/>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A77C6862-C538-4909-9B07-EA9ECACC07C2}"/>
              </a:ext>
            </a:extLst>
          </p:cNvPr>
          <p:cNvGrpSpPr/>
          <p:nvPr/>
        </p:nvGrpSpPr>
        <p:grpSpPr>
          <a:xfrm>
            <a:off x="445328" y="1450889"/>
            <a:ext cx="3549523" cy="4964412"/>
            <a:chOff x="445328" y="1450889"/>
            <a:chExt cx="3549523" cy="4964412"/>
          </a:xfrm>
        </p:grpSpPr>
        <p:sp>
          <p:nvSpPr>
            <p:cNvPr id="8" name="Rechteck 27">
              <a:extLst>
                <a:ext uri="{FF2B5EF4-FFF2-40B4-BE49-F238E27FC236}">
                  <a16:creationId xmlns:a16="http://schemas.microsoft.com/office/drawing/2014/main" id="{B6C73585-A95D-44FF-ADA2-38A4A0EADDD3}"/>
                </a:ext>
              </a:extLst>
            </p:cNvPr>
            <p:cNvSpPr/>
            <p:nvPr/>
          </p:nvSpPr>
          <p:spPr>
            <a:xfrm>
              <a:off x="445328" y="1450889"/>
              <a:ext cx="3549523" cy="4964412"/>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9" name="Textplatzhalter 5">
              <a:extLst>
                <a:ext uri="{FF2B5EF4-FFF2-40B4-BE49-F238E27FC236}">
                  <a16:creationId xmlns:a16="http://schemas.microsoft.com/office/drawing/2014/main" id="{8FE22169-A5C0-445E-99FE-A9D37BD63496}"/>
                </a:ext>
              </a:extLst>
            </p:cNvPr>
            <p:cNvSpPr txBox="1">
              <a:spLocks/>
            </p:cNvSpPr>
            <p:nvPr/>
          </p:nvSpPr>
          <p:spPr>
            <a:xfrm>
              <a:off x="800746" y="2332678"/>
              <a:ext cx="2969889" cy="2898674"/>
            </a:xfrm>
            <a:prstGeom prst="rect">
              <a:avLst/>
            </a:prstGeom>
          </p:spPr>
          <p:txBody>
            <a:bodyPr vert="horz" wrap="square" lIns="0" tIns="36000" rIns="0" bIns="0" rtlCol="0">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pPr lvl="1">
                <a:spcBef>
                  <a:spcPts val="600"/>
                </a:spcBef>
                <a:buClr>
                  <a:schemeClr val="accent1"/>
                </a:buClr>
              </a:pPr>
              <a:r>
                <a:rPr lang="en-US" dirty="0">
                  <a:solidFill>
                    <a:schemeClr val="tx2"/>
                  </a:solidFill>
                </a:rPr>
                <a:t>Fragmented tool landscape causes lack of collaboration between MCAD and ECAD and within the groups</a:t>
              </a:r>
            </a:p>
            <a:p>
              <a:pPr lvl="1">
                <a:spcBef>
                  <a:spcPts val="600"/>
                </a:spcBef>
                <a:buClr>
                  <a:schemeClr val="accent1"/>
                </a:buClr>
              </a:pPr>
              <a:r>
                <a:rPr lang="en-US" dirty="0">
                  <a:solidFill>
                    <a:schemeClr val="tx2"/>
                  </a:solidFill>
                </a:rPr>
                <a:t>“Data stored everywhere and anywhere” inside and outside Teamcenter, between locations and groups as well as within the existing tool sets</a:t>
              </a:r>
            </a:p>
            <a:p>
              <a:pPr lvl="1">
                <a:spcBef>
                  <a:spcPts val="600"/>
                </a:spcBef>
                <a:buClr>
                  <a:schemeClr val="accent1"/>
                </a:buClr>
              </a:pPr>
              <a:r>
                <a:rPr lang="en-US" dirty="0">
                  <a:solidFill>
                    <a:schemeClr val="tx2"/>
                  </a:solidFill>
                </a:rPr>
                <a:t>Lack of Data Singularity and data being ‘rekeyed’ in several places</a:t>
              </a:r>
            </a:p>
          </p:txBody>
        </p:sp>
        <p:sp>
          <p:nvSpPr>
            <p:cNvPr id="10" name="Textplatzhalter 5">
              <a:extLst>
                <a:ext uri="{FF2B5EF4-FFF2-40B4-BE49-F238E27FC236}">
                  <a16:creationId xmlns:a16="http://schemas.microsoft.com/office/drawing/2014/main" id="{90CD27CB-B316-4727-95F3-43426C11D3A5}"/>
                </a:ext>
              </a:extLst>
            </p:cNvPr>
            <p:cNvSpPr txBox="1">
              <a:spLocks/>
            </p:cNvSpPr>
            <p:nvPr/>
          </p:nvSpPr>
          <p:spPr>
            <a:xfrm>
              <a:off x="800746" y="1545185"/>
              <a:ext cx="2969889" cy="344128"/>
            </a:xfrm>
            <a:prstGeom prst="rect">
              <a:avLst/>
            </a:prstGeom>
          </p:spPr>
          <p:txBody>
            <a:bodyPr vert="horz" wrap="square" lIns="0" tIns="36000" rIns="0" bIns="0" rtlCol="0" anchor="b">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r>
                <a:rPr lang="en-US" sz="2000" b="1" dirty="0">
                  <a:solidFill>
                    <a:schemeClr val="tx2"/>
                  </a:solidFill>
                </a:rPr>
                <a:t>Challenges</a:t>
              </a:r>
            </a:p>
          </p:txBody>
        </p:sp>
        <p:sp>
          <p:nvSpPr>
            <p:cNvPr id="11" name="Gleichschenkliges Dreieck 16">
              <a:extLst>
                <a:ext uri="{FF2B5EF4-FFF2-40B4-BE49-F238E27FC236}">
                  <a16:creationId xmlns:a16="http://schemas.microsoft.com/office/drawing/2014/main" id="{0A858F2F-43A2-46A6-9799-63810EE44B67}"/>
                </a:ext>
              </a:extLst>
            </p:cNvPr>
            <p:cNvSpPr>
              <a:spLocks noChangeAspect="1"/>
            </p:cNvSpPr>
            <p:nvPr/>
          </p:nvSpPr>
          <p:spPr>
            <a:xfrm rot="5400000">
              <a:off x="356152" y="3756250"/>
              <a:ext cx="356706" cy="178354"/>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endParaRPr lang="en-US" sz="1600">
                <a:solidFill>
                  <a:schemeClr val="tx1"/>
                </a:solidFill>
              </a:endParaRPr>
            </a:p>
          </p:txBody>
        </p:sp>
        <p:cxnSp>
          <p:nvCxnSpPr>
            <p:cNvPr id="12" name="Gerader Verbinder 80">
              <a:extLst>
                <a:ext uri="{FF2B5EF4-FFF2-40B4-BE49-F238E27FC236}">
                  <a16:creationId xmlns:a16="http://schemas.microsoft.com/office/drawing/2014/main" id="{B70E6EDD-5762-4408-BD64-1833775B3799}"/>
                </a:ext>
              </a:extLst>
            </p:cNvPr>
            <p:cNvCxnSpPr/>
            <p:nvPr/>
          </p:nvCxnSpPr>
          <p:spPr>
            <a:xfrm>
              <a:off x="800746" y="1976614"/>
              <a:ext cx="2926080" cy="0"/>
            </a:xfrm>
            <a:prstGeom prst="line">
              <a:avLst/>
            </a:prstGeom>
            <a:ln w="28575" cap="flat">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9A2CC56A-4286-4126-A9A8-03FE32A44407}"/>
              </a:ext>
            </a:extLst>
          </p:cNvPr>
          <p:cNvSpPr/>
          <p:nvPr/>
        </p:nvSpPr>
        <p:spPr>
          <a:xfrm>
            <a:off x="8177482" y="3318710"/>
            <a:ext cx="501315" cy="220579"/>
          </a:xfrm>
          <a:prstGeom prst="ellipse">
            <a:avLst/>
          </a:prstGeom>
          <a:gradFill flip="none" rotWithShape="1">
            <a:gsLst>
              <a:gs pos="50000">
                <a:schemeClr val="accent4">
                  <a:alpha val="10000"/>
                </a:schemeClr>
              </a:gs>
              <a:gs pos="0">
                <a:schemeClr val="accent4">
                  <a:alpha val="0"/>
                </a:schemeClr>
              </a:gs>
              <a:gs pos="100000">
                <a:schemeClr val="accent4"/>
              </a:gs>
            </a:gsLst>
            <a:path path="circl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5" name="Oval 14">
            <a:extLst>
              <a:ext uri="{FF2B5EF4-FFF2-40B4-BE49-F238E27FC236}">
                <a16:creationId xmlns:a16="http://schemas.microsoft.com/office/drawing/2014/main" id="{E513935B-AFD5-4259-B1C2-F8647D083CA3}"/>
              </a:ext>
            </a:extLst>
          </p:cNvPr>
          <p:cNvSpPr/>
          <p:nvPr/>
        </p:nvSpPr>
        <p:spPr>
          <a:xfrm>
            <a:off x="7172201" y="4023780"/>
            <a:ext cx="501315" cy="220579"/>
          </a:xfrm>
          <a:prstGeom prst="ellipse">
            <a:avLst/>
          </a:prstGeom>
          <a:gradFill flip="none" rotWithShape="1">
            <a:gsLst>
              <a:gs pos="50000">
                <a:schemeClr val="accent4">
                  <a:alpha val="10000"/>
                </a:schemeClr>
              </a:gs>
              <a:gs pos="0">
                <a:schemeClr val="accent4">
                  <a:alpha val="0"/>
                </a:schemeClr>
              </a:gs>
              <a:gs pos="100000">
                <a:schemeClr val="accent4"/>
              </a:gs>
            </a:gsLst>
            <a:path path="circl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6" name="Oval 15">
            <a:extLst>
              <a:ext uri="{FF2B5EF4-FFF2-40B4-BE49-F238E27FC236}">
                <a16:creationId xmlns:a16="http://schemas.microsoft.com/office/drawing/2014/main" id="{B9927596-4A54-4546-9CC0-E980298E0131}"/>
              </a:ext>
            </a:extLst>
          </p:cNvPr>
          <p:cNvSpPr/>
          <p:nvPr/>
        </p:nvSpPr>
        <p:spPr>
          <a:xfrm>
            <a:off x="6580298" y="4310009"/>
            <a:ext cx="501315" cy="220579"/>
          </a:xfrm>
          <a:prstGeom prst="ellipse">
            <a:avLst/>
          </a:prstGeom>
          <a:gradFill flip="none" rotWithShape="1">
            <a:gsLst>
              <a:gs pos="50000">
                <a:schemeClr val="accent4">
                  <a:alpha val="10000"/>
                </a:schemeClr>
              </a:gs>
              <a:gs pos="0">
                <a:schemeClr val="accent4">
                  <a:alpha val="0"/>
                </a:schemeClr>
              </a:gs>
              <a:gs pos="100000">
                <a:schemeClr val="accent4"/>
              </a:gs>
            </a:gsLst>
            <a:path path="circl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7" name="Oval 16">
            <a:extLst>
              <a:ext uri="{FF2B5EF4-FFF2-40B4-BE49-F238E27FC236}">
                <a16:creationId xmlns:a16="http://schemas.microsoft.com/office/drawing/2014/main" id="{158D6624-AAB3-4043-8578-AC9B7E8756E1}"/>
              </a:ext>
            </a:extLst>
          </p:cNvPr>
          <p:cNvSpPr/>
          <p:nvPr/>
        </p:nvSpPr>
        <p:spPr>
          <a:xfrm>
            <a:off x="8947485" y="4335176"/>
            <a:ext cx="501315" cy="220579"/>
          </a:xfrm>
          <a:prstGeom prst="ellipse">
            <a:avLst/>
          </a:prstGeom>
          <a:gradFill flip="none" rotWithShape="1">
            <a:gsLst>
              <a:gs pos="50000">
                <a:schemeClr val="accent4">
                  <a:alpha val="10000"/>
                </a:schemeClr>
              </a:gs>
              <a:gs pos="0">
                <a:schemeClr val="accent4">
                  <a:alpha val="0"/>
                </a:schemeClr>
              </a:gs>
              <a:gs pos="100000">
                <a:schemeClr val="accent4"/>
              </a:gs>
            </a:gsLst>
            <a:path path="circl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8" name="TextBox 17">
            <a:extLst>
              <a:ext uri="{FF2B5EF4-FFF2-40B4-BE49-F238E27FC236}">
                <a16:creationId xmlns:a16="http://schemas.microsoft.com/office/drawing/2014/main" id="{E96FA2CF-7A35-4F74-B2E8-B4BB6123553A}"/>
              </a:ext>
            </a:extLst>
          </p:cNvPr>
          <p:cNvSpPr txBox="1"/>
          <p:nvPr/>
        </p:nvSpPr>
        <p:spPr>
          <a:xfrm>
            <a:off x="8217402" y="5603846"/>
            <a:ext cx="889233" cy="200055"/>
          </a:xfrm>
          <a:prstGeom prst="rect">
            <a:avLst/>
          </a:prstGeom>
          <a:solidFill>
            <a:schemeClr val="bg1"/>
          </a:solidFill>
          <a:ln>
            <a:noFill/>
          </a:ln>
        </p:spPr>
        <p:txBody>
          <a:bodyPr wrap="square" rtlCol="0">
            <a:spAutoFit/>
          </a:bodyPr>
          <a:lstStyle/>
          <a:p>
            <a:pPr algn="ctr"/>
            <a:r>
              <a:rPr lang="en-US" sz="700" dirty="0"/>
              <a:t>MBS</a:t>
            </a:r>
          </a:p>
        </p:txBody>
      </p:sp>
    </p:spTree>
    <p:extLst>
      <p:ext uri="{BB962C8B-B14F-4D97-AF65-F5344CB8AC3E}">
        <p14:creationId xmlns:p14="http://schemas.microsoft.com/office/powerpoint/2010/main" val="1821591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09FD85BE-E376-434F-A10F-7C9E03CFA167}"/>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57AA3F-99AB-4A4B-A1FE-E9FF610F9CB8}" type="slidenum">
              <a:rPr lang="en-US" smtClean="0"/>
              <a:pPr/>
              <a:t>5</a:t>
            </a:fld>
            <a:endParaRPr lang="en-US" dirty="0"/>
          </a:p>
        </p:txBody>
      </p:sp>
      <p:sp>
        <p:nvSpPr>
          <p:cNvPr id="2" name="Title 1">
            <a:extLst>
              <a:ext uri="{FF2B5EF4-FFF2-40B4-BE49-F238E27FC236}">
                <a16:creationId xmlns:a16="http://schemas.microsoft.com/office/drawing/2014/main" id="{A008F2D9-BF78-431F-8518-E05934E73D68}"/>
              </a:ext>
            </a:extLst>
          </p:cNvPr>
          <p:cNvSpPr>
            <a:spLocks noGrp="1"/>
          </p:cNvSpPr>
          <p:nvPr>
            <p:ph type="title"/>
          </p:nvPr>
        </p:nvSpPr>
        <p:spPr/>
        <p:txBody>
          <a:bodyPr/>
          <a:lstStyle/>
          <a:p>
            <a:r>
              <a:rPr lang="en-US" dirty="0"/>
              <a:t>Integrated ECAD Architecture</a:t>
            </a:r>
          </a:p>
        </p:txBody>
      </p:sp>
      <p:grpSp>
        <p:nvGrpSpPr>
          <p:cNvPr id="13" name="Group 12">
            <a:extLst>
              <a:ext uri="{FF2B5EF4-FFF2-40B4-BE49-F238E27FC236}">
                <a16:creationId xmlns:a16="http://schemas.microsoft.com/office/drawing/2014/main" id="{B29B24EE-3878-4D6C-AEA5-9B0E5B63EC12}"/>
              </a:ext>
            </a:extLst>
          </p:cNvPr>
          <p:cNvGrpSpPr/>
          <p:nvPr/>
        </p:nvGrpSpPr>
        <p:grpSpPr>
          <a:xfrm>
            <a:off x="445328" y="1450889"/>
            <a:ext cx="3549523" cy="4964412"/>
            <a:chOff x="445328" y="1450889"/>
            <a:chExt cx="3549523" cy="4964412"/>
          </a:xfrm>
        </p:grpSpPr>
        <p:sp>
          <p:nvSpPr>
            <p:cNvPr id="8" name="Rechteck 27">
              <a:extLst>
                <a:ext uri="{FF2B5EF4-FFF2-40B4-BE49-F238E27FC236}">
                  <a16:creationId xmlns:a16="http://schemas.microsoft.com/office/drawing/2014/main" id="{19987820-6E9C-4871-8D1E-52AA8889E14B}"/>
                </a:ext>
              </a:extLst>
            </p:cNvPr>
            <p:cNvSpPr/>
            <p:nvPr/>
          </p:nvSpPr>
          <p:spPr>
            <a:xfrm>
              <a:off x="445328" y="1450889"/>
              <a:ext cx="3549523" cy="4964412"/>
            </a:xfrm>
            <a:prstGeom prst="rect">
              <a:avLst/>
            </a:pr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9" name="Textplatzhalter 5">
              <a:extLst>
                <a:ext uri="{FF2B5EF4-FFF2-40B4-BE49-F238E27FC236}">
                  <a16:creationId xmlns:a16="http://schemas.microsoft.com/office/drawing/2014/main" id="{C25441FA-8897-44D4-8B26-25051D15CAC9}"/>
                </a:ext>
              </a:extLst>
            </p:cNvPr>
            <p:cNvSpPr txBox="1">
              <a:spLocks/>
            </p:cNvSpPr>
            <p:nvPr/>
          </p:nvSpPr>
          <p:spPr>
            <a:xfrm>
              <a:off x="623682" y="2190065"/>
              <a:ext cx="3277199" cy="3822003"/>
            </a:xfrm>
            <a:prstGeom prst="rect">
              <a:avLst/>
            </a:prstGeom>
          </p:spPr>
          <p:txBody>
            <a:bodyPr vert="horz" wrap="square" lIns="0" tIns="36000" rIns="0" bIns="0" rtlCol="0">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pPr lvl="1">
                <a:spcBef>
                  <a:spcPts val="600"/>
                </a:spcBef>
                <a:buClr>
                  <a:schemeClr val="accent1"/>
                </a:buClr>
              </a:pPr>
              <a:r>
                <a:rPr lang="en-US" sz="1200" dirty="0">
                  <a:solidFill>
                    <a:schemeClr val="tx2"/>
                  </a:solidFill>
                </a:rPr>
                <a:t>Seamless integration of Design, EBOM, MBOM along with variant management</a:t>
              </a:r>
            </a:p>
            <a:p>
              <a:pPr lvl="1">
                <a:spcBef>
                  <a:spcPts val="600"/>
                </a:spcBef>
                <a:buClr>
                  <a:schemeClr val="accent1"/>
                </a:buClr>
              </a:pPr>
              <a:r>
                <a:rPr lang="en-US" sz="1200" dirty="0">
                  <a:solidFill>
                    <a:schemeClr val="tx2"/>
                  </a:solidFill>
                </a:rPr>
                <a:t>Full system integration, all datasets are housed and controlled in Teamcenter but can be worked with via their native authoring tools</a:t>
              </a:r>
            </a:p>
            <a:p>
              <a:pPr lvl="1">
                <a:spcBef>
                  <a:spcPts val="600"/>
                </a:spcBef>
                <a:buClr>
                  <a:schemeClr val="accent1"/>
                </a:buClr>
              </a:pPr>
              <a:r>
                <a:rPr lang="en-US" sz="1200" dirty="0">
                  <a:solidFill>
                    <a:schemeClr val="tx2"/>
                  </a:solidFill>
                </a:rPr>
                <a:t>Teamcenter would connect and relate attributes and datasets as needed to develop the necessary BOM information. Single source of truth.</a:t>
              </a:r>
            </a:p>
            <a:p>
              <a:pPr lvl="1">
                <a:spcBef>
                  <a:spcPts val="600"/>
                </a:spcBef>
                <a:buClr>
                  <a:schemeClr val="accent1"/>
                </a:buClr>
              </a:pPr>
              <a:r>
                <a:rPr lang="en-US" sz="1200" dirty="0">
                  <a:solidFill>
                    <a:schemeClr val="tx2"/>
                  </a:solidFill>
                </a:rPr>
                <a:t>Bi-directional functionality is key to streamlining the process and ensuring accurate data is being passed along development streams</a:t>
              </a:r>
            </a:p>
            <a:p>
              <a:pPr lvl="1">
                <a:spcBef>
                  <a:spcPts val="600"/>
                </a:spcBef>
                <a:buClr>
                  <a:schemeClr val="accent1"/>
                </a:buClr>
              </a:pPr>
              <a:r>
                <a:rPr lang="en-US" sz="1200" dirty="0">
                  <a:solidFill>
                    <a:schemeClr val="tx2"/>
                  </a:solidFill>
                </a:rPr>
                <a:t>Uses existing CIS Database for electrical components but adds 3D MCAD models thru Teamcenter</a:t>
              </a:r>
            </a:p>
            <a:p>
              <a:pPr lvl="1">
                <a:spcBef>
                  <a:spcPts val="600"/>
                </a:spcBef>
                <a:buClr>
                  <a:schemeClr val="accent1"/>
                </a:buClr>
              </a:pPr>
              <a:r>
                <a:rPr lang="en-US" sz="1200" dirty="0">
                  <a:solidFill>
                    <a:schemeClr val="tx2"/>
                  </a:solidFill>
                </a:rPr>
                <a:t>Embedded Teamcenter menu into Allegro (Ex: Structure Manager into Cadence UI)</a:t>
              </a:r>
            </a:p>
            <a:p>
              <a:pPr lvl="1">
                <a:spcBef>
                  <a:spcPts val="600"/>
                </a:spcBef>
                <a:buClr>
                  <a:schemeClr val="accent1"/>
                </a:buClr>
              </a:pPr>
              <a:r>
                <a:rPr lang="en-US" sz="1200" dirty="0">
                  <a:solidFill>
                    <a:schemeClr val="tx2"/>
                  </a:solidFill>
                </a:rPr>
                <a:t>Integrated requirements management capabilities for Schematics, variant management (etc.,…)</a:t>
              </a:r>
            </a:p>
          </p:txBody>
        </p:sp>
        <p:sp>
          <p:nvSpPr>
            <p:cNvPr id="10" name="Textplatzhalter 5">
              <a:extLst>
                <a:ext uri="{FF2B5EF4-FFF2-40B4-BE49-F238E27FC236}">
                  <a16:creationId xmlns:a16="http://schemas.microsoft.com/office/drawing/2014/main" id="{1238D87F-B906-4A61-A03D-BB041BA40026}"/>
                </a:ext>
              </a:extLst>
            </p:cNvPr>
            <p:cNvSpPr txBox="1">
              <a:spLocks/>
            </p:cNvSpPr>
            <p:nvPr/>
          </p:nvSpPr>
          <p:spPr>
            <a:xfrm>
              <a:off x="800746" y="1545185"/>
              <a:ext cx="2969889" cy="344128"/>
            </a:xfrm>
            <a:prstGeom prst="rect">
              <a:avLst/>
            </a:prstGeom>
          </p:spPr>
          <p:txBody>
            <a:bodyPr vert="horz" wrap="square" lIns="0" tIns="36000" rIns="0" bIns="0" rtlCol="0" anchor="b">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r>
                <a:rPr lang="en-US" sz="2000" b="1" dirty="0">
                  <a:solidFill>
                    <a:schemeClr val="tx2"/>
                  </a:solidFill>
                </a:rPr>
                <a:t>Main Lift from Integration</a:t>
              </a:r>
            </a:p>
          </p:txBody>
        </p:sp>
        <p:sp>
          <p:nvSpPr>
            <p:cNvPr id="11" name="Gleichschenkliges Dreieck 16">
              <a:extLst>
                <a:ext uri="{FF2B5EF4-FFF2-40B4-BE49-F238E27FC236}">
                  <a16:creationId xmlns:a16="http://schemas.microsoft.com/office/drawing/2014/main" id="{0513B6A0-6BE5-46A0-BBB2-EC999DC91918}"/>
                </a:ext>
              </a:extLst>
            </p:cNvPr>
            <p:cNvSpPr>
              <a:spLocks noChangeAspect="1"/>
            </p:cNvSpPr>
            <p:nvPr/>
          </p:nvSpPr>
          <p:spPr>
            <a:xfrm rot="5400000">
              <a:off x="356152" y="3756250"/>
              <a:ext cx="356706" cy="178354"/>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endParaRPr lang="en-US" sz="1600">
                <a:solidFill>
                  <a:schemeClr val="tx1"/>
                </a:solidFill>
              </a:endParaRPr>
            </a:p>
          </p:txBody>
        </p:sp>
        <p:cxnSp>
          <p:nvCxnSpPr>
            <p:cNvPr id="12" name="Gerader Verbinder 80">
              <a:extLst>
                <a:ext uri="{FF2B5EF4-FFF2-40B4-BE49-F238E27FC236}">
                  <a16:creationId xmlns:a16="http://schemas.microsoft.com/office/drawing/2014/main" id="{85AC2DD7-7785-4B35-B218-21C0D05E985C}"/>
                </a:ext>
              </a:extLst>
            </p:cNvPr>
            <p:cNvCxnSpPr/>
            <p:nvPr/>
          </p:nvCxnSpPr>
          <p:spPr>
            <a:xfrm>
              <a:off x="800746" y="1976614"/>
              <a:ext cx="2926080" cy="0"/>
            </a:xfrm>
            <a:prstGeom prst="line">
              <a:avLst/>
            </a:prstGeom>
            <a:ln w="28575" cap="flat">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2050" name="Picture 3">
            <a:extLst>
              <a:ext uri="{FF2B5EF4-FFF2-40B4-BE49-F238E27FC236}">
                <a16:creationId xmlns:a16="http://schemas.microsoft.com/office/drawing/2014/main" id="{E4F76C5F-B544-43F7-B4BC-5FF347F229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0269" y="1297253"/>
            <a:ext cx="7503375" cy="5271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66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09FD85BE-E376-434F-A10F-7C9E03CFA167}"/>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57AA3F-99AB-4A4B-A1FE-E9FF610F9CB8}" type="slidenum">
              <a:rPr lang="en-US" smtClean="0"/>
              <a:pPr/>
              <a:t>6</a:t>
            </a:fld>
            <a:endParaRPr lang="en-US" dirty="0"/>
          </a:p>
        </p:txBody>
      </p:sp>
      <p:sp>
        <p:nvSpPr>
          <p:cNvPr id="2" name="Title 1">
            <a:extLst>
              <a:ext uri="{FF2B5EF4-FFF2-40B4-BE49-F238E27FC236}">
                <a16:creationId xmlns:a16="http://schemas.microsoft.com/office/drawing/2014/main" id="{A008F2D9-BF78-431F-8518-E05934E73D68}"/>
              </a:ext>
            </a:extLst>
          </p:cNvPr>
          <p:cNvSpPr>
            <a:spLocks noGrp="1"/>
          </p:cNvSpPr>
          <p:nvPr>
            <p:ph type="title"/>
          </p:nvPr>
        </p:nvSpPr>
        <p:spPr>
          <a:xfrm>
            <a:off x="838200" y="365125"/>
            <a:ext cx="10515600" cy="721131"/>
          </a:xfrm>
        </p:spPr>
        <p:txBody>
          <a:bodyPr/>
          <a:lstStyle/>
          <a:p>
            <a:r>
              <a:rPr lang="en-US" dirty="0"/>
              <a:t>Integrated ECAD Architecture</a:t>
            </a:r>
          </a:p>
        </p:txBody>
      </p:sp>
      <p:sp>
        <p:nvSpPr>
          <p:cNvPr id="4" name="Text Placeholder 3">
            <a:extLst>
              <a:ext uri="{FF2B5EF4-FFF2-40B4-BE49-F238E27FC236}">
                <a16:creationId xmlns:a16="http://schemas.microsoft.com/office/drawing/2014/main" id="{96D07D80-CBAF-4F11-849A-498F65D9708B}"/>
              </a:ext>
            </a:extLst>
          </p:cNvPr>
          <p:cNvSpPr>
            <a:spLocks noGrp="1"/>
          </p:cNvSpPr>
          <p:nvPr>
            <p:ph type="body" sz="quarter" idx="13"/>
          </p:nvPr>
        </p:nvSpPr>
        <p:spPr/>
        <p:txBody>
          <a:bodyPr/>
          <a:lstStyle/>
          <a:p>
            <a:r>
              <a:rPr lang="en-US" dirty="0"/>
              <a:t>EDA Gateway Overview, Process and Dataflow</a:t>
            </a:r>
          </a:p>
        </p:txBody>
      </p:sp>
      <p:pic>
        <p:nvPicPr>
          <p:cNvPr id="8" name="Picture 7">
            <a:extLst>
              <a:ext uri="{FF2B5EF4-FFF2-40B4-BE49-F238E27FC236}">
                <a16:creationId xmlns:a16="http://schemas.microsoft.com/office/drawing/2014/main" id="{D46C5EAE-8EAF-4539-AE55-7B6D244EC335}"/>
              </a:ext>
            </a:extLst>
          </p:cNvPr>
          <p:cNvPicPr>
            <a:picLocks noChangeAspect="1"/>
          </p:cNvPicPr>
          <p:nvPr/>
        </p:nvPicPr>
        <p:blipFill>
          <a:blip r:embed="rId2"/>
          <a:stretch>
            <a:fillRect/>
          </a:stretch>
        </p:blipFill>
        <p:spPr>
          <a:xfrm>
            <a:off x="838200" y="1545975"/>
            <a:ext cx="8697539" cy="1200318"/>
          </a:xfrm>
          <a:prstGeom prst="rect">
            <a:avLst/>
          </a:prstGeom>
        </p:spPr>
      </p:pic>
      <p:pic>
        <p:nvPicPr>
          <p:cNvPr id="10" name="Picture 9">
            <a:extLst>
              <a:ext uri="{FF2B5EF4-FFF2-40B4-BE49-F238E27FC236}">
                <a16:creationId xmlns:a16="http://schemas.microsoft.com/office/drawing/2014/main" id="{0763CCC2-7FBE-4FDC-AE31-249805DEB582}"/>
              </a:ext>
            </a:extLst>
          </p:cNvPr>
          <p:cNvPicPr>
            <a:picLocks noChangeAspect="1"/>
          </p:cNvPicPr>
          <p:nvPr/>
        </p:nvPicPr>
        <p:blipFill rotWithShape="1">
          <a:blip r:embed="rId3"/>
          <a:srcRect r="28882"/>
          <a:stretch/>
        </p:blipFill>
        <p:spPr>
          <a:xfrm>
            <a:off x="723900" y="2822493"/>
            <a:ext cx="5257800" cy="4000276"/>
          </a:xfrm>
          <a:prstGeom prst="rect">
            <a:avLst/>
          </a:prstGeom>
        </p:spPr>
      </p:pic>
      <p:pic>
        <p:nvPicPr>
          <p:cNvPr id="12" name="Picture 11">
            <a:extLst>
              <a:ext uri="{FF2B5EF4-FFF2-40B4-BE49-F238E27FC236}">
                <a16:creationId xmlns:a16="http://schemas.microsoft.com/office/drawing/2014/main" id="{6E444B92-4B90-4ADC-B396-8332EAE7F990}"/>
              </a:ext>
            </a:extLst>
          </p:cNvPr>
          <p:cNvPicPr>
            <a:picLocks noChangeAspect="1"/>
          </p:cNvPicPr>
          <p:nvPr/>
        </p:nvPicPr>
        <p:blipFill rotWithShape="1">
          <a:blip r:embed="rId4"/>
          <a:srcRect l="62333" r="10046"/>
          <a:stretch/>
        </p:blipFill>
        <p:spPr>
          <a:xfrm>
            <a:off x="9344025" y="2416475"/>
            <a:ext cx="2524125" cy="4294406"/>
          </a:xfrm>
          <a:prstGeom prst="rect">
            <a:avLst/>
          </a:prstGeom>
        </p:spPr>
      </p:pic>
      <p:sp>
        <p:nvSpPr>
          <p:cNvPr id="13" name="Arrow: Right 12">
            <a:extLst>
              <a:ext uri="{FF2B5EF4-FFF2-40B4-BE49-F238E27FC236}">
                <a16:creationId xmlns:a16="http://schemas.microsoft.com/office/drawing/2014/main" id="{7BB8DD53-1854-4623-B826-41FF51558548}"/>
              </a:ext>
            </a:extLst>
          </p:cNvPr>
          <p:cNvSpPr/>
          <p:nvPr/>
        </p:nvSpPr>
        <p:spPr>
          <a:xfrm>
            <a:off x="6819900" y="3962400"/>
            <a:ext cx="1771650" cy="962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30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09FD85BE-E376-434F-A10F-7C9E03CFA167}"/>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57AA3F-99AB-4A4B-A1FE-E9FF610F9CB8}" type="slidenum">
              <a:rPr lang="en-US" smtClean="0"/>
              <a:pPr/>
              <a:t>7</a:t>
            </a:fld>
            <a:endParaRPr lang="en-US" dirty="0"/>
          </a:p>
        </p:txBody>
      </p:sp>
      <p:sp>
        <p:nvSpPr>
          <p:cNvPr id="2" name="Title 1">
            <a:extLst>
              <a:ext uri="{FF2B5EF4-FFF2-40B4-BE49-F238E27FC236}">
                <a16:creationId xmlns:a16="http://schemas.microsoft.com/office/drawing/2014/main" id="{A008F2D9-BF78-431F-8518-E05934E73D68}"/>
              </a:ext>
            </a:extLst>
          </p:cNvPr>
          <p:cNvSpPr>
            <a:spLocks noGrp="1"/>
          </p:cNvSpPr>
          <p:nvPr>
            <p:ph type="title"/>
          </p:nvPr>
        </p:nvSpPr>
        <p:spPr>
          <a:xfrm>
            <a:off x="838200" y="365125"/>
            <a:ext cx="10515600" cy="721131"/>
          </a:xfrm>
        </p:spPr>
        <p:txBody>
          <a:bodyPr/>
          <a:lstStyle/>
          <a:p>
            <a:r>
              <a:rPr lang="en-US" dirty="0"/>
              <a:t>Integrated ECAD Architecture</a:t>
            </a:r>
          </a:p>
        </p:txBody>
      </p:sp>
      <p:sp>
        <p:nvSpPr>
          <p:cNvPr id="5" name="Text Placeholder 4">
            <a:extLst>
              <a:ext uri="{FF2B5EF4-FFF2-40B4-BE49-F238E27FC236}">
                <a16:creationId xmlns:a16="http://schemas.microsoft.com/office/drawing/2014/main" id="{A9D94F29-7AE5-49E7-8E92-FA917CB7B5AD}"/>
              </a:ext>
            </a:extLst>
          </p:cNvPr>
          <p:cNvSpPr>
            <a:spLocks noGrp="1"/>
          </p:cNvSpPr>
          <p:nvPr>
            <p:ph type="body" sz="quarter" idx="13"/>
          </p:nvPr>
        </p:nvSpPr>
        <p:spPr/>
        <p:txBody>
          <a:bodyPr/>
          <a:lstStyle/>
          <a:p>
            <a:r>
              <a:rPr lang="en-US" dirty="0"/>
              <a:t>Standard ECAD Data Model</a:t>
            </a:r>
          </a:p>
        </p:txBody>
      </p:sp>
      <p:pic>
        <p:nvPicPr>
          <p:cNvPr id="9" name="Picture 8">
            <a:extLst>
              <a:ext uri="{FF2B5EF4-FFF2-40B4-BE49-F238E27FC236}">
                <a16:creationId xmlns:a16="http://schemas.microsoft.com/office/drawing/2014/main" id="{BC1B5E7E-475D-4C25-A52D-6534970AF5C0}"/>
              </a:ext>
            </a:extLst>
          </p:cNvPr>
          <p:cNvPicPr>
            <a:picLocks noChangeAspect="1"/>
          </p:cNvPicPr>
          <p:nvPr/>
        </p:nvPicPr>
        <p:blipFill>
          <a:blip r:embed="rId2"/>
          <a:stretch>
            <a:fillRect/>
          </a:stretch>
        </p:blipFill>
        <p:spPr>
          <a:xfrm>
            <a:off x="290786" y="365125"/>
            <a:ext cx="7619218" cy="6333956"/>
          </a:xfrm>
          <a:prstGeom prst="rect">
            <a:avLst/>
          </a:prstGeom>
        </p:spPr>
      </p:pic>
      <p:pic>
        <p:nvPicPr>
          <p:cNvPr id="16" name="Picture 15">
            <a:extLst>
              <a:ext uri="{FF2B5EF4-FFF2-40B4-BE49-F238E27FC236}">
                <a16:creationId xmlns:a16="http://schemas.microsoft.com/office/drawing/2014/main" id="{46506EFD-1D3D-4755-BCD1-610F68F4208E}"/>
              </a:ext>
            </a:extLst>
          </p:cNvPr>
          <p:cNvPicPr>
            <a:picLocks noChangeAspect="1"/>
          </p:cNvPicPr>
          <p:nvPr/>
        </p:nvPicPr>
        <p:blipFill>
          <a:blip r:embed="rId3"/>
          <a:stretch>
            <a:fillRect/>
          </a:stretch>
        </p:blipFill>
        <p:spPr>
          <a:xfrm>
            <a:off x="6595148" y="1062193"/>
            <a:ext cx="3724539" cy="1536698"/>
          </a:xfrm>
          <a:prstGeom prst="rect">
            <a:avLst/>
          </a:prstGeom>
        </p:spPr>
      </p:pic>
      <p:sp>
        <p:nvSpPr>
          <p:cNvPr id="17" name="TextBox 16">
            <a:extLst>
              <a:ext uri="{FF2B5EF4-FFF2-40B4-BE49-F238E27FC236}">
                <a16:creationId xmlns:a16="http://schemas.microsoft.com/office/drawing/2014/main" id="{A73287B0-8AE0-46E0-A4D4-D1E5F0BF4FF5}"/>
              </a:ext>
            </a:extLst>
          </p:cNvPr>
          <p:cNvSpPr txBox="1"/>
          <p:nvPr/>
        </p:nvSpPr>
        <p:spPr>
          <a:xfrm>
            <a:off x="7860573" y="2451061"/>
            <a:ext cx="4136994" cy="4524315"/>
          </a:xfrm>
          <a:prstGeom prst="rect">
            <a:avLst/>
          </a:prstGeom>
          <a:noFill/>
        </p:spPr>
        <p:txBody>
          <a:bodyPr wrap="square" rtlCol="0">
            <a:spAutoFit/>
          </a:bodyPr>
          <a:lstStyle/>
          <a:p>
            <a:r>
              <a:rPr lang="en-US" b="1" dirty="0">
                <a:solidFill>
                  <a:schemeClr val="accent5"/>
                </a:solidFill>
              </a:rPr>
              <a:t>PCA Assembly </a:t>
            </a:r>
          </a:p>
          <a:p>
            <a:r>
              <a:rPr lang="en-US" b="1" dirty="0">
                <a:solidFill>
                  <a:schemeClr val="accent5"/>
                </a:solidFill>
              </a:rPr>
              <a:t>	Rev</a:t>
            </a:r>
          </a:p>
          <a:p>
            <a:r>
              <a:rPr lang="en-US" b="1" dirty="0">
                <a:solidFill>
                  <a:schemeClr val="accent5"/>
                </a:solidFill>
              </a:rPr>
              <a:t>	BOM View</a:t>
            </a:r>
          </a:p>
          <a:p>
            <a:r>
              <a:rPr lang="en-US" b="1" dirty="0">
                <a:solidFill>
                  <a:schemeClr val="accent5"/>
                </a:solidFill>
              </a:rPr>
              <a:t>	PCB Dataset (Boards)</a:t>
            </a:r>
          </a:p>
          <a:p>
            <a:r>
              <a:rPr lang="en-US" b="1" dirty="0">
                <a:solidFill>
                  <a:schemeClr val="accent5"/>
                </a:solidFill>
              </a:rPr>
              <a:t>	PCB Visualization (PCBFATF)</a:t>
            </a:r>
          </a:p>
          <a:p>
            <a:r>
              <a:rPr lang="en-US" b="1" dirty="0">
                <a:solidFill>
                  <a:schemeClr val="accent5"/>
                </a:solidFill>
              </a:rPr>
              <a:t>	Schematic Revision</a:t>
            </a:r>
          </a:p>
          <a:p>
            <a:r>
              <a:rPr lang="en-US" b="1" dirty="0">
                <a:solidFill>
                  <a:schemeClr val="accent5"/>
                </a:solidFill>
              </a:rPr>
              <a:t>		Sch Dataset</a:t>
            </a:r>
          </a:p>
          <a:p>
            <a:r>
              <a:rPr lang="en-US" b="1" dirty="0">
                <a:solidFill>
                  <a:schemeClr val="accent5"/>
                </a:solidFill>
              </a:rPr>
              <a:t>		Sch Visualization</a:t>
            </a:r>
          </a:p>
          <a:p>
            <a:r>
              <a:rPr lang="en-US" b="1" dirty="0">
                <a:solidFill>
                  <a:schemeClr val="accent5"/>
                </a:solidFill>
              </a:rPr>
              <a:t>		Derived Dataset</a:t>
            </a:r>
          </a:p>
          <a:p>
            <a:r>
              <a:rPr lang="en-US" b="1" dirty="0">
                <a:solidFill>
                  <a:schemeClr val="accent5"/>
                </a:solidFill>
              </a:rPr>
              <a:t>	PWB Revision</a:t>
            </a:r>
          </a:p>
          <a:p>
            <a:r>
              <a:rPr lang="en-US" b="1" dirty="0">
                <a:solidFill>
                  <a:schemeClr val="accent5"/>
                </a:solidFill>
              </a:rPr>
              <a:t>		Derived Dataset</a:t>
            </a:r>
          </a:p>
          <a:p>
            <a:r>
              <a:rPr lang="en-US" b="1" dirty="0">
                <a:solidFill>
                  <a:schemeClr val="accent5"/>
                </a:solidFill>
              </a:rPr>
              <a:t>	Variant Item Revision</a:t>
            </a:r>
          </a:p>
          <a:p>
            <a:r>
              <a:rPr lang="en-US" b="1" dirty="0">
                <a:solidFill>
                  <a:schemeClr val="accent5"/>
                </a:solidFill>
              </a:rPr>
              <a:t>		BOM View</a:t>
            </a:r>
          </a:p>
          <a:p>
            <a:r>
              <a:rPr lang="en-US" b="1" dirty="0">
                <a:solidFill>
                  <a:schemeClr val="accent5"/>
                </a:solidFill>
              </a:rPr>
              <a:t>	Variant Item Revision</a:t>
            </a:r>
          </a:p>
          <a:p>
            <a:r>
              <a:rPr lang="en-US" b="1" dirty="0">
                <a:solidFill>
                  <a:schemeClr val="accent5"/>
                </a:solidFill>
              </a:rPr>
              <a:t>		BOM View</a:t>
            </a:r>
          </a:p>
          <a:p>
            <a:endParaRPr lang="en-US" b="1" dirty="0">
              <a:solidFill>
                <a:schemeClr val="accent5"/>
              </a:solidFill>
            </a:endParaRPr>
          </a:p>
        </p:txBody>
      </p:sp>
    </p:spTree>
    <p:extLst>
      <p:ext uri="{BB962C8B-B14F-4D97-AF65-F5344CB8AC3E}">
        <p14:creationId xmlns:p14="http://schemas.microsoft.com/office/powerpoint/2010/main" val="2342570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09FD85BE-E376-434F-A10F-7C9E03CFA167}"/>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57AA3F-99AB-4A4B-A1FE-E9FF610F9CB8}" type="slidenum">
              <a:rPr lang="en-US" smtClean="0"/>
              <a:pPr/>
              <a:t>8</a:t>
            </a:fld>
            <a:endParaRPr lang="en-US" dirty="0"/>
          </a:p>
        </p:txBody>
      </p:sp>
      <p:sp>
        <p:nvSpPr>
          <p:cNvPr id="2" name="Title 1">
            <a:extLst>
              <a:ext uri="{FF2B5EF4-FFF2-40B4-BE49-F238E27FC236}">
                <a16:creationId xmlns:a16="http://schemas.microsoft.com/office/drawing/2014/main" id="{A008F2D9-BF78-431F-8518-E05934E73D68}"/>
              </a:ext>
            </a:extLst>
          </p:cNvPr>
          <p:cNvSpPr>
            <a:spLocks noGrp="1"/>
          </p:cNvSpPr>
          <p:nvPr>
            <p:ph type="title"/>
          </p:nvPr>
        </p:nvSpPr>
        <p:spPr>
          <a:xfrm>
            <a:off x="838200" y="365125"/>
            <a:ext cx="10515600" cy="721131"/>
          </a:xfrm>
        </p:spPr>
        <p:txBody>
          <a:bodyPr/>
          <a:lstStyle/>
          <a:p>
            <a:r>
              <a:rPr lang="en-US" dirty="0"/>
              <a:t>Integrated ECAD Architecture</a:t>
            </a:r>
          </a:p>
        </p:txBody>
      </p:sp>
      <p:sp>
        <p:nvSpPr>
          <p:cNvPr id="5" name="Text Placeholder 4">
            <a:extLst>
              <a:ext uri="{FF2B5EF4-FFF2-40B4-BE49-F238E27FC236}">
                <a16:creationId xmlns:a16="http://schemas.microsoft.com/office/drawing/2014/main" id="{A9D94F29-7AE5-49E7-8E92-FA917CB7B5AD}"/>
              </a:ext>
            </a:extLst>
          </p:cNvPr>
          <p:cNvSpPr>
            <a:spLocks noGrp="1"/>
          </p:cNvSpPr>
          <p:nvPr>
            <p:ph type="body" sz="quarter" idx="13"/>
          </p:nvPr>
        </p:nvSpPr>
        <p:spPr/>
        <p:txBody>
          <a:bodyPr/>
          <a:lstStyle/>
          <a:p>
            <a:r>
              <a:rPr lang="en-US" dirty="0"/>
              <a:t>Standard ECAD Data Model</a:t>
            </a:r>
          </a:p>
        </p:txBody>
      </p:sp>
      <p:pic>
        <p:nvPicPr>
          <p:cNvPr id="6" name="Picture 5">
            <a:extLst>
              <a:ext uri="{FF2B5EF4-FFF2-40B4-BE49-F238E27FC236}">
                <a16:creationId xmlns:a16="http://schemas.microsoft.com/office/drawing/2014/main" id="{1B2C3A62-04B4-448B-9A3A-C9C69AF5E2F8}"/>
              </a:ext>
            </a:extLst>
          </p:cNvPr>
          <p:cNvPicPr>
            <a:picLocks noChangeAspect="1"/>
          </p:cNvPicPr>
          <p:nvPr/>
        </p:nvPicPr>
        <p:blipFill>
          <a:blip r:embed="rId2"/>
          <a:stretch>
            <a:fillRect/>
          </a:stretch>
        </p:blipFill>
        <p:spPr>
          <a:xfrm>
            <a:off x="838200" y="1622174"/>
            <a:ext cx="9832759" cy="5361441"/>
          </a:xfrm>
          <a:prstGeom prst="rect">
            <a:avLst/>
          </a:prstGeom>
        </p:spPr>
      </p:pic>
    </p:spTree>
    <p:extLst>
      <p:ext uri="{BB962C8B-B14F-4D97-AF65-F5344CB8AC3E}">
        <p14:creationId xmlns:p14="http://schemas.microsoft.com/office/powerpoint/2010/main" val="2245900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09FD85BE-E376-434F-A10F-7C9E03CFA167}"/>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57AA3F-99AB-4A4B-A1FE-E9FF610F9CB8}" type="slidenum">
              <a:rPr lang="en-US" smtClean="0"/>
              <a:pPr/>
              <a:t>9</a:t>
            </a:fld>
            <a:endParaRPr lang="en-US" dirty="0"/>
          </a:p>
        </p:txBody>
      </p:sp>
      <p:sp>
        <p:nvSpPr>
          <p:cNvPr id="2" name="Title 1">
            <a:extLst>
              <a:ext uri="{FF2B5EF4-FFF2-40B4-BE49-F238E27FC236}">
                <a16:creationId xmlns:a16="http://schemas.microsoft.com/office/drawing/2014/main" id="{A008F2D9-BF78-431F-8518-E05934E73D68}"/>
              </a:ext>
            </a:extLst>
          </p:cNvPr>
          <p:cNvSpPr>
            <a:spLocks noGrp="1"/>
          </p:cNvSpPr>
          <p:nvPr>
            <p:ph type="title"/>
          </p:nvPr>
        </p:nvSpPr>
        <p:spPr>
          <a:xfrm>
            <a:off x="838200" y="365125"/>
            <a:ext cx="10515600" cy="721131"/>
          </a:xfrm>
        </p:spPr>
        <p:txBody>
          <a:bodyPr/>
          <a:lstStyle/>
          <a:p>
            <a:r>
              <a:rPr lang="en-US" dirty="0"/>
              <a:t>Integrated ECAD Architecture</a:t>
            </a:r>
          </a:p>
        </p:txBody>
      </p:sp>
      <p:sp>
        <p:nvSpPr>
          <p:cNvPr id="5" name="Text Placeholder 4">
            <a:extLst>
              <a:ext uri="{FF2B5EF4-FFF2-40B4-BE49-F238E27FC236}">
                <a16:creationId xmlns:a16="http://schemas.microsoft.com/office/drawing/2014/main" id="{2B374B65-A048-47D9-8219-96B02168933D}"/>
              </a:ext>
            </a:extLst>
          </p:cNvPr>
          <p:cNvSpPr>
            <a:spLocks noGrp="1"/>
          </p:cNvSpPr>
          <p:nvPr>
            <p:ph type="body" sz="quarter" idx="13"/>
          </p:nvPr>
        </p:nvSpPr>
        <p:spPr/>
        <p:txBody>
          <a:bodyPr/>
          <a:lstStyle/>
          <a:p>
            <a:r>
              <a:rPr lang="en-US" dirty="0"/>
              <a:t>Toolset</a:t>
            </a:r>
          </a:p>
        </p:txBody>
      </p:sp>
      <p:grpSp>
        <p:nvGrpSpPr>
          <p:cNvPr id="15" name="Group 14">
            <a:extLst>
              <a:ext uri="{FF2B5EF4-FFF2-40B4-BE49-F238E27FC236}">
                <a16:creationId xmlns:a16="http://schemas.microsoft.com/office/drawing/2014/main" id="{08649DBD-6477-40BA-8CCD-E17A5D5174C0}"/>
              </a:ext>
            </a:extLst>
          </p:cNvPr>
          <p:cNvGrpSpPr/>
          <p:nvPr/>
        </p:nvGrpSpPr>
        <p:grpSpPr>
          <a:xfrm>
            <a:off x="445328" y="2105637"/>
            <a:ext cx="3549523" cy="1820411"/>
            <a:chOff x="445328" y="1450889"/>
            <a:chExt cx="3549523" cy="2096978"/>
          </a:xfrm>
        </p:grpSpPr>
        <p:sp>
          <p:nvSpPr>
            <p:cNvPr id="16" name="Rechteck 27">
              <a:extLst>
                <a:ext uri="{FF2B5EF4-FFF2-40B4-BE49-F238E27FC236}">
                  <a16:creationId xmlns:a16="http://schemas.microsoft.com/office/drawing/2014/main" id="{57172C02-8BDB-4142-AFF2-140C6F539771}"/>
                </a:ext>
              </a:extLst>
            </p:cNvPr>
            <p:cNvSpPr/>
            <p:nvPr/>
          </p:nvSpPr>
          <p:spPr>
            <a:xfrm>
              <a:off x="445328" y="1450889"/>
              <a:ext cx="3549523" cy="2096978"/>
            </a:xfrm>
            <a:prstGeom prst="rect">
              <a:avLst/>
            </a:pr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7" name="Textplatzhalter 5">
              <a:extLst>
                <a:ext uri="{FF2B5EF4-FFF2-40B4-BE49-F238E27FC236}">
                  <a16:creationId xmlns:a16="http://schemas.microsoft.com/office/drawing/2014/main" id="{CDE33D9E-FDAA-45C3-A7BE-5FC811932076}"/>
                </a:ext>
              </a:extLst>
            </p:cNvPr>
            <p:cNvSpPr txBox="1">
              <a:spLocks/>
            </p:cNvSpPr>
            <p:nvPr/>
          </p:nvSpPr>
          <p:spPr>
            <a:xfrm>
              <a:off x="623682" y="2190065"/>
              <a:ext cx="3277199" cy="768673"/>
            </a:xfrm>
            <a:prstGeom prst="rect">
              <a:avLst/>
            </a:prstGeom>
          </p:spPr>
          <p:txBody>
            <a:bodyPr vert="horz" wrap="square" lIns="0" tIns="36000" rIns="0" bIns="0" rtlCol="0">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pPr lvl="1">
                <a:spcBef>
                  <a:spcPts val="600"/>
                </a:spcBef>
                <a:buClr>
                  <a:schemeClr val="accent1"/>
                </a:buClr>
              </a:pPr>
              <a:r>
                <a:rPr lang="en-US" sz="1800" dirty="0">
                  <a:solidFill>
                    <a:schemeClr val="tx2"/>
                  </a:solidFill>
                </a:rPr>
                <a:t>OrCAD</a:t>
              </a:r>
            </a:p>
            <a:p>
              <a:pPr lvl="1">
                <a:spcBef>
                  <a:spcPts val="600"/>
                </a:spcBef>
                <a:buClr>
                  <a:schemeClr val="accent1"/>
                </a:buClr>
              </a:pPr>
              <a:r>
                <a:rPr lang="en-US" sz="1800" dirty="0">
                  <a:solidFill>
                    <a:schemeClr val="tx2"/>
                  </a:solidFill>
                </a:rPr>
                <a:t>(System Capture) – Future State</a:t>
              </a:r>
            </a:p>
          </p:txBody>
        </p:sp>
        <p:sp>
          <p:nvSpPr>
            <p:cNvPr id="18" name="Textplatzhalter 5">
              <a:extLst>
                <a:ext uri="{FF2B5EF4-FFF2-40B4-BE49-F238E27FC236}">
                  <a16:creationId xmlns:a16="http://schemas.microsoft.com/office/drawing/2014/main" id="{B29D48FB-75C0-43D9-B6EB-168785A8A212}"/>
                </a:ext>
              </a:extLst>
            </p:cNvPr>
            <p:cNvSpPr txBox="1">
              <a:spLocks/>
            </p:cNvSpPr>
            <p:nvPr/>
          </p:nvSpPr>
          <p:spPr>
            <a:xfrm>
              <a:off x="800746" y="1492903"/>
              <a:ext cx="2969889" cy="396410"/>
            </a:xfrm>
            <a:prstGeom prst="rect">
              <a:avLst/>
            </a:prstGeom>
          </p:spPr>
          <p:txBody>
            <a:bodyPr vert="horz" wrap="square" lIns="0" tIns="36000" rIns="0" bIns="0" rtlCol="0" anchor="b">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r>
                <a:rPr lang="en-US" sz="2000" b="1" dirty="0">
                  <a:solidFill>
                    <a:schemeClr val="tx2"/>
                  </a:solidFill>
                </a:rPr>
                <a:t>Schematic Capture</a:t>
              </a:r>
            </a:p>
          </p:txBody>
        </p:sp>
        <p:cxnSp>
          <p:nvCxnSpPr>
            <p:cNvPr id="20" name="Gerader Verbinder 80">
              <a:extLst>
                <a:ext uri="{FF2B5EF4-FFF2-40B4-BE49-F238E27FC236}">
                  <a16:creationId xmlns:a16="http://schemas.microsoft.com/office/drawing/2014/main" id="{1471E3DF-A6A9-4445-8A43-595D97B9E6E3}"/>
                </a:ext>
              </a:extLst>
            </p:cNvPr>
            <p:cNvCxnSpPr/>
            <p:nvPr/>
          </p:nvCxnSpPr>
          <p:spPr>
            <a:xfrm>
              <a:off x="800746" y="1976614"/>
              <a:ext cx="2926080" cy="0"/>
            </a:xfrm>
            <a:prstGeom prst="line">
              <a:avLst/>
            </a:prstGeom>
            <a:ln w="28575" cap="flat">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53356EA-8580-43CA-B479-3B1CE85BD508}"/>
              </a:ext>
            </a:extLst>
          </p:cNvPr>
          <p:cNvGrpSpPr/>
          <p:nvPr/>
        </p:nvGrpSpPr>
        <p:grpSpPr>
          <a:xfrm>
            <a:off x="4256299" y="2105636"/>
            <a:ext cx="3549523" cy="1820411"/>
            <a:chOff x="445328" y="1450889"/>
            <a:chExt cx="3549523" cy="2096978"/>
          </a:xfrm>
        </p:grpSpPr>
        <p:sp>
          <p:nvSpPr>
            <p:cNvPr id="22" name="Rechteck 27">
              <a:extLst>
                <a:ext uri="{FF2B5EF4-FFF2-40B4-BE49-F238E27FC236}">
                  <a16:creationId xmlns:a16="http://schemas.microsoft.com/office/drawing/2014/main" id="{EC414772-D91F-484E-B3EC-ADF1C07A898C}"/>
                </a:ext>
              </a:extLst>
            </p:cNvPr>
            <p:cNvSpPr/>
            <p:nvPr/>
          </p:nvSpPr>
          <p:spPr>
            <a:xfrm>
              <a:off x="445328" y="1450889"/>
              <a:ext cx="3549523" cy="2096978"/>
            </a:xfrm>
            <a:prstGeom prst="rect">
              <a:avLst/>
            </a:pr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23" name="Textplatzhalter 5">
              <a:extLst>
                <a:ext uri="{FF2B5EF4-FFF2-40B4-BE49-F238E27FC236}">
                  <a16:creationId xmlns:a16="http://schemas.microsoft.com/office/drawing/2014/main" id="{AD808526-DD00-4F44-884F-6ECE10DB75F6}"/>
                </a:ext>
              </a:extLst>
            </p:cNvPr>
            <p:cNvSpPr txBox="1">
              <a:spLocks/>
            </p:cNvSpPr>
            <p:nvPr/>
          </p:nvSpPr>
          <p:spPr>
            <a:xfrm>
              <a:off x="623682" y="2190065"/>
              <a:ext cx="3277199" cy="360956"/>
            </a:xfrm>
            <a:prstGeom prst="rect">
              <a:avLst/>
            </a:prstGeom>
          </p:spPr>
          <p:txBody>
            <a:bodyPr vert="horz" wrap="square" lIns="0" tIns="36000" rIns="0" bIns="0" rtlCol="0">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pPr lvl="1">
                <a:spcBef>
                  <a:spcPts val="600"/>
                </a:spcBef>
                <a:buClr>
                  <a:schemeClr val="accent1"/>
                </a:buClr>
              </a:pPr>
              <a:r>
                <a:rPr lang="en-US" sz="1800" dirty="0">
                  <a:solidFill>
                    <a:schemeClr val="tx2"/>
                  </a:solidFill>
                </a:rPr>
                <a:t>Cadence Allegro</a:t>
              </a:r>
            </a:p>
          </p:txBody>
        </p:sp>
        <p:sp>
          <p:nvSpPr>
            <p:cNvPr id="24" name="Textplatzhalter 5">
              <a:extLst>
                <a:ext uri="{FF2B5EF4-FFF2-40B4-BE49-F238E27FC236}">
                  <a16:creationId xmlns:a16="http://schemas.microsoft.com/office/drawing/2014/main" id="{772100EE-2BC7-45E0-9264-8D5E54D20497}"/>
                </a:ext>
              </a:extLst>
            </p:cNvPr>
            <p:cNvSpPr txBox="1">
              <a:spLocks/>
            </p:cNvSpPr>
            <p:nvPr/>
          </p:nvSpPr>
          <p:spPr>
            <a:xfrm>
              <a:off x="800746" y="1492903"/>
              <a:ext cx="2969889" cy="396410"/>
            </a:xfrm>
            <a:prstGeom prst="rect">
              <a:avLst/>
            </a:prstGeom>
          </p:spPr>
          <p:txBody>
            <a:bodyPr vert="horz" wrap="square" lIns="0" tIns="36000" rIns="0" bIns="0" rtlCol="0" anchor="b">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r>
                <a:rPr lang="en-US" sz="2000" b="1" dirty="0">
                  <a:solidFill>
                    <a:schemeClr val="tx2"/>
                  </a:solidFill>
                </a:rPr>
                <a:t>PCB Layout</a:t>
              </a:r>
            </a:p>
          </p:txBody>
        </p:sp>
        <p:cxnSp>
          <p:nvCxnSpPr>
            <p:cNvPr id="25" name="Gerader Verbinder 80">
              <a:extLst>
                <a:ext uri="{FF2B5EF4-FFF2-40B4-BE49-F238E27FC236}">
                  <a16:creationId xmlns:a16="http://schemas.microsoft.com/office/drawing/2014/main" id="{1A218EC7-CEF3-4849-A919-41D56C60D1CD}"/>
                </a:ext>
              </a:extLst>
            </p:cNvPr>
            <p:cNvCxnSpPr/>
            <p:nvPr/>
          </p:nvCxnSpPr>
          <p:spPr>
            <a:xfrm>
              <a:off x="800746" y="1976614"/>
              <a:ext cx="2926080" cy="0"/>
            </a:xfrm>
            <a:prstGeom prst="line">
              <a:avLst/>
            </a:prstGeom>
            <a:ln w="28575" cap="flat">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4C816B02-734C-42B0-9D62-D964CB574872}"/>
              </a:ext>
            </a:extLst>
          </p:cNvPr>
          <p:cNvGrpSpPr/>
          <p:nvPr/>
        </p:nvGrpSpPr>
        <p:grpSpPr>
          <a:xfrm>
            <a:off x="8067270" y="2105635"/>
            <a:ext cx="3549523" cy="1820411"/>
            <a:chOff x="445328" y="1450889"/>
            <a:chExt cx="3549523" cy="2096978"/>
          </a:xfrm>
        </p:grpSpPr>
        <p:sp>
          <p:nvSpPr>
            <p:cNvPr id="27" name="Rechteck 27">
              <a:extLst>
                <a:ext uri="{FF2B5EF4-FFF2-40B4-BE49-F238E27FC236}">
                  <a16:creationId xmlns:a16="http://schemas.microsoft.com/office/drawing/2014/main" id="{7697C570-5BBE-4939-BE26-5035AB567117}"/>
                </a:ext>
              </a:extLst>
            </p:cNvPr>
            <p:cNvSpPr/>
            <p:nvPr/>
          </p:nvSpPr>
          <p:spPr>
            <a:xfrm>
              <a:off x="445328" y="1450889"/>
              <a:ext cx="3549523" cy="2096978"/>
            </a:xfrm>
            <a:prstGeom prst="rect">
              <a:avLst/>
            </a:pr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28" name="Textplatzhalter 5">
              <a:extLst>
                <a:ext uri="{FF2B5EF4-FFF2-40B4-BE49-F238E27FC236}">
                  <a16:creationId xmlns:a16="http://schemas.microsoft.com/office/drawing/2014/main" id="{81D52276-2279-46E5-B325-87F8489C8317}"/>
                </a:ext>
              </a:extLst>
            </p:cNvPr>
            <p:cNvSpPr txBox="1">
              <a:spLocks/>
            </p:cNvSpPr>
            <p:nvPr/>
          </p:nvSpPr>
          <p:spPr>
            <a:xfrm>
              <a:off x="623682" y="2190065"/>
              <a:ext cx="3277199" cy="768673"/>
            </a:xfrm>
            <a:prstGeom prst="rect">
              <a:avLst/>
            </a:prstGeom>
          </p:spPr>
          <p:txBody>
            <a:bodyPr vert="horz" wrap="square" lIns="0" tIns="36000" rIns="0" bIns="0" rtlCol="0">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pPr lvl="1">
                <a:spcBef>
                  <a:spcPts val="600"/>
                </a:spcBef>
                <a:buClr>
                  <a:schemeClr val="accent1"/>
                </a:buClr>
              </a:pPr>
              <a:r>
                <a:rPr lang="en-US" sz="1800" dirty="0">
                  <a:solidFill>
                    <a:schemeClr val="tx2"/>
                  </a:solidFill>
                </a:rPr>
                <a:t>NX</a:t>
              </a:r>
            </a:p>
            <a:p>
              <a:pPr lvl="1">
                <a:spcBef>
                  <a:spcPts val="600"/>
                </a:spcBef>
                <a:buClr>
                  <a:schemeClr val="accent1"/>
                </a:buClr>
              </a:pPr>
              <a:r>
                <a:rPr lang="en-US" sz="1800" dirty="0" err="1">
                  <a:solidFill>
                    <a:schemeClr val="tx2"/>
                  </a:solidFill>
                </a:rPr>
                <a:t>Solidworks</a:t>
              </a:r>
              <a:endParaRPr lang="en-US" sz="1800" dirty="0">
                <a:solidFill>
                  <a:schemeClr val="tx2"/>
                </a:solidFill>
              </a:endParaRPr>
            </a:p>
          </p:txBody>
        </p:sp>
        <p:sp>
          <p:nvSpPr>
            <p:cNvPr id="29" name="Textplatzhalter 5">
              <a:extLst>
                <a:ext uri="{FF2B5EF4-FFF2-40B4-BE49-F238E27FC236}">
                  <a16:creationId xmlns:a16="http://schemas.microsoft.com/office/drawing/2014/main" id="{766A65DE-7863-4C4B-8C0E-D35E02FFBC02}"/>
                </a:ext>
              </a:extLst>
            </p:cNvPr>
            <p:cNvSpPr txBox="1">
              <a:spLocks/>
            </p:cNvSpPr>
            <p:nvPr/>
          </p:nvSpPr>
          <p:spPr>
            <a:xfrm>
              <a:off x="800746" y="1492903"/>
              <a:ext cx="2969889" cy="396410"/>
            </a:xfrm>
            <a:prstGeom prst="rect">
              <a:avLst/>
            </a:prstGeom>
          </p:spPr>
          <p:txBody>
            <a:bodyPr vert="horz" wrap="square" lIns="0" tIns="36000" rIns="0" bIns="0" rtlCol="0" anchor="b">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r>
                <a:rPr lang="en-US" sz="2000" b="1" dirty="0">
                  <a:solidFill>
                    <a:schemeClr val="tx2"/>
                  </a:solidFill>
                </a:rPr>
                <a:t>MCAD</a:t>
              </a:r>
            </a:p>
          </p:txBody>
        </p:sp>
        <p:cxnSp>
          <p:nvCxnSpPr>
            <p:cNvPr id="30" name="Gerader Verbinder 80">
              <a:extLst>
                <a:ext uri="{FF2B5EF4-FFF2-40B4-BE49-F238E27FC236}">
                  <a16:creationId xmlns:a16="http://schemas.microsoft.com/office/drawing/2014/main" id="{BF771649-010E-4AA1-B277-C9A2750700AF}"/>
                </a:ext>
              </a:extLst>
            </p:cNvPr>
            <p:cNvCxnSpPr/>
            <p:nvPr/>
          </p:nvCxnSpPr>
          <p:spPr>
            <a:xfrm>
              <a:off x="800746" y="1976614"/>
              <a:ext cx="2926080" cy="0"/>
            </a:xfrm>
            <a:prstGeom prst="line">
              <a:avLst/>
            </a:prstGeom>
            <a:ln w="28575" cap="flat">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83709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amp;D PL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amp;D PLM" id="{9C080683-7158-42B4-94AF-8DDDC6676AA8}" vid="{CD9D68D2-B1FF-4847-9B4F-8E65988D23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9E9DE6BA11904438D21BFD973FD3228" ma:contentTypeVersion="2" ma:contentTypeDescription="Create a new document." ma:contentTypeScope="" ma:versionID="a035eed7b65e2e9280e34a64a08c80f8">
  <xsd:schema xmlns:xsd="http://www.w3.org/2001/XMLSchema" xmlns:xs="http://www.w3.org/2001/XMLSchema" xmlns:p="http://schemas.microsoft.com/office/2006/metadata/properties" xmlns:ns2="a33a83c5-462d-4432-84d3-85081734b8cc" targetNamespace="http://schemas.microsoft.com/office/2006/metadata/properties" ma:root="true" ma:fieldsID="1515ff434327be922dc9d9c00ac8346c" ns2:_="">
    <xsd:import namespace="a33a83c5-462d-4432-84d3-85081734b8cc"/>
    <xsd:element name="properties">
      <xsd:complexType>
        <xsd:sequence>
          <xsd:element name="documentManagement">
            <xsd:complexType>
              <xsd:all>
                <xsd:element ref="ns2:Se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3a83c5-462d-4432-84d3-85081734b8cc" elementFormDefault="qualified">
    <xsd:import namespace="http://schemas.microsoft.com/office/2006/documentManagement/types"/>
    <xsd:import namespace="http://schemas.microsoft.com/office/infopath/2007/PartnerControls"/>
    <xsd:element name="Section" ma:index="8" nillable="true" ma:displayName="Section" ma:format="Dropdown" ma:indexed="true" ma:internalName="Section">
      <xsd:simpleType>
        <xsd:restriction base="dms:Choice">
          <xsd:enumeration value="General"/>
          <xsd:enumeration value="1. Product Development Process Overview"/>
          <xsd:enumeration value="2. Type of Businesses"/>
          <xsd:enumeration value="3. Customer Data"/>
          <xsd:enumeration value="4. Regulatory Compliance"/>
          <xsd:enumeration value="5. Product Portfolio Overview"/>
          <xsd:enumeration value="6. Program Overview"/>
          <xsd:enumeration value="7. Data Flow from Req – Prod"/>
          <xsd:enumeration value="8. Organization"/>
          <xsd:enumeration value="9. Process Documentation"/>
          <xsd:enumeration value="10. System Architecture"/>
          <xsd:enumeration value="11. Overall IT Landscape"/>
          <xsd:enumeration value="12. Methodology Documentation"/>
          <xsd:enumeration value="13. Reference Process Systems Engineering"/>
          <xsd:enumeration value="14. Cadence Documentation of Req"/>
          <xsd:enumeration value="15. Used SAFe Framework"/>
          <xsd:enumeration value="16. Roles and Responsibiliti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9"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ection xmlns="a33a83c5-462d-4432-84d3-85081734b8cc" xsi:nil="true"/>
  </documentManagement>
</p:properties>
</file>

<file path=customXml/itemProps1.xml><?xml version="1.0" encoding="utf-8"?>
<ds:datastoreItem xmlns:ds="http://schemas.openxmlformats.org/officeDocument/2006/customXml" ds:itemID="{F85BE360-9382-456D-A135-0BA5DFE32381}">
  <ds:schemaRefs>
    <ds:schemaRef ds:uri="http://schemas.microsoft.com/sharepoint/v3/contenttype/forms"/>
  </ds:schemaRefs>
</ds:datastoreItem>
</file>

<file path=customXml/itemProps2.xml><?xml version="1.0" encoding="utf-8"?>
<ds:datastoreItem xmlns:ds="http://schemas.openxmlformats.org/officeDocument/2006/customXml" ds:itemID="{993B73FA-AF6E-4232-B304-592D0971A5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3a83c5-462d-4432-84d3-85081734b8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D20E88-11F1-426A-99EF-2EFD9B50F853}">
  <ds:schemaRefs>
    <ds:schemaRef ds:uri="http://schemas.microsoft.com/office/2006/documentManagement/types"/>
    <ds:schemaRef ds:uri="http://purl.org/dc/elements/1.1/"/>
    <ds:schemaRef ds:uri="http://schemas.microsoft.com/office/2006/metadata/properties"/>
    <ds:schemaRef ds:uri="http://www.w3.org/XML/1998/namespace"/>
    <ds:schemaRef ds:uri="a33a83c5-462d-4432-84d3-85081734b8cc"/>
    <ds:schemaRef ds:uri="http://purl.org/dc/term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1719</Words>
  <Application>Microsoft Office PowerPoint</Application>
  <PresentationFormat>Widescreen</PresentationFormat>
  <Paragraphs>199</Paragraphs>
  <Slides>13</Slides>
  <Notes>1</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Calibri Light</vt:lpstr>
      <vt:lpstr>Microsoft Sans Serif</vt:lpstr>
      <vt:lpstr>Times New Roman</vt:lpstr>
      <vt:lpstr>A&amp;D PLM</vt:lpstr>
      <vt:lpstr>think-cell Folie</vt:lpstr>
      <vt:lpstr>PowerPoint Presentation</vt:lpstr>
      <vt:lpstr>Building PLM Capability Over Time</vt:lpstr>
      <vt:lpstr>ECAD Integration</vt:lpstr>
      <vt:lpstr>Current IT Architecture</vt:lpstr>
      <vt:lpstr>Integrated ECAD Architecture</vt:lpstr>
      <vt:lpstr>Integrated ECAD Architecture</vt:lpstr>
      <vt:lpstr>Integrated ECAD Architecture</vt:lpstr>
      <vt:lpstr>Integrated ECAD Architecture</vt:lpstr>
      <vt:lpstr>Integrated ECAD Architecture</vt:lpstr>
      <vt:lpstr>ECAD Integration - Highlights</vt:lpstr>
      <vt:lpstr>ECAD Integration - Highlights</vt:lpstr>
      <vt:lpstr>ECAD Integration</vt:lpstr>
      <vt:lpstr>Thank You</vt:lpstr>
    </vt:vector>
  </TitlesOfParts>
  <Company>Moog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Overview</dc:subject>
  <dc:creator>WKopp@moog.com</dc:creator>
  <cp:lastModifiedBy>Beemidi, Sanjeev</cp:lastModifiedBy>
  <cp:revision>669</cp:revision>
  <cp:lastPrinted>2021-07-28T17:20:34Z</cp:lastPrinted>
  <dcterms:created xsi:type="dcterms:W3CDTF">2016-08-16T14:29:27Z</dcterms:created>
  <dcterms:modified xsi:type="dcterms:W3CDTF">2022-05-10T13:11:50Z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0x01010059E9DE6BA11904438D21BFD973FD3228</vt:lpwstr>
  </property>
  <property fmtid="{D5CDD505-2E9C-101B-9397-08002B2CF9AE}" pid="3" name="Primary_x0020_entity">
    <vt:lpwstr>1;#Moog SDG|ae4ad7fd-5db3-4a1e-a8f4-d7a93b6b26e5</vt:lpwstr>
  </property>
  <property fmtid="{D5CDD505-2E9C-101B-9397-08002B2CF9AE}" pid="4" name="Primary entity">
    <vt:lpwstr>11;#Moog Aerospace|e3c60dd4-fa87-47e1-bfe0-6b9675dc35d3</vt:lpwstr>
  </property>
  <property fmtid="{D5CDD505-2E9C-101B-9397-08002B2CF9AE}" pid="5" name="TitusGUID">
    <vt:lpwstr>7359a4e9-c1c2-4e06-8661-062c96cb9c50</vt:lpwstr>
  </property>
  <property fmtid="{D5CDD505-2E9C-101B-9397-08002B2CF9AE}" pid="6" name="techData">
    <vt:lpwstr>No</vt:lpwstr>
  </property>
  <property fmtid="{D5CDD505-2E9C-101B-9397-08002B2CF9AE}" pid="7" name="VisualMarking">
    <vt:lpwstr>Header</vt:lpwstr>
  </property>
</Properties>
</file>